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61"/>
  </p:notesMasterIdLst>
  <p:sldIdLst>
    <p:sldId id="256" r:id="rId2"/>
    <p:sldId id="826" r:id="rId3"/>
    <p:sldId id="257" r:id="rId4"/>
    <p:sldId id="258" r:id="rId5"/>
    <p:sldId id="259" r:id="rId6"/>
    <p:sldId id="827"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6" r:id="rId22"/>
    <p:sldId id="274" r:id="rId23"/>
    <p:sldId id="275" r:id="rId24"/>
    <p:sldId id="837" r:id="rId25"/>
    <p:sldId id="277" r:id="rId26"/>
    <p:sldId id="278" r:id="rId27"/>
    <p:sldId id="279" r:id="rId28"/>
    <p:sldId id="280" r:id="rId29"/>
    <p:sldId id="282" r:id="rId30"/>
    <p:sldId id="281" r:id="rId31"/>
    <p:sldId id="299" r:id="rId32"/>
    <p:sldId id="283" r:id="rId33"/>
    <p:sldId id="284" r:id="rId34"/>
    <p:sldId id="285" r:id="rId35"/>
    <p:sldId id="286" r:id="rId36"/>
    <p:sldId id="287" r:id="rId37"/>
    <p:sldId id="289" r:id="rId38"/>
    <p:sldId id="290" r:id="rId39"/>
    <p:sldId id="288" r:id="rId40"/>
    <p:sldId id="291" r:id="rId41"/>
    <p:sldId id="292" r:id="rId42"/>
    <p:sldId id="293" r:id="rId43"/>
    <p:sldId id="294" r:id="rId44"/>
    <p:sldId id="295" r:id="rId45"/>
    <p:sldId id="296" r:id="rId46"/>
    <p:sldId id="297" r:id="rId47"/>
    <p:sldId id="298" r:id="rId48"/>
    <p:sldId id="301" r:id="rId49"/>
    <p:sldId id="300" r:id="rId50"/>
    <p:sldId id="302" r:id="rId51"/>
    <p:sldId id="305" r:id="rId52"/>
    <p:sldId id="306" r:id="rId53"/>
    <p:sldId id="303" r:id="rId54"/>
    <p:sldId id="304" r:id="rId55"/>
    <p:sldId id="307" r:id="rId56"/>
    <p:sldId id="308" r:id="rId57"/>
    <p:sldId id="309" r:id="rId58"/>
    <p:sldId id="313" r:id="rId59"/>
    <p:sldId id="310" r:id="rId60"/>
    <p:sldId id="312" r:id="rId61"/>
    <p:sldId id="311" r:id="rId62"/>
    <p:sldId id="650" r:id="rId63"/>
    <p:sldId id="651" r:id="rId64"/>
    <p:sldId id="652" r:id="rId65"/>
    <p:sldId id="653" r:id="rId66"/>
    <p:sldId id="654"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30" r:id="rId82"/>
    <p:sldId id="331" r:id="rId83"/>
    <p:sldId id="328" r:id="rId84"/>
    <p:sldId id="329" r:id="rId85"/>
    <p:sldId id="332" r:id="rId86"/>
    <p:sldId id="333" r:id="rId87"/>
    <p:sldId id="334" r:id="rId88"/>
    <p:sldId id="335" r:id="rId89"/>
    <p:sldId id="336" r:id="rId90"/>
    <p:sldId id="758" r:id="rId91"/>
    <p:sldId id="759" r:id="rId92"/>
    <p:sldId id="760" r:id="rId93"/>
    <p:sldId id="761" r:id="rId94"/>
    <p:sldId id="762" r:id="rId95"/>
    <p:sldId id="763" r:id="rId96"/>
    <p:sldId id="764" r:id="rId97"/>
    <p:sldId id="765" r:id="rId98"/>
    <p:sldId id="766" r:id="rId99"/>
    <p:sldId id="767" r:id="rId100"/>
    <p:sldId id="768" r:id="rId101"/>
    <p:sldId id="769" r:id="rId102"/>
    <p:sldId id="770" r:id="rId103"/>
    <p:sldId id="772" r:id="rId104"/>
    <p:sldId id="773" r:id="rId105"/>
    <p:sldId id="706" r:id="rId106"/>
    <p:sldId id="704" r:id="rId107"/>
    <p:sldId id="705" r:id="rId108"/>
    <p:sldId id="721" r:id="rId109"/>
    <p:sldId id="722" r:id="rId110"/>
    <p:sldId id="726" r:id="rId111"/>
    <p:sldId id="727" r:id="rId112"/>
    <p:sldId id="728" r:id="rId113"/>
    <p:sldId id="729" r:id="rId114"/>
    <p:sldId id="730" r:id="rId115"/>
    <p:sldId id="731" r:id="rId116"/>
    <p:sldId id="732" r:id="rId117"/>
    <p:sldId id="733" r:id="rId118"/>
    <p:sldId id="734" r:id="rId119"/>
    <p:sldId id="735" r:id="rId120"/>
    <p:sldId id="736" r:id="rId121"/>
    <p:sldId id="737" r:id="rId122"/>
    <p:sldId id="738" r:id="rId123"/>
    <p:sldId id="740" r:id="rId124"/>
    <p:sldId id="739" r:id="rId125"/>
    <p:sldId id="741" r:id="rId126"/>
    <p:sldId id="742" r:id="rId127"/>
    <p:sldId id="743" r:id="rId128"/>
    <p:sldId id="337" r:id="rId129"/>
    <p:sldId id="342" r:id="rId130"/>
    <p:sldId id="343" r:id="rId131"/>
    <p:sldId id="344" r:id="rId132"/>
    <p:sldId id="345" r:id="rId133"/>
    <p:sldId id="346" r:id="rId134"/>
    <p:sldId id="347" r:id="rId135"/>
    <p:sldId id="348" r:id="rId136"/>
    <p:sldId id="349" r:id="rId137"/>
    <p:sldId id="350" r:id="rId138"/>
    <p:sldId id="351" r:id="rId139"/>
    <p:sldId id="353" r:id="rId140"/>
    <p:sldId id="354" r:id="rId141"/>
    <p:sldId id="358" r:id="rId142"/>
    <p:sldId id="828" r:id="rId143"/>
    <p:sldId id="352" r:id="rId144"/>
    <p:sldId id="356" r:id="rId145"/>
    <p:sldId id="357" r:id="rId146"/>
    <p:sldId id="359" r:id="rId147"/>
    <p:sldId id="360" r:id="rId148"/>
    <p:sldId id="361" r:id="rId149"/>
    <p:sldId id="362" r:id="rId150"/>
    <p:sldId id="843" r:id="rId151"/>
    <p:sldId id="842" r:id="rId152"/>
    <p:sldId id="844" r:id="rId153"/>
    <p:sldId id="845" r:id="rId154"/>
    <p:sldId id="846" r:id="rId155"/>
    <p:sldId id="847" r:id="rId156"/>
    <p:sldId id="848" r:id="rId157"/>
    <p:sldId id="364" r:id="rId158"/>
    <p:sldId id="365" r:id="rId159"/>
    <p:sldId id="366" r:id="rId160"/>
    <p:sldId id="713" r:id="rId161"/>
    <p:sldId id="714" r:id="rId162"/>
    <p:sldId id="715" r:id="rId163"/>
    <p:sldId id="716" r:id="rId164"/>
    <p:sldId id="717" r:id="rId165"/>
    <p:sldId id="718" r:id="rId166"/>
    <p:sldId id="719" r:id="rId167"/>
    <p:sldId id="801" r:id="rId168"/>
    <p:sldId id="802" r:id="rId169"/>
    <p:sldId id="803" r:id="rId170"/>
    <p:sldId id="375" r:id="rId171"/>
    <p:sldId id="374" r:id="rId172"/>
    <p:sldId id="376" r:id="rId173"/>
    <p:sldId id="691" r:id="rId174"/>
    <p:sldId id="692" r:id="rId175"/>
    <p:sldId id="693" r:id="rId176"/>
    <p:sldId id="400" r:id="rId177"/>
    <p:sldId id="377" r:id="rId178"/>
    <p:sldId id="378" r:id="rId179"/>
    <p:sldId id="372" r:id="rId180"/>
    <p:sldId id="379" r:id="rId181"/>
    <p:sldId id="380" r:id="rId182"/>
    <p:sldId id="381" r:id="rId183"/>
    <p:sldId id="382" r:id="rId184"/>
    <p:sldId id="383" r:id="rId185"/>
    <p:sldId id="789" r:id="rId186"/>
    <p:sldId id="367" r:id="rId187"/>
    <p:sldId id="368" r:id="rId188"/>
    <p:sldId id="369" r:id="rId189"/>
    <p:sldId id="370" r:id="rId190"/>
    <p:sldId id="371" r:id="rId191"/>
    <p:sldId id="698" r:id="rId192"/>
    <p:sldId id="694" r:id="rId193"/>
    <p:sldId id="695" r:id="rId194"/>
    <p:sldId id="696" r:id="rId195"/>
    <p:sldId id="697" r:id="rId196"/>
    <p:sldId id="384" r:id="rId197"/>
    <p:sldId id="385" r:id="rId198"/>
    <p:sldId id="386" r:id="rId199"/>
    <p:sldId id="387" r:id="rId200"/>
    <p:sldId id="388" r:id="rId201"/>
    <p:sldId id="390" r:id="rId202"/>
    <p:sldId id="391" r:id="rId203"/>
    <p:sldId id="392" r:id="rId204"/>
    <p:sldId id="389" r:id="rId205"/>
    <p:sldId id="393" r:id="rId206"/>
    <p:sldId id="401" r:id="rId207"/>
    <p:sldId id="402" r:id="rId208"/>
    <p:sldId id="778" r:id="rId209"/>
    <p:sldId id="779" r:id="rId210"/>
    <p:sldId id="780" r:id="rId211"/>
    <p:sldId id="782" r:id="rId212"/>
    <p:sldId id="783" r:id="rId213"/>
    <p:sldId id="784" r:id="rId214"/>
    <p:sldId id="412" r:id="rId215"/>
    <p:sldId id="791" r:id="rId216"/>
    <p:sldId id="792" r:id="rId217"/>
    <p:sldId id="794" r:id="rId218"/>
    <p:sldId id="793" r:id="rId219"/>
    <p:sldId id="795" r:id="rId220"/>
    <p:sldId id="796" r:id="rId221"/>
    <p:sldId id="425" r:id="rId222"/>
    <p:sldId id="426" r:id="rId223"/>
    <p:sldId id="427" r:id="rId224"/>
    <p:sldId id="428" r:id="rId225"/>
    <p:sldId id="429" r:id="rId226"/>
    <p:sldId id="431" r:id="rId227"/>
    <p:sldId id="432" r:id="rId228"/>
    <p:sldId id="430" r:id="rId229"/>
    <p:sldId id="699" r:id="rId230"/>
    <p:sldId id="700" r:id="rId231"/>
    <p:sldId id="701" r:id="rId232"/>
    <p:sldId id="702" r:id="rId233"/>
    <p:sldId id="703" r:id="rId234"/>
    <p:sldId id="436" r:id="rId235"/>
    <p:sldId id="509" r:id="rId236"/>
    <p:sldId id="403" r:id="rId237"/>
    <p:sldId id="405" r:id="rId238"/>
    <p:sldId id="404" r:id="rId239"/>
    <p:sldId id="406" r:id="rId240"/>
    <p:sldId id="407" r:id="rId241"/>
    <p:sldId id="408" r:id="rId242"/>
    <p:sldId id="409" r:id="rId243"/>
    <p:sldId id="411" r:id="rId244"/>
    <p:sldId id="413" r:id="rId245"/>
    <p:sldId id="414" r:id="rId246"/>
    <p:sldId id="415" r:id="rId247"/>
    <p:sldId id="416" r:id="rId248"/>
    <p:sldId id="417" r:id="rId249"/>
    <p:sldId id="419" r:id="rId250"/>
    <p:sldId id="420" r:id="rId251"/>
    <p:sldId id="421" r:id="rId252"/>
    <p:sldId id="423" r:id="rId253"/>
    <p:sldId id="424" r:id="rId254"/>
    <p:sldId id="745" r:id="rId255"/>
    <p:sldId id="748" r:id="rId256"/>
    <p:sldId id="750" r:id="rId257"/>
    <p:sldId id="749" r:id="rId258"/>
    <p:sldId id="751" r:id="rId259"/>
    <p:sldId id="746" r:id="rId260"/>
    <p:sldId id="747" r:id="rId261"/>
    <p:sldId id="752" r:id="rId262"/>
    <p:sldId id="753" r:id="rId263"/>
    <p:sldId id="754" r:id="rId264"/>
    <p:sldId id="755" r:id="rId265"/>
    <p:sldId id="756" r:id="rId266"/>
    <p:sldId id="757" r:id="rId267"/>
    <p:sldId id="804" r:id="rId268"/>
    <p:sldId id="433" r:id="rId269"/>
    <p:sldId id="434" r:id="rId270"/>
    <p:sldId id="438" r:id="rId271"/>
    <p:sldId id="437" r:id="rId272"/>
    <p:sldId id="439" r:id="rId273"/>
    <p:sldId id="440" r:id="rId274"/>
    <p:sldId id="478" r:id="rId275"/>
    <p:sldId id="479" r:id="rId276"/>
    <p:sldId id="480" r:id="rId277"/>
    <p:sldId id="481" r:id="rId278"/>
    <p:sldId id="441" r:id="rId279"/>
    <p:sldId id="443" r:id="rId280"/>
    <p:sldId id="444" r:id="rId281"/>
    <p:sldId id="442" r:id="rId282"/>
    <p:sldId id="446" r:id="rId283"/>
    <p:sldId id="447" r:id="rId284"/>
    <p:sldId id="450" r:id="rId285"/>
    <p:sldId id="451" r:id="rId286"/>
    <p:sldId id="452" r:id="rId287"/>
    <p:sldId id="453" r:id="rId288"/>
    <p:sldId id="454" r:id="rId289"/>
    <p:sldId id="474" r:id="rId290"/>
    <p:sldId id="458" r:id="rId291"/>
    <p:sldId id="457" r:id="rId292"/>
    <p:sldId id="456" r:id="rId293"/>
    <p:sldId id="459" r:id="rId294"/>
    <p:sldId id="460" r:id="rId295"/>
    <p:sldId id="461" r:id="rId296"/>
    <p:sldId id="462" r:id="rId297"/>
    <p:sldId id="463" r:id="rId298"/>
    <p:sldId id="464" r:id="rId299"/>
    <p:sldId id="465" r:id="rId300"/>
    <p:sldId id="814" r:id="rId301"/>
    <p:sldId id="455" r:id="rId302"/>
    <p:sldId id="467" r:id="rId303"/>
    <p:sldId id="466" r:id="rId304"/>
    <p:sldId id="469" r:id="rId305"/>
    <p:sldId id="470" r:id="rId306"/>
    <p:sldId id="472" r:id="rId307"/>
    <p:sldId id="468" r:id="rId308"/>
    <p:sldId id="471" r:id="rId309"/>
    <p:sldId id="473" r:id="rId310"/>
    <p:sldId id="475" r:id="rId311"/>
    <p:sldId id="476" r:id="rId312"/>
    <p:sldId id="477" r:id="rId313"/>
    <p:sldId id="483" r:id="rId314"/>
    <p:sldId id="482" r:id="rId315"/>
    <p:sldId id="484" r:id="rId316"/>
    <p:sldId id="486" r:id="rId317"/>
    <p:sldId id="487" r:id="rId318"/>
    <p:sldId id="488" r:id="rId319"/>
    <p:sldId id="489" r:id="rId320"/>
    <p:sldId id="493" r:id="rId321"/>
    <p:sldId id="490" r:id="rId322"/>
    <p:sldId id="491" r:id="rId323"/>
    <p:sldId id="492" r:id="rId324"/>
    <p:sldId id="494" r:id="rId325"/>
    <p:sldId id="495" r:id="rId326"/>
    <p:sldId id="496" r:id="rId327"/>
    <p:sldId id="497" r:id="rId328"/>
    <p:sldId id="498" r:id="rId329"/>
    <p:sldId id="499" r:id="rId330"/>
    <p:sldId id="548" r:id="rId331"/>
    <p:sldId id="550" r:id="rId332"/>
    <p:sldId id="500" r:id="rId333"/>
    <p:sldId id="501" r:id="rId334"/>
    <p:sldId id="502" r:id="rId335"/>
    <p:sldId id="503" r:id="rId336"/>
    <p:sldId id="504" r:id="rId337"/>
    <p:sldId id="505" r:id="rId338"/>
    <p:sldId id="506" r:id="rId339"/>
    <p:sldId id="507" r:id="rId340"/>
    <p:sldId id="508" r:id="rId341"/>
    <p:sldId id="510" r:id="rId342"/>
    <p:sldId id="511" r:id="rId343"/>
    <p:sldId id="512" r:id="rId344"/>
    <p:sldId id="513" r:id="rId345"/>
    <p:sldId id="514" r:id="rId346"/>
    <p:sldId id="515" r:id="rId347"/>
    <p:sldId id="516" r:id="rId348"/>
    <p:sldId id="517" r:id="rId349"/>
    <p:sldId id="518" r:id="rId350"/>
    <p:sldId id="519" r:id="rId351"/>
    <p:sldId id="538" r:id="rId352"/>
    <p:sldId id="542" r:id="rId353"/>
    <p:sldId id="543" r:id="rId354"/>
    <p:sldId id="544" r:id="rId355"/>
    <p:sldId id="545" r:id="rId356"/>
    <p:sldId id="546" r:id="rId357"/>
    <p:sldId id="547" r:id="rId358"/>
    <p:sldId id="551" r:id="rId359"/>
    <p:sldId id="552" r:id="rId360"/>
    <p:sldId id="553" r:id="rId361"/>
    <p:sldId id="554" r:id="rId362"/>
    <p:sldId id="520" r:id="rId363"/>
    <p:sldId id="774" r:id="rId364"/>
    <p:sldId id="775" r:id="rId365"/>
    <p:sldId id="776" r:id="rId366"/>
    <p:sldId id="777" r:id="rId367"/>
    <p:sldId id="521" r:id="rId368"/>
    <p:sldId id="522" r:id="rId369"/>
    <p:sldId id="523" r:id="rId370"/>
    <p:sldId id="524" r:id="rId371"/>
    <p:sldId id="525" r:id="rId372"/>
    <p:sldId id="526" r:id="rId373"/>
    <p:sldId id="539" r:id="rId374"/>
    <p:sldId id="709" r:id="rId375"/>
    <p:sldId id="711" r:id="rId376"/>
    <p:sldId id="712" r:id="rId377"/>
    <p:sldId id="655" r:id="rId378"/>
    <p:sldId id="656" r:id="rId379"/>
    <p:sldId id="657" r:id="rId380"/>
    <p:sldId id="658" r:id="rId381"/>
    <p:sldId id="659" r:id="rId382"/>
    <p:sldId id="660" r:id="rId383"/>
    <p:sldId id="661" r:id="rId384"/>
    <p:sldId id="662" r:id="rId385"/>
    <p:sldId id="663" r:id="rId386"/>
    <p:sldId id="664" r:id="rId387"/>
    <p:sldId id="665" r:id="rId388"/>
    <p:sldId id="666" r:id="rId389"/>
    <p:sldId id="667" r:id="rId390"/>
    <p:sldId id="668" r:id="rId391"/>
    <p:sldId id="669" r:id="rId392"/>
    <p:sldId id="670" r:id="rId393"/>
    <p:sldId id="671" r:id="rId394"/>
    <p:sldId id="672" r:id="rId395"/>
    <p:sldId id="673" r:id="rId396"/>
    <p:sldId id="674" r:id="rId397"/>
    <p:sldId id="676" r:id="rId398"/>
    <p:sldId id="677" r:id="rId399"/>
    <p:sldId id="678" r:id="rId400"/>
    <p:sldId id="679" r:id="rId401"/>
    <p:sldId id="680" r:id="rId402"/>
    <p:sldId id="681" r:id="rId403"/>
    <p:sldId id="683" r:id="rId404"/>
    <p:sldId id="682" r:id="rId405"/>
    <p:sldId id="684" r:id="rId406"/>
    <p:sldId id="685" r:id="rId407"/>
    <p:sldId id="686" r:id="rId408"/>
    <p:sldId id="797" r:id="rId409"/>
    <p:sldId id="800" r:id="rId410"/>
    <p:sldId id="798" r:id="rId411"/>
    <p:sldId id="833" r:id="rId412"/>
    <p:sldId id="834" r:id="rId413"/>
    <p:sldId id="835" r:id="rId414"/>
    <p:sldId id="836" r:id="rId415"/>
    <p:sldId id="527" r:id="rId416"/>
    <p:sldId id="528" r:id="rId417"/>
    <p:sldId id="529" r:id="rId418"/>
    <p:sldId id="530" r:id="rId419"/>
    <p:sldId id="531" r:id="rId420"/>
    <p:sldId id="532" r:id="rId421"/>
    <p:sldId id="533" r:id="rId422"/>
    <p:sldId id="534" r:id="rId423"/>
    <p:sldId id="535" r:id="rId424"/>
    <p:sldId id="536" r:id="rId425"/>
    <p:sldId id="537" r:id="rId426"/>
    <p:sldId id="687" r:id="rId427"/>
    <p:sldId id="688" r:id="rId428"/>
    <p:sldId id="689" r:id="rId429"/>
    <p:sldId id="690" r:id="rId430"/>
    <p:sldId id="708" r:id="rId431"/>
    <p:sldId id="829" r:id="rId432"/>
    <p:sldId id="830" r:id="rId433"/>
    <p:sldId id="831" r:id="rId434"/>
    <p:sldId id="832" r:id="rId435"/>
    <p:sldId id="555" r:id="rId436"/>
    <p:sldId id="785" r:id="rId437"/>
    <p:sldId id="786" r:id="rId438"/>
    <p:sldId id="787" r:id="rId439"/>
    <p:sldId id="788" r:id="rId440"/>
    <p:sldId id="790" r:id="rId441"/>
    <p:sldId id="810" r:id="rId442"/>
    <p:sldId id="811" r:id="rId443"/>
    <p:sldId id="809" r:id="rId444"/>
    <p:sldId id="806" r:id="rId445"/>
    <p:sldId id="807" r:id="rId446"/>
    <p:sldId id="812" r:id="rId447"/>
    <p:sldId id="813" r:id="rId448"/>
    <p:sldId id="815" r:id="rId449"/>
    <p:sldId id="816" r:id="rId450"/>
    <p:sldId id="817" r:id="rId451"/>
    <p:sldId id="818" r:id="rId452"/>
    <p:sldId id="819" r:id="rId453"/>
    <p:sldId id="820" r:id="rId454"/>
    <p:sldId id="821" r:id="rId455"/>
    <p:sldId id="822" r:id="rId456"/>
    <p:sldId id="823" r:id="rId457"/>
    <p:sldId id="824" r:id="rId458"/>
    <p:sldId id="825" r:id="rId459"/>
    <p:sldId id="569" r:id="rId460"/>
    <p:sldId id="570" r:id="rId461"/>
    <p:sldId id="575" r:id="rId462"/>
    <p:sldId id="572" r:id="rId463"/>
    <p:sldId id="571" r:id="rId464"/>
    <p:sldId id="573" r:id="rId465"/>
    <p:sldId id="574" r:id="rId466"/>
    <p:sldId id="556" r:id="rId467"/>
    <p:sldId id="557" r:id="rId468"/>
    <p:sldId id="559" r:id="rId469"/>
    <p:sldId id="560" r:id="rId470"/>
    <p:sldId id="561" r:id="rId471"/>
    <p:sldId id="563" r:id="rId472"/>
    <p:sldId id="562" r:id="rId473"/>
    <p:sldId id="564" r:id="rId474"/>
    <p:sldId id="565" r:id="rId475"/>
    <p:sldId id="566" r:id="rId476"/>
    <p:sldId id="567" r:id="rId477"/>
    <p:sldId id="568" r:id="rId478"/>
    <p:sldId id="576" r:id="rId479"/>
    <p:sldId id="577" r:id="rId480"/>
    <p:sldId id="578" r:id="rId481"/>
    <p:sldId id="579" r:id="rId482"/>
    <p:sldId id="580" r:id="rId483"/>
    <p:sldId id="581" r:id="rId484"/>
    <p:sldId id="582" r:id="rId485"/>
    <p:sldId id="583" r:id="rId486"/>
    <p:sldId id="584" r:id="rId487"/>
    <p:sldId id="585" r:id="rId488"/>
    <p:sldId id="597" r:id="rId489"/>
    <p:sldId id="598" r:id="rId490"/>
    <p:sldId id="600" r:id="rId491"/>
    <p:sldId id="601" r:id="rId492"/>
    <p:sldId id="586" r:id="rId493"/>
    <p:sldId id="587" r:id="rId494"/>
    <p:sldId id="588" r:id="rId495"/>
    <p:sldId id="590" r:id="rId496"/>
    <p:sldId id="591" r:id="rId497"/>
    <p:sldId id="856" r:id="rId498"/>
    <p:sldId id="857" r:id="rId499"/>
    <p:sldId id="619" r:id="rId500"/>
    <p:sldId id="620" r:id="rId501"/>
    <p:sldId id="850" r:id="rId502"/>
    <p:sldId id="851" r:id="rId503"/>
    <p:sldId id="852" r:id="rId504"/>
    <p:sldId id="592" r:id="rId505"/>
    <p:sldId id="593" r:id="rId506"/>
    <p:sldId id="594" r:id="rId507"/>
    <p:sldId id="595" r:id="rId508"/>
    <p:sldId id="596" r:id="rId509"/>
    <p:sldId id="602" r:id="rId510"/>
    <p:sldId id="603" r:id="rId511"/>
    <p:sldId id="604" r:id="rId512"/>
    <p:sldId id="605" r:id="rId513"/>
    <p:sldId id="606" r:id="rId514"/>
    <p:sldId id="607" r:id="rId515"/>
    <p:sldId id="608" r:id="rId516"/>
    <p:sldId id="609" r:id="rId517"/>
    <p:sldId id="610" r:id="rId518"/>
    <p:sldId id="611" r:id="rId519"/>
    <p:sldId id="612" r:id="rId520"/>
    <p:sldId id="613" r:id="rId521"/>
    <p:sldId id="614" r:id="rId522"/>
    <p:sldId id="838" r:id="rId523"/>
    <p:sldId id="839" r:id="rId524"/>
    <p:sldId id="849" r:id="rId525"/>
    <p:sldId id="615" r:id="rId526"/>
    <p:sldId id="616" r:id="rId527"/>
    <p:sldId id="617" r:id="rId528"/>
    <p:sldId id="628" r:id="rId529"/>
    <p:sldId id="853" r:id="rId530"/>
    <p:sldId id="854" r:id="rId531"/>
    <p:sldId id="855" r:id="rId532"/>
    <p:sldId id="858" r:id="rId533"/>
    <p:sldId id="618" r:id="rId534"/>
    <p:sldId id="621" r:id="rId535"/>
    <p:sldId id="622" r:id="rId536"/>
    <p:sldId id="623" r:id="rId537"/>
    <p:sldId id="624" r:id="rId538"/>
    <p:sldId id="625" r:id="rId539"/>
    <p:sldId id="626" r:id="rId540"/>
    <p:sldId id="627" r:id="rId541"/>
    <p:sldId id="859" r:id="rId542"/>
    <p:sldId id="631" r:id="rId543"/>
    <p:sldId id="632" r:id="rId544"/>
    <p:sldId id="633" r:id="rId545"/>
    <p:sldId id="634" r:id="rId546"/>
    <p:sldId id="635" r:id="rId547"/>
    <p:sldId id="636" r:id="rId548"/>
    <p:sldId id="637" r:id="rId549"/>
    <p:sldId id="638" r:id="rId550"/>
    <p:sldId id="639" r:id="rId551"/>
    <p:sldId id="640" r:id="rId552"/>
    <p:sldId id="641" r:id="rId553"/>
    <p:sldId id="642" r:id="rId554"/>
    <p:sldId id="643" r:id="rId555"/>
    <p:sldId id="645" r:id="rId556"/>
    <p:sldId id="647" r:id="rId557"/>
    <p:sldId id="646" r:id="rId558"/>
    <p:sldId id="648" r:id="rId559"/>
    <p:sldId id="649" r:id="rId56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撑的杠眼跑" initials="CDGYP" lastIdx="2" clrIdx="0">
    <p:extLst>
      <p:ext uri="{19B8F6BF-5375-455C-9EA6-DF929625EA0E}">
        <p15:presenceInfo xmlns:p15="http://schemas.microsoft.com/office/powerpoint/2012/main" userId="撑的杠眼跑"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CC00"/>
    <a:srgbClr val="FF9933"/>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1207" autoAdjust="0"/>
  </p:normalViewPr>
  <p:slideViewPr>
    <p:cSldViewPr snapToGrid="0">
      <p:cViewPr varScale="1">
        <p:scale>
          <a:sx n="87" d="100"/>
          <a:sy n="87" d="100"/>
        </p:scale>
        <p:origin x="389" y="53"/>
      </p:cViewPr>
      <p:guideLst/>
    </p:cSldViewPr>
  </p:slideViewPr>
  <p:outlineViewPr>
    <p:cViewPr>
      <p:scale>
        <a:sx n="33" d="100"/>
        <a:sy n="33" d="100"/>
      </p:scale>
      <p:origin x="0" y="0"/>
    </p:cViewPr>
  </p:outlineViewPr>
  <p:notesTextViewPr>
    <p:cViewPr>
      <p:scale>
        <a:sx n="200" d="100"/>
        <a:sy n="200" d="100"/>
      </p:scale>
      <p:origin x="0" y="0"/>
    </p:cViewPr>
  </p:notesTextViewPr>
  <p:sorterViewPr>
    <p:cViewPr>
      <p:scale>
        <a:sx n="150" d="100"/>
        <a:sy n="150" d="100"/>
      </p:scale>
      <p:origin x="0" y="-129408"/>
    </p:cViewPr>
  </p:sorterViewPr>
  <p:notesViewPr>
    <p:cSldViewPr snapToGrid="0">
      <p:cViewPr varScale="1">
        <p:scale>
          <a:sx n="68" d="100"/>
          <a:sy n="68" d="100"/>
        </p:scale>
        <p:origin x="2808" y="84"/>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slide" Target="slides/slide298.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324" Type="http://schemas.openxmlformats.org/officeDocument/2006/relationships/slide" Target="slides/slide323.xml"/><Relationship Id="rId366" Type="http://schemas.openxmlformats.org/officeDocument/2006/relationships/slide" Target="slides/slide365.xml"/><Relationship Id="rId531" Type="http://schemas.openxmlformats.org/officeDocument/2006/relationships/slide" Target="slides/slide530.xml"/><Relationship Id="rId170" Type="http://schemas.openxmlformats.org/officeDocument/2006/relationships/slide" Target="slides/slide169.xml"/><Relationship Id="rId226" Type="http://schemas.openxmlformats.org/officeDocument/2006/relationships/slide" Target="slides/slide225.xml"/><Relationship Id="rId433" Type="http://schemas.openxmlformats.org/officeDocument/2006/relationships/slide" Target="slides/slide432.xml"/><Relationship Id="rId268" Type="http://schemas.openxmlformats.org/officeDocument/2006/relationships/slide" Target="slides/slide267.xml"/><Relationship Id="rId475" Type="http://schemas.openxmlformats.org/officeDocument/2006/relationships/slide" Target="slides/slide474.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335" Type="http://schemas.openxmlformats.org/officeDocument/2006/relationships/slide" Target="slides/slide334.xml"/><Relationship Id="rId377" Type="http://schemas.openxmlformats.org/officeDocument/2006/relationships/slide" Target="slides/slide376.xml"/><Relationship Id="rId500" Type="http://schemas.openxmlformats.org/officeDocument/2006/relationships/slide" Target="slides/slide499.xml"/><Relationship Id="rId542" Type="http://schemas.openxmlformats.org/officeDocument/2006/relationships/slide" Target="slides/slide541.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402" Type="http://schemas.openxmlformats.org/officeDocument/2006/relationships/slide" Target="slides/slide401.xml"/><Relationship Id="rId279" Type="http://schemas.openxmlformats.org/officeDocument/2006/relationships/slide" Target="slides/slide278.xml"/><Relationship Id="rId444" Type="http://schemas.openxmlformats.org/officeDocument/2006/relationships/slide" Target="slides/slide443.xml"/><Relationship Id="rId486" Type="http://schemas.openxmlformats.org/officeDocument/2006/relationships/slide" Target="slides/slide485.xml"/><Relationship Id="rId43" Type="http://schemas.openxmlformats.org/officeDocument/2006/relationships/slide" Target="slides/slide42.xml"/><Relationship Id="rId139" Type="http://schemas.openxmlformats.org/officeDocument/2006/relationships/slide" Target="slides/slide138.xml"/><Relationship Id="rId290" Type="http://schemas.openxmlformats.org/officeDocument/2006/relationships/slide" Target="slides/slide289.xml"/><Relationship Id="rId304" Type="http://schemas.openxmlformats.org/officeDocument/2006/relationships/slide" Target="slides/slide303.xml"/><Relationship Id="rId346" Type="http://schemas.openxmlformats.org/officeDocument/2006/relationships/slide" Target="slides/slide345.xml"/><Relationship Id="rId388" Type="http://schemas.openxmlformats.org/officeDocument/2006/relationships/slide" Target="slides/slide387.xml"/><Relationship Id="rId511" Type="http://schemas.openxmlformats.org/officeDocument/2006/relationships/slide" Target="slides/slide510.xml"/><Relationship Id="rId553" Type="http://schemas.openxmlformats.org/officeDocument/2006/relationships/slide" Target="slides/slide552.xml"/><Relationship Id="rId85" Type="http://schemas.openxmlformats.org/officeDocument/2006/relationships/slide" Target="slides/slide84.xml"/><Relationship Id="rId150" Type="http://schemas.openxmlformats.org/officeDocument/2006/relationships/slide" Target="slides/slide149.xml"/><Relationship Id="rId192" Type="http://schemas.openxmlformats.org/officeDocument/2006/relationships/slide" Target="slides/slide191.xml"/><Relationship Id="rId206" Type="http://schemas.openxmlformats.org/officeDocument/2006/relationships/slide" Target="slides/slide205.xml"/><Relationship Id="rId413" Type="http://schemas.openxmlformats.org/officeDocument/2006/relationships/slide" Target="slides/slide412.xml"/><Relationship Id="rId248" Type="http://schemas.openxmlformats.org/officeDocument/2006/relationships/slide" Target="slides/slide247.xml"/><Relationship Id="rId455" Type="http://schemas.openxmlformats.org/officeDocument/2006/relationships/slide" Target="slides/slide454.xml"/><Relationship Id="rId497" Type="http://schemas.openxmlformats.org/officeDocument/2006/relationships/slide" Target="slides/slide496.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357" Type="http://schemas.openxmlformats.org/officeDocument/2006/relationships/slide" Target="slides/slide356.xml"/><Relationship Id="rId522" Type="http://schemas.openxmlformats.org/officeDocument/2006/relationships/slide" Target="slides/slide521.xml"/><Relationship Id="rId54" Type="http://schemas.openxmlformats.org/officeDocument/2006/relationships/slide" Target="slides/slide53.xml"/><Relationship Id="rId96" Type="http://schemas.openxmlformats.org/officeDocument/2006/relationships/slide" Target="slides/slide95.xml"/><Relationship Id="rId161" Type="http://schemas.openxmlformats.org/officeDocument/2006/relationships/slide" Target="slides/slide160.xml"/><Relationship Id="rId217" Type="http://schemas.openxmlformats.org/officeDocument/2006/relationships/slide" Target="slides/slide216.xml"/><Relationship Id="rId399" Type="http://schemas.openxmlformats.org/officeDocument/2006/relationships/slide" Target="slides/slide398.xml"/><Relationship Id="rId564" Type="http://schemas.openxmlformats.org/officeDocument/2006/relationships/viewProps" Target="viewProps.xml"/><Relationship Id="rId259" Type="http://schemas.openxmlformats.org/officeDocument/2006/relationships/slide" Target="slides/slide258.xml"/><Relationship Id="rId424" Type="http://schemas.openxmlformats.org/officeDocument/2006/relationships/slide" Target="slides/slide423.xml"/><Relationship Id="rId466" Type="http://schemas.openxmlformats.org/officeDocument/2006/relationships/slide" Target="slides/slide465.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326" Type="http://schemas.openxmlformats.org/officeDocument/2006/relationships/slide" Target="slides/slide325.xml"/><Relationship Id="rId533" Type="http://schemas.openxmlformats.org/officeDocument/2006/relationships/slide" Target="slides/slide532.xml"/><Relationship Id="rId65" Type="http://schemas.openxmlformats.org/officeDocument/2006/relationships/slide" Target="slides/slide64.xml"/><Relationship Id="rId130" Type="http://schemas.openxmlformats.org/officeDocument/2006/relationships/slide" Target="slides/slide129.xml"/><Relationship Id="rId368" Type="http://schemas.openxmlformats.org/officeDocument/2006/relationships/slide" Target="slides/slide367.xml"/><Relationship Id="rId172" Type="http://schemas.openxmlformats.org/officeDocument/2006/relationships/slide" Target="slides/slide171.xml"/><Relationship Id="rId228" Type="http://schemas.openxmlformats.org/officeDocument/2006/relationships/slide" Target="slides/slide227.xml"/><Relationship Id="rId435" Type="http://schemas.openxmlformats.org/officeDocument/2006/relationships/slide" Target="slides/slide434.xml"/><Relationship Id="rId477" Type="http://schemas.openxmlformats.org/officeDocument/2006/relationships/slide" Target="slides/slide476.xml"/><Relationship Id="rId281" Type="http://schemas.openxmlformats.org/officeDocument/2006/relationships/slide" Target="slides/slide280.xml"/><Relationship Id="rId337" Type="http://schemas.openxmlformats.org/officeDocument/2006/relationships/slide" Target="slides/slide336.xml"/><Relationship Id="rId502" Type="http://schemas.openxmlformats.org/officeDocument/2006/relationships/slide" Target="slides/slide501.xml"/><Relationship Id="rId34" Type="http://schemas.openxmlformats.org/officeDocument/2006/relationships/slide" Target="slides/slide33.xml"/><Relationship Id="rId76" Type="http://schemas.openxmlformats.org/officeDocument/2006/relationships/slide" Target="slides/slide75.xml"/><Relationship Id="rId141" Type="http://schemas.openxmlformats.org/officeDocument/2006/relationships/slide" Target="slides/slide140.xml"/><Relationship Id="rId379" Type="http://schemas.openxmlformats.org/officeDocument/2006/relationships/slide" Target="slides/slide378.xml"/><Relationship Id="rId544" Type="http://schemas.openxmlformats.org/officeDocument/2006/relationships/slide" Target="slides/slide543.xml"/><Relationship Id="rId7" Type="http://schemas.openxmlformats.org/officeDocument/2006/relationships/slide" Target="slides/slide6.xml"/><Relationship Id="rId183" Type="http://schemas.openxmlformats.org/officeDocument/2006/relationships/slide" Target="slides/slide182.xml"/><Relationship Id="rId239" Type="http://schemas.openxmlformats.org/officeDocument/2006/relationships/slide" Target="slides/slide238.xml"/><Relationship Id="rId390" Type="http://schemas.openxmlformats.org/officeDocument/2006/relationships/slide" Target="slides/slide389.xml"/><Relationship Id="rId404" Type="http://schemas.openxmlformats.org/officeDocument/2006/relationships/slide" Target="slides/slide403.xml"/><Relationship Id="rId446" Type="http://schemas.openxmlformats.org/officeDocument/2006/relationships/slide" Target="slides/slide445.xml"/><Relationship Id="rId250" Type="http://schemas.openxmlformats.org/officeDocument/2006/relationships/slide" Target="slides/slide249.xml"/><Relationship Id="rId292" Type="http://schemas.openxmlformats.org/officeDocument/2006/relationships/slide" Target="slides/slide291.xml"/><Relationship Id="rId306" Type="http://schemas.openxmlformats.org/officeDocument/2006/relationships/slide" Target="slides/slide305.xml"/><Relationship Id="rId488" Type="http://schemas.openxmlformats.org/officeDocument/2006/relationships/slide" Target="slides/slide487.xml"/><Relationship Id="rId45" Type="http://schemas.openxmlformats.org/officeDocument/2006/relationships/slide" Target="slides/slide44.xml"/><Relationship Id="rId87" Type="http://schemas.openxmlformats.org/officeDocument/2006/relationships/slide" Target="slides/slide86.xml"/><Relationship Id="rId110" Type="http://schemas.openxmlformats.org/officeDocument/2006/relationships/slide" Target="slides/slide109.xml"/><Relationship Id="rId348" Type="http://schemas.openxmlformats.org/officeDocument/2006/relationships/slide" Target="slides/slide347.xml"/><Relationship Id="rId513" Type="http://schemas.openxmlformats.org/officeDocument/2006/relationships/slide" Target="slides/slide512.xml"/><Relationship Id="rId555" Type="http://schemas.openxmlformats.org/officeDocument/2006/relationships/slide" Target="slides/slide554.xml"/><Relationship Id="rId152" Type="http://schemas.openxmlformats.org/officeDocument/2006/relationships/slide" Target="slides/slide151.xml"/><Relationship Id="rId194" Type="http://schemas.openxmlformats.org/officeDocument/2006/relationships/slide" Target="slides/slide193.xml"/><Relationship Id="rId208" Type="http://schemas.openxmlformats.org/officeDocument/2006/relationships/slide" Target="slides/slide207.xml"/><Relationship Id="rId415" Type="http://schemas.openxmlformats.org/officeDocument/2006/relationships/slide" Target="slides/slide414.xml"/><Relationship Id="rId457" Type="http://schemas.openxmlformats.org/officeDocument/2006/relationships/slide" Target="slides/slide456.xml"/><Relationship Id="rId261" Type="http://schemas.openxmlformats.org/officeDocument/2006/relationships/slide" Target="slides/slide260.xml"/><Relationship Id="rId499" Type="http://schemas.openxmlformats.org/officeDocument/2006/relationships/slide" Target="slides/slide498.xml"/><Relationship Id="rId14" Type="http://schemas.openxmlformats.org/officeDocument/2006/relationships/slide" Target="slides/slide13.xml"/><Relationship Id="rId56" Type="http://schemas.openxmlformats.org/officeDocument/2006/relationships/slide" Target="slides/slide55.xml"/><Relationship Id="rId317" Type="http://schemas.openxmlformats.org/officeDocument/2006/relationships/slide" Target="slides/slide316.xml"/><Relationship Id="rId359" Type="http://schemas.openxmlformats.org/officeDocument/2006/relationships/slide" Target="slides/slide358.xml"/><Relationship Id="rId524" Type="http://schemas.openxmlformats.org/officeDocument/2006/relationships/slide" Target="slides/slide523.xml"/><Relationship Id="rId566" Type="http://schemas.openxmlformats.org/officeDocument/2006/relationships/tableStyles" Target="tableStyles.xml"/><Relationship Id="rId98" Type="http://schemas.openxmlformats.org/officeDocument/2006/relationships/slide" Target="slides/slide97.xml"/><Relationship Id="rId121" Type="http://schemas.openxmlformats.org/officeDocument/2006/relationships/slide" Target="slides/slide120.xml"/><Relationship Id="rId163" Type="http://schemas.openxmlformats.org/officeDocument/2006/relationships/slide" Target="slides/slide162.xml"/><Relationship Id="rId219" Type="http://schemas.openxmlformats.org/officeDocument/2006/relationships/slide" Target="slides/slide218.xml"/><Relationship Id="rId370" Type="http://schemas.openxmlformats.org/officeDocument/2006/relationships/slide" Target="slides/slide369.xml"/><Relationship Id="rId426" Type="http://schemas.openxmlformats.org/officeDocument/2006/relationships/slide" Target="slides/slide425.xml"/><Relationship Id="rId230" Type="http://schemas.openxmlformats.org/officeDocument/2006/relationships/slide" Target="slides/slide229.xml"/><Relationship Id="rId468" Type="http://schemas.openxmlformats.org/officeDocument/2006/relationships/slide" Target="slides/slide467.xml"/><Relationship Id="rId25" Type="http://schemas.openxmlformats.org/officeDocument/2006/relationships/slide" Target="slides/slide24.xml"/><Relationship Id="rId67" Type="http://schemas.openxmlformats.org/officeDocument/2006/relationships/slide" Target="slides/slide66.xml"/><Relationship Id="rId272" Type="http://schemas.openxmlformats.org/officeDocument/2006/relationships/slide" Target="slides/slide271.xml"/><Relationship Id="rId328" Type="http://schemas.openxmlformats.org/officeDocument/2006/relationships/slide" Target="slides/slide327.xml"/><Relationship Id="rId535" Type="http://schemas.openxmlformats.org/officeDocument/2006/relationships/slide" Target="slides/slide534.xml"/><Relationship Id="rId132" Type="http://schemas.openxmlformats.org/officeDocument/2006/relationships/slide" Target="slides/slide131.xml"/><Relationship Id="rId174" Type="http://schemas.openxmlformats.org/officeDocument/2006/relationships/slide" Target="slides/slide173.xml"/><Relationship Id="rId381" Type="http://schemas.openxmlformats.org/officeDocument/2006/relationships/slide" Target="slides/slide380.xml"/><Relationship Id="rId241" Type="http://schemas.openxmlformats.org/officeDocument/2006/relationships/slide" Target="slides/slide240.xml"/><Relationship Id="rId437" Type="http://schemas.openxmlformats.org/officeDocument/2006/relationships/slide" Target="slides/slide436.xml"/><Relationship Id="rId479" Type="http://schemas.openxmlformats.org/officeDocument/2006/relationships/slide" Target="slides/slide478.xml"/><Relationship Id="rId36" Type="http://schemas.openxmlformats.org/officeDocument/2006/relationships/slide" Target="slides/slide35.xml"/><Relationship Id="rId283" Type="http://schemas.openxmlformats.org/officeDocument/2006/relationships/slide" Target="slides/slide282.xml"/><Relationship Id="rId339" Type="http://schemas.openxmlformats.org/officeDocument/2006/relationships/slide" Target="slides/slide338.xml"/><Relationship Id="rId490" Type="http://schemas.openxmlformats.org/officeDocument/2006/relationships/slide" Target="slides/slide489.xml"/><Relationship Id="rId504" Type="http://schemas.openxmlformats.org/officeDocument/2006/relationships/slide" Target="slides/slide503.xml"/><Relationship Id="rId546" Type="http://schemas.openxmlformats.org/officeDocument/2006/relationships/slide" Target="slides/slide545.xml"/><Relationship Id="rId78" Type="http://schemas.openxmlformats.org/officeDocument/2006/relationships/slide" Target="slides/slide77.xml"/><Relationship Id="rId101" Type="http://schemas.openxmlformats.org/officeDocument/2006/relationships/slide" Target="slides/slide100.xml"/><Relationship Id="rId143" Type="http://schemas.openxmlformats.org/officeDocument/2006/relationships/slide" Target="slides/slide142.xml"/><Relationship Id="rId185" Type="http://schemas.openxmlformats.org/officeDocument/2006/relationships/slide" Target="slides/slide184.xml"/><Relationship Id="rId350" Type="http://schemas.openxmlformats.org/officeDocument/2006/relationships/slide" Target="slides/slide349.xml"/><Relationship Id="rId406" Type="http://schemas.openxmlformats.org/officeDocument/2006/relationships/slide" Target="slides/slide405.xml"/><Relationship Id="rId9" Type="http://schemas.openxmlformats.org/officeDocument/2006/relationships/slide" Target="slides/slide8.xml"/><Relationship Id="rId210" Type="http://schemas.openxmlformats.org/officeDocument/2006/relationships/slide" Target="slides/slide209.xml"/><Relationship Id="rId392" Type="http://schemas.openxmlformats.org/officeDocument/2006/relationships/slide" Target="slides/slide391.xml"/><Relationship Id="rId427" Type="http://schemas.openxmlformats.org/officeDocument/2006/relationships/slide" Target="slides/slide426.xml"/><Relationship Id="rId448" Type="http://schemas.openxmlformats.org/officeDocument/2006/relationships/slide" Target="slides/slide447.xml"/><Relationship Id="rId469" Type="http://schemas.openxmlformats.org/officeDocument/2006/relationships/slide" Target="slides/slide468.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308" Type="http://schemas.openxmlformats.org/officeDocument/2006/relationships/slide" Target="slides/slide307.xml"/><Relationship Id="rId329" Type="http://schemas.openxmlformats.org/officeDocument/2006/relationships/slide" Target="slides/slide328.xml"/><Relationship Id="rId480" Type="http://schemas.openxmlformats.org/officeDocument/2006/relationships/slide" Target="slides/slide479.xml"/><Relationship Id="rId515" Type="http://schemas.openxmlformats.org/officeDocument/2006/relationships/slide" Target="slides/slide514.xml"/><Relationship Id="rId536" Type="http://schemas.openxmlformats.org/officeDocument/2006/relationships/slide" Target="slides/slide53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340" Type="http://schemas.openxmlformats.org/officeDocument/2006/relationships/slide" Target="slides/slide339.xml"/><Relationship Id="rId361" Type="http://schemas.openxmlformats.org/officeDocument/2006/relationships/slide" Target="slides/slide360.xml"/><Relationship Id="rId557" Type="http://schemas.openxmlformats.org/officeDocument/2006/relationships/slide" Target="slides/slide556.xml"/><Relationship Id="rId196" Type="http://schemas.openxmlformats.org/officeDocument/2006/relationships/slide" Target="slides/slide195.xml"/><Relationship Id="rId200" Type="http://schemas.openxmlformats.org/officeDocument/2006/relationships/slide" Target="slides/slide199.xml"/><Relationship Id="rId382" Type="http://schemas.openxmlformats.org/officeDocument/2006/relationships/slide" Target="slides/slide381.xml"/><Relationship Id="rId417" Type="http://schemas.openxmlformats.org/officeDocument/2006/relationships/slide" Target="slides/slide416.xml"/><Relationship Id="rId438" Type="http://schemas.openxmlformats.org/officeDocument/2006/relationships/slide" Target="slides/slide437.xml"/><Relationship Id="rId459" Type="http://schemas.openxmlformats.org/officeDocument/2006/relationships/slide" Target="slides/slide458.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19" Type="http://schemas.openxmlformats.org/officeDocument/2006/relationships/slide" Target="slides/slide318.xml"/><Relationship Id="rId470" Type="http://schemas.openxmlformats.org/officeDocument/2006/relationships/slide" Target="slides/slide469.xml"/><Relationship Id="rId491" Type="http://schemas.openxmlformats.org/officeDocument/2006/relationships/slide" Target="slides/slide490.xml"/><Relationship Id="rId505" Type="http://schemas.openxmlformats.org/officeDocument/2006/relationships/slide" Target="slides/slide504.xml"/><Relationship Id="rId526" Type="http://schemas.openxmlformats.org/officeDocument/2006/relationships/slide" Target="slides/slide52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330" Type="http://schemas.openxmlformats.org/officeDocument/2006/relationships/slide" Target="slides/slide329.xml"/><Relationship Id="rId547" Type="http://schemas.openxmlformats.org/officeDocument/2006/relationships/slide" Target="slides/slide546.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351" Type="http://schemas.openxmlformats.org/officeDocument/2006/relationships/slide" Target="slides/slide350.xml"/><Relationship Id="rId372" Type="http://schemas.openxmlformats.org/officeDocument/2006/relationships/slide" Target="slides/slide371.xml"/><Relationship Id="rId393" Type="http://schemas.openxmlformats.org/officeDocument/2006/relationships/slide" Target="slides/slide392.xml"/><Relationship Id="rId407" Type="http://schemas.openxmlformats.org/officeDocument/2006/relationships/slide" Target="slides/slide406.xml"/><Relationship Id="rId428" Type="http://schemas.openxmlformats.org/officeDocument/2006/relationships/slide" Target="slides/slide427.xml"/><Relationship Id="rId449" Type="http://schemas.openxmlformats.org/officeDocument/2006/relationships/slide" Target="slides/slide448.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slide" Target="slides/slide294.xml"/><Relationship Id="rId309" Type="http://schemas.openxmlformats.org/officeDocument/2006/relationships/slide" Target="slides/slide308.xml"/><Relationship Id="rId460" Type="http://schemas.openxmlformats.org/officeDocument/2006/relationships/slide" Target="slides/slide459.xml"/><Relationship Id="rId481" Type="http://schemas.openxmlformats.org/officeDocument/2006/relationships/slide" Target="slides/slide480.xml"/><Relationship Id="rId516" Type="http://schemas.openxmlformats.org/officeDocument/2006/relationships/slide" Target="slides/slide515.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320" Type="http://schemas.openxmlformats.org/officeDocument/2006/relationships/slide" Target="slides/slide319.xml"/><Relationship Id="rId537" Type="http://schemas.openxmlformats.org/officeDocument/2006/relationships/slide" Target="slides/slide536.xml"/><Relationship Id="rId558" Type="http://schemas.openxmlformats.org/officeDocument/2006/relationships/slide" Target="slides/slide557.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341" Type="http://schemas.openxmlformats.org/officeDocument/2006/relationships/slide" Target="slides/slide340.xml"/><Relationship Id="rId362" Type="http://schemas.openxmlformats.org/officeDocument/2006/relationships/slide" Target="slides/slide361.xml"/><Relationship Id="rId383" Type="http://schemas.openxmlformats.org/officeDocument/2006/relationships/slide" Target="slides/slide382.xml"/><Relationship Id="rId418" Type="http://schemas.openxmlformats.org/officeDocument/2006/relationships/slide" Target="slides/slide417.xml"/><Relationship Id="rId439" Type="http://schemas.openxmlformats.org/officeDocument/2006/relationships/slide" Target="slides/slide438.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450" Type="http://schemas.openxmlformats.org/officeDocument/2006/relationships/slide" Target="slides/slide449.xml"/><Relationship Id="rId471" Type="http://schemas.openxmlformats.org/officeDocument/2006/relationships/slide" Target="slides/slide470.xml"/><Relationship Id="rId506" Type="http://schemas.openxmlformats.org/officeDocument/2006/relationships/slide" Target="slides/slide505.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openxmlformats.org/officeDocument/2006/relationships/slide" Target="slides/slide309.xml"/><Relationship Id="rId492" Type="http://schemas.openxmlformats.org/officeDocument/2006/relationships/slide" Target="slides/slide491.xml"/><Relationship Id="rId527" Type="http://schemas.openxmlformats.org/officeDocument/2006/relationships/slide" Target="slides/slide526.xml"/><Relationship Id="rId548" Type="http://schemas.openxmlformats.org/officeDocument/2006/relationships/slide" Target="slides/slide547.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331" Type="http://schemas.openxmlformats.org/officeDocument/2006/relationships/slide" Target="slides/slide330.xml"/><Relationship Id="rId352" Type="http://schemas.openxmlformats.org/officeDocument/2006/relationships/slide" Target="slides/slide351.xml"/><Relationship Id="rId373" Type="http://schemas.openxmlformats.org/officeDocument/2006/relationships/slide" Target="slides/slide372.xml"/><Relationship Id="rId394" Type="http://schemas.openxmlformats.org/officeDocument/2006/relationships/slide" Target="slides/slide393.xml"/><Relationship Id="rId408" Type="http://schemas.openxmlformats.org/officeDocument/2006/relationships/slide" Target="slides/slide407.xml"/><Relationship Id="rId429" Type="http://schemas.openxmlformats.org/officeDocument/2006/relationships/slide" Target="slides/slide428.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440" Type="http://schemas.openxmlformats.org/officeDocument/2006/relationships/slide" Target="slides/slide439.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slide" Target="slides/slide295.xml"/><Relationship Id="rId300" Type="http://schemas.openxmlformats.org/officeDocument/2006/relationships/slide" Target="slides/slide299.xml"/><Relationship Id="rId461" Type="http://schemas.openxmlformats.org/officeDocument/2006/relationships/slide" Target="slides/slide460.xml"/><Relationship Id="rId482" Type="http://schemas.openxmlformats.org/officeDocument/2006/relationships/slide" Target="slides/slide481.xml"/><Relationship Id="rId517" Type="http://schemas.openxmlformats.org/officeDocument/2006/relationships/slide" Target="slides/slide516.xml"/><Relationship Id="rId538" Type="http://schemas.openxmlformats.org/officeDocument/2006/relationships/slide" Target="slides/slide537.xml"/><Relationship Id="rId559" Type="http://schemas.openxmlformats.org/officeDocument/2006/relationships/slide" Target="slides/slide558.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321" Type="http://schemas.openxmlformats.org/officeDocument/2006/relationships/slide" Target="slides/slide320.xml"/><Relationship Id="rId342" Type="http://schemas.openxmlformats.org/officeDocument/2006/relationships/slide" Target="slides/slide341.xml"/><Relationship Id="rId363" Type="http://schemas.openxmlformats.org/officeDocument/2006/relationships/slide" Target="slides/slide362.xml"/><Relationship Id="rId384" Type="http://schemas.openxmlformats.org/officeDocument/2006/relationships/slide" Target="slides/slide383.xml"/><Relationship Id="rId419" Type="http://schemas.openxmlformats.org/officeDocument/2006/relationships/slide" Target="slides/slide418.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430" Type="http://schemas.openxmlformats.org/officeDocument/2006/relationships/slide" Target="slides/slide429.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451" Type="http://schemas.openxmlformats.org/officeDocument/2006/relationships/slide" Target="slides/slide450.xml"/><Relationship Id="rId472" Type="http://schemas.openxmlformats.org/officeDocument/2006/relationships/slide" Target="slides/slide471.xml"/><Relationship Id="rId493" Type="http://schemas.openxmlformats.org/officeDocument/2006/relationships/slide" Target="slides/slide492.xml"/><Relationship Id="rId507" Type="http://schemas.openxmlformats.org/officeDocument/2006/relationships/slide" Target="slides/slide506.xml"/><Relationship Id="rId528" Type="http://schemas.openxmlformats.org/officeDocument/2006/relationships/slide" Target="slides/slide527.xml"/><Relationship Id="rId549" Type="http://schemas.openxmlformats.org/officeDocument/2006/relationships/slide" Target="slides/slide54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311" Type="http://schemas.openxmlformats.org/officeDocument/2006/relationships/slide" Target="slides/slide310.xml"/><Relationship Id="rId332" Type="http://schemas.openxmlformats.org/officeDocument/2006/relationships/slide" Target="slides/slide331.xml"/><Relationship Id="rId353" Type="http://schemas.openxmlformats.org/officeDocument/2006/relationships/slide" Target="slides/slide352.xml"/><Relationship Id="rId374" Type="http://schemas.openxmlformats.org/officeDocument/2006/relationships/slide" Target="slides/slide373.xml"/><Relationship Id="rId395" Type="http://schemas.openxmlformats.org/officeDocument/2006/relationships/slide" Target="slides/slide394.xml"/><Relationship Id="rId409" Type="http://schemas.openxmlformats.org/officeDocument/2006/relationships/slide" Target="slides/slide408.xml"/><Relationship Id="rId560" Type="http://schemas.openxmlformats.org/officeDocument/2006/relationships/slide" Target="slides/slide559.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420" Type="http://schemas.openxmlformats.org/officeDocument/2006/relationships/slide" Target="slides/slide419.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297" Type="http://schemas.openxmlformats.org/officeDocument/2006/relationships/slide" Target="slides/slide296.xml"/><Relationship Id="rId441" Type="http://schemas.openxmlformats.org/officeDocument/2006/relationships/slide" Target="slides/slide440.xml"/><Relationship Id="rId462" Type="http://schemas.openxmlformats.org/officeDocument/2006/relationships/slide" Target="slides/slide461.xml"/><Relationship Id="rId483" Type="http://schemas.openxmlformats.org/officeDocument/2006/relationships/slide" Target="slides/slide482.xml"/><Relationship Id="rId518" Type="http://schemas.openxmlformats.org/officeDocument/2006/relationships/slide" Target="slides/slide517.xml"/><Relationship Id="rId539" Type="http://schemas.openxmlformats.org/officeDocument/2006/relationships/slide" Target="slides/slide53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301" Type="http://schemas.openxmlformats.org/officeDocument/2006/relationships/slide" Target="slides/slide300.xml"/><Relationship Id="rId322" Type="http://schemas.openxmlformats.org/officeDocument/2006/relationships/slide" Target="slides/slide321.xml"/><Relationship Id="rId343" Type="http://schemas.openxmlformats.org/officeDocument/2006/relationships/slide" Target="slides/slide342.xml"/><Relationship Id="rId364" Type="http://schemas.openxmlformats.org/officeDocument/2006/relationships/slide" Target="slides/slide363.xml"/><Relationship Id="rId550" Type="http://schemas.openxmlformats.org/officeDocument/2006/relationships/slide" Target="slides/slide549.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385" Type="http://schemas.openxmlformats.org/officeDocument/2006/relationships/slide" Target="slides/slide384.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287" Type="http://schemas.openxmlformats.org/officeDocument/2006/relationships/slide" Target="slides/slide286.xml"/><Relationship Id="rId410" Type="http://schemas.openxmlformats.org/officeDocument/2006/relationships/slide" Target="slides/slide409.xml"/><Relationship Id="rId431" Type="http://schemas.openxmlformats.org/officeDocument/2006/relationships/slide" Target="slides/slide430.xml"/><Relationship Id="rId452" Type="http://schemas.openxmlformats.org/officeDocument/2006/relationships/slide" Target="slides/slide451.xml"/><Relationship Id="rId473" Type="http://schemas.openxmlformats.org/officeDocument/2006/relationships/slide" Target="slides/slide472.xml"/><Relationship Id="rId494" Type="http://schemas.openxmlformats.org/officeDocument/2006/relationships/slide" Target="slides/slide493.xml"/><Relationship Id="rId508" Type="http://schemas.openxmlformats.org/officeDocument/2006/relationships/slide" Target="slides/slide507.xml"/><Relationship Id="rId529" Type="http://schemas.openxmlformats.org/officeDocument/2006/relationships/slide" Target="slides/slide528.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312" Type="http://schemas.openxmlformats.org/officeDocument/2006/relationships/slide" Target="slides/slide311.xml"/><Relationship Id="rId333" Type="http://schemas.openxmlformats.org/officeDocument/2006/relationships/slide" Target="slides/slide332.xml"/><Relationship Id="rId354" Type="http://schemas.openxmlformats.org/officeDocument/2006/relationships/slide" Target="slides/slide353.xml"/><Relationship Id="rId540" Type="http://schemas.openxmlformats.org/officeDocument/2006/relationships/slide" Target="slides/slide539.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75" Type="http://schemas.openxmlformats.org/officeDocument/2006/relationships/slide" Target="slides/slide374.xml"/><Relationship Id="rId396" Type="http://schemas.openxmlformats.org/officeDocument/2006/relationships/slide" Target="slides/slide395.xml"/><Relationship Id="rId561" Type="http://schemas.openxmlformats.org/officeDocument/2006/relationships/notesMaster" Target="notesMasters/notesMaster1.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slide" Target="slides/slide297.xml"/><Relationship Id="rId400" Type="http://schemas.openxmlformats.org/officeDocument/2006/relationships/slide" Target="slides/slide399.xml"/><Relationship Id="rId421" Type="http://schemas.openxmlformats.org/officeDocument/2006/relationships/slide" Target="slides/slide420.xml"/><Relationship Id="rId442" Type="http://schemas.openxmlformats.org/officeDocument/2006/relationships/slide" Target="slides/slide441.xml"/><Relationship Id="rId463" Type="http://schemas.openxmlformats.org/officeDocument/2006/relationships/slide" Target="slides/slide462.xml"/><Relationship Id="rId484" Type="http://schemas.openxmlformats.org/officeDocument/2006/relationships/slide" Target="slides/slide483.xml"/><Relationship Id="rId519" Type="http://schemas.openxmlformats.org/officeDocument/2006/relationships/slide" Target="slides/slide518.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302" Type="http://schemas.openxmlformats.org/officeDocument/2006/relationships/slide" Target="slides/slide301.xml"/><Relationship Id="rId323" Type="http://schemas.openxmlformats.org/officeDocument/2006/relationships/slide" Target="slides/slide322.xml"/><Relationship Id="rId344" Type="http://schemas.openxmlformats.org/officeDocument/2006/relationships/slide" Target="slides/slide343.xml"/><Relationship Id="rId530" Type="http://schemas.openxmlformats.org/officeDocument/2006/relationships/slide" Target="slides/slide529.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365" Type="http://schemas.openxmlformats.org/officeDocument/2006/relationships/slide" Target="slides/slide364.xml"/><Relationship Id="rId386" Type="http://schemas.openxmlformats.org/officeDocument/2006/relationships/slide" Target="slides/slide385.xml"/><Relationship Id="rId551" Type="http://schemas.openxmlformats.org/officeDocument/2006/relationships/slide" Target="slides/slide550.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411" Type="http://schemas.openxmlformats.org/officeDocument/2006/relationships/slide" Target="slides/slide410.xml"/><Relationship Id="rId432" Type="http://schemas.openxmlformats.org/officeDocument/2006/relationships/slide" Target="slides/slide431.xml"/><Relationship Id="rId453" Type="http://schemas.openxmlformats.org/officeDocument/2006/relationships/slide" Target="slides/slide452.xml"/><Relationship Id="rId474" Type="http://schemas.openxmlformats.org/officeDocument/2006/relationships/slide" Target="slides/slide473.xml"/><Relationship Id="rId509" Type="http://schemas.openxmlformats.org/officeDocument/2006/relationships/slide" Target="slides/slide508.xml"/><Relationship Id="rId106" Type="http://schemas.openxmlformats.org/officeDocument/2006/relationships/slide" Target="slides/slide105.xml"/><Relationship Id="rId127" Type="http://schemas.openxmlformats.org/officeDocument/2006/relationships/slide" Target="slides/slide126.xml"/><Relationship Id="rId313" Type="http://schemas.openxmlformats.org/officeDocument/2006/relationships/slide" Target="slides/slide312.xml"/><Relationship Id="rId495" Type="http://schemas.openxmlformats.org/officeDocument/2006/relationships/slide" Target="slides/slide494.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334" Type="http://schemas.openxmlformats.org/officeDocument/2006/relationships/slide" Target="slides/slide333.xml"/><Relationship Id="rId355" Type="http://schemas.openxmlformats.org/officeDocument/2006/relationships/slide" Target="slides/slide354.xml"/><Relationship Id="rId376" Type="http://schemas.openxmlformats.org/officeDocument/2006/relationships/slide" Target="slides/slide375.xml"/><Relationship Id="rId397" Type="http://schemas.openxmlformats.org/officeDocument/2006/relationships/slide" Target="slides/slide396.xml"/><Relationship Id="rId520" Type="http://schemas.openxmlformats.org/officeDocument/2006/relationships/slide" Target="slides/slide519.xml"/><Relationship Id="rId541" Type="http://schemas.openxmlformats.org/officeDocument/2006/relationships/slide" Target="slides/slide540.xml"/><Relationship Id="rId562" Type="http://schemas.openxmlformats.org/officeDocument/2006/relationships/commentAuthors" Target="commentAuthors.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401" Type="http://schemas.openxmlformats.org/officeDocument/2006/relationships/slide" Target="slides/slide400.xml"/><Relationship Id="rId422" Type="http://schemas.openxmlformats.org/officeDocument/2006/relationships/slide" Target="slides/slide421.xml"/><Relationship Id="rId443" Type="http://schemas.openxmlformats.org/officeDocument/2006/relationships/slide" Target="slides/slide442.xml"/><Relationship Id="rId464" Type="http://schemas.openxmlformats.org/officeDocument/2006/relationships/slide" Target="slides/slide463.xml"/><Relationship Id="rId303" Type="http://schemas.openxmlformats.org/officeDocument/2006/relationships/slide" Target="slides/slide302.xml"/><Relationship Id="rId485" Type="http://schemas.openxmlformats.org/officeDocument/2006/relationships/slide" Target="slides/slide484.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387" Type="http://schemas.openxmlformats.org/officeDocument/2006/relationships/slide" Target="slides/slide386.xml"/><Relationship Id="rId510" Type="http://schemas.openxmlformats.org/officeDocument/2006/relationships/slide" Target="slides/slide509.xml"/><Relationship Id="rId552" Type="http://schemas.openxmlformats.org/officeDocument/2006/relationships/slide" Target="slides/slide551.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412" Type="http://schemas.openxmlformats.org/officeDocument/2006/relationships/slide" Target="slides/slide411.xml"/><Relationship Id="rId107" Type="http://schemas.openxmlformats.org/officeDocument/2006/relationships/slide" Target="slides/slide106.xml"/><Relationship Id="rId289" Type="http://schemas.openxmlformats.org/officeDocument/2006/relationships/slide" Target="slides/slide288.xml"/><Relationship Id="rId454" Type="http://schemas.openxmlformats.org/officeDocument/2006/relationships/slide" Target="slides/slide453.xml"/><Relationship Id="rId496" Type="http://schemas.openxmlformats.org/officeDocument/2006/relationships/slide" Target="slides/slide495.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398" Type="http://schemas.openxmlformats.org/officeDocument/2006/relationships/slide" Target="slides/slide397.xml"/><Relationship Id="rId521" Type="http://schemas.openxmlformats.org/officeDocument/2006/relationships/slide" Target="slides/slide520.xml"/><Relationship Id="rId563" Type="http://schemas.openxmlformats.org/officeDocument/2006/relationships/presProps" Target="presProps.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423" Type="http://schemas.openxmlformats.org/officeDocument/2006/relationships/slide" Target="slides/slide422.xml"/><Relationship Id="rId258" Type="http://schemas.openxmlformats.org/officeDocument/2006/relationships/slide" Target="slides/slide257.xml"/><Relationship Id="rId465" Type="http://schemas.openxmlformats.org/officeDocument/2006/relationships/slide" Target="slides/slide464.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slide" Target="slides/slide366.xml"/><Relationship Id="rId532" Type="http://schemas.openxmlformats.org/officeDocument/2006/relationships/slide" Target="slides/slide531.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434" Type="http://schemas.openxmlformats.org/officeDocument/2006/relationships/slide" Target="slides/slide433.xml"/><Relationship Id="rId476" Type="http://schemas.openxmlformats.org/officeDocument/2006/relationships/slide" Target="slides/slide475.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336" Type="http://schemas.openxmlformats.org/officeDocument/2006/relationships/slide" Target="slides/slide335.xml"/><Relationship Id="rId501" Type="http://schemas.openxmlformats.org/officeDocument/2006/relationships/slide" Target="slides/slide500.xml"/><Relationship Id="rId543" Type="http://schemas.openxmlformats.org/officeDocument/2006/relationships/slide" Target="slides/slide542.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378" Type="http://schemas.openxmlformats.org/officeDocument/2006/relationships/slide" Target="slides/slide377.xml"/><Relationship Id="rId403" Type="http://schemas.openxmlformats.org/officeDocument/2006/relationships/slide" Target="slides/slide402.xml"/><Relationship Id="rId6" Type="http://schemas.openxmlformats.org/officeDocument/2006/relationships/slide" Target="slides/slide5.xml"/><Relationship Id="rId238" Type="http://schemas.openxmlformats.org/officeDocument/2006/relationships/slide" Target="slides/slide237.xml"/><Relationship Id="rId445" Type="http://schemas.openxmlformats.org/officeDocument/2006/relationships/slide" Target="slides/slide444.xml"/><Relationship Id="rId487" Type="http://schemas.openxmlformats.org/officeDocument/2006/relationships/slide" Target="slides/slide486.xml"/><Relationship Id="rId291" Type="http://schemas.openxmlformats.org/officeDocument/2006/relationships/slide" Target="slides/slide290.xml"/><Relationship Id="rId305" Type="http://schemas.openxmlformats.org/officeDocument/2006/relationships/slide" Target="slides/slide304.xml"/><Relationship Id="rId347" Type="http://schemas.openxmlformats.org/officeDocument/2006/relationships/slide" Target="slides/slide346.xml"/><Relationship Id="rId512" Type="http://schemas.openxmlformats.org/officeDocument/2006/relationships/slide" Target="slides/slide511.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389" Type="http://schemas.openxmlformats.org/officeDocument/2006/relationships/slide" Target="slides/slide388.xml"/><Relationship Id="rId554" Type="http://schemas.openxmlformats.org/officeDocument/2006/relationships/slide" Target="slides/slide553.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414" Type="http://schemas.openxmlformats.org/officeDocument/2006/relationships/slide" Target="slides/slide413.xml"/><Relationship Id="rId456" Type="http://schemas.openxmlformats.org/officeDocument/2006/relationships/slide" Target="slides/slide455.xml"/><Relationship Id="rId498" Type="http://schemas.openxmlformats.org/officeDocument/2006/relationships/slide" Target="slides/slide497.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23" Type="http://schemas.openxmlformats.org/officeDocument/2006/relationships/slide" Target="slides/slide522.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theme" Target="theme/theme1.xml"/><Relationship Id="rId162" Type="http://schemas.openxmlformats.org/officeDocument/2006/relationships/slide" Target="slides/slide161.xml"/><Relationship Id="rId218" Type="http://schemas.openxmlformats.org/officeDocument/2006/relationships/slide" Target="slides/slide217.xml"/><Relationship Id="rId425" Type="http://schemas.openxmlformats.org/officeDocument/2006/relationships/slide" Target="slides/slide424.xml"/><Relationship Id="rId467" Type="http://schemas.openxmlformats.org/officeDocument/2006/relationships/slide" Target="slides/slide466.xml"/><Relationship Id="rId271" Type="http://schemas.openxmlformats.org/officeDocument/2006/relationships/slide" Target="slides/slide270.xml"/><Relationship Id="rId24" Type="http://schemas.openxmlformats.org/officeDocument/2006/relationships/slide" Target="slides/slide23.xml"/><Relationship Id="rId66" Type="http://schemas.openxmlformats.org/officeDocument/2006/relationships/slide" Target="slides/slide65.xml"/><Relationship Id="rId131" Type="http://schemas.openxmlformats.org/officeDocument/2006/relationships/slide" Target="slides/slide130.xml"/><Relationship Id="rId327" Type="http://schemas.openxmlformats.org/officeDocument/2006/relationships/slide" Target="slides/slide326.xml"/><Relationship Id="rId369" Type="http://schemas.openxmlformats.org/officeDocument/2006/relationships/slide" Target="slides/slide368.xml"/><Relationship Id="rId534" Type="http://schemas.openxmlformats.org/officeDocument/2006/relationships/slide" Target="slides/slide533.xml"/><Relationship Id="rId173" Type="http://schemas.openxmlformats.org/officeDocument/2006/relationships/slide" Target="slides/slide172.xml"/><Relationship Id="rId229" Type="http://schemas.openxmlformats.org/officeDocument/2006/relationships/slide" Target="slides/slide228.xml"/><Relationship Id="rId380" Type="http://schemas.openxmlformats.org/officeDocument/2006/relationships/slide" Target="slides/slide379.xml"/><Relationship Id="rId436" Type="http://schemas.openxmlformats.org/officeDocument/2006/relationships/slide" Target="slides/slide435.xml"/><Relationship Id="rId240" Type="http://schemas.openxmlformats.org/officeDocument/2006/relationships/slide" Target="slides/slide239.xml"/><Relationship Id="rId478" Type="http://schemas.openxmlformats.org/officeDocument/2006/relationships/slide" Target="slides/slide477.xml"/><Relationship Id="rId35" Type="http://schemas.openxmlformats.org/officeDocument/2006/relationships/slide" Target="slides/slide34.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38" Type="http://schemas.openxmlformats.org/officeDocument/2006/relationships/slide" Target="slides/slide337.xml"/><Relationship Id="rId503" Type="http://schemas.openxmlformats.org/officeDocument/2006/relationships/slide" Target="slides/slide502.xml"/><Relationship Id="rId545" Type="http://schemas.openxmlformats.org/officeDocument/2006/relationships/slide" Target="slides/slide544.xml"/><Relationship Id="rId8" Type="http://schemas.openxmlformats.org/officeDocument/2006/relationships/slide" Target="slides/slide7.xml"/><Relationship Id="rId142" Type="http://schemas.openxmlformats.org/officeDocument/2006/relationships/slide" Target="slides/slide141.xml"/><Relationship Id="rId184" Type="http://schemas.openxmlformats.org/officeDocument/2006/relationships/slide" Target="slides/slide183.xml"/><Relationship Id="rId391" Type="http://schemas.openxmlformats.org/officeDocument/2006/relationships/slide" Target="slides/slide390.xml"/><Relationship Id="rId405" Type="http://schemas.openxmlformats.org/officeDocument/2006/relationships/slide" Target="slides/slide404.xml"/><Relationship Id="rId447" Type="http://schemas.openxmlformats.org/officeDocument/2006/relationships/slide" Target="slides/slide446.xml"/><Relationship Id="rId251" Type="http://schemas.openxmlformats.org/officeDocument/2006/relationships/slide" Target="slides/slide250.xml"/><Relationship Id="rId489" Type="http://schemas.openxmlformats.org/officeDocument/2006/relationships/slide" Target="slides/slide488.xml"/><Relationship Id="rId46" Type="http://schemas.openxmlformats.org/officeDocument/2006/relationships/slide" Target="slides/slide45.xml"/><Relationship Id="rId293" Type="http://schemas.openxmlformats.org/officeDocument/2006/relationships/slide" Target="slides/slide292.xml"/><Relationship Id="rId307" Type="http://schemas.openxmlformats.org/officeDocument/2006/relationships/slide" Target="slides/slide306.xml"/><Relationship Id="rId349" Type="http://schemas.openxmlformats.org/officeDocument/2006/relationships/slide" Target="slides/slide348.xml"/><Relationship Id="rId514" Type="http://schemas.openxmlformats.org/officeDocument/2006/relationships/slide" Target="slides/slide513.xml"/><Relationship Id="rId556" Type="http://schemas.openxmlformats.org/officeDocument/2006/relationships/slide" Target="slides/slide555.xml"/><Relationship Id="rId88" Type="http://schemas.openxmlformats.org/officeDocument/2006/relationships/slide" Target="slides/slide87.xml"/><Relationship Id="rId111" Type="http://schemas.openxmlformats.org/officeDocument/2006/relationships/slide" Target="slides/slide110.xml"/><Relationship Id="rId153" Type="http://schemas.openxmlformats.org/officeDocument/2006/relationships/slide" Target="slides/slide152.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 Id="rId416" Type="http://schemas.openxmlformats.org/officeDocument/2006/relationships/slide" Target="slides/slide415.xml"/><Relationship Id="rId220" Type="http://schemas.openxmlformats.org/officeDocument/2006/relationships/slide" Target="slides/slide219.xml"/><Relationship Id="rId458" Type="http://schemas.openxmlformats.org/officeDocument/2006/relationships/slide" Target="slides/slide457.xml"/><Relationship Id="rId15" Type="http://schemas.openxmlformats.org/officeDocument/2006/relationships/slide" Target="slides/slide14.xml"/><Relationship Id="rId57" Type="http://schemas.openxmlformats.org/officeDocument/2006/relationships/slide" Target="slides/slide56.xml"/><Relationship Id="rId262" Type="http://schemas.openxmlformats.org/officeDocument/2006/relationships/slide" Target="slides/slide261.xml"/><Relationship Id="rId318" Type="http://schemas.openxmlformats.org/officeDocument/2006/relationships/slide" Target="slides/slide317.xml"/><Relationship Id="rId525" Type="http://schemas.openxmlformats.org/officeDocument/2006/relationships/slide" Target="slides/slide524.xml"/><Relationship Id="rId99" Type="http://schemas.openxmlformats.org/officeDocument/2006/relationships/slide" Target="slides/slide98.xml"/><Relationship Id="rId122" Type="http://schemas.openxmlformats.org/officeDocument/2006/relationships/slide" Target="slides/slide121.xml"/><Relationship Id="rId164" Type="http://schemas.openxmlformats.org/officeDocument/2006/relationships/slide" Target="slides/slide163.xml"/><Relationship Id="rId371" Type="http://schemas.openxmlformats.org/officeDocument/2006/relationships/slide" Target="slides/slide37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04.w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13.w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32.w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43.w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43.w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43.w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43.w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54.w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54.wmf"/></Relationships>
</file>

<file path=ppt/drawings/_rels/vmlDrawing19.vml.rels><?xml version="1.0" encoding="UTF-8" standalone="yes"?>
<Relationships xmlns="http://schemas.openxmlformats.org/package/2006/relationships"><Relationship Id="rId2" Type="http://schemas.openxmlformats.org/officeDocument/2006/relationships/image" Target="../media/image155.wmf"/><Relationship Id="rId1" Type="http://schemas.openxmlformats.org/officeDocument/2006/relationships/image" Target="../media/image15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w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56.w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97.w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97.w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31.w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231.w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243.w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10.w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310.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w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6.wmf"/><Relationship Id="rId1" Type="http://schemas.openxmlformats.org/officeDocument/2006/relationships/image" Target="../media/image5.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34.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43.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95.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03.wmf"/></Relationships>
</file>

<file path=ppt/media/hdphoto1.wdp>
</file>

<file path=ppt/media/image1.png>
</file>

<file path=ppt/media/image1.wmf>
</file>

<file path=ppt/media/image10.png>
</file>

<file path=ppt/media/image100.png>
</file>

<file path=ppt/media/image1000.png>
</file>

<file path=ppt/media/image101.png>
</file>

<file path=ppt/media/image1010.png>
</file>

<file path=ppt/media/image102.png>
</file>

<file path=ppt/media/image1020.png>
</file>

<file path=ppt/media/image1021.png>
</file>

<file path=ppt/media/image103.png>
</file>

<file path=ppt/media/image103.wmf>
</file>

<file path=ppt/media/image104.wmf>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20.png>
</file>

<file path=ppt/media/image113.png>
</file>

<file path=ppt/media/image113.wmf>
</file>

<file path=ppt/media/image1130.png>
</file>

<file path=ppt/media/image114.png>
</file>

<file path=ppt/media/image1140.png>
</file>

<file path=ppt/media/image115.png>
</file>

<file path=ppt/media/image1150.png>
</file>

<file path=ppt/media/image1151.png>
</file>

<file path=ppt/media/image116.png>
</file>

<file path=ppt/media/image1160.png>
</file>

<file path=ppt/media/image117.png>
</file>

<file path=ppt/media/image1170.png>
</file>

<file path=ppt/media/image118.png>
</file>

<file path=ppt/media/image1180.png>
</file>

<file path=ppt/media/image119.png>
</file>

<file path=ppt/media/image1190.png>
</file>

<file path=ppt/media/image1191.png>
</file>

<file path=ppt/media/image12.png>
</file>

<file path=ppt/media/image120.png>
</file>

<file path=ppt/media/image1200.png>
</file>

<file path=ppt/media/image121.png>
</file>

<file path=ppt/media/image122.png>
</file>

<file path=ppt/media/image123.png>
</file>

<file path=ppt/media/image1230.png>
</file>

<file path=ppt/media/image124.png>
</file>

<file path=ppt/media/image1240.png>
</file>

<file path=ppt/media/image125.png>
</file>

<file path=ppt/media/image126.png>
</file>

<file path=ppt/media/image127.png>
</file>

<file path=ppt/media/image1270.png>
</file>

<file path=ppt/media/image128.png>
</file>

<file path=ppt/media/image129.png>
</file>

<file path=ppt/media/image1290.png>
</file>

<file path=ppt/media/image13.png>
</file>

<file path=ppt/media/image130.png>
</file>

<file path=ppt/media/image1300.png>
</file>

<file path=ppt/media/image1301.png>
</file>

<file path=ppt/media/image131.png>
</file>

<file path=ppt/media/image1310.png>
</file>

<file path=ppt/media/image1311.png>
</file>

<file path=ppt/media/image132.wmf>
</file>

<file path=ppt/media/image133.png>
</file>

<file path=ppt/media/image1330.png>
</file>

<file path=ppt/media/image134.png>
</file>

<file path=ppt/media/image1340.png>
</file>

<file path=ppt/media/image1341.png>
</file>

<file path=ppt/media/image135.png>
</file>

<file path=ppt/media/image1350.png>
</file>

<file path=ppt/media/image1351.png>
</file>

<file path=ppt/media/image1352.png>
</file>

<file path=ppt/media/image136.png>
</file>

<file path=ppt/media/image1360.png>
</file>

<file path=ppt/media/image1361.png>
</file>

<file path=ppt/media/image137.png>
</file>

<file path=ppt/media/image1370.png>
</file>

<file path=ppt/media/image1371.png>
</file>

<file path=ppt/media/image1372.png>
</file>

<file path=ppt/media/image138.png>
</file>

<file path=ppt/media/image1380.png>
</file>

<file path=ppt/media/image1381.png>
</file>

<file path=ppt/media/image139.png>
</file>

<file path=ppt/media/image1390.png>
</file>

<file path=ppt/media/image1391.png>
</file>

<file path=ppt/media/image14.png>
</file>

<file path=ppt/media/image140.png>
</file>

<file path=ppt/media/image1400.png>
</file>

<file path=ppt/media/image1401.png>
</file>

<file path=ppt/media/image1402.png>
</file>

<file path=ppt/media/image141.svg>
</file>

<file path=ppt/media/image1410.png>
</file>

<file path=ppt/media/image142.png>
</file>

<file path=ppt/media/image1420.png>
</file>

<file path=ppt/media/image143.png>
</file>

<file path=ppt/media/image143.wmf>
</file>

<file path=ppt/media/image144.png>
</file>

<file path=ppt/media/image145.png>
</file>

<file path=ppt/media/image1450.png>
</file>

<file path=ppt/media/image1451.png>
</file>

<file path=ppt/media/image146.png>
</file>

<file path=ppt/media/image147.png>
</file>

<file path=ppt/media/image148.png>
</file>

<file path=ppt/media/image149.png>
</file>

<file path=ppt/media/image15.png>
</file>

<file path=ppt/media/image150.png>
</file>

<file path=ppt/media/image1500.png>
</file>

<file path=ppt/media/image1501.png>
</file>

<file path=ppt/media/image151.png>
</file>

<file path=ppt/media/image1510.png>
</file>

<file path=ppt/media/image1511.png>
</file>

<file path=ppt/media/image152.png>
</file>

<file path=ppt/media/image153.png>
</file>

<file path=ppt/media/image154.png>
</file>

<file path=ppt/media/image154.wmf>
</file>

<file path=ppt/media/image1540.png>
</file>

<file path=ppt/media/image155.png>
</file>

<file path=ppt/media/image155.wmf>
</file>

<file path=ppt/media/image1550.png>
</file>

<file path=ppt/media/image156.wmf>
</file>

<file path=ppt/media/image1560.png>
</file>

<file path=ppt/media/image157.png>
</file>

<file path=ppt/media/image158.png>
</file>

<file path=ppt/media/image1580.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gif>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gif>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7.wmf>
</file>

<file path=ppt/media/image198.png>
</file>

<file path=ppt/media/image199.png>
</file>

<file path=ppt/media/image2.jpe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70.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50.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20.png>
</file>

<file path=ppt/media/image2221.png>
</file>

<file path=ppt/media/image223.png>
</file>

<file path=ppt/media/image224.png>
</file>

<file path=ppt/media/image225.png>
</file>

<file path=ppt/media/image226.png>
</file>

<file path=ppt/media/image227.png>
</file>

<file path=ppt/media/image2270.png>
</file>

<file path=ppt/media/image2271.png>
</file>

<file path=ppt/media/image228.png>
</file>

<file path=ppt/media/image2280.png>
</file>

<file path=ppt/media/image2281.png>
</file>

<file path=ppt/media/image229.png>
</file>

<file path=ppt/media/image23.png>
</file>

<file path=ppt/media/image230.png>
</file>

<file path=ppt/media/image2300.png>
</file>

<file path=ppt/media/image231.wmf>
</file>

<file path=ppt/media/image2310.png>
</file>

<file path=ppt/media/image2311.png>
</file>

<file path=ppt/media/image232.png>
</file>

<file path=ppt/media/image2320.png>
</file>

<file path=ppt/media/image233.png>
</file>

<file path=ppt/media/image2330.png>
</file>

<file path=ppt/media/image234.png>
</file>

<file path=ppt/media/image2340.png>
</file>

<file path=ppt/media/image235.png>
</file>

<file path=ppt/media/image236.png>
</file>

<file path=ppt/media/image2360.png>
</file>

<file path=ppt/media/image237.png>
</file>

<file path=ppt/media/image2370.png>
</file>

<file path=ppt/media/image238.png>
</file>

<file path=ppt/media/image2380.png>
</file>

<file path=ppt/media/image239.png>
</file>

<file path=ppt/media/image2390.png>
</file>

<file path=ppt/media/image24.png>
</file>

<file path=ppt/media/image240.png>
</file>

<file path=ppt/media/image241.png>
</file>

<file path=ppt/media/image2410.png>
</file>

<file path=ppt/media/image242.png>
</file>

<file path=ppt/media/image243.png>
</file>

<file path=ppt/media/image243.wmf>
</file>

<file path=ppt/media/image244.png>
</file>

<file path=ppt/media/image2440.png>
</file>

<file path=ppt/media/image245.png>
</file>

<file path=ppt/media/image246.png>
</file>

<file path=ppt/media/image2460.png>
</file>

<file path=ppt/media/image247.png>
</file>

<file path=ppt/media/image248.png>
</file>

<file path=ppt/media/image249.png>
</file>

<file path=ppt/media/image25.png>
</file>

<file path=ppt/media/image250.png>
</file>

<file path=ppt/media/image251.png>
</file>

<file path=ppt/media/image252.png>
</file>

<file path=ppt/media/image2520.png>
</file>

<file path=ppt/media/image253.png>
</file>

<file path=ppt/media/image254.png>
</file>

<file path=ppt/media/image2540.png>
</file>

<file path=ppt/media/image255.png>
</file>

<file path=ppt/media/image256.png>
</file>

<file path=ppt/media/image2560.png>
</file>

<file path=ppt/media/image257.png>
</file>

<file path=ppt/media/image2570.png>
</file>

<file path=ppt/media/image258.png>
</file>

<file path=ppt/media/image2580.png>
</file>

<file path=ppt/media/image259.png>
</file>

<file path=ppt/media/image2590.png>
</file>

<file path=ppt/media/image26.png>
</file>

<file path=ppt/media/image260.png>
</file>

<file path=ppt/media/image2600.png>
</file>

<file path=ppt/media/image261.png>
</file>

<file path=ppt/media/image2610.png>
</file>

<file path=ppt/media/image262.png>
</file>

<file path=ppt/media/image2620.png>
</file>

<file path=ppt/media/image263.png>
</file>

<file path=ppt/media/image2630.png>
</file>

<file path=ppt/media/image264.png>
</file>

<file path=ppt/media/image2640.png>
</file>

<file path=ppt/media/image265.png>
</file>

<file path=ppt/media/image2650.png>
</file>

<file path=ppt/media/image266.png>
</file>

<file path=ppt/media/image2660.png>
</file>

<file path=ppt/media/image267.png>
</file>

<file path=ppt/media/image268.png>
</file>

<file path=ppt/media/image2680.png>
</file>

<file path=ppt/media/image269.png>
</file>

<file path=ppt/media/image27.png>
</file>

<file path=ppt/media/image270.png>
</file>

<file path=ppt/media/image2700.png>
</file>

<file path=ppt/media/image271.png>
</file>

<file path=ppt/media/image272.png>
</file>

<file path=ppt/media/image2720.png>
</file>

<file path=ppt/media/image273.png>
</file>

<file path=ppt/media/image2730.png>
</file>

<file path=ppt/media/image274.png>
</file>

<file path=ppt/media/image275.png>
</file>

<file path=ppt/media/image276.png>
</file>

<file path=ppt/media/image2760.png>
</file>

<file path=ppt/media/image277.png>
</file>

<file path=ppt/media/image278.png>
</file>

<file path=ppt/media/image2780.png>
</file>

<file path=ppt/media/image279.png>
</file>

<file path=ppt/media/image2790.png>
</file>

<file path=ppt/media/image28.png>
</file>

<file path=ppt/media/image280.png>
</file>

<file path=ppt/media/image2800.png>
</file>

<file path=ppt/media/image281.png>
</file>

<file path=ppt/media/image2810.png>
</file>

<file path=ppt/media/image282.png>
</file>

<file path=ppt/media/image2820.png>
</file>

<file path=ppt/media/image283.png>
</file>

<file path=ppt/media/image2830.png>
</file>

<file path=ppt/media/image284.png>
</file>

<file path=ppt/media/image2840.png>
</file>

<file path=ppt/media/image285.png>
</file>

<file path=ppt/media/image2850.png>
</file>

<file path=ppt/media/image286.png>
</file>

<file path=ppt/media/image2860.png>
</file>

<file path=ppt/media/image2861.png>
</file>

<file path=ppt/media/image287.png>
</file>

<file path=ppt/media/image2870.png>
</file>

<file path=ppt/media/image2871.png>
</file>

<file path=ppt/media/image288.png>
</file>

<file path=ppt/media/image2880.png>
</file>

<file path=ppt/media/image2881.png>
</file>

<file path=ppt/media/image289.png>
</file>

<file path=ppt/media/image2890.png>
</file>

<file path=ppt/media/image2891.png>
</file>

<file path=ppt/media/image29.png>
</file>

<file path=ppt/media/image290.png>
</file>

<file path=ppt/media/image2900.png>
</file>

<file path=ppt/media/image2901.png>
</file>

<file path=ppt/media/image291.png>
</file>

<file path=ppt/media/image2910.png>
</file>

<file path=ppt/media/image292.png>
</file>

<file path=ppt/media/image2920.png>
</file>

<file path=ppt/media/image293.png>
</file>

<file path=ppt/media/image2930.png>
</file>

<file path=ppt/media/image294.png>
</file>

<file path=ppt/media/image2940.png>
</file>

<file path=ppt/media/image2941.png>
</file>

<file path=ppt/media/image295.png>
</file>

<file path=ppt/media/image2950.png>
</file>

<file path=ppt/media/image2951.png>
</file>

<file path=ppt/media/image296.png>
</file>

<file path=ppt/media/image2960.png>
</file>

<file path=ppt/media/image2961.png>
</file>

<file path=ppt/media/image297.png>
</file>

<file path=ppt/media/image2970.png>
</file>

<file path=ppt/media/image298.png>
</file>

<file path=ppt/media/image2980.png>
</file>

<file path=ppt/media/image299.png>
</file>

<file path=ppt/media/image2990.png>
</file>

<file path=ppt/media/image3.png>
</file>

<file path=ppt/media/image3.wmf>
</file>

<file path=ppt/media/image30.png>
</file>

<file path=ppt/media/image300.png>
</file>

<file path=ppt/media/image3000.png>
</file>

<file path=ppt/media/image301.png>
</file>

<file path=ppt/media/image3010.png>
</file>

<file path=ppt/media/image302.png>
</file>

<file path=ppt/media/image3020.png>
</file>

<file path=ppt/media/image303.png>
</file>

<file path=ppt/media/image3030.png>
</file>

<file path=ppt/media/image304.png>
</file>

<file path=ppt/media/image3040.png>
</file>

<file path=ppt/media/image305.png>
</file>

<file path=ppt/media/image3050.png>
</file>

<file path=ppt/media/image306.png>
</file>

<file path=ppt/media/image307.png>
</file>

<file path=ppt/media/image308.png>
</file>

<file path=ppt/media/image309.png>
</file>

<file path=ppt/media/image31.png>
</file>

<file path=ppt/media/image310.wmf>
</file>

<file path=ppt/media/image311.png>
</file>

<file path=ppt/media/image312.png>
</file>

<file path=ppt/media/image313.png>
</file>

<file path=ppt/media/image314.png>
</file>

<file path=ppt/media/image315.png>
</file>

<file path=ppt/media/image316.png>
</file>

<file path=ppt/media/image317.png>
</file>

<file path=ppt/media/image32.png>
</file>

<file path=ppt/media/image322.png>
</file>

<file path=ppt/media/image324.png>
</file>

<file path=ppt/media/image326.png>
</file>

<file path=ppt/media/image327.png>
</file>

<file path=ppt/media/image33.png>
</file>

<file path=ppt/media/image330.png>
</file>

<file path=ppt/media/image334.png>
</file>

<file path=ppt/media/image336.png>
</file>

<file path=ppt/media/image337.png>
</file>

<file path=ppt/media/image339.png>
</file>

<file path=ppt/media/image34.png>
</file>

<file path=ppt/media/image34.wmf>
</file>

<file path=ppt/media/image340.png>
</file>

<file path=ppt/media/image342.png>
</file>

<file path=ppt/media/image343.png>
</file>

<file path=ppt/media/image344.png>
</file>

<file path=ppt/media/image345.png>
</file>

<file path=ppt/media/image346.png>
</file>

<file path=ppt/media/image347.png>
</file>

<file path=ppt/media/image348.png>
</file>

<file path=ppt/media/image35.png>
</file>

<file path=ppt/media/image350.png>
</file>

<file path=ppt/media/image351.png>
</file>

<file path=ppt/media/image352.png>
</file>

<file path=ppt/media/image353.png>
</file>

<file path=ppt/media/image36.png>
</file>

<file path=ppt/media/image37.png>
</file>

<file path=ppt/media/image38.png>
</file>

<file path=ppt/media/image39.png>
</file>

<file path=ppt/media/image4.png>
</file>

<file path=ppt/media/image4.wmf>
</file>

<file path=ppt/media/image40.png>
</file>

<file path=ppt/media/image41.png>
</file>

<file path=ppt/media/image410.png>
</file>

<file path=ppt/media/image42.png>
</file>

<file path=ppt/media/image43.png>
</file>

<file path=ppt/media/image43.wmf>
</file>

<file path=ppt/media/image44.png>
</file>

<file path=ppt/media/image440.png>
</file>

<file path=ppt/media/image45.png>
</file>

<file path=ppt/media/image450.png>
</file>

<file path=ppt/media/image46.png>
</file>

<file path=ppt/media/image460.png>
</file>

<file path=ppt/media/image47.png>
</file>

<file path=ppt/media/image470.png>
</file>

<file path=ppt/media/image48.png>
</file>

<file path=ppt/media/image49.png>
</file>

<file path=ppt/media/image5.png>
</file>

<file path=ppt/media/image5.wmf>
</file>

<file path=ppt/media/image50.png>
</file>

<file path=ppt/media/image51.png>
</file>

<file path=ppt/media/image510.png>
</file>

<file path=ppt/media/image511.png>
</file>

<file path=ppt/media/image512.png>
</file>

<file path=ppt/media/image513.png>
</file>

<file path=ppt/media/image52.png>
</file>

<file path=ppt/media/image520.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wmf>
</file>

<file path=ppt/media/image60.png>
</file>

<file path=ppt/media/image61.png>
</file>

<file path=ppt/media/image610.png>
</file>

<file path=ppt/media/image62.png>
</file>

<file path=ppt/media/image63.png>
</file>

<file path=ppt/media/image64.png>
</file>

<file path=ppt/media/image65.png>
</file>

<file path=ppt/media/image66.png>
</file>

<file path=ppt/media/image660.png>
</file>

<file path=ppt/media/image67.png>
</file>

<file path=ppt/media/image68.png>
</file>

<file path=ppt/media/image69.png>
</file>

<file path=ppt/media/image7.png>
</file>

<file path=ppt/media/image7.wmf>
</file>

<file path=ppt/media/image70.png>
</file>

<file path=ppt/media/image700.png>
</file>

<file path=ppt/media/image71.png>
</file>

<file path=ppt/media/image710.png>
</file>

<file path=ppt/media/image711.png>
</file>

<file path=ppt/media/image72.png>
</file>

<file path=ppt/media/image720.png>
</file>

<file path=ppt/media/image73.png>
</file>

<file path=ppt/media/image730.png>
</file>

<file path=ppt/media/image731.png>
</file>

<file path=ppt/media/image74.png>
</file>

<file path=ppt/media/image740.png>
</file>

<file path=ppt/media/image741.png>
</file>

<file path=ppt/media/image75.png>
</file>

<file path=ppt/media/image750.png>
</file>

<file path=ppt/media/image76.png>
</file>

<file path=ppt/media/image760.png>
</file>

<file path=ppt/media/image761.png>
</file>

<file path=ppt/media/image77.png>
</file>

<file path=ppt/media/image770.png>
</file>

<file path=ppt/media/image771.png>
</file>

<file path=ppt/media/image78.png>
</file>

<file path=ppt/media/image780.png>
</file>

<file path=ppt/media/image781.png>
</file>

<file path=ppt/media/image79.png>
</file>

<file path=ppt/media/image790.png>
</file>

<file path=ppt/media/image791.png>
</file>

<file path=ppt/media/image8.gif>
</file>

<file path=ppt/media/image8.png>
</file>

<file path=ppt/media/image80.png>
</file>

<file path=ppt/media/image81.png>
</file>

<file path=ppt/media/image810.png>
</file>

<file path=ppt/media/image82.png>
</file>

<file path=ppt/media/image820.png>
</file>

<file path=ppt/media/image83.png>
</file>

<file path=ppt/media/image830.png>
</file>

<file path=ppt/media/image84.png>
</file>

<file path=ppt/media/image841.png>
</file>

<file path=ppt/media/image85.png>
</file>

<file path=ppt/media/image850.png>
</file>

<file path=ppt/media/image851.png>
</file>

<file path=ppt/media/image86.png>
</file>

<file path=ppt/media/image860.png>
</file>

<file path=ppt/media/image87.png>
</file>

<file path=ppt/media/image870.png>
</file>

<file path=ppt/media/image871.png>
</file>

<file path=ppt/media/image88.png>
</file>

<file path=ppt/media/image89.png>
</file>

<file path=ppt/media/image9.png>
</file>

<file path=ppt/media/image90.png>
</file>

<file path=ppt/media/image900.png>
</file>

<file path=ppt/media/image91.png>
</file>

<file path=ppt/media/image910.png>
</file>

<file path=ppt/media/image92.png>
</file>

<file path=ppt/media/image920.png>
</file>

<file path=ppt/media/image921.png>
</file>

<file path=ppt/media/image93.png>
</file>

<file path=ppt/media/image931.png>
</file>

<file path=ppt/media/image94.png>
</file>

<file path=ppt/media/image940.png>
</file>

<file path=ppt/media/image941.png>
</file>

<file path=ppt/media/image95.png>
</file>

<file path=ppt/media/image95.wmf>
</file>

<file path=ppt/media/image950.png>
</file>

<file path=ppt/media/image951.png>
</file>

<file path=ppt/media/image96.png>
</file>

<file path=ppt/media/image97.png>
</file>

<file path=ppt/media/image970.png>
</file>

<file path=ppt/media/image971.png>
</file>

<file path=ppt/media/image972.png>
</file>

<file path=ppt/media/image98.png>
</file>

<file path=ppt/media/image980.png>
</file>

<file path=ppt/media/image981.png>
</file>

<file path=ppt/media/image982.png>
</file>

<file path=ppt/media/image99.png>
</file>

<file path=ppt/media/image9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B668AD-3870-4A02-AB10-77728F9707BA}" type="datetimeFigureOut">
              <a:rPr lang="zh-CN" altLang="en-US" smtClean="0"/>
              <a:t>2019/7/2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AA4266-7EB3-4AB5-9216-15640B748F7A}" type="slidenum">
              <a:rPr lang="zh-CN" altLang="en-US" smtClean="0"/>
              <a:t>‹#›</a:t>
            </a:fld>
            <a:endParaRPr lang="zh-CN" altLang="en-US"/>
          </a:p>
        </p:txBody>
      </p:sp>
    </p:spTree>
    <p:extLst>
      <p:ext uri="{BB962C8B-B14F-4D97-AF65-F5344CB8AC3E}">
        <p14:creationId xmlns:p14="http://schemas.microsoft.com/office/powerpoint/2010/main" val="2115983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2AA4266-7EB3-4AB5-9216-15640B748F7A}" type="slidenum">
              <a:rPr lang="zh-CN" altLang="en-US" smtClean="0"/>
              <a:t>1</a:t>
            </a:fld>
            <a:endParaRPr lang="zh-CN" altLang="en-US"/>
          </a:p>
        </p:txBody>
      </p:sp>
    </p:spTree>
    <p:extLst>
      <p:ext uri="{BB962C8B-B14F-4D97-AF65-F5344CB8AC3E}">
        <p14:creationId xmlns:p14="http://schemas.microsoft.com/office/powerpoint/2010/main" val="4101432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2AA4266-7EB3-4AB5-9216-15640B748F7A}" type="slidenum">
              <a:rPr lang="zh-CN" altLang="en-US" smtClean="0"/>
              <a:t>303</a:t>
            </a:fld>
            <a:endParaRPr lang="zh-CN" altLang="en-US"/>
          </a:p>
        </p:txBody>
      </p:sp>
    </p:spTree>
    <p:extLst>
      <p:ext uri="{BB962C8B-B14F-4D97-AF65-F5344CB8AC3E}">
        <p14:creationId xmlns:p14="http://schemas.microsoft.com/office/powerpoint/2010/main" val="36907351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2AA4266-7EB3-4AB5-9216-15640B748F7A}" type="slidenum">
              <a:rPr lang="zh-CN" altLang="en-US" smtClean="0"/>
              <a:t>308</a:t>
            </a:fld>
            <a:endParaRPr lang="zh-CN" altLang="en-US"/>
          </a:p>
        </p:txBody>
      </p:sp>
    </p:spTree>
    <p:extLst>
      <p:ext uri="{BB962C8B-B14F-4D97-AF65-F5344CB8AC3E}">
        <p14:creationId xmlns:p14="http://schemas.microsoft.com/office/powerpoint/2010/main" val="5349257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2AA4266-7EB3-4AB5-9216-15640B748F7A}" type="slidenum">
              <a:rPr lang="zh-CN" altLang="en-US" smtClean="0"/>
              <a:t>313</a:t>
            </a:fld>
            <a:endParaRPr lang="zh-CN" altLang="en-US"/>
          </a:p>
        </p:txBody>
      </p:sp>
    </p:spTree>
    <p:extLst>
      <p:ext uri="{BB962C8B-B14F-4D97-AF65-F5344CB8AC3E}">
        <p14:creationId xmlns:p14="http://schemas.microsoft.com/office/powerpoint/2010/main" val="3279763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此处插入</a:t>
            </a:r>
            <a:r>
              <a:rPr lang="en-US" altLang="zh-CN" dirty="0" err="1"/>
              <a:t>Geogebra</a:t>
            </a:r>
            <a:r>
              <a:rPr lang="zh-CN" altLang="en-US" dirty="0"/>
              <a:t>演示</a:t>
            </a:r>
          </a:p>
        </p:txBody>
      </p:sp>
      <p:sp>
        <p:nvSpPr>
          <p:cNvPr id="4" name="灯片编号占位符 3"/>
          <p:cNvSpPr>
            <a:spLocks noGrp="1"/>
          </p:cNvSpPr>
          <p:nvPr>
            <p:ph type="sldNum" sz="quarter" idx="5"/>
          </p:nvPr>
        </p:nvSpPr>
        <p:spPr/>
        <p:txBody>
          <a:bodyPr/>
          <a:lstStyle/>
          <a:p>
            <a:fld id="{A2AA4266-7EB3-4AB5-9216-15640B748F7A}" type="slidenum">
              <a:rPr lang="zh-CN" altLang="en-US" smtClean="0"/>
              <a:t>13</a:t>
            </a:fld>
            <a:endParaRPr lang="zh-CN" altLang="en-US"/>
          </a:p>
        </p:txBody>
      </p:sp>
    </p:spTree>
    <p:extLst>
      <p:ext uri="{BB962C8B-B14F-4D97-AF65-F5344CB8AC3E}">
        <p14:creationId xmlns:p14="http://schemas.microsoft.com/office/powerpoint/2010/main" val="2812956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2AA4266-7EB3-4AB5-9216-15640B748F7A}" type="slidenum">
              <a:rPr lang="zh-CN" altLang="en-US" smtClean="0"/>
              <a:t>14</a:t>
            </a:fld>
            <a:endParaRPr lang="zh-CN" altLang="en-US"/>
          </a:p>
        </p:txBody>
      </p:sp>
    </p:spTree>
    <p:extLst>
      <p:ext uri="{BB962C8B-B14F-4D97-AF65-F5344CB8AC3E}">
        <p14:creationId xmlns:p14="http://schemas.microsoft.com/office/powerpoint/2010/main" val="2092439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求出的零点和</a:t>
            </a:r>
            <a:r>
              <a:rPr lang="en-US" altLang="zh-CN" dirty="0"/>
              <a:t>x0</a:t>
            </a:r>
            <a:r>
              <a:rPr lang="zh-CN" altLang="en-US" dirty="0"/>
              <a:t>在同一个单调区间中</a:t>
            </a:r>
          </a:p>
        </p:txBody>
      </p:sp>
      <p:sp>
        <p:nvSpPr>
          <p:cNvPr id="4" name="灯片编号占位符 3"/>
          <p:cNvSpPr>
            <a:spLocks noGrp="1"/>
          </p:cNvSpPr>
          <p:nvPr>
            <p:ph type="sldNum" sz="quarter" idx="5"/>
          </p:nvPr>
        </p:nvSpPr>
        <p:spPr/>
        <p:txBody>
          <a:bodyPr/>
          <a:lstStyle/>
          <a:p>
            <a:fld id="{A2AA4266-7EB3-4AB5-9216-15640B748F7A}" type="slidenum">
              <a:rPr lang="zh-CN" altLang="en-US" smtClean="0"/>
              <a:t>30</a:t>
            </a:fld>
            <a:endParaRPr lang="zh-CN" altLang="en-US"/>
          </a:p>
        </p:txBody>
      </p:sp>
    </p:spTree>
    <p:extLst>
      <p:ext uri="{BB962C8B-B14F-4D97-AF65-F5344CB8AC3E}">
        <p14:creationId xmlns:p14="http://schemas.microsoft.com/office/powerpoint/2010/main" val="11024441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not_prime</a:t>
            </a:r>
            <a:r>
              <a:rPr lang="zh-CN" altLang="en-US" dirty="0"/>
              <a:t>数组在这里只是便于说明，实际上可以用</a:t>
            </a:r>
            <a:r>
              <a:rPr lang="en-US" altLang="zh-CN" dirty="0" err="1"/>
              <a:t>mindiv</a:t>
            </a:r>
            <a:r>
              <a:rPr lang="zh-CN" altLang="en-US" dirty="0"/>
              <a:t>代替</a:t>
            </a:r>
          </a:p>
        </p:txBody>
      </p:sp>
      <p:sp>
        <p:nvSpPr>
          <p:cNvPr id="4" name="灯片编号占位符 3"/>
          <p:cNvSpPr>
            <a:spLocks noGrp="1"/>
          </p:cNvSpPr>
          <p:nvPr>
            <p:ph type="sldNum" sz="quarter" idx="5"/>
          </p:nvPr>
        </p:nvSpPr>
        <p:spPr/>
        <p:txBody>
          <a:bodyPr/>
          <a:lstStyle/>
          <a:p>
            <a:fld id="{A2AA4266-7EB3-4AB5-9216-15640B748F7A}" type="slidenum">
              <a:rPr lang="zh-CN" altLang="en-US" smtClean="0"/>
              <a:t>39</a:t>
            </a:fld>
            <a:endParaRPr lang="zh-CN" altLang="en-US"/>
          </a:p>
        </p:txBody>
      </p:sp>
    </p:spTree>
    <p:extLst>
      <p:ext uri="{BB962C8B-B14F-4D97-AF65-F5344CB8AC3E}">
        <p14:creationId xmlns:p14="http://schemas.microsoft.com/office/powerpoint/2010/main" val="18686506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2AA4266-7EB3-4AB5-9216-15640B748F7A}" type="slidenum">
              <a:rPr lang="zh-CN" altLang="en-US" smtClean="0"/>
              <a:t>41</a:t>
            </a:fld>
            <a:endParaRPr lang="zh-CN" altLang="en-US"/>
          </a:p>
        </p:txBody>
      </p:sp>
    </p:spTree>
    <p:extLst>
      <p:ext uri="{BB962C8B-B14F-4D97-AF65-F5344CB8AC3E}">
        <p14:creationId xmlns:p14="http://schemas.microsoft.com/office/powerpoint/2010/main" val="1788550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证明已经构造出所有解</a:t>
            </a:r>
            <a:r>
              <a:rPr lang="en-US" altLang="zh-CN" dirty="0"/>
              <a:t>:</a:t>
            </a:r>
          </a:p>
          <a:p>
            <a:r>
              <a:rPr lang="zh-CN" altLang="en-US" dirty="0"/>
              <a:t>其他解的形式为：</a:t>
            </a:r>
            <a:r>
              <a:rPr lang="en-US" altLang="zh-CN" dirty="0"/>
              <a:t>a(</a:t>
            </a:r>
            <a:r>
              <a:rPr lang="en-US" altLang="zh-CN" dirty="0" err="1"/>
              <a:t>x+dx</a:t>
            </a:r>
            <a:r>
              <a:rPr lang="en-US" altLang="zh-CN" dirty="0"/>
              <a:t>)+b(y-</a:t>
            </a:r>
            <a:r>
              <a:rPr lang="en-US" altLang="zh-CN" dirty="0" err="1"/>
              <a:t>dy</a:t>
            </a:r>
            <a:r>
              <a:rPr lang="en-US" altLang="zh-CN" dirty="0"/>
              <a:t>)=g</a:t>
            </a:r>
          </a:p>
          <a:p>
            <a:r>
              <a:rPr lang="zh-CN" altLang="en-US" dirty="0"/>
              <a:t>要求</a:t>
            </a:r>
            <a:r>
              <a:rPr lang="en-US" altLang="zh-CN" dirty="0"/>
              <a:t>a*dx=b*</a:t>
            </a:r>
            <a:r>
              <a:rPr lang="en-US" altLang="zh-CN" dirty="0" err="1"/>
              <a:t>dy</a:t>
            </a:r>
            <a:endParaRPr lang="en-US" altLang="zh-CN" dirty="0"/>
          </a:p>
          <a:p>
            <a:r>
              <a:rPr lang="en-US" altLang="zh-CN" dirty="0"/>
              <a:t>a*dx</a:t>
            </a:r>
            <a:r>
              <a:rPr lang="zh-CN" altLang="en-US" dirty="0"/>
              <a:t>、</a:t>
            </a:r>
            <a:r>
              <a:rPr lang="en-US" altLang="zh-CN" dirty="0"/>
              <a:t>b</a:t>
            </a:r>
            <a:r>
              <a:rPr lang="zh-CN" altLang="en-US" dirty="0"/>
              <a:t>*</a:t>
            </a:r>
            <a:r>
              <a:rPr lang="en-US" altLang="zh-CN" dirty="0" err="1"/>
              <a:t>dy</a:t>
            </a:r>
            <a:r>
              <a:rPr lang="zh-CN" altLang="en-US" dirty="0"/>
              <a:t>要求同时约数</a:t>
            </a:r>
            <a:r>
              <a:rPr lang="en-US" altLang="zh-CN" dirty="0"/>
              <a:t>a</a:t>
            </a:r>
            <a:r>
              <a:rPr lang="zh-CN" altLang="en-US" dirty="0"/>
              <a:t>和</a:t>
            </a:r>
            <a:r>
              <a:rPr lang="en-US" altLang="zh-CN" dirty="0"/>
              <a:t>b</a:t>
            </a:r>
            <a:r>
              <a:rPr lang="zh-CN" altLang="en-US" dirty="0"/>
              <a:t>，最小即是</a:t>
            </a:r>
            <a:r>
              <a:rPr lang="en-US" altLang="zh-CN" dirty="0"/>
              <a:t>LCM(</a:t>
            </a:r>
            <a:r>
              <a:rPr lang="en-US" altLang="zh-CN" dirty="0" err="1"/>
              <a:t>a,b</a:t>
            </a:r>
            <a:r>
              <a:rPr lang="en-US" altLang="zh-CN"/>
              <a:t>)=(a*b)/g</a:t>
            </a:r>
            <a:endParaRPr lang="zh-CN" altLang="en-US" dirty="0"/>
          </a:p>
        </p:txBody>
      </p:sp>
      <p:sp>
        <p:nvSpPr>
          <p:cNvPr id="4" name="灯片编号占位符 3"/>
          <p:cNvSpPr>
            <a:spLocks noGrp="1"/>
          </p:cNvSpPr>
          <p:nvPr>
            <p:ph type="sldNum" sz="quarter" idx="5"/>
          </p:nvPr>
        </p:nvSpPr>
        <p:spPr/>
        <p:txBody>
          <a:bodyPr/>
          <a:lstStyle/>
          <a:p>
            <a:fld id="{A2AA4266-7EB3-4AB5-9216-15640B748F7A}" type="slidenum">
              <a:rPr lang="zh-CN" altLang="en-US" smtClean="0"/>
              <a:t>51</a:t>
            </a:fld>
            <a:endParaRPr lang="zh-CN" altLang="en-US"/>
          </a:p>
        </p:txBody>
      </p:sp>
    </p:spTree>
    <p:extLst>
      <p:ext uri="{BB962C8B-B14F-4D97-AF65-F5344CB8AC3E}">
        <p14:creationId xmlns:p14="http://schemas.microsoft.com/office/powerpoint/2010/main" val="2869710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Lcm(</a:t>
            </a:r>
            <a:r>
              <a:rPr lang="zh-CN" altLang="en-US" dirty="0"/>
              <a:t>所有轮换的长度</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A2AA4266-7EB3-4AB5-9216-15640B748F7A}" type="slidenum">
              <a:rPr lang="zh-CN" altLang="en-US" smtClean="0"/>
              <a:t>223</a:t>
            </a:fld>
            <a:endParaRPr lang="zh-CN" altLang="en-US"/>
          </a:p>
        </p:txBody>
      </p:sp>
    </p:spTree>
    <p:extLst>
      <p:ext uri="{BB962C8B-B14F-4D97-AF65-F5344CB8AC3E}">
        <p14:creationId xmlns:p14="http://schemas.microsoft.com/office/powerpoint/2010/main" val="21790786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2AA4266-7EB3-4AB5-9216-15640B748F7A}" type="slidenum">
              <a:rPr lang="zh-CN" altLang="en-US" smtClean="0"/>
              <a:t>280</a:t>
            </a:fld>
            <a:endParaRPr lang="zh-CN" altLang="en-US"/>
          </a:p>
        </p:txBody>
      </p:sp>
    </p:spTree>
    <p:extLst>
      <p:ext uri="{BB962C8B-B14F-4D97-AF65-F5344CB8AC3E}">
        <p14:creationId xmlns:p14="http://schemas.microsoft.com/office/powerpoint/2010/main" val="4013767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正文">
    <p:bg>
      <p:bgRef idx="1001">
        <a:schemeClr val="bg2"/>
      </p:bgRef>
    </p:bg>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BEA14-060E-4554-BDB5-808FAFD9FC52}"/>
              </a:ext>
            </a:extLst>
          </p:cNvPr>
          <p:cNvSpPr>
            <a:spLocks noGrp="1"/>
          </p:cNvSpPr>
          <p:nvPr>
            <p:ph idx="1"/>
          </p:nvPr>
        </p:nvSpPr>
        <p:spPr>
          <a:xfrm>
            <a:off x="838200" y="1382233"/>
            <a:ext cx="10515600" cy="4938546"/>
          </a:xfrm>
        </p:spPr>
        <p:txBody>
          <a:bodyPr anchor="ctr"/>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12" name="标题 1">
            <a:extLst>
              <a:ext uri="{FF2B5EF4-FFF2-40B4-BE49-F238E27FC236}">
                <a16:creationId xmlns:a16="http://schemas.microsoft.com/office/drawing/2014/main" id="{3DBD2AF5-14D9-4BC3-9021-4B49C7B58193}"/>
              </a:ext>
            </a:extLst>
          </p:cNvPr>
          <p:cNvSpPr>
            <a:spLocks noGrp="1"/>
          </p:cNvSpPr>
          <p:nvPr>
            <p:ph type="ctrTitle"/>
          </p:nvPr>
        </p:nvSpPr>
        <p:spPr>
          <a:xfrm>
            <a:off x="838200" y="435429"/>
            <a:ext cx="9144000" cy="946804"/>
          </a:xfrm>
        </p:spPr>
        <p:txBody>
          <a:bodyPr anchor="ctr">
            <a:normAutofit/>
          </a:bodyPr>
          <a:lstStyle>
            <a:lvl1pPr algn="l">
              <a:defRPr sz="3600">
                <a:solidFill>
                  <a:schemeClr val="bg1"/>
                </a:solidFill>
                <a:latin typeface="思源黑体 CN Light" panose="020B0300000000000000" pitchFamily="34" charset="-122"/>
                <a:ea typeface="思源黑体 CN Light" panose="020B0300000000000000" pitchFamily="34" charset="-122"/>
              </a:defRPr>
            </a:lvl1pPr>
          </a:lstStyle>
          <a:p>
            <a:r>
              <a:rPr lang="zh-CN" altLang="en-US" dirty="0"/>
              <a:t>单击此处编辑母版标题样式</a:t>
            </a:r>
          </a:p>
        </p:txBody>
      </p:sp>
      <p:sp>
        <p:nvSpPr>
          <p:cNvPr id="13" name="内容占位符 7">
            <a:extLst>
              <a:ext uri="{FF2B5EF4-FFF2-40B4-BE49-F238E27FC236}">
                <a16:creationId xmlns:a16="http://schemas.microsoft.com/office/drawing/2014/main" id="{EAEB297B-C4FD-4029-BCB9-C535DE1883C9}"/>
              </a:ext>
            </a:extLst>
          </p:cNvPr>
          <p:cNvSpPr>
            <a:spLocks noGrp="1"/>
          </p:cNvSpPr>
          <p:nvPr>
            <p:ph sz="quarter" idx="10" hasCustomPrompt="1"/>
          </p:nvPr>
        </p:nvSpPr>
        <p:spPr>
          <a:xfrm>
            <a:off x="838200" y="6489700"/>
            <a:ext cx="7416800" cy="254000"/>
          </a:xfrm>
        </p:spPr>
        <p:txBody>
          <a:bodyPr>
            <a:noAutofit/>
          </a:bodyPr>
          <a:lstStyle>
            <a:lvl1pPr marL="0" indent="0">
              <a:buNone/>
              <a:defRPr sz="1600">
                <a:solidFill>
                  <a:schemeClr val="tx2">
                    <a:lumMod val="85000"/>
                    <a:lumOff val="15000"/>
                  </a:schemeClr>
                </a:solidFill>
              </a:defRPr>
            </a:lvl1pPr>
          </a:lstStyle>
          <a:p>
            <a:pPr lvl="0"/>
            <a:r>
              <a:rPr lang="zh-CN" altLang="en-US" dirty="0"/>
              <a:t>输入吐槽</a:t>
            </a:r>
          </a:p>
        </p:txBody>
      </p:sp>
    </p:spTree>
    <p:extLst>
      <p:ext uri="{BB962C8B-B14F-4D97-AF65-F5344CB8AC3E}">
        <p14:creationId xmlns:p14="http://schemas.microsoft.com/office/powerpoint/2010/main" val="313384892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一级标题">
    <p:bg>
      <p:bgRef idx="1001">
        <a:schemeClr val="bg2"/>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493011-C9F9-4EE7-9FDD-AD78263ACE43}"/>
              </a:ext>
            </a:extLst>
          </p:cNvPr>
          <p:cNvSpPr>
            <a:spLocks noGrp="1"/>
          </p:cNvSpPr>
          <p:nvPr>
            <p:ph type="ctrTitle"/>
          </p:nvPr>
        </p:nvSpPr>
        <p:spPr>
          <a:xfrm>
            <a:off x="1524000" y="2235200"/>
            <a:ext cx="9144000" cy="2387600"/>
          </a:xfrm>
        </p:spPr>
        <p:txBody>
          <a:bodyPr anchor="ctr"/>
          <a:lstStyle>
            <a:lvl1pPr algn="l">
              <a:defRPr sz="6000">
                <a:solidFill>
                  <a:schemeClr val="bg1"/>
                </a:solidFill>
                <a:latin typeface="思源黑体 CN Light" panose="020B0300000000000000" pitchFamily="34" charset="-122"/>
                <a:ea typeface="思源黑体 CN Light" panose="020B0300000000000000" pitchFamily="34" charset="-122"/>
              </a:defRPr>
            </a:lvl1pPr>
          </a:lstStyle>
          <a:p>
            <a:r>
              <a:rPr lang="zh-CN" altLang="en-US" dirty="0"/>
              <a:t>单击此处编辑母版标题样式</a:t>
            </a:r>
          </a:p>
        </p:txBody>
      </p:sp>
      <p:sp>
        <p:nvSpPr>
          <p:cNvPr id="8" name="内容占位符 7">
            <a:extLst>
              <a:ext uri="{FF2B5EF4-FFF2-40B4-BE49-F238E27FC236}">
                <a16:creationId xmlns:a16="http://schemas.microsoft.com/office/drawing/2014/main" id="{D169FF6B-2539-49B9-B476-D9EB93A1B3CD}"/>
              </a:ext>
            </a:extLst>
          </p:cNvPr>
          <p:cNvSpPr>
            <a:spLocks noGrp="1"/>
          </p:cNvSpPr>
          <p:nvPr>
            <p:ph sz="quarter" idx="10" hasCustomPrompt="1"/>
          </p:nvPr>
        </p:nvSpPr>
        <p:spPr>
          <a:xfrm>
            <a:off x="1524000" y="6223000"/>
            <a:ext cx="7416800" cy="254000"/>
          </a:xfrm>
        </p:spPr>
        <p:txBody>
          <a:bodyPr>
            <a:noAutofit/>
          </a:bodyPr>
          <a:lstStyle>
            <a:lvl1pPr marL="0" indent="0">
              <a:buNone/>
              <a:defRPr sz="1600">
                <a:solidFill>
                  <a:schemeClr val="tx2">
                    <a:lumMod val="85000"/>
                    <a:lumOff val="15000"/>
                  </a:schemeClr>
                </a:solidFill>
              </a:defRPr>
            </a:lvl1pPr>
          </a:lstStyle>
          <a:p>
            <a:pPr lvl="0"/>
            <a:r>
              <a:rPr lang="zh-CN" altLang="en-US" dirty="0"/>
              <a:t>输入吐槽</a:t>
            </a:r>
          </a:p>
        </p:txBody>
      </p:sp>
    </p:spTree>
    <p:extLst>
      <p:ext uri="{BB962C8B-B14F-4D97-AF65-F5344CB8AC3E}">
        <p14:creationId xmlns:p14="http://schemas.microsoft.com/office/powerpoint/2010/main" val="893518958"/>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图论二级标题">
    <p:bg>
      <p:bgRef idx="1001">
        <a:schemeClr val="bg2"/>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493011-C9F9-4EE7-9FDD-AD78263ACE43}"/>
              </a:ext>
            </a:extLst>
          </p:cNvPr>
          <p:cNvSpPr>
            <a:spLocks noGrp="1"/>
          </p:cNvSpPr>
          <p:nvPr>
            <p:ph type="ctrTitle"/>
          </p:nvPr>
        </p:nvSpPr>
        <p:spPr>
          <a:xfrm>
            <a:off x="1524000" y="2935515"/>
            <a:ext cx="9144000" cy="2387600"/>
          </a:xfrm>
        </p:spPr>
        <p:txBody>
          <a:bodyPr anchor="t"/>
          <a:lstStyle>
            <a:lvl1pPr algn="l">
              <a:defRPr sz="6000">
                <a:solidFill>
                  <a:schemeClr val="bg1"/>
                </a:solidFill>
                <a:latin typeface="思源黑体 CN Light" panose="020B0300000000000000" pitchFamily="34" charset="-122"/>
                <a:ea typeface="思源黑体 CN Light" panose="020B0300000000000000" pitchFamily="34" charset="-122"/>
              </a:defRPr>
            </a:lvl1pPr>
          </a:lstStyle>
          <a:p>
            <a:r>
              <a:rPr lang="zh-CN" altLang="en-US" dirty="0"/>
              <a:t>单击此处编辑母版标题样式</a:t>
            </a:r>
          </a:p>
        </p:txBody>
      </p:sp>
      <p:sp>
        <p:nvSpPr>
          <p:cNvPr id="3" name="文本框 2">
            <a:extLst>
              <a:ext uri="{FF2B5EF4-FFF2-40B4-BE49-F238E27FC236}">
                <a16:creationId xmlns:a16="http://schemas.microsoft.com/office/drawing/2014/main" id="{2F41D628-0386-47F5-9714-E660BCBF17B6}"/>
              </a:ext>
            </a:extLst>
          </p:cNvPr>
          <p:cNvSpPr txBox="1"/>
          <p:nvPr userDrawn="1"/>
        </p:nvSpPr>
        <p:spPr>
          <a:xfrm>
            <a:off x="1524000" y="2227629"/>
            <a:ext cx="1723549" cy="707886"/>
          </a:xfrm>
          <a:prstGeom prst="rect">
            <a:avLst/>
          </a:prstGeom>
          <a:noFill/>
        </p:spPr>
        <p:txBody>
          <a:bodyPr wrap="none" rtlCol="0">
            <a:spAutoFit/>
          </a:bodyPr>
          <a:lstStyle/>
          <a:p>
            <a:r>
              <a:rPr lang="zh-CN" altLang="en-US" sz="4000" dirty="0">
                <a:solidFill>
                  <a:schemeClr val="bg1"/>
                </a:solidFill>
              </a:rPr>
              <a:t>图论：</a:t>
            </a:r>
          </a:p>
        </p:txBody>
      </p:sp>
      <p:sp>
        <p:nvSpPr>
          <p:cNvPr id="4" name="内容占位符 7">
            <a:extLst>
              <a:ext uri="{FF2B5EF4-FFF2-40B4-BE49-F238E27FC236}">
                <a16:creationId xmlns:a16="http://schemas.microsoft.com/office/drawing/2014/main" id="{C5CD1762-BF85-4EAE-B833-444291A8897F}"/>
              </a:ext>
            </a:extLst>
          </p:cNvPr>
          <p:cNvSpPr>
            <a:spLocks noGrp="1"/>
          </p:cNvSpPr>
          <p:nvPr>
            <p:ph sz="quarter" idx="10" hasCustomPrompt="1"/>
          </p:nvPr>
        </p:nvSpPr>
        <p:spPr>
          <a:xfrm>
            <a:off x="1524000" y="6223000"/>
            <a:ext cx="7416800" cy="254000"/>
          </a:xfrm>
        </p:spPr>
        <p:txBody>
          <a:bodyPr>
            <a:noAutofit/>
          </a:bodyPr>
          <a:lstStyle>
            <a:lvl1pPr marL="0" indent="0">
              <a:buNone/>
              <a:defRPr sz="1600">
                <a:solidFill>
                  <a:schemeClr val="tx2">
                    <a:lumMod val="85000"/>
                    <a:lumOff val="15000"/>
                  </a:schemeClr>
                </a:solidFill>
              </a:defRPr>
            </a:lvl1pPr>
          </a:lstStyle>
          <a:p>
            <a:pPr lvl="0"/>
            <a:r>
              <a:rPr lang="zh-CN" altLang="en-US" dirty="0"/>
              <a:t>输入吐槽</a:t>
            </a:r>
          </a:p>
        </p:txBody>
      </p:sp>
    </p:spTree>
    <p:extLst>
      <p:ext uri="{BB962C8B-B14F-4D97-AF65-F5344CB8AC3E}">
        <p14:creationId xmlns:p14="http://schemas.microsoft.com/office/powerpoint/2010/main" val="48582868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数学二级标题">
    <p:bg>
      <p:bgRef idx="1001">
        <a:schemeClr val="bg2"/>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493011-C9F9-4EE7-9FDD-AD78263ACE43}"/>
              </a:ext>
            </a:extLst>
          </p:cNvPr>
          <p:cNvSpPr>
            <a:spLocks noGrp="1"/>
          </p:cNvSpPr>
          <p:nvPr>
            <p:ph type="ctrTitle"/>
          </p:nvPr>
        </p:nvSpPr>
        <p:spPr>
          <a:xfrm>
            <a:off x="1524000" y="2935515"/>
            <a:ext cx="9144000" cy="2387600"/>
          </a:xfrm>
        </p:spPr>
        <p:txBody>
          <a:bodyPr anchor="t"/>
          <a:lstStyle>
            <a:lvl1pPr algn="l">
              <a:defRPr sz="6000">
                <a:solidFill>
                  <a:schemeClr val="bg1"/>
                </a:solidFill>
                <a:latin typeface="思源黑体 CN Light" panose="020B0300000000000000" pitchFamily="34" charset="-122"/>
                <a:ea typeface="思源黑体 CN Light" panose="020B0300000000000000" pitchFamily="34" charset="-122"/>
              </a:defRPr>
            </a:lvl1pPr>
          </a:lstStyle>
          <a:p>
            <a:r>
              <a:rPr lang="zh-CN" altLang="en-US" dirty="0"/>
              <a:t>单击此处编辑母版标题样式</a:t>
            </a:r>
          </a:p>
        </p:txBody>
      </p:sp>
      <p:sp>
        <p:nvSpPr>
          <p:cNvPr id="3" name="文本框 2">
            <a:extLst>
              <a:ext uri="{FF2B5EF4-FFF2-40B4-BE49-F238E27FC236}">
                <a16:creationId xmlns:a16="http://schemas.microsoft.com/office/drawing/2014/main" id="{2F41D628-0386-47F5-9714-E660BCBF17B6}"/>
              </a:ext>
            </a:extLst>
          </p:cNvPr>
          <p:cNvSpPr txBox="1"/>
          <p:nvPr userDrawn="1"/>
        </p:nvSpPr>
        <p:spPr>
          <a:xfrm>
            <a:off x="1524000" y="2227629"/>
            <a:ext cx="1723549" cy="707886"/>
          </a:xfrm>
          <a:prstGeom prst="rect">
            <a:avLst/>
          </a:prstGeom>
          <a:noFill/>
        </p:spPr>
        <p:txBody>
          <a:bodyPr wrap="none" rtlCol="0">
            <a:spAutoFit/>
          </a:bodyPr>
          <a:lstStyle/>
          <a:p>
            <a:r>
              <a:rPr lang="zh-CN" altLang="en-US" sz="4000" dirty="0">
                <a:solidFill>
                  <a:schemeClr val="bg1"/>
                </a:solidFill>
              </a:rPr>
              <a:t>数学：</a:t>
            </a:r>
          </a:p>
        </p:txBody>
      </p:sp>
      <p:sp>
        <p:nvSpPr>
          <p:cNvPr id="4" name="内容占位符 7">
            <a:extLst>
              <a:ext uri="{FF2B5EF4-FFF2-40B4-BE49-F238E27FC236}">
                <a16:creationId xmlns:a16="http://schemas.microsoft.com/office/drawing/2014/main" id="{A7C543F5-A490-4FD3-A1D9-786E30386DB4}"/>
              </a:ext>
            </a:extLst>
          </p:cNvPr>
          <p:cNvSpPr>
            <a:spLocks noGrp="1"/>
          </p:cNvSpPr>
          <p:nvPr>
            <p:ph sz="quarter" idx="10" hasCustomPrompt="1"/>
          </p:nvPr>
        </p:nvSpPr>
        <p:spPr>
          <a:xfrm>
            <a:off x="1524000" y="6223000"/>
            <a:ext cx="7416800" cy="254000"/>
          </a:xfrm>
        </p:spPr>
        <p:txBody>
          <a:bodyPr>
            <a:noAutofit/>
          </a:bodyPr>
          <a:lstStyle>
            <a:lvl1pPr marL="0" indent="0">
              <a:buNone/>
              <a:defRPr sz="1600">
                <a:solidFill>
                  <a:schemeClr val="tx2">
                    <a:lumMod val="85000"/>
                    <a:lumOff val="15000"/>
                  </a:schemeClr>
                </a:solidFill>
              </a:defRPr>
            </a:lvl1pPr>
          </a:lstStyle>
          <a:p>
            <a:pPr lvl="0"/>
            <a:r>
              <a:rPr lang="zh-CN" altLang="en-US" dirty="0"/>
              <a:t>输入吐槽</a:t>
            </a:r>
          </a:p>
        </p:txBody>
      </p:sp>
    </p:spTree>
    <p:extLst>
      <p:ext uri="{BB962C8B-B14F-4D97-AF65-F5344CB8AC3E}">
        <p14:creationId xmlns:p14="http://schemas.microsoft.com/office/powerpoint/2010/main" val="361128874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4BDEFEF-06A5-4A01-B530-ABB45CF73A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A726173-C268-426C-8E0C-08654E349E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F46C0FD-BE10-4CC1-8A15-17D079C33F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9E0C96-F774-4CA7-80B2-D71D2477F04E}" type="datetimeFigureOut">
              <a:rPr lang="zh-CN" altLang="en-US" smtClean="0"/>
              <a:t>2019/7/2</a:t>
            </a:fld>
            <a:endParaRPr lang="zh-CN" altLang="en-US"/>
          </a:p>
        </p:txBody>
      </p:sp>
      <p:sp>
        <p:nvSpPr>
          <p:cNvPr id="5" name="页脚占位符 4">
            <a:extLst>
              <a:ext uri="{FF2B5EF4-FFF2-40B4-BE49-F238E27FC236}">
                <a16:creationId xmlns:a16="http://schemas.microsoft.com/office/drawing/2014/main" id="{D9393007-A9BD-4FE9-830E-763357CA43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75E93185-DC39-446A-A0A4-91B312B8973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0C04B1-898C-4BA2-BBA3-D7133AEA9A10}" type="slidenum">
              <a:rPr lang="zh-CN" altLang="en-US" smtClean="0"/>
              <a:t>‹#›</a:t>
            </a:fld>
            <a:endParaRPr lang="zh-CN" altLang="en-US"/>
          </a:p>
        </p:txBody>
      </p:sp>
    </p:spTree>
    <p:extLst>
      <p:ext uri="{BB962C8B-B14F-4D97-AF65-F5344CB8AC3E}">
        <p14:creationId xmlns:p14="http://schemas.microsoft.com/office/powerpoint/2010/main" val="291520392"/>
      </p:ext>
    </p:extLst>
  </p:cSld>
  <p:clrMap bg1="lt1" tx1="dk1" bg2="lt2" tx2="dk2" accent1="accent1" accent2="accent2" accent3="accent3" accent4="accent4" accent5="accent5" accent6="accent6" hlink="hlink" folHlink="folHlink"/>
  <p:sldLayoutIdLst>
    <p:sldLayoutId id="2147483650" r:id="rId1"/>
    <p:sldLayoutId id="2147483649" r:id="rId2"/>
    <p:sldLayoutId id="2147483652" r:id="rId3"/>
    <p:sldLayoutId id="214748365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10.png"/><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1.xml"/><Relationship Id="rId4" Type="http://schemas.openxmlformats.org/officeDocument/2006/relationships/image" Target="../media/image89.png"/></Relationships>
</file>

<file path=ppt/slides/_rels/slide101.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92.png"/><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93.png"/><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2" Type="http://schemas.openxmlformats.org/officeDocument/2006/relationships/image" Target="../media/image511.png"/><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2" Type="http://schemas.openxmlformats.org/officeDocument/2006/relationships/image" Target="../media/image660.png"/><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2" Type="http://schemas.openxmlformats.org/officeDocument/2006/relationships/image" Target="../media/image70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xml"/><Relationship Id="rId1" Type="http://schemas.openxmlformats.org/officeDocument/2006/relationships/vmlDrawing" Target="../drawings/vmlDrawing2.vml"/><Relationship Id="rId4" Type="http://schemas.openxmlformats.org/officeDocument/2006/relationships/image" Target="../media/image3.wmf"/></Relationships>
</file>

<file path=ppt/slides/_rels/slide110.xml.rels><?xml version="1.0" encoding="UTF-8" standalone="yes"?>
<Relationships xmlns="http://schemas.openxmlformats.org/package/2006/relationships"><Relationship Id="rId2" Type="http://schemas.openxmlformats.org/officeDocument/2006/relationships/image" Target="../media/image711.png"/><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2" Type="http://schemas.openxmlformats.org/officeDocument/2006/relationships/image" Target="../media/image720.png"/><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2" Type="http://schemas.openxmlformats.org/officeDocument/2006/relationships/image" Target="../media/image731.png"/><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2" Type="http://schemas.openxmlformats.org/officeDocument/2006/relationships/image" Target="../media/image741.png"/><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2" Type="http://schemas.openxmlformats.org/officeDocument/2006/relationships/image" Target="../media/image761.png"/><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2" Type="http://schemas.openxmlformats.org/officeDocument/2006/relationships/image" Target="../media/image771.png"/><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2" Type="http://schemas.openxmlformats.org/officeDocument/2006/relationships/image" Target="../media/image78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2" Type="http://schemas.openxmlformats.org/officeDocument/2006/relationships/image" Target="../media/image791.png"/><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2" Type="http://schemas.openxmlformats.org/officeDocument/2006/relationships/image" Target="../media/image810.png"/><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2" Type="http://schemas.openxmlformats.org/officeDocument/2006/relationships/image" Target="../media/image841.png"/><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3" Type="http://schemas.openxmlformats.org/officeDocument/2006/relationships/image" Target="../media/image860.png"/><Relationship Id="rId2" Type="http://schemas.openxmlformats.org/officeDocument/2006/relationships/image" Target="../media/image851.png"/><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2" Type="http://schemas.openxmlformats.org/officeDocument/2006/relationships/image" Target="../media/image871.png"/><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3" Type="http://schemas.openxmlformats.org/officeDocument/2006/relationships/image" Target="../media/image730.png"/><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2" Type="http://schemas.openxmlformats.org/officeDocument/2006/relationships/image" Target="../media/image740.png"/><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image" Target="../media/image750.png"/><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2" Type="http://schemas.openxmlformats.org/officeDocument/2006/relationships/image" Target="../media/image760.png"/><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2" Type="http://schemas.openxmlformats.org/officeDocument/2006/relationships/image" Target="../media/image770.png"/><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2" Type="http://schemas.openxmlformats.org/officeDocument/2006/relationships/image" Target="../media/image780.png"/><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2" Type="http://schemas.openxmlformats.org/officeDocument/2006/relationships/image" Target="../media/image79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vmlDrawing" Target="../drawings/vmlDrawing3.vml"/><Relationship Id="rId5" Type="http://schemas.openxmlformats.org/officeDocument/2006/relationships/image" Target="../media/image4.wmf"/><Relationship Id="rId4" Type="http://schemas.openxmlformats.org/officeDocument/2006/relationships/oleObject" Target="../embeddings/oleObject3.bin"/></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1.xml"/><Relationship Id="rId1" Type="http://schemas.openxmlformats.org/officeDocument/2006/relationships/vmlDrawing" Target="../drawings/vmlDrawing8.vml"/><Relationship Id="rId4" Type="http://schemas.openxmlformats.org/officeDocument/2006/relationships/image" Target="../media/image95.wmf"/></Relationships>
</file>

<file path=ppt/slides/_rels/slide141.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100.png"/><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3" Type="http://schemas.openxmlformats.org/officeDocument/2006/relationships/image" Target="../media/image820.png"/><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image" Target="../media/image830.png"/><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2" Type="http://schemas.openxmlformats.org/officeDocument/2006/relationships/image" Target="../media/image85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1.xml"/><Relationship Id="rId1" Type="http://schemas.openxmlformats.org/officeDocument/2006/relationships/vmlDrawing" Target="../drawings/vmlDrawing4.vml"/><Relationship Id="rId6" Type="http://schemas.openxmlformats.org/officeDocument/2006/relationships/image" Target="../media/image6.wmf"/><Relationship Id="rId5" Type="http://schemas.openxmlformats.org/officeDocument/2006/relationships/oleObject" Target="../embeddings/oleObject5.bin"/><Relationship Id="rId4" Type="http://schemas.openxmlformats.org/officeDocument/2006/relationships/image" Target="../media/image5.wmf"/></Relationships>
</file>

<file path=ppt/slides/_rels/slide150.xml.rels><?xml version="1.0" encoding="UTF-8" standalone="yes"?>
<Relationships xmlns="http://schemas.openxmlformats.org/package/2006/relationships"><Relationship Id="rId2" Type="http://schemas.openxmlformats.org/officeDocument/2006/relationships/image" Target="../media/image324.png"/><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3" Type="http://schemas.openxmlformats.org/officeDocument/2006/relationships/image" Target="../media/image326.png"/><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2" Type="http://schemas.openxmlformats.org/officeDocument/2006/relationships/image" Target="../media/image327.png"/><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7" Type="http://schemas.openxmlformats.org/officeDocument/2006/relationships/image" Target="../media/image102.png"/><Relationship Id="rId1" Type="http://schemas.openxmlformats.org/officeDocument/2006/relationships/slideLayout" Target="../slideLayouts/slideLayout1.xml"/><Relationship Id="rId6" Type="http://schemas.openxmlformats.org/officeDocument/2006/relationships/image" Target="../media/image334.png"/></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 Id="rId6" Type="http://schemas.openxmlformats.org/officeDocument/2006/relationships/image" Target="../media/image102.png"/><Relationship Id="rId5" Type="http://schemas.openxmlformats.org/officeDocument/2006/relationships/image" Target="../media/image336.png"/></Relationships>
</file>

<file path=ppt/slides/_rels/slide155.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image" Target="../media/image337.png"/><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 Id="rId5" Type="http://schemas.openxmlformats.org/officeDocument/2006/relationships/image" Target="../media/image102.png"/><Relationship Id="rId4" Type="http://schemas.openxmlformats.org/officeDocument/2006/relationships/image" Target="../media/image339.png"/></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 Id="rId4" Type="http://schemas.openxmlformats.org/officeDocument/2006/relationships/image" Target="../media/image330.png"/></Relationships>
</file>

<file path=ppt/slides/_rels/slide158.xml.rels><?xml version="1.0" encoding="UTF-8" standalone="yes"?>
<Relationships xmlns="http://schemas.openxmlformats.org/package/2006/relationships"><Relationship Id="rId2" Type="http://schemas.openxmlformats.org/officeDocument/2006/relationships/image" Target="../media/image900.png"/><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2" Type="http://schemas.openxmlformats.org/officeDocument/2006/relationships/image" Target="../media/image910.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2" Type="http://schemas.openxmlformats.org/officeDocument/2006/relationships/image" Target="../media/image921.png"/><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2" Type="http://schemas.openxmlformats.org/officeDocument/2006/relationships/image" Target="../media/image931.png"/><Relationship Id="rId1" Type="http://schemas.openxmlformats.org/officeDocument/2006/relationships/slideLayout" Target="../slideLayouts/slideLayout1.xml"/></Relationships>
</file>

<file path=ppt/slides/_rels/slide163.xml.rels><?xml version="1.0" encoding="UTF-8" standalone="yes"?>
<Relationships xmlns="http://schemas.openxmlformats.org/package/2006/relationships"><Relationship Id="rId2" Type="http://schemas.openxmlformats.org/officeDocument/2006/relationships/image" Target="../media/image941.png"/><Relationship Id="rId1" Type="http://schemas.openxmlformats.org/officeDocument/2006/relationships/slideLayout" Target="../slideLayouts/slideLayout1.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xml.rels><?xml version="1.0" encoding="UTF-8" standalone="yes"?>
<Relationships xmlns="http://schemas.openxmlformats.org/package/2006/relationships"><Relationship Id="rId2" Type="http://schemas.openxmlformats.org/officeDocument/2006/relationships/image" Target="../media/image951.png"/><Relationship Id="rId1" Type="http://schemas.openxmlformats.org/officeDocument/2006/relationships/slideLayout" Target="../slideLayouts/slideLayout1.xml"/></Relationships>
</file>

<file path=ppt/slides/_rels/slide166.xml.rels><?xml version="1.0" encoding="UTF-8" standalone="yes"?>
<Relationships xmlns="http://schemas.openxmlformats.org/package/2006/relationships"><Relationship Id="rId2" Type="http://schemas.openxmlformats.org/officeDocument/2006/relationships/image" Target="../media/image1021.png"/><Relationship Id="rId1" Type="http://schemas.openxmlformats.org/officeDocument/2006/relationships/slideLayout" Target="../slideLayouts/slideLayout1.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xml.rels><?xml version="1.0" encoding="UTF-8" standalone="yes"?>
<Relationships xmlns="http://schemas.openxmlformats.org/package/2006/relationships"><Relationship Id="rId2" Type="http://schemas.openxmlformats.org/officeDocument/2006/relationships/image" Target="../media/image972.png"/><Relationship Id="rId1"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2" Type="http://schemas.openxmlformats.org/officeDocument/2006/relationships/image" Target="../media/image98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2" Type="http://schemas.openxmlformats.org/officeDocument/2006/relationships/image" Target="../media/image1010.png"/><Relationship Id="rId1"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3" Type="http://schemas.openxmlformats.org/officeDocument/2006/relationships/image" Target="../media/image1020.png"/><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2" Type="http://schemas.openxmlformats.org/officeDocument/2006/relationships/image" Target="../media/image103.png"/><Relationship Id="rId1"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2" Type="http://schemas.openxmlformats.org/officeDocument/2006/relationships/image" Target="../media/image971.png"/><Relationship Id="rId1" Type="http://schemas.openxmlformats.org/officeDocument/2006/relationships/slideLayout" Target="../slideLayouts/slideLayout1.xml"/></Relationships>
</file>

<file path=ppt/slides/_rels/slide174.xml.rels><?xml version="1.0" encoding="UTF-8" standalone="yes"?>
<Relationships xmlns="http://schemas.openxmlformats.org/package/2006/relationships"><Relationship Id="rId2" Type="http://schemas.openxmlformats.org/officeDocument/2006/relationships/image" Target="../media/image981.png"/><Relationship Id="rId1"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2" Type="http://schemas.openxmlformats.org/officeDocument/2006/relationships/image" Target="../media/image990.png"/><Relationship Id="rId1"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1.xml"/><Relationship Id="rId1" Type="http://schemas.openxmlformats.org/officeDocument/2006/relationships/vmlDrawing" Target="../drawings/vmlDrawing9.vml"/><Relationship Id="rId5" Type="http://schemas.openxmlformats.org/officeDocument/2006/relationships/image" Target="../media/image105.png"/><Relationship Id="rId4" Type="http://schemas.openxmlformats.org/officeDocument/2006/relationships/image" Target="../media/image103.wmf"/></Relationships>
</file>

<file path=ppt/slides/_rels/slide179.xml.rels><?xml version="1.0" encoding="UTF-8" standalone="yes"?>
<Relationships xmlns="http://schemas.openxmlformats.org/package/2006/relationships"><Relationship Id="rId2" Type="http://schemas.openxmlformats.org/officeDocument/2006/relationships/image" Target="../media/image97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1.xml"/></Relationships>
</file>

<file path=ppt/slides/_rels/slide182.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1.xml"/></Relationships>
</file>

<file path=ppt/slides/_rels/slide183.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slideLayout" Target="../slideLayouts/slideLayout1.xml"/><Relationship Id="rId1" Type="http://schemas.openxmlformats.org/officeDocument/2006/relationships/vmlDrawing" Target="../drawings/vmlDrawing10.vml"/><Relationship Id="rId5" Type="http://schemas.openxmlformats.org/officeDocument/2006/relationships/image" Target="../media/image104.wmf"/><Relationship Id="rId4" Type="http://schemas.openxmlformats.org/officeDocument/2006/relationships/oleObject" Target="../embeddings/oleObject11.bin"/></Relationships>
</file>

<file path=ppt/slides/_rels/slide184.xml.rels><?xml version="1.0" encoding="UTF-8" standalone="yes"?>
<Relationships xmlns="http://schemas.openxmlformats.org/package/2006/relationships"><Relationship Id="rId3" Type="http://schemas.openxmlformats.org/officeDocument/2006/relationships/image" Target="../media/image710.png"/><Relationship Id="rId2" Type="http://schemas.openxmlformats.org/officeDocument/2006/relationships/image" Target="../media/image111.png"/><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2" Type="http://schemas.openxmlformats.org/officeDocument/2006/relationships/image" Target="../media/image1000.png"/><Relationship Id="rId1"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920.png"/><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1.xml"/><Relationship Id="rId4" Type="http://schemas.openxmlformats.org/officeDocument/2006/relationships/image" Target="../media/image980.png"/></Relationships>
</file>

<file path=ppt/slides/_rels/slide189.xml.rels><?xml version="1.0" encoding="UTF-8" standalone="yes"?>
<Relationships xmlns="http://schemas.openxmlformats.org/package/2006/relationships"><Relationship Id="rId2" Type="http://schemas.openxmlformats.org/officeDocument/2006/relationships/image" Target="../media/image112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image" Target="../media/image113.png"/><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2" Type="http://schemas.openxmlformats.org/officeDocument/2006/relationships/image" Target="../media/image1151.png"/><Relationship Id="rId1" Type="http://schemas.openxmlformats.org/officeDocument/2006/relationships/slideLayout" Target="../slideLayouts/slideLayout1.xml"/></Relationships>
</file>

<file path=ppt/slides/_rels/slide193.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2" Type="http://schemas.openxmlformats.org/officeDocument/2006/relationships/image" Target="../media/image118.png"/><Relationship Id="rId1" Type="http://schemas.openxmlformats.org/officeDocument/2006/relationships/slideLayout" Target="../slideLayouts/slideLayout1.xml"/></Relationships>
</file>

<file path=ppt/slides/_rels/slide196.xml.rels><?xml version="1.0" encoding="UTF-8" standalone="yes"?>
<Relationships xmlns="http://schemas.openxmlformats.org/package/2006/relationships"><Relationship Id="rId2" Type="http://schemas.openxmlformats.org/officeDocument/2006/relationships/image" Target="../media/image1130.png"/><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 Id="rId5" Type="http://schemas.openxmlformats.org/officeDocument/2006/relationships/image" Target="../media/image149.png"/></Relationships>
</file>

<file path=ppt/slides/_rels/slide198.xml.rels><?xml version="1.0" encoding="UTF-8" standalone="yes"?>
<Relationships xmlns="http://schemas.openxmlformats.org/package/2006/relationships"><Relationship Id="rId2" Type="http://schemas.openxmlformats.org/officeDocument/2006/relationships/image" Target="../media/image1160.png"/><Relationship Id="rId1" Type="http://schemas.openxmlformats.org/officeDocument/2006/relationships/slideLayout" Target="../slideLayouts/slideLayout1.xml"/></Relationships>
</file>

<file path=ppt/slides/_rels/slide199.xml.rels><?xml version="1.0" encoding="UTF-8" standalone="yes"?>
<Relationships xmlns="http://schemas.openxmlformats.org/package/2006/relationships"><Relationship Id="rId2" Type="http://schemas.openxmlformats.org/officeDocument/2006/relationships/image" Target="../media/image117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xml"/><Relationship Id="rId5" Type="http://schemas.openxmlformats.org/officeDocument/2006/relationships/image" Target="../media/image122.png"/><Relationship Id="rId4" Type="http://schemas.openxmlformats.org/officeDocument/2006/relationships/image" Target="../media/image121.png"/></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xml.rels><?xml version="1.0" encoding="UTF-8" standalone="yes"?>
<Relationships xmlns="http://schemas.openxmlformats.org/package/2006/relationships"><Relationship Id="rId2" Type="http://schemas.openxmlformats.org/officeDocument/2006/relationships/image" Target="../media/image119.png"/><Relationship Id="rId1" Type="http://schemas.openxmlformats.org/officeDocument/2006/relationships/slideLayout" Target="../slideLayouts/slideLayout1.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Layout" Target="../slideLayouts/slideLayout1.xml"/></Relationships>
</file>

<file path=ppt/slides/_rels/slide206.xml.rels><?xml version="1.0" encoding="UTF-8" standalone="yes"?>
<Relationships xmlns="http://schemas.openxmlformats.org/package/2006/relationships"><Relationship Id="rId2" Type="http://schemas.openxmlformats.org/officeDocument/2006/relationships/image" Target="../media/image143.png"/><Relationship Id="rId1" Type="http://schemas.openxmlformats.org/officeDocument/2006/relationships/slideLayout" Target="../slideLayouts/slideLayout1.xml"/></Relationships>
</file>

<file path=ppt/slides/_rels/slide207.xml.rels><?xml version="1.0" encoding="UTF-8" standalone="yes"?>
<Relationships xmlns="http://schemas.openxmlformats.org/package/2006/relationships"><Relationship Id="rId2" Type="http://schemas.openxmlformats.org/officeDocument/2006/relationships/image" Target="../media/image144.png"/><Relationship Id="rId1" Type="http://schemas.openxmlformats.org/officeDocument/2006/relationships/slideLayout" Target="../slideLayouts/slideLayout1.xml"/></Relationships>
</file>

<file path=ppt/slides/_rels/slide208.xml.rels><?xml version="1.0" encoding="UTF-8" standalone="yes"?>
<Relationships xmlns="http://schemas.openxmlformats.org/package/2006/relationships"><Relationship Id="rId2" Type="http://schemas.openxmlformats.org/officeDocument/2006/relationships/image" Target="../media/image1191.png"/><Relationship Id="rId1" Type="http://schemas.openxmlformats.org/officeDocument/2006/relationships/slideLayout" Target="../slideLayouts/slideLayout1.xml"/></Relationships>
</file>

<file path=ppt/slides/_rels/slide209.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10.xml.rels><?xml version="1.0" encoding="UTF-8" standalone="yes"?>
<Relationships xmlns="http://schemas.openxmlformats.org/package/2006/relationships"><Relationship Id="rId2" Type="http://schemas.openxmlformats.org/officeDocument/2006/relationships/image" Target="../media/image123.png"/><Relationship Id="rId1" Type="http://schemas.openxmlformats.org/officeDocument/2006/relationships/slideLayout" Target="../slideLayouts/slideLayout1.xml"/></Relationships>
</file>

<file path=ppt/slides/_rels/slide211.xml.rels><?xml version="1.0" encoding="UTF-8" standalone="yes"?>
<Relationships xmlns="http://schemas.openxmlformats.org/package/2006/relationships"><Relationship Id="rId2" Type="http://schemas.openxmlformats.org/officeDocument/2006/relationships/image" Target="../media/image124.png"/><Relationship Id="rId1" Type="http://schemas.openxmlformats.org/officeDocument/2006/relationships/slideLayout" Target="../slideLayouts/slideLayout1.xml"/></Relationships>
</file>

<file path=ppt/slides/_rels/slide212.xml.rels><?xml version="1.0" encoding="UTF-8" standalone="yes"?>
<Relationships xmlns="http://schemas.openxmlformats.org/package/2006/relationships"><Relationship Id="rId2" Type="http://schemas.openxmlformats.org/officeDocument/2006/relationships/image" Target="../media/image127.png"/><Relationship Id="rId1" Type="http://schemas.openxmlformats.org/officeDocument/2006/relationships/slideLayout" Target="../slideLayouts/slideLayout1.xml"/></Relationships>
</file>

<file path=ppt/slides/_rels/slide213.xml.rels><?xml version="1.0" encoding="UTF-8" standalone="yes"?>
<Relationships xmlns="http://schemas.openxmlformats.org/package/2006/relationships"><Relationship Id="rId2" Type="http://schemas.openxmlformats.org/officeDocument/2006/relationships/image" Target="../media/image128.png"/><Relationship Id="rId1" Type="http://schemas.openxmlformats.org/officeDocument/2006/relationships/slideLayout" Target="../slideLayouts/slideLayout1.xml"/></Relationships>
</file>

<file path=ppt/slides/_rels/slide214.xml.rels><?xml version="1.0" encoding="UTF-8" standalone="yes"?>
<Relationships xmlns="http://schemas.openxmlformats.org/package/2006/relationships"><Relationship Id="rId2" Type="http://schemas.openxmlformats.org/officeDocument/2006/relationships/image" Target="../media/image125.png"/><Relationship Id="rId1" Type="http://schemas.openxmlformats.org/officeDocument/2006/relationships/slideLayout" Target="../slideLayouts/slideLayout1.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xml.rels><?xml version="1.0" encoding="UTF-8" standalone="yes"?>
<Relationships xmlns="http://schemas.openxmlformats.org/package/2006/relationships"><Relationship Id="rId2" Type="http://schemas.openxmlformats.org/officeDocument/2006/relationships/image" Target="../media/image1371.png"/><Relationship Id="rId1" Type="http://schemas.openxmlformats.org/officeDocument/2006/relationships/slideLayout" Target="../slideLayouts/slideLayout1.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1.xml"/><Relationship Id="rId1" Type="http://schemas.openxmlformats.org/officeDocument/2006/relationships/vmlDrawing" Target="../drawings/vmlDrawing11.vml"/><Relationship Id="rId5" Type="http://schemas.openxmlformats.org/officeDocument/2006/relationships/image" Target="../media/image139.png"/><Relationship Id="rId4" Type="http://schemas.openxmlformats.org/officeDocument/2006/relationships/image" Target="../media/image113.w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1.xml"/><Relationship Id="rId1" Type="http://schemas.openxmlformats.org/officeDocument/2006/relationships/vmlDrawing" Target="../drawings/vmlDrawing5.vml"/><Relationship Id="rId4" Type="http://schemas.openxmlformats.org/officeDocument/2006/relationships/image" Target="../media/image7.wmf"/></Relationships>
</file>

<file path=ppt/slides/_rels/slide220.xml.rels><?xml version="1.0" encoding="UTF-8" standalone="yes"?>
<Relationships xmlns="http://schemas.openxmlformats.org/package/2006/relationships"><Relationship Id="rId2" Type="http://schemas.openxmlformats.org/officeDocument/2006/relationships/image" Target="../media/image1402.png"/><Relationship Id="rId1" Type="http://schemas.openxmlformats.org/officeDocument/2006/relationships/slideLayout" Target="../slideLayouts/slideLayout1.xml"/></Relationships>
</file>

<file path=ppt/slides/_rels/slide221.xml.rels><?xml version="1.0" encoding="UTF-8" standalone="yes"?>
<Relationships xmlns="http://schemas.openxmlformats.org/package/2006/relationships"><Relationship Id="rId2" Type="http://schemas.openxmlformats.org/officeDocument/2006/relationships/image" Target="../media/image1230.png"/><Relationship Id="rId1" Type="http://schemas.openxmlformats.org/officeDocument/2006/relationships/slideLayout" Target="../slideLayouts/slideLayout1.xml"/></Relationships>
</file>

<file path=ppt/slides/_rels/slide222.xml.rels><?xml version="1.0" encoding="UTF-8" standalone="yes"?>
<Relationships xmlns="http://schemas.openxmlformats.org/package/2006/relationships"><Relationship Id="rId2" Type="http://schemas.openxmlformats.org/officeDocument/2006/relationships/image" Target="../media/image1240.png"/><Relationship Id="rId1" Type="http://schemas.openxmlformats.org/officeDocument/2006/relationships/slideLayout" Target="../slideLayouts/slideLayout1.xml"/></Relationships>
</file>

<file path=ppt/slides/_rels/slide223.xml.rels><?xml version="1.0" encoding="UTF-8" standalone="yes"?>
<Relationships xmlns="http://schemas.openxmlformats.org/package/2006/relationships"><Relationship Id="rId3" Type="http://schemas.openxmlformats.org/officeDocument/2006/relationships/image" Target="../media/image1270.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9.png"/></Relationships>
</file>

<file path=ppt/slides/_rels/slide224.xml.rels><?xml version="1.0" encoding="UTF-8" standalone="yes"?>
<Relationships xmlns="http://schemas.openxmlformats.org/package/2006/relationships"><Relationship Id="rId2" Type="http://schemas.openxmlformats.org/officeDocument/2006/relationships/image" Target="../media/image1290.png"/><Relationship Id="rId1" Type="http://schemas.openxmlformats.org/officeDocument/2006/relationships/slideLayout" Target="../slideLayouts/slideLayout1.xml"/></Relationships>
</file>

<file path=ppt/slides/_rels/slide225.xml.rels><?xml version="1.0" encoding="UTF-8" standalone="yes"?>
<Relationships xmlns="http://schemas.openxmlformats.org/package/2006/relationships"><Relationship Id="rId2" Type="http://schemas.openxmlformats.org/officeDocument/2006/relationships/image" Target="../media/image1300.png"/><Relationship Id="rId1" Type="http://schemas.openxmlformats.org/officeDocument/2006/relationships/slideLayout" Target="../slideLayouts/slideLayout1.xml"/></Relationships>
</file>

<file path=ppt/slides/_rels/slide226.xml.rels><?xml version="1.0" encoding="UTF-8" standalone="yes"?>
<Relationships xmlns="http://schemas.openxmlformats.org/package/2006/relationships"><Relationship Id="rId2" Type="http://schemas.openxmlformats.org/officeDocument/2006/relationships/image" Target="../media/image1310.png"/><Relationship Id="rId1" Type="http://schemas.openxmlformats.org/officeDocument/2006/relationships/slideLayout" Target="../slideLayouts/slideLayout1.xml"/></Relationships>
</file>

<file path=ppt/slides/_rels/slide227.xml.rels><?xml version="1.0" encoding="UTF-8" standalone="yes"?>
<Relationships xmlns="http://schemas.openxmlformats.org/package/2006/relationships"><Relationship Id="rId2" Type="http://schemas.openxmlformats.org/officeDocument/2006/relationships/image" Target="../media/image130.png"/><Relationship Id="rId1" Type="http://schemas.openxmlformats.org/officeDocument/2006/relationships/slideLayout" Target="../slideLayouts/slideLayout1.xml"/></Relationships>
</file>

<file path=ppt/slides/_rels/slide228.xml.rels><?xml version="1.0" encoding="UTF-8" standalone="yes"?>
<Relationships xmlns="http://schemas.openxmlformats.org/package/2006/relationships"><Relationship Id="rId2" Type="http://schemas.openxmlformats.org/officeDocument/2006/relationships/image" Target="../media/image1330.png"/><Relationship Id="rId1" Type="http://schemas.openxmlformats.org/officeDocument/2006/relationships/slideLayout" Target="../slideLayouts/slideLayout1.xml"/></Relationships>
</file>

<file path=ppt/slides/_rels/slide229.xml.rels><?xml version="1.0" encoding="UTF-8" standalone="yes"?>
<Relationships xmlns="http://schemas.openxmlformats.org/package/2006/relationships"><Relationship Id="rId2" Type="http://schemas.openxmlformats.org/officeDocument/2006/relationships/image" Target="../media/image134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1.xml"/></Relationships>
</file>

<file path=ppt/slides/_rels/slide230.xml.rels><?xml version="1.0" encoding="UTF-8" standalone="yes"?>
<Relationships xmlns="http://schemas.openxmlformats.org/package/2006/relationships"><Relationship Id="rId2" Type="http://schemas.openxmlformats.org/officeDocument/2006/relationships/image" Target="../media/image1351.png"/><Relationship Id="rId1" Type="http://schemas.openxmlformats.org/officeDocument/2006/relationships/slideLayout" Target="../slideLayouts/slideLayout1.xml"/></Relationships>
</file>

<file path=ppt/slides/_rels/slide231.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image" Target="../media/image1361.png"/><Relationship Id="rId1" Type="http://schemas.openxmlformats.org/officeDocument/2006/relationships/slideLayout" Target="../slideLayouts/slideLayout1.xml"/></Relationships>
</file>

<file path=ppt/slides/_rels/slide232.xml.rels><?xml version="1.0" encoding="UTF-8" standalone="yes"?>
<Relationships xmlns="http://schemas.openxmlformats.org/package/2006/relationships"><Relationship Id="rId2" Type="http://schemas.openxmlformats.org/officeDocument/2006/relationships/image" Target="../media/image1381.png"/><Relationship Id="rId1" Type="http://schemas.openxmlformats.org/officeDocument/2006/relationships/slideLayout" Target="../slideLayouts/slideLayout1.xml"/></Relationships>
</file>

<file path=ppt/slides/_rels/slide233.xml.rels><?xml version="1.0" encoding="UTF-8" standalone="yes"?>
<Relationships xmlns="http://schemas.openxmlformats.org/package/2006/relationships"><Relationship Id="rId3" Type="http://schemas.openxmlformats.org/officeDocument/2006/relationships/image" Target="../media/image1401.png"/><Relationship Id="rId2" Type="http://schemas.openxmlformats.org/officeDocument/2006/relationships/image" Target="../media/image1391.png"/><Relationship Id="rId1" Type="http://schemas.openxmlformats.org/officeDocument/2006/relationships/slideLayout" Target="../slideLayouts/slideLayout1.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1.xml"/><Relationship Id="rId1" Type="http://schemas.openxmlformats.org/officeDocument/2006/relationships/vmlDrawing" Target="../drawings/vmlDrawing12.vml"/><Relationship Id="rId4" Type="http://schemas.openxmlformats.org/officeDocument/2006/relationships/image" Target="../media/image132.wmf"/></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xml.rels><?xml version="1.0" encoding="UTF-8" standalone="yes"?>
<Relationships xmlns="http://schemas.openxmlformats.org/package/2006/relationships"><Relationship Id="rId2" Type="http://schemas.openxmlformats.org/officeDocument/2006/relationships/image" Target="../media/image133.png"/><Relationship Id="rId1" Type="http://schemas.openxmlformats.org/officeDocument/2006/relationships/slideLayout" Target="../slideLayouts/slideLayout1.xml"/></Relationships>
</file>

<file path=ppt/slides/_rels/slide238.xml.rels><?xml version="1.0" encoding="UTF-8" standalone="yes"?>
<Relationships xmlns="http://schemas.openxmlformats.org/package/2006/relationships"><Relationship Id="rId2" Type="http://schemas.openxmlformats.org/officeDocument/2006/relationships/image" Target="../media/image1301.png"/><Relationship Id="rId1" Type="http://schemas.openxmlformats.org/officeDocument/2006/relationships/slideLayout" Target="../slideLayouts/slideLayout1.xml"/></Relationships>
</file>

<file path=ppt/slides/_rels/slide239.xml.rels><?xml version="1.0" encoding="UTF-8" standalone="yes"?>
<Relationships xmlns="http://schemas.openxmlformats.org/package/2006/relationships"><Relationship Id="rId2" Type="http://schemas.openxmlformats.org/officeDocument/2006/relationships/image" Target="../media/image131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40.xml.rels><?xml version="1.0" encoding="UTF-8" standalone="yes"?>
<Relationships xmlns="http://schemas.openxmlformats.org/package/2006/relationships"><Relationship Id="rId2" Type="http://schemas.openxmlformats.org/officeDocument/2006/relationships/image" Target="../media/image134.png"/><Relationship Id="rId1" Type="http://schemas.openxmlformats.org/officeDocument/2006/relationships/slideLayout" Target="../slideLayouts/slideLayout1.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xml.rels><?xml version="1.0" encoding="UTF-8" standalone="yes"?>
<Relationships xmlns="http://schemas.openxmlformats.org/package/2006/relationships"><Relationship Id="rId2" Type="http://schemas.openxmlformats.org/officeDocument/2006/relationships/image" Target="../media/image152.png"/><Relationship Id="rId1" Type="http://schemas.openxmlformats.org/officeDocument/2006/relationships/slideLayout" Target="../slideLayouts/slideLayout1.xml"/></Relationships>
</file>

<file path=ppt/slides/_rels/slide243.xml.rels><?xml version="1.0" encoding="UTF-8" standalone="yes"?>
<Relationships xmlns="http://schemas.openxmlformats.org/package/2006/relationships"><Relationship Id="rId2" Type="http://schemas.openxmlformats.org/officeDocument/2006/relationships/image" Target="../media/image135.png"/><Relationship Id="rId1" Type="http://schemas.openxmlformats.org/officeDocument/2006/relationships/slideLayout" Target="../slideLayouts/slideLayout1.xml"/></Relationships>
</file>

<file path=ppt/slides/_rels/slide244.xml.rels><?xml version="1.0" encoding="UTF-8" standalone="yes"?>
<Relationships xmlns="http://schemas.openxmlformats.org/package/2006/relationships"><Relationship Id="rId3" Type="http://schemas.openxmlformats.org/officeDocument/2006/relationships/image" Target="../media/image870.png"/><Relationship Id="rId2" Type="http://schemas.openxmlformats.org/officeDocument/2006/relationships/image" Target="../media/image136.png"/><Relationship Id="rId1" Type="http://schemas.openxmlformats.org/officeDocument/2006/relationships/slideLayout" Target="../slideLayouts/slideLayout1.xml"/><Relationship Id="rId4" Type="http://schemas.openxmlformats.org/officeDocument/2006/relationships/image" Target="../media/image137.png"/></Relationships>
</file>

<file path=ppt/slides/_rels/slide245.xml.rels><?xml version="1.0" encoding="UTF-8" standalone="yes"?>
<Relationships xmlns="http://schemas.openxmlformats.org/package/2006/relationships"><Relationship Id="rId2" Type="http://schemas.openxmlformats.org/officeDocument/2006/relationships/image" Target="../media/image1352.png"/><Relationship Id="rId1" Type="http://schemas.openxmlformats.org/officeDocument/2006/relationships/slideLayout" Target="../slideLayouts/slideLayout1.xml"/></Relationships>
</file>

<file path=ppt/slides/_rels/slide246.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image" Target="../media/image940.png"/><Relationship Id="rId1" Type="http://schemas.openxmlformats.org/officeDocument/2006/relationships/slideLayout" Target="../slideLayouts/slideLayout1.xml"/></Relationships>
</file>

<file path=ppt/slides/_rels/slide247.xml.rels><?xml version="1.0" encoding="UTF-8" standalone="yes"?>
<Relationships xmlns="http://schemas.openxmlformats.org/package/2006/relationships"><Relationship Id="rId2" Type="http://schemas.openxmlformats.org/officeDocument/2006/relationships/image" Target="../media/image950.png"/><Relationship Id="rId1" Type="http://schemas.openxmlformats.org/officeDocument/2006/relationships/slideLayout" Target="../slideLayouts/slideLayout1.xml"/></Relationships>
</file>

<file path=ppt/slides/_rels/slide248.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image" Target="../media/image1372.png"/><Relationship Id="rId1" Type="http://schemas.openxmlformats.org/officeDocument/2006/relationships/slideLayout" Target="../slideLayouts/slideLayout1.xml"/><Relationship Id="rId5" Type="http://schemas.openxmlformats.org/officeDocument/2006/relationships/image" Target="../media/image142.png"/><Relationship Id="rId4" Type="http://schemas.openxmlformats.org/officeDocument/2006/relationships/image" Target="../media/image141.svg"/></Relationships>
</file>

<file path=ppt/slides/_rels/slide249.xml.rels><?xml version="1.0" encoding="UTF-8" standalone="yes"?>
<Relationships xmlns="http://schemas.openxmlformats.org/package/2006/relationships"><Relationship Id="rId2" Type="http://schemas.openxmlformats.org/officeDocument/2006/relationships/image" Target="../media/image1140.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11.png"/><Relationship Id="rId1" Type="http://schemas.openxmlformats.org/officeDocument/2006/relationships/slideLayout" Target="../slideLayouts/slideLayout1.xml"/><Relationship Id="rId5" Type="http://schemas.openxmlformats.org/officeDocument/2006/relationships/image" Target="../media/image17.gif"/><Relationship Id="rId4" Type="http://schemas.microsoft.com/office/2007/relationships/hdphoto" Target="../media/hdphoto1.wdp"/></Relationships>
</file>

<file path=ppt/slides/_rels/slide250.xml.rels><?xml version="1.0" encoding="UTF-8" standalone="yes"?>
<Relationships xmlns="http://schemas.openxmlformats.org/package/2006/relationships"><Relationship Id="rId2" Type="http://schemas.openxmlformats.org/officeDocument/2006/relationships/image" Target="../media/image1150.png"/><Relationship Id="rId1" Type="http://schemas.openxmlformats.org/officeDocument/2006/relationships/slideLayout" Target="../slideLayouts/slideLayout1.xml"/></Relationships>
</file>

<file path=ppt/slides/_rels/slide251.xml.rels><?xml version="1.0" encoding="UTF-8" standalone="yes"?>
<Relationships xmlns="http://schemas.openxmlformats.org/package/2006/relationships"><Relationship Id="rId2" Type="http://schemas.openxmlformats.org/officeDocument/2006/relationships/image" Target="../media/image1180.png"/><Relationship Id="rId1" Type="http://schemas.openxmlformats.org/officeDocument/2006/relationships/slideLayout" Target="../slideLayouts/slideLayout1.xml"/></Relationships>
</file>

<file path=ppt/slides/_rels/slide252.xml.rels><?xml version="1.0" encoding="UTF-8" standalone="yes"?>
<Relationships xmlns="http://schemas.openxmlformats.org/package/2006/relationships"><Relationship Id="rId2" Type="http://schemas.openxmlformats.org/officeDocument/2006/relationships/image" Target="../media/image1190.png"/><Relationship Id="rId1" Type="http://schemas.openxmlformats.org/officeDocument/2006/relationships/slideLayout" Target="../slideLayouts/slideLayout1.xml"/></Relationships>
</file>

<file path=ppt/slides/_rels/slide253.xml.rels><?xml version="1.0" encoding="UTF-8" standalone="yes"?>
<Relationships xmlns="http://schemas.openxmlformats.org/package/2006/relationships"><Relationship Id="rId2" Type="http://schemas.openxmlformats.org/officeDocument/2006/relationships/image" Target="../media/image1200.png"/><Relationship Id="rId1" Type="http://schemas.openxmlformats.org/officeDocument/2006/relationships/slideLayout" Target="../slideLayouts/slideLayout1.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8.xml.rels><?xml version="1.0" encoding="UTF-8" standalone="yes"?>
<Relationships xmlns="http://schemas.openxmlformats.org/package/2006/relationships"><Relationship Id="rId3" Type="http://schemas.openxmlformats.org/officeDocument/2006/relationships/image" Target="../media/image1451.png"/><Relationship Id="rId2" Type="http://schemas.openxmlformats.org/officeDocument/2006/relationships/slideLayout" Target="../slideLayouts/slideLayout1.xml"/><Relationship Id="rId1" Type="http://schemas.openxmlformats.org/officeDocument/2006/relationships/vmlDrawing" Target="../drawings/vmlDrawing13.vml"/><Relationship Id="rId5" Type="http://schemas.openxmlformats.org/officeDocument/2006/relationships/image" Target="../media/image143.wmf"/><Relationship Id="rId4" Type="http://schemas.openxmlformats.org/officeDocument/2006/relationships/oleObject" Target="../embeddings/oleObject14.bin"/></Relationships>
</file>

<file path=ppt/slides/_rels/slide259.xml.rels><?xml version="1.0" encoding="UTF-8" standalone="yes"?>
<Relationships xmlns="http://schemas.openxmlformats.org/package/2006/relationships"><Relationship Id="rId2" Type="http://schemas.openxmlformats.org/officeDocument/2006/relationships/image" Target="../media/image150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60.png"/><Relationship Id="rId1" Type="http://schemas.openxmlformats.org/officeDocument/2006/relationships/slideLayout" Target="../slideLayouts/slideLayout1.xml"/></Relationships>
</file>

<file path=ppt/slides/_rels/slide260.xml.rels><?xml version="1.0" encoding="UTF-8" standalone="yes"?>
<Relationships xmlns="http://schemas.openxmlformats.org/package/2006/relationships"><Relationship Id="rId2" Type="http://schemas.openxmlformats.org/officeDocument/2006/relationships/image" Target="../media/image151.png"/><Relationship Id="rId1" Type="http://schemas.openxmlformats.org/officeDocument/2006/relationships/slideLayout" Target="../slideLayouts/slideLayout1.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2.xml.rels><?xml version="1.0" encoding="UTF-8" standalone="yes"?>
<Relationships xmlns="http://schemas.openxmlformats.org/package/2006/relationships"><Relationship Id="rId2" Type="http://schemas.openxmlformats.org/officeDocument/2006/relationships/image" Target="../media/image154.png"/><Relationship Id="rId1" Type="http://schemas.openxmlformats.org/officeDocument/2006/relationships/slideLayout" Target="../slideLayouts/slideLayout1.xml"/></Relationships>
</file>

<file path=ppt/slides/_rels/slide263.xml.rels><?xml version="1.0" encoding="UTF-8" standalone="yes"?>
<Relationships xmlns="http://schemas.openxmlformats.org/package/2006/relationships"><Relationship Id="rId2" Type="http://schemas.openxmlformats.org/officeDocument/2006/relationships/image" Target="../media/image155.png"/><Relationship Id="rId1" Type="http://schemas.openxmlformats.org/officeDocument/2006/relationships/slideLayout" Target="../slideLayouts/slideLayout1.xml"/></Relationships>
</file>

<file path=ppt/slides/_rels/slide26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1.xml"/><Relationship Id="rId1" Type="http://schemas.openxmlformats.org/officeDocument/2006/relationships/vmlDrawing" Target="../drawings/vmlDrawing14.vml"/><Relationship Id="rId4" Type="http://schemas.openxmlformats.org/officeDocument/2006/relationships/image" Target="../media/image143.wmf"/></Relationships>
</file>

<file path=ppt/slides/_rels/slide26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1.xml"/><Relationship Id="rId1" Type="http://schemas.openxmlformats.org/officeDocument/2006/relationships/vmlDrawing" Target="../drawings/vmlDrawing15.vml"/><Relationship Id="rId4" Type="http://schemas.openxmlformats.org/officeDocument/2006/relationships/image" Target="../media/image143.wmf"/></Relationships>
</file>

<file path=ppt/slides/_rels/slide26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1.xml"/><Relationship Id="rId1" Type="http://schemas.openxmlformats.org/officeDocument/2006/relationships/vmlDrawing" Target="../drawings/vmlDrawing16.vml"/><Relationship Id="rId4" Type="http://schemas.openxmlformats.org/officeDocument/2006/relationships/image" Target="../media/image143.wmf"/></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9.xml.rels><?xml version="1.0" encoding="UTF-8" standalone="yes"?>
<Relationships xmlns="http://schemas.openxmlformats.org/package/2006/relationships"><Relationship Id="rId2" Type="http://schemas.openxmlformats.org/officeDocument/2006/relationships/image" Target="../media/image1340.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70.xml.rels><?xml version="1.0" encoding="UTF-8" standalone="yes"?>
<Relationships xmlns="http://schemas.openxmlformats.org/package/2006/relationships"><Relationship Id="rId2" Type="http://schemas.openxmlformats.org/officeDocument/2006/relationships/image" Target="../media/image1350.png"/><Relationship Id="rId1" Type="http://schemas.openxmlformats.org/officeDocument/2006/relationships/slideLayout" Target="../slideLayouts/slideLayout1.xml"/></Relationships>
</file>

<file path=ppt/slides/_rels/slide271.xml.rels><?xml version="1.0" encoding="UTF-8" standalone="yes"?>
<Relationships xmlns="http://schemas.openxmlformats.org/package/2006/relationships"><Relationship Id="rId2" Type="http://schemas.openxmlformats.org/officeDocument/2006/relationships/image" Target="../media/image1360.png"/><Relationship Id="rId1" Type="http://schemas.openxmlformats.org/officeDocument/2006/relationships/slideLayout" Target="../slideLayouts/slideLayout1.xml"/></Relationships>
</file>

<file path=ppt/slides/_rels/slide272.xml.rels><?xml version="1.0" encoding="UTF-8" standalone="yes"?>
<Relationships xmlns="http://schemas.openxmlformats.org/package/2006/relationships"><Relationship Id="rId2" Type="http://schemas.openxmlformats.org/officeDocument/2006/relationships/image" Target="../media/image1370.png"/><Relationship Id="rId1" Type="http://schemas.openxmlformats.org/officeDocument/2006/relationships/slideLayout" Target="../slideLayouts/slideLayout1.xml"/></Relationships>
</file>

<file path=ppt/slides/_rels/slide273.xml.rels><?xml version="1.0" encoding="UTF-8" standalone="yes"?>
<Relationships xmlns="http://schemas.openxmlformats.org/package/2006/relationships"><Relationship Id="rId2" Type="http://schemas.openxmlformats.org/officeDocument/2006/relationships/image" Target="../media/image1380.png"/><Relationship Id="rId1" Type="http://schemas.openxmlformats.org/officeDocument/2006/relationships/slideLayout" Target="../slideLayouts/slideLayout1.xml"/></Relationships>
</file>

<file path=ppt/slides/_rels/slide274.xml.rels><?xml version="1.0" encoding="UTF-8" standalone="yes"?>
<Relationships xmlns="http://schemas.openxmlformats.org/package/2006/relationships"><Relationship Id="rId2" Type="http://schemas.openxmlformats.org/officeDocument/2006/relationships/image" Target="../media/image145.png"/><Relationship Id="rId1" Type="http://schemas.openxmlformats.org/officeDocument/2006/relationships/slideLayout" Target="../slideLayouts/slideLayout1.xml"/></Relationships>
</file>

<file path=ppt/slides/_rels/slide275.xml.rels><?xml version="1.0" encoding="UTF-8" standalone="yes"?>
<Relationships xmlns="http://schemas.openxmlformats.org/package/2006/relationships"><Relationship Id="rId3" Type="http://schemas.openxmlformats.org/officeDocument/2006/relationships/image" Target="../media/image179.png"/><Relationship Id="rId1" Type="http://schemas.openxmlformats.org/officeDocument/2006/relationships/slideLayout" Target="../slideLayouts/slideLayout1.xml"/><Relationship Id="rId4" Type="http://schemas.openxmlformats.org/officeDocument/2006/relationships/image" Target="../media/image146.png"/></Relationships>
</file>

<file path=ppt/slides/_rels/slide276.xml.rels><?xml version="1.0" encoding="UTF-8" standalone="yes"?>
<Relationships xmlns="http://schemas.openxmlformats.org/package/2006/relationships"><Relationship Id="rId3" Type="http://schemas.openxmlformats.org/officeDocument/2006/relationships/image" Target="../media/image145.png"/><Relationship Id="rId2" Type="http://schemas.openxmlformats.org/officeDocument/2006/relationships/image" Target="../media/image146.png"/><Relationship Id="rId1" Type="http://schemas.openxmlformats.org/officeDocument/2006/relationships/slideLayout" Target="../slideLayouts/slideLayout1.xml"/></Relationships>
</file>

<file path=ppt/slides/_rels/slide277.xml.rels><?xml version="1.0" encoding="UTF-8" standalone="yes"?>
<Relationships xmlns="http://schemas.openxmlformats.org/package/2006/relationships"><Relationship Id="rId3" Type="http://schemas.openxmlformats.org/officeDocument/2006/relationships/image" Target="../media/image182.png"/><Relationship Id="rId1" Type="http://schemas.openxmlformats.org/officeDocument/2006/relationships/slideLayout" Target="../slideLayouts/slideLayout1.xml"/></Relationships>
</file>

<file path=ppt/slides/_rels/slide278.xml.rels><?xml version="1.0" encoding="UTF-8" standalone="yes"?>
<Relationships xmlns="http://schemas.openxmlformats.org/package/2006/relationships"><Relationship Id="rId2" Type="http://schemas.openxmlformats.org/officeDocument/2006/relationships/image" Target="../media/image1390.png"/><Relationship Id="rId1" Type="http://schemas.openxmlformats.org/officeDocument/2006/relationships/slideLayout" Target="../slideLayouts/slideLayout1.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80.xml.rels><?xml version="1.0" encoding="UTF-8" standalone="yes"?>
<Relationships xmlns="http://schemas.openxmlformats.org/package/2006/relationships"><Relationship Id="rId3" Type="http://schemas.openxmlformats.org/officeDocument/2006/relationships/image" Target="../media/image1400.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420.png"/><Relationship Id="rId4" Type="http://schemas.openxmlformats.org/officeDocument/2006/relationships/image" Target="../media/image1410.png"/></Relationships>
</file>

<file path=ppt/slides/_rels/slide281.xml.rels><?xml version="1.0" encoding="UTF-8" standalone="yes"?>
<Relationships xmlns="http://schemas.openxmlformats.org/package/2006/relationships"><Relationship Id="rId2" Type="http://schemas.openxmlformats.org/officeDocument/2006/relationships/image" Target="../media/image1450.png"/><Relationship Id="rId1" Type="http://schemas.openxmlformats.org/officeDocument/2006/relationships/slideLayout" Target="../slideLayouts/slideLayout1.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xml.rels><?xml version="1.0" encoding="UTF-8" standalone="yes"?>
<Relationships xmlns="http://schemas.openxmlformats.org/package/2006/relationships"><Relationship Id="rId2" Type="http://schemas.openxmlformats.org/officeDocument/2006/relationships/image" Target="../media/image1500.png"/><Relationship Id="rId1" Type="http://schemas.openxmlformats.org/officeDocument/2006/relationships/slideLayout" Target="../slideLayouts/slideLayout1.xml"/></Relationships>
</file>

<file path=ppt/slides/_rels/slide284.xml.rels><?xml version="1.0" encoding="UTF-8" standalone="yes"?>
<Relationships xmlns="http://schemas.openxmlformats.org/package/2006/relationships"><Relationship Id="rId2" Type="http://schemas.openxmlformats.org/officeDocument/2006/relationships/image" Target="../media/image1510.png"/><Relationship Id="rId1" Type="http://schemas.openxmlformats.org/officeDocument/2006/relationships/slideLayout" Target="../slideLayouts/slideLayout1.xml"/></Relationships>
</file>

<file path=ppt/slides/_rels/slide285.xml.rels><?xml version="1.0" encoding="UTF-8" standalone="yes"?>
<Relationships xmlns="http://schemas.openxmlformats.org/package/2006/relationships"><Relationship Id="rId2" Type="http://schemas.openxmlformats.org/officeDocument/2006/relationships/image" Target="../media/image1540.png"/><Relationship Id="rId1" Type="http://schemas.openxmlformats.org/officeDocument/2006/relationships/slideLayout" Target="../slideLayouts/slideLayout1.xml"/></Relationships>
</file>

<file path=ppt/slides/_rels/slide286.xml.rels><?xml version="1.0" encoding="UTF-8" standalone="yes"?>
<Relationships xmlns="http://schemas.openxmlformats.org/package/2006/relationships"><Relationship Id="rId2" Type="http://schemas.openxmlformats.org/officeDocument/2006/relationships/image" Target="../media/image1550.png"/><Relationship Id="rId1" Type="http://schemas.openxmlformats.org/officeDocument/2006/relationships/slideLayout" Target="../slideLayouts/slideLayout1.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90.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image" Target="../media/image1560.png"/><Relationship Id="rId1" Type="http://schemas.openxmlformats.org/officeDocument/2006/relationships/slideLayout" Target="../slideLayouts/slideLayout1.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xml.rels><?xml version="1.0" encoding="UTF-8" standalone="yes"?>
<Relationships xmlns="http://schemas.openxmlformats.org/package/2006/relationships"><Relationship Id="rId3" Type="http://schemas.openxmlformats.org/officeDocument/2006/relationships/image" Target="../media/image159.png"/><Relationship Id="rId2" Type="http://schemas.openxmlformats.org/officeDocument/2006/relationships/image" Target="../media/image1580.png"/><Relationship Id="rId1" Type="http://schemas.openxmlformats.org/officeDocument/2006/relationships/slideLayout" Target="../slideLayouts/slideLayout1.xml"/></Relationships>
</file>

<file path=ppt/slides/_rels/slide293.xml.rels><?xml version="1.0" encoding="UTF-8" standalone="yes"?>
<Relationships xmlns="http://schemas.openxmlformats.org/package/2006/relationships"><Relationship Id="rId2" Type="http://schemas.openxmlformats.org/officeDocument/2006/relationships/image" Target="../media/image161.png"/><Relationship Id="rId1" Type="http://schemas.openxmlformats.org/officeDocument/2006/relationships/slideLayout" Target="../slideLayouts/slideLayout1.xml"/></Relationships>
</file>

<file path=ppt/slides/_rels/slide294.xml.rels><?xml version="1.0" encoding="UTF-8" standalone="yes"?>
<Relationships xmlns="http://schemas.openxmlformats.org/package/2006/relationships"><Relationship Id="rId2" Type="http://schemas.openxmlformats.org/officeDocument/2006/relationships/image" Target="../media/image157.png"/><Relationship Id="rId1" Type="http://schemas.openxmlformats.org/officeDocument/2006/relationships/slideLayout" Target="../slideLayouts/slideLayout1.xml"/></Relationships>
</file>

<file path=ppt/slides/_rels/slide295.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image" Target="../media/image163.png"/><Relationship Id="rId1" Type="http://schemas.openxmlformats.org/officeDocument/2006/relationships/slideLayout" Target="../slideLayouts/slideLayout1.xml"/><Relationship Id="rId5" Type="http://schemas.openxmlformats.org/officeDocument/2006/relationships/image" Target="../media/image150.png"/><Relationship Id="rId4" Type="http://schemas.openxmlformats.org/officeDocument/2006/relationships/image" Target="../media/image148.png"/></Relationships>
</file>

<file path=ppt/slides/_rels/slide296.xml.rels><?xml version="1.0" encoding="UTF-8" standalone="yes"?>
<Relationships xmlns="http://schemas.openxmlformats.org/package/2006/relationships"><Relationship Id="rId2" Type="http://schemas.openxmlformats.org/officeDocument/2006/relationships/image" Target="../media/image165.png"/><Relationship Id="rId1" Type="http://schemas.openxmlformats.org/officeDocument/2006/relationships/slideLayout" Target="../slideLayouts/slideLayout1.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xml.rels><?xml version="1.0" encoding="UTF-8" standalone="yes"?>
<Relationships xmlns="http://schemas.openxmlformats.org/package/2006/relationships"><Relationship Id="rId3" Type="http://schemas.openxmlformats.org/officeDocument/2006/relationships/image" Target="../media/image166.png"/><Relationship Id="rId2" Type="http://schemas.openxmlformats.org/officeDocument/2006/relationships/image" Target="../media/image168.png"/><Relationship Id="rId1" Type="http://schemas.openxmlformats.org/officeDocument/2006/relationships/slideLayout" Target="../slideLayouts/slideLayout1.xml"/></Relationships>
</file>

<file path=ppt/slides/_rels/slide299.xml.rels><?xml version="1.0" encoding="UTF-8" standalone="yes"?>
<Relationships xmlns="http://schemas.openxmlformats.org/package/2006/relationships"><Relationship Id="rId2" Type="http://schemas.openxmlformats.org/officeDocument/2006/relationships/image" Target="../media/image16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00.xml.rels><?xml version="1.0" encoding="UTF-8" standalone="yes"?>
<Relationships xmlns="http://schemas.openxmlformats.org/package/2006/relationships"><Relationship Id="rId2" Type="http://schemas.openxmlformats.org/officeDocument/2006/relationships/image" Target="../media/image169.png"/><Relationship Id="rId1" Type="http://schemas.openxmlformats.org/officeDocument/2006/relationships/slideLayout" Target="../slideLayouts/slideLayout1.xml"/></Relationships>
</file>

<file path=ppt/slides/_rels/slide301.xml.rels><?xml version="1.0" encoding="UTF-8" standalone="yes"?>
<Relationships xmlns="http://schemas.openxmlformats.org/package/2006/relationships"><Relationship Id="rId2" Type="http://schemas.openxmlformats.org/officeDocument/2006/relationships/hyperlink" Target="https://www.bilibili.com/video/av6731067" TargetMode="External"/><Relationship Id="rId1" Type="http://schemas.openxmlformats.org/officeDocument/2006/relationships/slideLayout" Target="../slideLayouts/slideLayout1.xml"/></Relationships>
</file>

<file path=ppt/slides/_rels/slide302.xml.rels><?xml version="1.0" encoding="UTF-8" standalone="yes"?>
<Relationships xmlns="http://schemas.openxmlformats.org/package/2006/relationships"><Relationship Id="rId2" Type="http://schemas.openxmlformats.org/officeDocument/2006/relationships/image" Target="../media/image171.png"/><Relationship Id="rId1" Type="http://schemas.openxmlformats.org/officeDocument/2006/relationships/slideLayout" Target="../slideLayouts/slideLayout1.xml"/></Relationships>
</file>

<file path=ppt/slides/_rels/slide30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52.png"/></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xml.rels><?xml version="1.0" encoding="UTF-8" standalone="yes"?>
<Relationships xmlns="http://schemas.openxmlformats.org/package/2006/relationships"><Relationship Id="rId2" Type="http://schemas.openxmlformats.org/officeDocument/2006/relationships/image" Target="../media/image173.png"/><Relationship Id="rId1" Type="http://schemas.openxmlformats.org/officeDocument/2006/relationships/slideLayout" Target="../slideLayouts/slideLayout1.xml"/></Relationships>
</file>

<file path=ppt/slides/_rels/slide307.xml.rels><?xml version="1.0" encoding="UTF-8" standalone="yes"?>
<Relationships xmlns="http://schemas.openxmlformats.org/package/2006/relationships"><Relationship Id="rId3" Type="http://schemas.openxmlformats.org/officeDocument/2006/relationships/image" Target="../media/image340.png"/><Relationship Id="rId1" Type="http://schemas.openxmlformats.org/officeDocument/2006/relationships/slideLayout" Target="../slideLayouts/slideLayout1.xml"/></Relationships>
</file>

<file path=ppt/slides/_rels/slide30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53.png"/></Relationships>
</file>

<file path=ppt/slides/_rels/slide309.xml.rels><?xml version="1.0" encoding="UTF-8" standalone="yes"?>
<Relationships xmlns="http://schemas.openxmlformats.org/package/2006/relationships"><Relationship Id="rId2" Type="http://schemas.openxmlformats.org/officeDocument/2006/relationships/image" Target="../media/image176.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xml.rels><?xml version="1.0" encoding="UTF-8" standalone="yes"?>
<Relationships xmlns="http://schemas.openxmlformats.org/package/2006/relationships"><Relationship Id="rId3" Type="http://schemas.openxmlformats.org/officeDocument/2006/relationships/image" Target="../media/image153.png"/><Relationship Id="rId2" Type="http://schemas.openxmlformats.org/officeDocument/2006/relationships/image" Target="../media/image177.png"/><Relationship Id="rId1" Type="http://schemas.openxmlformats.org/officeDocument/2006/relationships/slideLayout" Target="../slideLayouts/slideLayout1.xml"/></Relationships>
</file>

<file path=ppt/slides/_rels/slide312.xml.rels><?xml version="1.0" encoding="UTF-8" standalone="yes"?>
<Relationships xmlns="http://schemas.openxmlformats.org/package/2006/relationships"><Relationship Id="rId2" Type="http://schemas.openxmlformats.org/officeDocument/2006/relationships/image" Target="../media/image178.png"/><Relationship Id="rId1" Type="http://schemas.openxmlformats.org/officeDocument/2006/relationships/slideLayout" Target="../slideLayouts/slideLayout1.xml"/></Relationships>
</file>

<file path=ppt/slides/_rels/slide313.xml.rels><?xml version="1.0" encoding="UTF-8" standalone="yes"?>
<Relationships xmlns="http://schemas.openxmlformats.org/package/2006/relationships"><Relationship Id="rId3" Type="http://schemas.openxmlformats.org/officeDocument/2006/relationships/image" Target="../media/image186.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88.png"/><Relationship Id="rId4" Type="http://schemas.openxmlformats.org/officeDocument/2006/relationships/image" Target="../media/image187.png"/></Relationships>
</file>

<file path=ppt/slides/_rels/slide314.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1.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xml.rels><?xml version="1.0" encoding="UTF-8" standalone="yes"?>
<Relationships xmlns="http://schemas.openxmlformats.org/package/2006/relationships"><Relationship Id="rId2" Type="http://schemas.openxmlformats.org/officeDocument/2006/relationships/image" Target="../media/image181.png"/><Relationship Id="rId1" Type="http://schemas.openxmlformats.org/officeDocument/2006/relationships/slideLayout" Target="../slideLayouts/slideLayout1.xml"/></Relationships>
</file>

<file path=ppt/slides/_rels/slide319.xml.rels><?xml version="1.0" encoding="UTF-8" standalone="yes"?>
<Relationships xmlns="http://schemas.openxmlformats.org/package/2006/relationships"><Relationship Id="rId2" Type="http://schemas.openxmlformats.org/officeDocument/2006/relationships/hyperlink" Target="&#32447;&#24615;&#35268;&#21010;.ggb" TargetMode="Externa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xml.rels><?xml version="1.0" encoding="UTF-8" standalone="yes"?>
<Relationships xmlns="http://schemas.openxmlformats.org/package/2006/relationships"><Relationship Id="rId2" Type="http://schemas.openxmlformats.org/officeDocument/2006/relationships/image" Target="../media/image183.png"/><Relationship Id="rId1" Type="http://schemas.openxmlformats.org/officeDocument/2006/relationships/slideLayout" Target="../slideLayouts/slideLayout1.xml"/></Relationships>
</file>

<file path=ppt/slides/_rels/slide322.xml.rels><?xml version="1.0" encoding="UTF-8" standalone="yes"?>
<Relationships xmlns="http://schemas.openxmlformats.org/package/2006/relationships"><Relationship Id="rId2" Type="http://schemas.openxmlformats.org/officeDocument/2006/relationships/image" Target="../media/image184.png"/><Relationship Id="rId1" Type="http://schemas.openxmlformats.org/officeDocument/2006/relationships/slideLayout" Target="../slideLayouts/slideLayout1.xml"/></Relationships>
</file>

<file path=ppt/slides/_rels/slide323.xml.rels><?xml version="1.0" encoding="UTF-8" standalone="yes"?>
<Relationships xmlns="http://schemas.openxmlformats.org/package/2006/relationships"><Relationship Id="rId2" Type="http://schemas.openxmlformats.org/officeDocument/2006/relationships/image" Target="../media/image189.png"/><Relationship Id="rId1" Type="http://schemas.openxmlformats.org/officeDocument/2006/relationships/slideLayout" Target="../slideLayouts/slideLayout1.xml"/></Relationships>
</file>

<file path=ppt/slides/_rels/slide324.xml.rels><?xml version="1.0" encoding="UTF-8" standalone="yes"?>
<Relationships xmlns="http://schemas.openxmlformats.org/package/2006/relationships"><Relationship Id="rId2" Type="http://schemas.openxmlformats.org/officeDocument/2006/relationships/image" Target="../media/image190.png"/><Relationship Id="rId1" Type="http://schemas.openxmlformats.org/officeDocument/2006/relationships/slideLayout" Target="../slideLayouts/slideLayout1.xml"/></Relationships>
</file>

<file path=ppt/slides/_rels/slide325.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1.xml"/><Relationship Id="rId1" Type="http://schemas.openxmlformats.org/officeDocument/2006/relationships/vmlDrawing" Target="../drawings/vmlDrawing17.vml"/><Relationship Id="rId5" Type="http://schemas.openxmlformats.org/officeDocument/2006/relationships/image" Target="../media/image192.png"/><Relationship Id="rId4" Type="http://schemas.openxmlformats.org/officeDocument/2006/relationships/image" Target="../media/image154.wmf"/></Relationships>
</file>

<file path=ppt/slides/_rels/slide326.xml.rels><?xml version="1.0" encoding="UTF-8" standalone="yes"?>
<Relationships xmlns="http://schemas.openxmlformats.org/package/2006/relationships"><Relationship Id="rId3" Type="http://schemas.openxmlformats.org/officeDocument/2006/relationships/image" Target="../media/image193.png"/><Relationship Id="rId2" Type="http://schemas.openxmlformats.org/officeDocument/2006/relationships/slideLayout" Target="../slideLayouts/slideLayout1.xml"/><Relationship Id="rId1" Type="http://schemas.openxmlformats.org/officeDocument/2006/relationships/vmlDrawing" Target="../drawings/vmlDrawing18.vml"/><Relationship Id="rId5" Type="http://schemas.openxmlformats.org/officeDocument/2006/relationships/image" Target="../media/image154.wmf"/><Relationship Id="rId4" Type="http://schemas.openxmlformats.org/officeDocument/2006/relationships/oleObject" Target="../embeddings/oleObject19.bin"/></Relationships>
</file>

<file path=ppt/slides/_rels/slide327.xml.rels><?xml version="1.0" encoding="UTF-8" standalone="yes"?>
<Relationships xmlns="http://schemas.openxmlformats.org/package/2006/relationships"><Relationship Id="rId3" Type="http://schemas.openxmlformats.org/officeDocument/2006/relationships/image" Target="../media/image195.png"/><Relationship Id="rId7" Type="http://schemas.openxmlformats.org/officeDocument/2006/relationships/image" Target="../media/image155.wmf"/><Relationship Id="rId2" Type="http://schemas.openxmlformats.org/officeDocument/2006/relationships/slideLayout" Target="../slideLayouts/slideLayout1.xml"/><Relationship Id="rId1" Type="http://schemas.openxmlformats.org/officeDocument/2006/relationships/vmlDrawing" Target="../drawings/vmlDrawing19.vml"/><Relationship Id="rId6" Type="http://schemas.openxmlformats.org/officeDocument/2006/relationships/oleObject" Target="../embeddings/oleObject21.bin"/><Relationship Id="rId5" Type="http://schemas.openxmlformats.org/officeDocument/2006/relationships/image" Target="../media/image154.wmf"/><Relationship Id="rId4" Type="http://schemas.openxmlformats.org/officeDocument/2006/relationships/oleObject" Target="../embeddings/oleObject20.bin"/></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Layout" Target="../slideLayouts/slideLayout1.xml"/><Relationship Id="rId1" Type="http://schemas.openxmlformats.org/officeDocument/2006/relationships/vmlDrawing" Target="../drawings/vmlDrawing20.vml"/><Relationship Id="rId4" Type="http://schemas.openxmlformats.org/officeDocument/2006/relationships/image" Target="../media/image156.wmf"/></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1.xml.rels><?xml version="1.0" encoding="UTF-8" standalone="yes"?>
<Relationships xmlns="http://schemas.openxmlformats.org/package/2006/relationships"><Relationship Id="rId3" Type="http://schemas.openxmlformats.org/officeDocument/2006/relationships/image" Target="../media/image198.png"/><Relationship Id="rId2" Type="http://schemas.openxmlformats.org/officeDocument/2006/relationships/image" Target="../media/image197.png"/><Relationship Id="rId1" Type="http://schemas.openxmlformats.org/officeDocument/2006/relationships/slideLayout" Target="../slideLayouts/slideLayout1.xml"/></Relationships>
</file>

<file path=ppt/slides/_rels/slide332.xml.rels><?xml version="1.0" encoding="UTF-8" standalone="yes"?>
<Relationships xmlns="http://schemas.openxmlformats.org/package/2006/relationships"><Relationship Id="rId2" Type="http://schemas.openxmlformats.org/officeDocument/2006/relationships/image" Target="../media/image199.png"/><Relationship Id="rId1" Type="http://schemas.openxmlformats.org/officeDocument/2006/relationships/slideLayout" Target="../slideLayouts/slideLayout1.xml"/></Relationships>
</file>

<file path=ppt/slides/_rels/slide333.xml.rels><?xml version="1.0" encoding="UTF-8" standalone="yes"?>
<Relationships xmlns="http://schemas.openxmlformats.org/package/2006/relationships"><Relationship Id="rId2" Type="http://schemas.openxmlformats.org/officeDocument/2006/relationships/image" Target="../media/image200.png"/><Relationship Id="rId1" Type="http://schemas.openxmlformats.org/officeDocument/2006/relationships/slideLayout" Target="../slideLayouts/slideLayout1.xml"/></Relationships>
</file>

<file path=ppt/slides/_rels/slide334.xml.rels><?xml version="1.0" encoding="UTF-8" standalone="yes"?>
<Relationships xmlns="http://schemas.openxmlformats.org/package/2006/relationships"><Relationship Id="rId2" Type="http://schemas.openxmlformats.org/officeDocument/2006/relationships/image" Target="../media/image201.png"/><Relationship Id="rId1" Type="http://schemas.openxmlformats.org/officeDocument/2006/relationships/slideLayout" Target="../slideLayouts/slideLayout1.xml"/></Relationships>
</file>

<file path=ppt/slides/_rels/slide335.xml.rels><?xml version="1.0" encoding="UTF-8" standalone="yes"?>
<Relationships xmlns="http://schemas.openxmlformats.org/package/2006/relationships"><Relationship Id="rId2" Type="http://schemas.openxmlformats.org/officeDocument/2006/relationships/image" Target="../media/image202.png"/><Relationship Id="rId1" Type="http://schemas.openxmlformats.org/officeDocument/2006/relationships/slideLayout" Target="../slideLayouts/slideLayout1.xml"/></Relationships>
</file>

<file path=ppt/slides/_rels/slide336.xml.rels><?xml version="1.0" encoding="UTF-8" standalone="yes"?>
<Relationships xmlns="http://schemas.openxmlformats.org/package/2006/relationships"><Relationship Id="rId2" Type="http://schemas.openxmlformats.org/officeDocument/2006/relationships/image" Target="../media/image203.png"/><Relationship Id="rId1" Type="http://schemas.openxmlformats.org/officeDocument/2006/relationships/slideLayout" Target="../slideLayouts/slideLayout1.xml"/></Relationships>
</file>

<file path=ppt/slides/_rels/slide337.xml.rels><?xml version="1.0" encoding="UTF-8" standalone="yes"?>
<Relationships xmlns="http://schemas.openxmlformats.org/package/2006/relationships"><Relationship Id="rId2" Type="http://schemas.openxmlformats.org/officeDocument/2006/relationships/image" Target="../media/image158.png"/><Relationship Id="rId1" Type="http://schemas.openxmlformats.org/officeDocument/2006/relationships/slideLayout" Target="../slideLayouts/slideLayout1.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xml.rels><?xml version="1.0" encoding="UTF-8" standalone="yes"?>
<Relationships xmlns="http://schemas.openxmlformats.org/package/2006/relationships"><Relationship Id="rId2" Type="http://schemas.openxmlformats.org/officeDocument/2006/relationships/image" Target="../media/image162.png"/><Relationship Id="rId1" Type="http://schemas.openxmlformats.org/officeDocument/2006/relationships/slideLayout" Target="../slideLayouts/slideLayout1.xml"/></Relationships>
</file>

<file path=ppt/slides/_rels/slide342.xml.rels><?xml version="1.0" encoding="UTF-8" standalone="yes"?>
<Relationships xmlns="http://schemas.openxmlformats.org/package/2006/relationships"><Relationship Id="rId2" Type="http://schemas.openxmlformats.org/officeDocument/2006/relationships/image" Target="../media/image170.png"/><Relationship Id="rId1" Type="http://schemas.openxmlformats.org/officeDocument/2006/relationships/slideLayout" Target="../slideLayouts/slideLayout1.xml"/></Relationships>
</file>

<file path=ppt/slides/_rels/slide343.xml.rels><?xml version="1.0" encoding="UTF-8" standalone="yes"?>
<Relationships xmlns="http://schemas.openxmlformats.org/package/2006/relationships"><Relationship Id="rId2" Type="http://schemas.openxmlformats.org/officeDocument/2006/relationships/image" Target="../media/image170.png"/><Relationship Id="rId1" Type="http://schemas.openxmlformats.org/officeDocument/2006/relationships/slideLayout" Target="../slideLayouts/slideLayout1.xml"/></Relationships>
</file>

<file path=ppt/slides/_rels/slide344.xml.rels><?xml version="1.0" encoding="UTF-8" standalone="yes"?>
<Relationships xmlns="http://schemas.openxmlformats.org/package/2006/relationships"><Relationship Id="rId2" Type="http://schemas.openxmlformats.org/officeDocument/2006/relationships/image" Target="../media/image172.png"/><Relationship Id="rId1" Type="http://schemas.openxmlformats.org/officeDocument/2006/relationships/slideLayout" Target="../slideLayouts/slideLayout1.xml"/></Relationships>
</file>

<file path=ppt/slides/_rels/slide345.xml.rels><?xml version="1.0" encoding="UTF-8" standalone="yes"?>
<Relationships xmlns="http://schemas.openxmlformats.org/package/2006/relationships"><Relationship Id="rId3" Type="http://schemas.openxmlformats.org/officeDocument/2006/relationships/image" Target="../media/image174.png"/><Relationship Id="rId2" Type="http://schemas.openxmlformats.org/officeDocument/2006/relationships/image" Target="../media/image208.png"/><Relationship Id="rId1" Type="http://schemas.openxmlformats.org/officeDocument/2006/relationships/slideLayout" Target="../slideLayouts/slideLayout1.xml"/></Relationships>
</file>

<file path=ppt/slides/_rels/slide346.xml.rels><?xml version="1.0" encoding="UTF-8" standalone="yes"?>
<Relationships xmlns="http://schemas.openxmlformats.org/package/2006/relationships"><Relationship Id="rId3" Type="http://schemas.openxmlformats.org/officeDocument/2006/relationships/image" Target="../media/image175.png"/><Relationship Id="rId2" Type="http://schemas.openxmlformats.org/officeDocument/2006/relationships/image" Target="../media/image205.png"/><Relationship Id="rId1" Type="http://schemas.openxmlformats.org/officeDocument/2006/relationships/slideLayout" Target="../slideLayouts/slideLayout1.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0.xml.rels><?xml version="1.0" encoding="UTF-8" standalone="yes"?>
<Relationships xmlns="http://schemas.openxmlformats.org/package/2006/relationships"><Relationship Id="rId2" Type="http://schemas.openxmlformats.org/officeDocument/2006/relationships/hyperlink" Target="https://www.bilibili.com/video/av16144388" TargetMode="External"/><Relationship Id="rId1" Type="http://schemas.openxmlformats.org/officeDocument/2006/relationships/slideLayout" Target="../slideLayouts/slideLayout1.xml"/></Relationships>
</file>

<file path=ppt/slides/_rels/slide351.xml.rels><?xml version="1.0" encoding="UTF-8" standalone="yes"?>
<Relationships xmlns="http://schemas.openxmlformats.org/package/2006/relationships"><Relationship Id="rId3" Type="http://schemas.openxmlformats.org/officeDocument/2006/relationships/image" Target="../media/image191.png"/><Relationship Id="rId2" Type="http://schemas.openxmlformats.org/officeDocument/2006/relationships/image" Target="../media/image185.png"/><Relationship Id="rId1" Type="http://schemas.openxmlformats.org/officeDocument/2006/relationships/slideLayout" Target="../slideLayouts/slideLayout1.xml"/></Relationships>
</file>

<file path=ppt/slides/_rels/slide352.xml.rels><?xml version="1.0" encoding="UTF-8" standalone="yes"?>
<Relationships xmlns="http://schemas.openxmlformats.org/package/2006/relationships"><Relationship Id="rId3" Type="http://schemas.openxmlformats.org/officeDocument/2006/relationships/image" Target="../media/image194.png"/><Relationship Id="rId2" Type="http://schemas.openxmlformats.org/officeDocument/2006/relationships/image" Target="../media/image2070.png"/><Relationship Id="rId1" Type="http://schemas.openxmlformats.org/officeDocument/2006/relationships/slideLayout" Target="../slideLayouts/slideLayout1.xml"/></Relationships>
</file>

<file path=ppt/slides/_rels/slide353.xml.rels><?xml version="1.0" encoding="UTF-8" standalone="yes"?>
<Relationships xmlns="http://schemas.openxmlformats.org/package/2006/relationships"><Relationship Id="rId2" Type="http://schemas.openxmlformats.org/officeDocument/2006/relationships/image" Target="../media/image216.png"/><Relationship Id="rId1" Type="http://schemas.openxmlformats.org/officeDocument/2006/relationships/slideLayout" Target="../slideLayouts/slideLayout1.xml"/></Relationships>
</file>

<file path=ppt/slides/_rels/slide354.xml.rels><?xml version="1.0" encoding="UTF-8" standalone="yes"?>
<Relationships xmlns="http://schemas.openxmlformats.org/package/2006/relationships"><Relationship Id="rId2" Type="http://schemas.openxmlformats.org/officeDocument/2006/relationships/image" Target="../media/image211.png"/><Relationship Id="rId1" Type="http://schemas.openxmlformats.org/officeDocument/2006/relationships/slideLayout" Target="../slideLayouts/slideLayout1.xml"/></Relationships>
</file>

<file path=ppt/slides/_rels/slide355.xml.rels><?xml version="1.0" encoding="UTF-8" standalone="yes"?>
<Relationships xmlns="http://schemas.openxmlformats.org/package/2006/relationships"><Relationship Id="rId2" Type="http://schemas.openxmlformats.org/officeDocument/2006/relationships/image" Target="../media/image196.png"/><Relationship Id="rId1" Type="http://schemas.openxmlformats.org/officeDocument/2006/relationships/slideLayout" Target="../slideLayouts/slideLayout1.xml"/></Relationships>
</file>

<file path=ppt/slides/_rels/slide356.xml.rels><?xml version="1.0" encoding="UTF-8" standalone="yes"?>
<Relationships xmlns="http://schemas.openxmlformats.org/package/2006/relationships"><Relationship Id="rId2" Type="http://schemas.openxmlformats.org/officeDocument/2006/relationships/image" Target="../media/image219.png"/><Relationship Id="rId1" Type="http://schemas.openxmlformats.org/officeDocument/2006/relationships/slideLayout" Target="../slideLayouts/slideLayout1.xml"/></Relationships>
</file>

<file path=ppt/slides/_rels/slide357.xml.rels><?xml version="1.0" encoding="UTF-8" standalone="yes"?>
<Relationships xmlns="http://schemas.openxmlformats.org/package/2006/relationships"><Relationship Id="rId2" Type="http://schemas.openxmlformats.org/officeDocument/2006/relationships/image" Target="../media/image220.png"/><Relationship Id="rId1" Type="http://schemas.openxmlformats.org/officeDocument/2006/relationships/slideLayout" Target="../slideLayouts/slideLayout1.xml"/></Relationships>
</file>

<file path=ppt/slides/_rels/slide358.xml.rels><?xml version="1.0" encoding="UTF-8" standalone="yes"?>
<Relationships xmlns="http://schemas.openxmlformats.org/package/2006/relationships"><Relationship Id="rId2" Type="http://schemas.openxmlformats.org/officeDocument/2006/relationships/image" Target="../media/image221.png"/><Relationship Id="rId1" Type="http://schemas.openxmlformats.org/officeDocument/2006/relationships/slideLayout" Target="../slideLayouts/slideLayout1.xml"/></Relationships>
</file>

<file path=ppt/slides/_rels/slide359.xml.rels><?xml version="1.0" encoding="UTF-8" standalone="yes"?>
<Relationships xmlns="http://schemas.openxmlformats.org/package/2006/relationships"><Relationship Id="rId3" Type="http://schemas.openxmlformats.org/officeDocument/2006/relationships/image" Target="../media/image223.png"/><Relationship Id="rId2" Type="http://schemas.openxmlformats.org/officeDocument/2006/relationships/slideLayout" Target="../slideLayouts/slideLayout1.xml"/><Relationship Id="rId1" Type="http://schemas.openxmlformats.org/officeDocument/2006/relationships/vmlDrawing" Target="../drawings/vmlDrawing21.vml"/><Relationship Id="rId6" Type="http://schemas.openxmlformats.org/officeDocument/2006/relationships/image" Target="../media/image197.wmf"/><Relationship Id="rId5" Type="http://schemas.openxmlformats.org/officeDocument/2006/relationships/oleObject" Target="../embeddings/oleObject23.bin"/><Relationship Id="rId4" Type="http://schemas.openxmlformats.org/officeDocument/2006/relationships/hyperlink" Target="https://www.zhihu.com/question/38586401/answer/105273125" TargetMode="External"/></Relationships>
</file>

<file path=ppt/slides/_rels/slide3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60.xml.rels><?xml version="1.0" encoding="UTF-8" standalone="yes"?>
<Relationships xmlns="http://schemas.openxmlformats.org/package/2006/relationships"><Relationship Id="rId3" Type="http://schemas.openxmlformats.org/officeDocument/2006/relationships/image" Target="../media/image224.png"/><Relationship Id="rId2" Type="http://schemas.openxmlformats.org/officeDocument/2006/relationships/slideLayout" Target="../slideLayouts/slideLayout1.xml"/><Relationship Id="rId1" Type="http://schemas.openxmlformats.org/officeDocument/2006/relationships/vmlDrawing" Target="../drawings/vmlDrawing22.vml"/><Relationship Id="rId5" Type="http://schemas.openxmlformats.org/officeDocument/2006/relationships/image" Target="../media/image197.wmf"/><Relationship Id="rId4" Type="http://schemas.openxmlformats.org/officeDocument/2006/relationships/oleObject" Target="../embeddings/oleObject24.bin"/></Relationships>
</file>

<file path=ppt/slides/_rels/slide361.xml.rels><?xml version="1.0" encoding="UTF-8" standalone="yes"?>
<Relationships xmlns="http://schemas.openxmlformats.org/package/2006/relationships"><Relationship Id="rId2" Type="http://schemas.openxmlformats.org/officeDocument/2006/relationships/image" Target="../media/image225.png"/><Relationship Id="rId1" Type="http://schemas.openxmlformats.org/officeDocument/2006/relationships/slideLayout" Target="../slideLayouts/slideLayout1.xml"/></Relationships>
</file>

<file path=ppt/slides/_rels/slide362.xml.rels><?xml version="1.0" encoding="UTF-8" standalone="yes"?>
<Relationships xmlns="http://schemas.openxmlformats.org/package/2006/relationships"><Relationship Id="rId2" Type="http://schemas.openxmlformats.org/officeDocument/2006/relationships/image" Target="../media/image213.png"/><Relationship Id="rId1" Type="http://schemas.openxmlformats.org/officeDocument/2006/relationships/slideLayout" Target="../slideLayouts/slideLayout1.xml"/></Relationships>
</file>

<file path=ppt/slides/_rels/slide363.xml.rels><?xml version="1.0" encoding="UTF-8" standalone="yes"?>
<Relationships xmlns="http://schemas.openxmlformats.org/package/2006/relationships"><Relationship Id="rId2" Type="http://schemas.openxmlformats.org/officeDocument/2006/relationships/image" Target="../media/image214.png"/><Relationship Id="rId1" Type="http://schemas.openxmlformats.org/officeDocument/2006/relationships/slideLayout" Target="../slideLayouts/slideLayout1.xml"/></Relationships>
</file>

<file path=ppt/slides/_rels/slide364.xml.rels><?xml version="1.0" encoding="UTF-8" standalone="yes"?>
<Relationships xmlns="http://schemas.openxmlformats.org/package/2006/relationships"><Relationship Id="rId2" Type="http://schemas.openxmlformats.org/officeDocument/2006/relationships/image" Target="../media/image215.png"/><Relationship Id="rId1" Type="http://schemas.openxmlformats.org/officeDocument/2006/relationships/slideLayout" Target="../slideLayouts/slideLayout1.xml"/></Relationships>
</file>

<file path=ppt/slides/_rels/slide365.xml.rels><?xml version="1.0" encoding="UTF-8" standalone="yes"?>
<Relationships xmlns="http://schemas.openxmlformats.org/package/2006/relationships"><Relationship Id="rId2" Type="http://schemas.openxmlformats.org/officeDocument/2006/relationships/image" Target="../media/image218.png"/><Relationship Id="rId1" Type="http://schemas.openxmlformats.org/officeDocument/2006/relationships/slideLayout" Target="../slideLayouts/slideLayout1.xml"/></Relationships>
</file>

<file path=ppt/slides/_rels/slide366.xml.rels><?xml version="1.0" encoding="UTF-8" standalone="yes"?>
<Relationships xmlns="http://schemas.openxmlformats.org/package/2006/relationships"><Relationship Id="rId2" Type="http://schemas.openxmlformats.org/officeDocument/2006/relationships/image" Target="../media/image222.png"/><Relationship Id="rId1" Type="http://schemas.openxmlformats.org/officeDocument/2006/relationships/slideLayout" Target="../slideLayouts/slideLayout1.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8.xml.rels><?xml version="1.0" encoding="UTF-8" standalone="yes"?>
<Relationships xmlns="http://schemas.openxmlformats.org/package/2006/relationships"><Relationship Id="rId2" Type="http://schemas.openxmlformats.org/officeDocument/2006/relationships/image" Target="../media/image226.png"/><Relationship Id="rId1" Type="http://schemas.openxmlformats.org/officeDocument/2006/relationships/slideLayout" Target="../slideLayouts/slideLayout1.xml"/></Relationships>
</file>

<file path=ppt/slides/_rels/slide369.xml.rels><?xml version="1.0" encoding="UTF-8" standalone="yes"?>
<Relationships xmlns="http://schemas.openxmlformats.org/package/2006/relationships"><Relationship Id="rId3" Type="http://schemas.openxmlformats.org/officeDocument/2006/relationships/image" Target="../media/image206.png"/><Relationship Id="rId2" Type="http://schemas.openxmlformats.org/officeDocument/2006/relationships/image" Target="../media/image20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70.xml.rels><?xml version="1.0" encoding="UTF-8" standalone="yes"?>
<Relationships xmlns="http://schemas.openxmlformats.org/package/2006/relationships"><Relationship Id="rId2" Type="http://schemas.openxmlformats.org/officeDocument/2006/relationships/image" Target="../media/image229.png"/><Relationship Id="rId1" Type="http://schemas.openxmlformats.org/officeDocument/2006/relationships/slideLayout" Target="../slideLayouts/slideLayout1.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2.xml.rels><?xml version="1.0" encoding="UTF-8" standalone="yes"?>
<Relationships xmlns="http://schemas.openxmlformats.org/package/2006/relationships"><Relationship Id="rId2" Type="http://schemas.openxmlformats.org/officeDocument/2006/relationships/image" Target="../media/image2150.png"/><Relationship Id="rId1" Type="http://schemas.openxmlformats.org/officeDocument/2006/relationships/slideLayout" Target="../slideLayouts/slideLayout1.xml"/></Relationships>
</file>

<file path=ppt/slides/_rels/slide373.xml.rels><?xml version="1.0" encoding="UTF-8" standalone="yes"?>
<Relationships xmlns="http://schemas.openxmlformats.org/package/2006/relationships"><Relationship Id="rId3" Type="http://schemas.openxmlformats.org/officeDocument/2006/relationships/image" Target="../media/image207.png"/><Relationship Id="rId2" Type="http://schemas.openxmlformats.org/officeDocument/2006/relationships/hyperlink" Target="https://www.bilibili.com/video/av41712219" TargetMode="External"/><Relationship Id="rId1" Type="http://schemas.openxmlformats.org/officeDocument/2006/relationships/slideLayout" Target="../slideLayouts/slideLayout1.xml"/></Relationships>
</file>

<file path=ppt/slides/_rels/slide374.xml.rels><?xml version="1.0" encoding="UTF-8" standalone="yes"?>
<Relationships xmlns="http://schemas.openxmlformats.org/package/2006/relationships"><Relationship Id="rId2" Type="http://schemas.openxmlformats.org/officeDocument/2006/relationships/image" Target="../media/image2221.png"/><Relationship Id="rId1" Type="http://schemas.openxmlformats.org/officeDocument/2006/relationships/slideLayout" Target="../slideLayouts/slideLayout1.xml"/></Relationships>
</file>

<file path=ppt/slides/_rels/slide375.xml.rels><?xml version="1.0" encoding="UTF-8" standalone="yes"?>
<Relationships xmlns="http://schemas.openxmlformats.org/package/2006/relationships"><Relationship Id="rId2" Type="http://schemas.openxmlformats.org/officeDocument/2006/relationships/image" Target="../media/image2271.png"/><Relationship Id="rId1" Type="http://schemas.openxmlformats.org/officeDocument/2006/relationships/slideLayout" Target="../slideLayouts/slideLayout1.xml"/></Relationships>
</file>

<file path=ppt/slides/_rels/slide376.xml.rels><?xml version="1.0" encoding="UTF-8" standalone="yes"?>
<Relationships xmlns="http://schemas.openxmlformats.org/package/2006/relationships"><Relationship Id="rId2" Type="http://schemas.openxmlformats.org/officeDocument/2006/relationships/image" Target="../media/image2281.png"/><Relationship Id="rId1" Type="http://schemas.openxmlformats.org/officeDocument/2006/relationships/slideLayout" Target="../slideLayouts/slideLayout1.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xml.rels><?xml version="1.0" encoding="UTF-8" standalone="yes"?>
<Relationships xmlns="http://schemas.openxmlformats.org/package/2006/relationships"><Relationship Id="rId3" Type="http://schemas.openxmlformats.org/officeDocument/2006/relationships/image" Target="../media/image209.png"/><Relationship Id="rId2" Type="http://schemas.openxmlformats.org/officeDocument/2006/relationships/image" Target="../media/image2220.png"/><Relationship Id="rId1" Type="http://schemas.openxmlformats.org/officeDocument/2006/relationships/slideLayout" Target="../slideLayouts/slideLayout1.xml"/><Relationship Id="rId5" Type="http://schemas.openxmlformats.org/officeDocument/2006/relationships/image" Target="../media/image2300.png"/><Relationship Id="rId4" Type="http://schemas.openxmlformats.org/officeDocument/2006/relationships/image" Target="../media/image210.png"/></Relationships>
</file>

<file path=ppt/slides/_rels/slide379.xml.rels><?xml version="1.0" encoding="UTF-8" standalone="yes"?>
<Relationships xmlns="http://schemas.openxmlformats.org/package/2006/relationships"><Relationship Id="rId3" Type="http://schemas.openxmlformats.org/officeDocument/2006/relationships/image" Target="../media/image212.png"/><Relationship Id="rId2" Type="http://schemas.openxmlformats.org/officeDocument/2006/relationships/image" Target="../media/image231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80.xml.rels><?xml version="1.0" encoding="UTF-8" standalone="yes"?>
<Relationships xmlns="http://schemas.openxmlformats.org/package/2006/relationships"><Relationship Id="rId2" Type="http://schemas.openxmlformats.org/officeDocument/2006/relationships/image" Target="../media/image2330.png"/><Relationship Id="rId1" Type="http://schemas.openxmlformats.org/officeDocument/2006/relationships/slideLayout" Target="../slideLayouts/slideLayout1.xml"/></Relationships>
</file>

<file path=ppt/slides/_rels/slide381.xml.rels><?xml version="1.0" encoding="UTF-8" standalone="yes"?>
<Relationships xmlns="http://schemas.openxmlformats.org/package/2006/relationships"><Relationship Id="rId3" Type="http://schemas.openxmlformats.org/officeDocument/2006/relationships/image" Target="../media/image217.png"/><Relationship Id="rId2" Type="http://schemas.openxmlformats.org/officeDocument/2006/relationships/image" Target="../media/image234.png"/><Relationship Id="rId1" Type="http://schemas.openxmlformats.org/officeDocument/2006/relationships/slideLayout" Target="../slideLayouts/slideLayout1.xml"/><Relationship Id="rId4" Type="http://schemas.openxmlformats.org/officeDocument/2006/relationships/image" Target="../media/image236.png"/></Relationships>
</file>

<file path=ppt/slides/_rels/slide382.xml.rels><?xml version="1.0" encoding="UTF-8" standalone="yes"?>
<Relationships xmlns="http://schemas.openxmlformats.org/package/2006/relationships"><Relationship Id="rId2" Type="http://schemas.openxmlformats.org/officeDocument/2006/relationships/image" Target="../media/image237.png"/><Relationship Id="rId1" Type="http://schemas.openxmlformats.org/officeDocument/2006/relationships/slideLayout" Target="../slideLayouts/slideLayout1.xml"/></Relationships>
</file>

<file path=ppt/slides/_rels/slide383.xml.rels><?xml version="1.0" encoding="UTF-8" standalone="yes"?>
<Relationships xmlns="http://schemas.openxmlformats.org/package/2006/relationships"><Relationship Id="rId2" Type="http://schemas.openxmlformats.org/officeDocument/2006/relationships/image" Target="../media/image238.png"/><Relationship Id="rId1" Type="http://schemas.openxmlformats.org/officeDocument/2006/relationships/slideLayout" Target="../slideLayouts/slideLayout1.xml"/></Relationships>
</file>

<file path=ppt/slides/_rels/slide384.xml.rels><?xml version="1.0" encoding="UTF-8" standalone="yes"?>
<Relationships xmlns="http://schemas.openxmlformats.org/package/2006/relationships"><Relationship Id="rId3" Type="http://schemas.openxmlformats.org/officeDocument/2006/relationships/image" Target="../media/image240.png"/><Relationship Id="rId2" Type="http://schemas.openxmlformats.org/officeDocument/2006/relationships/image" Target="../media/image239.png"/><Relationship Id="rId1" Type="http://schemas.openxmlformats.org/officeDocument/2006/relationships/slideLayout" Target="../slideLayouts/slideLayout1.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1.xml"/><Relationship Id="rId5" Type="http://schemas.openxmlformats.org/officeDocument/2006/relationships/image" Target="../media/image343.png"/><Relationship Id="rId4" Type="http://schemas.openxmlformats.org/officeDocument/2006/relationships/image" Target="../media/image342.png"/></Relationships>
</file>

<file path=ppt/slides/_rels/slide387.xml.rels><?xml version="1.0" encoding="UTF-8" standalone="yes"?>
<Relationships xmlns="http://schemas.openxmlformats.org/package/2006/relationships"><Relationship Id="rId3" Type="http://schemas.openxmlformats.org/officeDocument/2006/relationships/image" Target="../media/image244.png"/><Relationship Id="rId2" Type="http://schemas.openxmlformats.org/officeDocument/2006/relationships/image" Target="../media/image243.png"/><Relationship Id="rId1" Type="http://schemas.openxmlformats.org/officeDocument/2006/relationships/slideLayout" Target="../slideLayouts/slideLayout1.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1.xml"/><Relationship Id="rId5" Type="http://schemas.openxmlformats.org/officeDocument/2006/relationships/image" Target="../media/image345.png"/><Relationship Id="rId4" Type="http://schemas.openxmlformats.org/officeDocument/2006/relationships/image" Target="../media/image344.png"/></Relationships>
</file>

<file path=ppt/slides/_rels/slide389.xml.rels><?xml version="1.0" encoding="UTF-8" standalone="yes"?>
<Relationships xmlns="http://schemas.openxmlformats.org/package/2006/relationships"><Relationship Id="rId3" Type="http://schemas.openxmlformats.org/officeDocument/2006/relationships/image" Target="../media/image346.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390.xml.rels><?xml version="1.0" encoding="UTF-8" standalone="yes"?>
<Relationships xmlns="http://schemas.openxmlformats.org/package/2006/relationships"><Relationship Id="rId2" Type="http://schemas.openxmlformats.org/officeDocument/2006/relationships/image" Target="../media/image247.png"/><Relationship Id="rId1" Type="http://schemas.openxmlformats.org/officeDocument/2006/relationships/slideLayout" Target="../slideLayouts/slideLayout1.xml"/></Relationships>
</file>

<file path=ppt/slides/_rels/slide391.xml.rels><?xml version="1.0" encoding="UTF-8" standalone="yes"?>
<Relationships xmlns="http://schemas.openxmlformats.org/package/2006/relationships"><Relationship Id="rId2" Type="http://schemas.openxmlformats.org/officeDocument/2006/relationships/image" Target="../media/image248.png"/><Relationship Id="rId1" Type="http://schemas.openxmlformats.org/officeDocument/2006/relationships/slideLayout" Target="../slideLayouts/slideLayout1.xml"/></Relationships>
</file>

<file path=ppt/slides/_rels/slide392.xml.rels><?xml version="1.0" encoding="UTF-8" standalone="yes"?>
<Relationships xmlns="http://schemas.openxmlformats.org/package/2006/relationships"><Relationship Id="rId2" Type="http://schemas.openxmlformats.org/officeDocument/2006/relationships/image" Target="../media/image249.png"/><Relationship Id="rId1" Type="http://schemas.openxmlformats.org/officeDocument/2006/relationships/slideLayout" Target="../slideLayouts/slideLayout1.xml"/></Relationships>
</file>

<file path=ppt/slides/_rels/slide393.xml.rels><?xml version="1.0" encoding="UTF-8" standalone="yes"?>
<Relationships xmlns="http://schemas.openxmlformats.org/package/2006/relationships"><Relationship Id="rId2" Type="http://schemas.openxmlformats.org/officeDocument/2006/relationships/image" Target="../media/image250.png"/><Relationship Id="rId1" Type="http://schemas.openxmlformats.org/officeDocument/2006/relationships/slideLayout" Target="../slideLayouts/slideLayout1.xml"/></Relationships>
</file>

<file path=ppt/slides/_rels/slide394.xml.rels><?xml version="1.0" encoding="UTF-8" standalone="yes"?>
<Relationships xmlns="http://schemas.openxmlformats.org/package/2006/relationships"><Relationship Id="rId2" Type="http://schemas.openxmlformats.org/officeDocument/2006/relationships/image" Target="../media/image251.png"/><Relationship Id="rId1" Type="http://schemas.openxmlformats.org/officeDocument/2006/relationships/slideLayout" Target="../slideLayouts/slideLayout1.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xml.rels><?xml version="1.0" encoding="UTF-8" standalone="yes"?>
<Relationships xmlns="http://schemas.openxmlformats.org/package/2006/relationships"><Relationship Id="rId3" Type="http://schemas.openxmlformats.org/officeDocument/2006/relationships/image" Target="../media/image347.png"/><Relationship Id="rId1" Type="http://schemas.openxmlformats.org/officeDocument/2006/relationships/slideLayout" Target="../slideLayouts/slideLayout1.xml"/></Relationships>
</file>

<file path=ppt/slides/_rels/slide397.xml.rels><?xml version="1.0" encoding="UTF-8" standalone="yes"?>
<Relationships xmlns="http://schemas.openxmlformats.org/package/2006/relationships"><Relationship Id="rId3" Type="http://schemas.openxmlformats.org/officeDocument/2006/relationships/image" Target="../media/image227.png"/><Relationship Id="rId2" Type="http://schemas.openxmlformats.org/officeDocument/2006/relationships/image" Target="../media/image253.png"/><Relationship Id="rId1" Type="http://schemas.openxmlformats.org/officeDocument/2006/relationships/slideLayout" Target="../slideLayouts/slideLayout1.xml"/></Relationships>
</file>

<file path=ppt/slides/_rels/slide398.xml.rels><?xml version="1.0" encoding="UTF-8" standalone="yes"?>
<Relationships xmlns="http://schemas.openxmlformats.org/package/2006/relationships"><Relationship Id="rId2" Type="http://schemas.openxmlformats.org/officeDocument/2006/relationships/image" Target="../media/image255.png"/><Relationship Id="rId1" Type="http://schemas.openxmlformats.org/officeDocument/2006/relationships/slideLayout" Target="../slideLayouts/slideLayout1.xml"/></Relationships>
</file>

<file path=ppt/slides/_rels/slide399.xml.rels><?xml version="1.0" encoding="UTF-8" standalone="yes"?>
<Relationships xmlns="http://schemas.openxmlformats.org/package/2006/relationships"><Relationship Id="rId2" Type="http://schemas.openxmlformats.org/officeDocument/2006/relationships/image" Target="../media/image25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400.xml.rels><?xml version="1.0" encoding="UTF-8" standalone="yes"?>
<Relationships xmlns="http://schemas.openxmlformats.org/package/2006/relationships"><Relationship Id="rId2" Type="http://schemas.openxmlformats.org/officeDocument/2006/relationships/image" Target="../media/image257.png"/><Relationship Id="rId1" Type="http://schemas.openxmlformats.org/officeDocument/2006/relationships/slideLayout" Target="../slideLayouts/slideLayout1.xml"/></Relationships>
</file>

<file path=ppt/slides/_rels/slide401.xml.rels><?xml version="1.0" encoding="UTF-8" standalone="yes"?>
<Relationships xmlns="http://schemas.openxmlformats.org/package/2006/relationships"><Relationship Id="rId3" Type="http://schemas.openxmlformats.org/officeDocument/2006/relationships/image" Target="../media/image259.png"/><Relationship Id="rId2" Type="http://schemas.openxmlformats.org/officeDocument/2006/relationships/image" Target="../media/image258.png"/><Relationship Id="rId1" Type="http://schemas.openxmlformats.org/officeDocument/2006/relationships/slideLayout" Target="../slideLayouts/slideLayout1.xml"/><Relationship Id="rId4" Type="http://schemas.openxmlformats.org/officeDocument/2006/relationships/image" Target="../media/image260.png"/></Relationships>
</file>

<file path=ppt/slides/_rels/slide402.xml.rels><?xml version="1.0" encoding="UTF-8" standalone="yes"?>
<Relationships xmlns="http://schemas.openxmlformats.org/package/2006/relationships"><Relationship Id="rId3" Type="http://schemas.openxmlformats.org/officeDocument/2006/relationships/image" Target="../media/image262.png"/><Relationship Id="rId2" Type="http://schemas.openxmlformats.org/officeDocument/2006/relationships/image" Target="../media/image261.png"/><Relationship Id="rId1" Type="http://schemas.openxmlformats.org/officeDocument/2006/relationships/slideLayout" Target="../slideLayouts/slideLayout1.xml"/><Relationship Id="rId6" Type="http://schemas.openxmlformats.org/officeDocument/2006/relationships/image" Target="../media/image265.png"/><Relationship Id="rId5" Type="http://schemas.openxmlformats.org/officeDocument/2006/relationships/image" Target="../media/image264.png"/><Relationship Id="rId4" Type="http://schemas.openxmlformats.org/officeDocument/2006/relationships/image" Target="../media/image263.png"/></Relationships>
</file>

<file path=ppt/slides/_rels/slide403.xml.rels><?xml version="1.0" encoding="UTF-8" standalone="yes"?>
<Relationships xmlns="http://schemas.openxmlformats.org/package/2006/relationships"><Relationship Id="rId2" Type="http://schemas.openxmlformats.org/officeDocument/2006/relationships/image" Target="../media/image266.png"/><Relationship Id="rId1" Type="http://schemas.openxmlformats.org/officeDocument/2006/relationships/slideLayout" Target="../slideLayouts/slideLayout1.xml"/></Relationships>
</file>

<file path=ppt/slides/_rels/slide404.xml.rels><?xml version="1.0" encoding="UTF-8" standalone="yes"?>
<Relationships xmlns="http://schemas.openxmlformats.org/package/2006/relationships"><Relationship Id="rId8" Type="http://schemas.openxmlformats.org/officeDocument/2006/relationships/image" Target="../media/image273.png"/><Relationship Id="rId3" Type="http://schemas.openxmlformats.org/officeDocument/2006/relationships/image" Target="../media/image268.png"/><Relationship Id="rId7" Type="http://schemas.openxmlformats.org/officeDocument/2006/relationships/image" Target="../media/image272.png"/><Relationship Id="rId2" Type="http://schemas.openxmlformats.org/officeDocument/2006/relationships/image" Target="../media/image267.png"/><Relationship Id="rId1" Type="http://schemas.openxmlformats.org/officeDocument/2006/relationships/slideLayout" Target="../slideLayouts/slideLayout1.xml"/><Relationship Id="rId6" Type="http://schemas.openxmlformats.org/officeDocument/2006/relationships/image" Target="../media/image271.png"/><Relationship Id="rId5" Type="http://schemas.openxmlformats.org/officeDocument/2006/relationships/image" Target="../media/image270.png"/><Relationship Id="rId10" Type="http://schemas.openxmlformats.org/officeDocument/2006/relationships/image" Target="../media/image275.png"/><Relationship Id="rId4" Type="http://schemas.openxmlformats.org/officeDocument/2006/relationships/image" Target="../media/image269.png"/><Relationship Id="rId9" Type="http://schemas.openxmlformats.org/officeDocument/2006/relationships/image" Target="../media/image274.png"/></Relationships>
</file>

<file path=ppt/slides/_rels/slide405.xml.rels><?xml version="1.0" encoding="UTF-8" standalone="yes"?>
<Relationships xmlns="http://schemas.openxmlformats.org/package/2006/relationships"><Relationship Id="rId8" Type="http://schemas.openxmlformats.org/officeDocument/2006/relationships/image" Target="../media/image282.png"/><Relationship Id="rId3" Type="http://schemas.openxmlformats.org/officeDocument/2006/relationships/image" Target="../media/image277.png"/><Relationship Id="rId7" Type="http://schemas.openxmlformats.org/officeDocument/2006/relationships/image" Target="../media/image281.png"/><Relationship Id="rId2" Type="http://schemas.openxmlformats.org/officeDocument/2006/relationships/image" Target="../media/image228.png"/><Relationship Id="rId1" Type="http://schemas.openxmlformats.org/officeDocument/2006/relationships/slideLayout" Target="../slideLayouts/slideLayout1.xml"/><Relationship Id="rId6" Type="http://schemas.openxmlformats.org/officeDocument/2006/relationships/image" Target="../media/image280.png"/><Relationship Id="rId5" Type="http://schemas.openxmlformats.org/officeDocument/2006/relationships/image" Target="../media/image279.png"/><Relationship Id="rId4" Type="http://schemas.openxmlformats.org/officeDocument/2006/relationships/image" Target="../media/image278.png"/><Relationship Id="rId9" Type="http://schemas.openxmlformats.org/officeDocument/2006/relationships/image" Target="../media/image283.png"/></Relationships>
</file>

<file path=ppt/slides/_rels/slide406.xml.rels><?xml version="1.0" encoding="UTF-8" standalone="yes"?>
<Relationships xmlns="http://schemas.openxmlformats.org/package/2006/relationships"><Relationship Id="rId2" Type="http://schemas.openxmlformats.org/officeDocument/2006/relationships/image" Target="../media/image230.png"/><Relationship Id="rId1" Type="http://schemas.openxmlformats.org/officeDocument/2006/relationships/slideLayout" Target="../slideLayouts/slideLayout1.xml"/></Relationships>
</file>

<file path=ppt/slides/_rels/slide407.xml.rels><?xml version="1.0" encoding="UTF-8" standalone="yes"?>
<Relationships xmlns="http://schemas.openxmlformats.org/package/2006/relationships"><Relationship Id="rId2" Type="http://schemas.openxmlformats.org/officeDocument/2006/relationships/image" Target="../media/image285.png"/><Relationship Id="rId1" Type="http://schemas.openxmlformats.org/officeDocument/2006/relationships/slideLayout" Target="../slideLayouts/slideLayout1.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xml.rels><?xml version="1.0" encoding="UTF-8" standalone="yes"?>
<Relationships xmlns="http://schemas.openxmlformats.org/package/2006/relationships"><Relationship Id="rId2" Type="http://schemas.openxmlformats.org/officeDocument/2006/relationships/image" Target="../media/image286.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10.xml.rels><?xml version="1.0" encoding="UTF-8" standalone="yes"?>
<Relationships xmlns="http://schemas.openxmlformats.org/package/2006/relationships"><Relationship Id="rId2" Type="http://schemas.openxmlformats.org/officeDocument/2006/relationships/image" Target="../media/image284.png"/><Relationship Id="rId1" Type="http://schemas.openxmlformats.org/officeDocument/2006/relationships/slideLayout" Target="../slideLayouts/slideLayout1.xml"/></Relationships>
</file>

<file path=ppt/slides/_rels/slide411.xml.rels><?xml version="1.0" encoding="UTF-8" standalone="yes"?>
<Relationships xmlns="http://schemas.openxmlformats.org/package/2006/relationships"><Relationship Id="rId2" Type="http://schemas.openxmlformats.org/officeDocument/2006/relationships/image" Target="../media/image287.png"/><Relationship Id="rId1" Type="http://schemas.openxmlformats.org/officeDocument/2006/relationships/slideLayout" Target="../slideLayouts/slideLayout1.xml"/></Relationships>
</file>

<file path=ppt/slides/_rels/slide412.xml.rels><?xml version="1.0" encoding="UTF-8" standalone="yes"?>
<Relationships xmlns="http://schemas.openxmlformats.org/package/2006/relationships"><Relationship Id="rId2" Type="http://schemas.openxmlformats.org/officeDocument/2006/relationships/image" Target="../media/image288.png"/><Relationship Id="rId1" Type="http://schemas.openxmlformats.org/officeDocument/2006/relationships/slideLayout" Target="../slideLayouts/slideLayout1.xml"/></Relationships>
</file>

<file path=ppt/slides/_rels/slide413.xml.rels><?xml version="1.0" encoding="UTF-8" standalone="yes"?>
<Relationships xmlns="http://schemas.openxmlformats.org/package/2006/relationships"><Relationship Id="rId2" Type="http://schemas.openxmlformats.org/officeDocument/2006/relationships/image" Target="../media/image289.png"/><Relationship Id="rId1" Type="http://schemas.openxmlformats.org/officeDocument/2006/relationships/slideLayout" Target="../slideLayouts/slideLayout1.xml"/></Relationships>
</file>

<file path=ppt/slides/_rels/slide414.xml.rels><?xml version="1.0" encoding="UTF-8" standalone="yes"?>
<Relationships xmlns="http://schemas.openxmlformats.org/package/2006/relationships"><Relationship Id="rId2" Type="http://schemas.openxmlformats.org/officeDocument/2006/relationships/image" Target="../media/image290.png"/><Relationship Id="rId1" Type="http://schemas.openxmlformats.org/officeDocument/2006/relationships/slideLayout" Target="../slideLayouts/slideLayout1.xml"/></Relationships>
</file>

<file path=ppt/slides/_rels/slide415.xml.rels><?xml version="1.0" encoding="UTF-8" standalone="yes"?>
<Relationships xmlns="http://schemas.openxmlformats.org/package/2006/relationships"><Relationship Id="rId2" Type="http://schemas.openxmlformats.org/officeDocument/2006/relationships/image" Target="../media/image2320.png"/><Relationship Id="rId1" Type="http://schemas.openxmlformats.org/officeDocument/2006/relationships/slideLayout" Target="../slideLayouts/slideLayout1.xml"/></Relationships>
</file>

<file path=ppt/slides/_rels/slide416.xml.rels><?xml version="1.0" encoding="UTF-8" standalone="yes"?>
<Relationships xmlns="http://schemas.openxmlformats.org/package/2006/relationships"><Relationship Id="rId2" Type="http://schemas.openxmlformats.org/officeDocument/2006/relationships/image" Target="../media/image2861.png"/><Relationship Id="rId1" Type="http://schemas.openxmlformats.org/officeDocument/2006/relationships/slideLayout" Target="../slideLayouts/slideLayout1.xml"/></Relationships>
</file>

<file path=ppt/slides/_rels/slide417.xml.rels><?xml version="1.0" encoding="UTF-8" standalone="yes"?>
<Relationships xmlns="http://schemas.openxmlformats.org/package/2006/relationships"><Relationship Id="rId2" Type="http://schemas.openxmlformats.org/officeDocument/2006/relationships/image" Target="../media/image2340.png"/><Relationship Id="rId1" Type="http://schemas.openxmlformats.org/officeDocument/2006/relationships/slideLayout" Target="../slideLayouts/slideLayout1.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xml.rels><?xml version="1.0" encoding="UTF-8" standalone="yes"?>
<Relationships xmlns="http://schemas.openxmlformats.org/package/2006/relationships"><Relationship Id="rId2" Type="http://schemas.openxmlformats.org/officeDocument/2006/relationships/image" Target="../media/image291.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20.xml.rels><?xml version="1.0" encoding="UTF-8" standalone="yes"?>
<Relationships xmlns="http://schemas.openxmlformats.org/package/2006/relationships"><Relationship Id="rId2" Type="http://schemas.openxmlformats.org/officeDocument/2006/relationships/image" Target="../media/image2360.png"/><Relationship Id="rId1" Type="http://schemas.openxmlformats.org/officeDocument/2006/relationships/slideLayout" Target="../slideLayouts/slideLayout1.xml"/></Relationships>
</file>

<file path=ppt/slides/_rels/slide421.xml.rels><?xml version="1.0" encoding="UTF-8" standalone="yes"?>
<Relationships xmlns="http://schemas.openxmlformats.org/package/2006/relationships"><Relationship Id="rId2" Type="http://schemas.openxmlformats.org/officeDocument/2006/relationships/image" Target="../media/image2370.png"/><Relationship Id="rId1" Type="http://schemas.openxmlformats.org/officeDocument/2006/relationships/slideLayout" Target="../slideLayouts/slideLayout1.xml"/></Relationships>
</file>

<file path=ppt/slides/_rels/slide422.xml.rels><?xml version="1.0" encoding="UTF-8" standalone="yes"?>
<Relationships xmlns="http://schemas.openxmlformats.org/package/2006/relationships"><Relationship Id="rId2" Type="http://schemas.openxmlformats.org/officeDocument/2006/relationships/image" Target="../media/image2380.png"/><Relationship Id="rId1" Type="http://schemas.openxmlformats.org/officeDocument/2006/relationships/slideLayout" Target="../slideLayouts/slideLayout1.xml"/></Relationships>
</file>

<file path=ppt/slides/_rels/slide423.xml.rels><?xml version="1.0" encoding="UTF-8" standalone="yes"?>
<Relationships xmlns="http://schemas.openxmlformats.org/package/2006/relationships"><Relationship Id="rId2" Type="http://schemas.openxmlformats.org/officeDocument/2006/relationships/image" Target="../media/image2390.png"/><Relationship Id="rId1" Type="http://schemas.openxmlformats.org/officeDocument/2006/relationships/slideLayout" Target="../slideLayouts/slideLayout1.xml"/></Relationships>
</file>

<file path=ppt/slides/_rels/slide424.xml.rels><?xml version="1.0" encoding="UTF-8" standalone="yes"?>
<Relationships xmlns="http://schemas.openxmlformats.org/package/2006/relationships"><Relationship Id="rId2" Type="http://schemas.openxmlformats.org/officeDocument/2006/relationships/image" Target="../media/image2871.png"/><Relationship Id="rId1" Type="http://schemas.openxmlformats.org/officeDocument/2006/relationships/slideLayout" Target="../slideLayouts/slideLayout1.xml"/></Relationships>
</file>

<file path=ppt/slides/_rels/slide425.xml.rels><?xml version="1.0" encoding="UTF-8" standalone="yes"?>
<Relationships xmlns="http://schemas.openxmlformats.org/package/2006/relationships"><Relationship Id="rId3" Type="http://schemas.openxmlformats.org/officeDocument/2006/relationships/image" Target="../media/image2881.png"/><Relationship Id="rId2" Type="http://schemas.openxmlformats.org/officeDocument/2006/relationships/image" Target="../media/image2410.png"/><Relationship Id="rId1" Type="http://schemas.openxmlformats.org/officeDocument/2006/relationships/slideLayout" Target="../slideLayouts/slideLayout1.xml"/></Relationships>
</file>

<file path=ppt/slides/_rels/slide426.xml.rels><?xml version="1.0" encoding="UTF-8" standalone="yes"?>
<Relationships xmlns="http://schemas.openxmlformats.org/package/2006/relationships"><Relationship Id="rId2" Type="http://schemas.openxmlformats.org/officeDocument/2006/relationships/image" Target="../media/image2891.png"/><Relationship Id="rId1" Type="http://schemas.openxmlformats.org/officeDocument/2006/relationships/slideLayout" Target="../slideLayouts/slideLayout1.xml"/></Relationships>
</file>

<file path=ppt/slides/_rels/slide427.xml.rels><?xml version="1.0" encoding="UTF-8" standalone="yes"?>
<Relationships xmlns="http://schemas.openxmlformats.org/package/2006/relationships"><Relationship Id="rId2" Type="http://schemas.openxmlformats.org/officeDocument/2006/relationships/image" Target="../media/image2901.png"/><Relationship Id="rId1" Type="http://schemas.openxmlformats.org/officeDocument/2006/relationships/slideLayout" Target="../slideLayouts/slideLayout1.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1.xml"/><Relationship Id="rId4" Type="http://schemas.openxmlformats.org/officeDocument/2006/relationships/image" Target="../media/image348.png"/></Relationships>
</file>

<file path=ppt/slides/_rels/slide429.xml.rels><?xml version="1.0" encoding="UTF-8" standalone="yes"?>
<Relationships xmlns="http://schemas.openxmlformats.org/package/2006/relationships"><Relationship Id="rId2" Type="http://schemas.openxmlformats.org/officeDocument/2006/relationships/image" Target="../media/image292.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430.xml.rels><?xml version="1.0" encoding="UTF-8" standalone="yes"?>
<Relationships xmlns="http://schemas.openxmlformats.org/package/2006/relationships"><Relationship Id="rId2" Type="http://schemas.openxmlformats.org/officeDocument/2006/relationships/image" Target="../media/image293.png"/><Relationship Id="rId1" Type="http://schemas.openxmlformats.org/officeDocument/2006/relationships/slideLayout" Target="../slideLayouts/slideLayout1.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xml.rels><?xml version="1.0" encoding="UTF-8" standalone="yes"?>
<Relationships xmlns="http://schemas.openxmlformats.org/package/2006/relationships"><Relationship Id="rId2" Type="http://schemas.openxmlformats.org/officeDocument/2006/relationships/image" Target="../media/image294.png"/><Relationship Id="rId1" Type="http://schemas.openxmlformats.org/officeDocument/2006/relationships/slideLayout" Target="../slideLayouts/slideLayout1.xml"/></Relationships>
</file>

<file path=ppt/slides/_rels/slide433.xml.rels><?xml version="1.0" encoding="UTF-8" standalone="yes"?>
<Relationships xmlns="http://schemas.openxmlformats.org/package/2006/relationships"><Relationship Id="rId2" Type="http://schemas.openxmlformats.org/officeDocument/2006/relationships/image" Target="../media/image295.png"/><Relationship Id="rId1" Type="http://schemas.openxmlformats.org/officeDocument/2006/relationships/slideLayout" Target="../slideLayouts/slideLayout1.xml"/></Relationships>
</file>

<file path=ppt/slides/_rels/slide434.xml.rels><?xml version="1.0" encoding="UTF-8" standalone="yes"?>
<Relationships xmlns="http://schemas.openxmlformats.org/package/2006/relationships"><Relationship Id="rId2" Type="http://schemas.openxmlformats.org/officeDocument/2006/relationships/image" Target="../media/image296.png"/><Relationship Id="rId1" Type="http://schemas.openxmlformats.org/officeDocument/2006/relationships/slideLayout" Target="../slideLayouts/slideLayout1.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xml.rels><?xml version="1.0" encoding="UTF-8" standalone="yes"?>
<Relationships xmlns="http://schemas.openxmlformats.org/package/2006/relationships"><Relationship Id="rId3" Type="http://schemas.openxmlformats.org/officeDocument/2006/relationships/image" Target="../media/image2941.png"/><Relationship Id="rId2" Type="http://schemas.openxmlformats.org/officeDocument/2006/relationships/slideLayout" Target="../slideLayouts/slideLayout1.xml"/><Relationship Id="rId1" Type="http://schemas.openxmlformats.org/officeDocument/2006/relationships/vmlDrawing" Target="../drawings/vmlDrawing23.vml"/><Relationship Id="rId5" Type="http://schemas.openxmlformats.org/officeDocument/2006/relationships/image" Target="../media/image231.wmf"/><Relationship Id="rId4" Type="http://schemas.openxmlformats.org/officeDocument/2006/relationships/oleObject" Target="../embeddings/oleObject25.bin"/></Relationships>
</file>

<file path=ppt/slides/_rels/slide439.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slideLayout" Target="../slideLayouts/slideLayout1.xml"/><Relationship Id="rId1" Type="http://schemas.openxmlformats.org/officeDocument/2006/relationships/vmlDrawing" Target="../drawings/vmlDrawing24.vml"/><Relationship Id="rId4" Type="http://schemas.openxmlformats.org/officeDocument/2006/relationships/image" Target="../media/image231.w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xml.rels><?xml version="1.0" encoding="UTF-8" standalone="yes"?>
<Relationships xmlns="http://schemas.openxmlformats.org/package/2006/relationships"><Relationship Id="rId2" Type="http://schemas.openxmlformats.org/officeDocument/2006/relationships/image" Target="../media/image2951.png"/><Relationship Id="rId1" Type="http://schemas.openxmlformats.org/officeDocument/2006/relationships/slideLayout" Target="../slideLayouts/slideLayout1.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xml.rels><?xml version="1.0" encoding="UTF-8" standalone="yes"?>
<Relationships xmlns="http://schemas.openxmlformats.org/package/2006/relationships"><Relationship Id="rId2" Type="http://schemas.openxmlformats.org/officeDocument/2006/relationships/image" Target="../media/image2961.png"/><Relationship Id="rId1" Type="http://schemas.openxmlformats.org/officeDocument/2006/relationships/slideLayout" Target="../slideLayouts/slideLayout1.xml"/></Relationships>
</file>

<file path=ppt/slides/_rels/slide445.xml.rels><?xml version="1.0" encoding="UTF-8" standalone="yes"?>
<Relationships xmlns="http://schemas.openxmlformats.org/package/2006/relationships"><Relationship Id="rId3" Type="http://schemas.openxmlformats.org/officeDocument/2006/relationships/image" Target="../media/image232.png"/><Relationship Id="rId2" Type="http://schemas.openxmlformats.org/officeDocument/2006/relationships/image" Target="../media/image297.png"/><Relationship Id="rId1" Type="http://schemas.openxmlformats.org/officeDocument/2006/relationships/slideLayout" Target="../slideLayouts/slideLayout1.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xml.rels><?xml version="1.0" encoding="UTF-8" standalone="yes"?>
<Relationships xmlns="http://schemas.openxmlformats.org/package/2006/relationships"><Relationship Id="rId2" Type="http://schemas.openxmlformats.org/officeDocument/2006/relationships/image" Target="../media/image232.png"/><Relationship Id="rId1" Type="http://schemas.openxmlformats.org/officeDocument/2006/relationships/slideLayout" Target="../slideLayouts/slideLayout1.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xml.rels><?xml version="1.0" encoding="UTF-8" standalone="yes"?>
<Relationships xmlns="http://schemas.openxmlformats.org/package/2006/relationships"><Relationship Id="rId3" Type="http://schemas.openxmlformats.org/officeDocument/2006/relationships/image" Target="../media/image300.png"/><Relationship Id="rId2" Type="http://schemas.openxmlformats.org/officeDocument/2006/relationships/image" Target="../media/image299.png"/><Relationship Id="rId1" Type="http://schemas.openxmlformats.org/officeDocument/2006/relationships/slideLayout" Target="../slideLayouts/slideLayout1.xml"/><Relationship Id="rId4" Type="http://schemas.openxmlformats.org/officeDocument/2006/relationships/image" Target="../media/image301.png"/></Relationships>
</file>

<file path=ppt/slides/_rels/slide451.xml.rels><?xml version="1.0" encoding="UTF-8" standalone="yes"?>
<Relationships xmlns="http://schemas.openxmlformats.org/package/2006/relationships"><Relationship Id="rId2" Type="http://schemas.openxmlformats.org/officeDocument/2006/relationships/image" Target="../media/image233.png"/><Relationship Id="rId1" Type="http://schemas.openxmlformats.org/officeDocument/2006/relationships/slideLayout" Target="../slideLayouts/slideLayout1.xml"/></Relationships>
</file>

<file path=ppt/slides/_rels/slide452.xml.rels><?xml version="1.0" encoding="UTF-8" standalone="yes"?>
<Relationships xmlns="http://schemas.openxmlformats.org/package/2006/relationships"><Relationship Id="rId2" Type="http://schemas.openxmlformats.org/officeDocument/2006/relationships/image" Target="../media/image303.png"/><Relationship Id="rId1" Type="http://schemas.openxmlformats.org/officeDocument/2006/relationships/slideLayout" Target="../slideLayouts/slideLayout1.xml"/></Relationships>
</file>

<file path=ppt/slides/_rels/slide453.xml.rels><?xml version="1.0" encoding="UTF-8" standalone="yes"?>
<Relationships xmlns="http://schemas.openxmlformats.org/package/2006/relationships"><Relationship Id="rId2" Type="http://schemas.openxmlformats.org/officeDocument/2006/relationships/image" Target="../media/image233.png"/><Relationship Id="rId1" Type="http://schemas.openxmlformats.org/officeDocument/2006/relationships/slideLayout" Target="../slideLayouts/slideLayout1.xml"/></Relationships>
</file>

<file path=ppt/slides/_rels/slide454.xml.rels><?xml version="1.0" encoding="UTF-8" standalone="yes"?>
<Relationships xmlns="http://schemas.openxmlformats.org/package/2006/relationships"><Relationship Id="rId3" Type="http://schemas.openxmlformats.org/officeDocument/2006/relationships/image" Target="../media/image304.png"/><Relationship Id="rId2" Type="http://schemas.openxmlformats.org/officeDocument/2006/relationships/image" Target="../media/image233.png"/><Relationship Id="rId1" Type="http://schemas.openxmlformats.org/officeDocument/2006/relationships/slideLayout" Target="../slideLayouts/slideLayout1.xml"/></Relationships>
</file>

<file path=ppt/slides/_rels/slide455.xml.rels><?xml version="1.0" encoding="UTF-8" standalone="yes"?>
<Relationships xmlns="http://schemas.openxmlformats.org/package/2006/relationships"><Relationship Id="rId3" Type="http://schemas.openxmlformats.org/officeDocument/2006/relationships/image" Target="../media/image305.png"/><Relationship Id="rId2" Type="http://schemas.openxmlformats.org/officeDocument/2006/relationships/image" Target="../media/image233.png"/><Relationship Id="rId1" Type="http://schemas.openxmlformats.org/officeDocument/2006/relationships/slideLayout" Target="../slideLayouts/slideLayout1.xml"/></Relationships>
</file>

<file path=ppt/slides/_rels/slide456.xml.rels><?xml version="1.0" encoding="UTF-8" standalone="yes"?>
<Relationships xmlns="http://schemas.openxmlformats.org/package/2006/relationships"><Relationship Id="rId3" Type="http://schemas.openxmlformats.org/officeDocument/2006/relationships/image" Target="../media/image306.png"/><Relationship Id="rId2" Type="http://schemas.openxmlformats.org/officeDocument/2006/relationships/image" Target="../media/image233.png"/><Relationship Id="rId1" Type="http://schemas.openxmlformats.org/officeDocument/2006/relationships/slideLayout" Target="../slideLayouts/slideLayout1.xml"/></Relationships>
</file>

<file path=ppt/slides/_rels/slide457.xml.rels><?xml version="1.0" encoding="UTF-8" standalone="yes"?>
<Relationships xmlns="http://schemas.openxmlformats.org/package/2006/relationships"><Relationship Id="rId3" Type="http://schemas.openxmlformats.org/officeDocument/2006/relationships/image" Target="../media/image307.png"/><Relationship Id="rId2" Type="http://schemas.openxmlformats.org/officeDocument/2006/relationships/image" Target="../media/image233.png"/><Relationship Id="rId1" Type="http://schemas.openxmlformats.org/officeDocument/2006/relationships/slideLayout" Target="../slideLayouts/slideLayout1.xml"/></Relationships>
</file>

<file path=ppt/slides/_rels/slide458.xml.rels><?xml version="1.0" encoding="UTF-8" standalone="yes"?>
<Relationships xmlns="http://schemas.openxmlformats.org/package/2006/relationships"><Relationship Id="rId3" Type="http://schemas.openxmlformats.org/officeDocument/2006/relationships/image" Target="../media/image308.png"/><Relationship Id="rId2" Type="http://schemas.openxmlformats.org/officeDocument/2006/relationships/image" Target="../media/image233.png"/><Relationship Id="rId1" Type="http://schemas.openxmlformats.org/officeDocument/2006/relationships/slideLayout" Target="../slideLayouts/slideLayout1.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xml.rels><?xml version="1.0" encoding="UTF-8" standalone="yes"?>
<Relationships xmlns="http://schemas.openxmlformats.org/package/2006/relationships"><Relationship Id="rId2" Type="http://schemas.openxmlformats.org/officeDocument/2006/relationships/image" Target="../media/image2280.png"/><Relationship Id="rId1" Type="http://schemas.openxmlformats.org/officeDocument/2006/relationships/slideLayout" Target="../slideLayouts/slideLayout1.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xml.rels><?xml version="1.0" encoding="UTF-8" standalone="yes"?>
<Relationships xmlns="http://schemas.openxmlformats.org/package/2006/relationships"><Relationship Id="rId3" Type="http://schemas.openxmlformats.org/officeDocument/2006/relationships/image" Target="../media/image235.png"/><Relationship Id="rId2" Type="http://schemas.openxmlformats.org/officeDocument/2006/relationships/image" Target="../media/image2310.png"/><Relationship Id="rId1" Type="http://schemas.openxmlformats.org/officeDocument/2006/relationships/slideLayout" Target="../slideLayouts/slideLayout1.xml"/></Relationships>
</file>

<file path=ppt/slides/_rels/slide464.xml.rels><?xml version="1.0" encoding="UTF-8" standalone="yes"?>
<Relationships xmlns="http://schemas.openxmlformats.org/package/2006/relationships"><Relationship Id="rId3" Type="http://schemas.openxmlformats.org/officeDocument/2006/relationships/image" Target="../media/image241.png"/><Relationship Id="rId2" Type="http://schemas.openxmlformats.org/officeDocument/2006/relationships/image" Target="../media/image2440.png"/><Relationship Id="rId1" Type="http://schemas.openxmlformats.org/officeDocument/2006/relationships/slideLayout" Target="../slideLayouts/slideLayout1.xml"/></Relationships>
</file>

<file path=ppt/slides/_rels/slide465.xml.rels><?xml version="1.0" encoding="UTF-8" standalone="yes"?>
<Relationships xmlns="http://schemas.openxmlformats.org/package/2006/relationships"><Relationship Id="rId3" Type="http://schemas.openxmlformats.org/officeDocument/2006/relationships/image" Target="../media/image242.png"/><Relationship Id="rId2" Type="http://schemas.openxmlformats.org/officeDocument/2006/relationships/image" Target="../media/image2460.png"/><Relationship Id="rId1" Type="http://schemas.openxmlformats.org/officeDocument/2006/relationships/slideLayout" Target="../slideLayouts/slideLayout1.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7.xml.rels><?xml version="1.0" encoding="UTF-8" standalone="yes"?>
<Relationships xmlns="http://schemas.openxmlformats.org/package/2006/relationships"><Relationship Id="rId3" Type="http://schemas.openxmlformats.org/officeDocument/2006/relationships/image" Target="../media/image2270.png"/><Relationship Id="rId2" Type="http://schemas.openxmlformats.org/officeDocument/2006/relationships/slideLayout" Target="../slideLayouts/slideLayout1.xml"/><Relationship Id="rId1" Type="http://schemas.openxmlformats.org/officeDocument/2006/relationships/vmlDrawing" Target="../drawings/vmlDrawing25.vml"/><Relationship Id="rId5" Type="http://schemas.openxmlformats.org/officeDocument/2006/relationships/image" Target="../media/image243.wmf"/><Relationship Id="rId4" Type="http://schemas.openxmlformats.org/officeDocument/2006/relationships/oleObject" Target="../embeddings/oleObject27.bin"/></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xml.rels><?xml version="1.0" encoding="UTF-8" standalone="yes"?>
<Relationships xmlns="http://schemas.openxmlformats.org/package/2006/relationships"><Relationship Id="rId3" Type="http://schemas.openxmlformats.org/officeDocument/2006/relationships/image" Target="../media/image246.png"/><Relationship Id="rId2" Type="http://schemas.openxmlformats.org/officeDocument/2006/relationships/image" Target="../media/image245.png"/><Relationship Id="rId1" Type="http://schemas.openxmlformats.org/officeDocument/2006/relationships/slideLayout" Target="../slideLayouts/slideLayout1.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0.xml.rels><?xml version="1.0" encoding="UTF-8" standalone="yes"?>
<Relationships xmlns="http://schemas.openxmlformats.org/package/2006/relationships"><Relationship Id="rId2" Type="http://schemas.openxmlformats.org/officeDocument/2006/relationships/image" Target="../media/image252.png"/><Relationship Id="rId1" Type="http://schemas.openxmlformats.org/officeDocument/2006/relationships/slideLayout" Target="../slideLayouts/slideLayout1.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xml.rels><?xml version="1.0" encoding="UTF-8" standalone="yes"?>
<Relationships xmlns="http://schemas.openxmlformats.org/package/2006/relationships"><Relationship Id="rId2" Type="http://schemas.openxmlformats.org/officeDocument/2006/relationships/image" Target="../media/image254.png"/><Relationship Id="rId1" Type="http://schemas.openxmlformats.org/officeDocument/2006/relationships/slideLayout" Target="../slideLayouts/slideLayout1.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xml.rels><?xml version="1.0" encoding="UTF-8" standalone="yes"?>
<Relationships xmlns="http://schemas.openxmlformats.org/package/2006/relationships"><Relationship Id="rId2" Type="http://schemas.openxmlformats.org/officeDocument/2006/relationships/image" Target="../media/image2520.png"/><Relationship Id="rId1" Type="http://schemas.openxmlformats.org/officeDocument/2006/relationships/slideLayout" Target="../slideLayouts/slideLayout1.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6.xml.rels><?xml version="1.0" encoding="UTF-8" standalone="yes"?>
<Relationships xmlns="http://schemas.openxmlformats.org/package/2006/relationships"><Relationship Id="rId2" Type="http://schemas.openxmlformats.org/officeDocument/2006/relationships/image" Target="../media/image276.png"/><Relationship Id="rId1" Type="http://schemas.openxmlformats.org/officeDocument/2006/relationships/slideLayout" Target="../slideLayouts/slideLayout1.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xml.rels><?xml version="1.0" encoding="UTF-8" standalone="yes"?>
<Relationships xmlns="http://schemas.openxmlformats.org/package/2006/relationships"><Relationship Id="rId3" Type="http://schemas.openxmlformats.org/officeDocument/2006/relationships/hyperlink" Target="https://blog.csdn.net/dark_scope/article/details/8880547" TargetMode="External"/><Relationship Id="rId2" Type="http://schemas.openxmlformats.org/officeDocument/2006/relationships/image" Target="../media/image2540.png"/><Relationship Id="rId1" Type="http://schemas.openxmlformats.org/officeDocument/2006/relationships/slideLayout" Target="../slideLayouts/slideLayout1.xml"/><Relationship Id="rId4" Type="http://schemas.openxmlformats.org/officeDocument/2006/relationships/image" Target="../media/image298.png"/></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3.png"/><Relationship Id="rId4" Type="http://schemas.openxmlformats.org/officeDocument/2006/relationships/image" Target="../media/image1.wmf"/></Relationships>
</file>

<file path=ppt/slides/_rels/slide5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500.xml.rels><?xml version="1.0" encoding="UTF-8" standalone="yes"?>
<Relationships xmlns="http://schemas.openxmlformats.org/package/2006/relationships"><Relationship Id="rId8" Type="http://schemas.openxmlformats.org/officeDocument/2006/relationships/image" Target="../media/image2620.png"/><Relationship Id="rId3" Type="http://schemas.openxmlformats.org/officeDocument/2006/relationships/image" Target="../media/image2570.png"/><Relationship Id="rId7" Type="http://schemas.openxmlformats.org/officeDocument/2006/relationships/image" Target="../media/image2610.png"/><Relationship Id="rId2" Type="http://schemas.openxmlformats.org/officeDocument/2006/relationships/image" Target="../media/image2560.png"/><Relationship Id="rId1" Type="http://schemas.openxmlformats.org/officeDocument/2006/relationships/slideLayout" Target="../slideLayouts/slideLayout1.xml"/><Relationship Id="rId6" Type="http://schemas.openxmlformats.org/officeDocument/2006/relationships/image" Target="../media/image2600.png"/><Relationship Id="rId5" Type="http://schemas.openxmlformats.org/officeDocument/2006/relationships/image" Target="../media/image2590.png"/><Relationship Id="rId10" Type="http://schemas.openxmlformats.org/officeDocument/2006/relationships/image" Target="../media/image2640.png"/><Relationship Id="rId4" Type="http://schemas.openxmlformats.org/officeDocument/2006/relationships/image" Target="../media/image2580.png"/><Relationship Id="rId9" Type="http://schemas.openxmlformats.org/officeDocument/2006/relationships/image" Target="../media/image2630.png"/></Relationships>
</file>

<file path=ppt/slides/_rels/slide5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3.xml.rels><?xml version="1.0" encoding="UTF-8" standalone="yes"?>
<Relationships xmlns="http://schemas.openxmlformats.org/package/2006/relationships"><Relationship Id="rId3" Type="http://schemas.openxmlformats.org/officeDocument/2006/relationships/image" Target="../media/image351.png"/><Relationship Id="rId1" Type="http://schemas.openxmlformats.org/officeDocument/2006/relationships/slideLayout" Target="../slideLayouts/slideLayout1.xml"/></Relationships>
</file>

<file path=ppt/slides/_rels/slide5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xml.rels><?xml version="1.0" encoding="UTF-8" standalone="yes"?>
<Relationships xmlns="http://schemas.openxmlformats.org/package/2006/relationships"><Relationship Id="rId2" Type="http://schemas.openxmlformats.org/officeDocument/2006/relationships/image" Target="../media/image2650.png"/><Relationship Id="rId1" Type="http://schemas.openxmlformats.org/officeDocument/2006/relationships/slideLayout" Target="../slideLayouts/slideLayout1.xml"/></Relationships>
</file>

<file path=ppt/slides/_rels/slide507.xml.rels><?xml version="1.0" encoding="UTF-8" standalone="yes"?>
<Relationships xmlns="http://schemas.openxmlformats.org/package/2006/relationships"><Relationship Id="rId2" Type="http://schemas.openxmlformats.org/officeDocument/2006/relationships/image" Target="../media/image2660.png"/><Relationship Id="rId1" Type="http://schemas.openxmlformats.org/officeDocument/2006/relationships/slideLayout" Target="../slideLayouts/slideLayout1.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510.xml.rels><?xml version="1.0" encoding="UTF-8" standalone="yes"?>
<Relationships xmlns="http://schemas.openxmlformats.org/package/2006/relationships"><Relationship Id="rId3" Type="http://schemas.openxmlformats.org/officeDocument/2006/relationships/image" Target="../media/image2680.png"/><Relationship Id="rId2" Type="http://schemas.openxmlformats.org/officeDocument/2006/relationships/image" Target="../media/image302.png"/><Relationship Id="rId1" Type="http://schemas.openxmlformats.org/officeDocument/2006/relationships/slideLayout" Target="../slideLayouts/slideLayout1.xml"/><Relationship Id="rId4" Type="http://schemas.openxmlformats.org/officeDocument/2006/relationships/image" Target="../media/image309.png"/></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2.xml.rels><?xml version="1.0" encoding="UTF-8" standalone="yes"?>
<Relationships xmlns="http://schemas.openxmlformats.org/package/2006/relationships"><Relationship Id="rId2" Type="http://schemas.openxmlformats.org/officeDocument/2006/relationships/image" Target="../media/image2700.png"/><Relationship Id="rId1" Type="http://schemas.openxmlformats.org/officeDocument/2006/relationships/slideLayout" Target="../slideLayouts/slideLayout1.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4.xml.rels><?xml version="1.0" encoding="UTF-8" standalone="yes"?>
<Relationships xmlns="http://schemas.openxmlformats.org/package/2006/relationships"><Relationship Id="rId3" Type="http://schemas.openxmlformats.org/officeDocument/2006/relationships/image" Target="../media/image2720.png"/><Relationship Id="rId2" Type="http://schemas.openxmlformats.org/officeDocument/2006/relationships/slideLayout" Target="../slideLayouts/slideLayout1.xml"/><Relationship Id="rId1" Type="http://schemas.openxmlformats.org/officeDocument/2006/relationships/vmlDrawing" Target="../drawings/vmlDrawing26.vml"/><Relationship Id="rId5" Type="http://schemas.openxmlformats.org/officeDocument/2006/relationships/image" Target="../media/image310.wmf"/><Relationship Id="rId4" Type="http://schemas.openxmlformats.org/officeDocument/2006/relationships/oleObject" Target="../embeddings/oleObject28.bin"/></Relationships>
</file>

<file path=ppt/slides/_rels/slide515.xml.rels><?xml version="1.0" encoding="UTF-8" standalone="yes"?>
<Relationships xmlns="http://schemas.openxmlformats.org/package/2006/relationships"><Relationship Id="rId2" Type="http://schemas.openxmlformats.org/officeDocument/2006/relationships/image" Target="../media/image2730.png"/><Relationship Id="rId1" Type="http://schemas.openxmlformats.org/officeDocument/2006/relationships/slideLayout" Target="../slideLayouts/slideLayout1.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7.xml.rels><?xml version="1.0" encoding="UTF-8" standalone="yes"?>
<Relationships xmlns="http://schemas.openxmlformats.org/package/2006/relationships"><Relationship Id="rId3" Type="http://schemas.openxmlformats.org/officeDocument/2006/relationships/image" Target="../media/image312.png"/><Relationship Id="rId2" Type="http://schemas.openxmlformats.org/officeDocument/2006/relationships/image" Target="../media/image311.png"/><Relationship Id="rId1" Type="http://schemas.openxmlformats.org/officeDocument/2006/relationships/slideLayout" Target="../slideLayouts/slideLayout1.xml"/></Relationships>
</file>

<file path=ppt/slides/_rels/slide518.xml.rels><?xml version="1.0" encoding="UTF-8" standalone="yes"?>
<Relationships xmlns="http://schemas.openxmlformats.org/package/2006/relationships"><Relationship Id="rId3" Type="http://schemas.openxmlformats.org/officeDocument/2006/relationships/image" Target="../media/image313.png"/><Relationship Id="rId2" Type="http://schemas.openxmlformats.org/officeDocument/2006/relationships/image" Target="../media/image2760.png"/><Relationship Id="rId1" Type="http://schemas.openxmlformats.org/officeDocument/2006/relationships/slideLayout" Target="../slideLayouts/slideLayout1.xml"/><Relationship Id="rId4" Type="http://schemas.openxmlformats.org/officeDocument/2006/relationships/image" Target="../media/image314.png"/></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1.xml.rels><?xml version="1.0" encoding="UTF-8" standalone="yes"?>
<Relationships xmlns="http://schemas.openxmlformats.org/package/2006/relationships"><Relationship Id="rId2" Type="http://schemas.openxmlformats.org/officeDocument/2006/relationships/image" Target="../media/image2790.png"/><Relationship Id="rId1" Type="http://schemas.openxmlformats.org/officeDocument/2006/relationships/slideLayout" Target="../slideLayouts/slideLayout1.xml"/></Relationships>
</file>

<file path=ppt/slides/_rels/slide522.xml.rels><?xml version="1.0" encoding="UTF-8" standalone="yes"?>
<Relationships xmlns="http://schemas.openxmlformats.org/package/2006/relationships"><Relationship Id="rId2" Type="http://schemas.openxmlformats.org/officeDocument/2006/relationships/image" Target="../media/image322.png"/><Relationship Id="rId1" Type="http://schemas.openxmlformats.org/officeDocument/2006/relationships/slideLayout" Target="../slideLayouts/slideLayout1.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4.xml.rels><?xml version="1.0" encoding="UTF-8" standalone="yes"?>
<Relationships xmlns="http://schemas.openxmlformats.org/package/2006/relationships"><Relationship Id="rId2" Type="http://schemas.openxmlformats.org/officeDocument/2006/relationships/image" Target="../media/image350.png"/><Relationship Id="rId1" Type="http://schemas.openxmlformats.org/officeDocument/2006/relationships/slideLayout" Target="../slideLayouts/slideLayout1.xml"/></Relationships>
</file>

<file path=ppt/slides/_rels/slide525.xml.rels><?xml version="1.0" encoding="UTF-8" standalone="yes"?>
<Relationships xmlns="http://schemas.openxmlformats.org/package/2006/relationships"><Relationship Id="rId3" Type="http://schemas.openxmlformats.org/officeDocument/2006/relationships/oleObject" Target="../embeddings/oleObject29.bin"/><Relationship Id="rId2" Type="http://schemas.openxmlformats.org/officeDocument/2006/relationships/slideLayout" Target="../slideLayouts/slideLayout1.xml"/><Relationship Id="rId1" Type="http://schemas.openxmlformats.org/officeDocument/2006/relationships/vmlDrawing" Target="../drawings/vmlDrawing27.vml"/><Relationship Id="rId4" Type="http://schemas.openxmlformats.org/officeDocument/2006/relationships/image" Target="../media/image310.wmf"/></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8.xml.rels><?xml version="1.0" encoding="UTF-8" standalone="yes"?>
<Relationships xmlns="http://schemas.openxmlformats.org/package/2006/relationships"><Relationship Id="rId2" Type="http://schemas.openxmlformats.org/officeDocument/2006/relationships/image" Target="../media/image315.png"/><Relationship Id="rId1" Type="http://schemas.openxmlformats.org/officeDocument/2006/relationships/slideLayout" Target="../slideLayouts/slideLayout1.xml"/></Relationships>
</file>

<file path=ppt/slides/_rels/slide529.xml.rels><?xml version="1.0" encoding="UTF-8" standalone="yes"?>
<Relationships xmlns="http://schemas.openxmlformats.org/package/2006/relationships"><Relationship Id="rId2" Type="http://schemas.openxmlformats.org/officeDocument/2006/relationships/image" Target="../media/image316.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530.xml.rels><?xml version="1.0" encoding="UTF-8" standalone="yes"?>
<Relationships xmlns="http://schemas.openxmlformats.org/package/2006/relationships"><Relationship Id="rId2" Type="http://schemas.openxmlformats.org/officeDocument/2006/relationships/image" Target="../media/image316.png"/><Relationship Id="rId1" Type="http://schemas.openxmlformats.org/officeDocument/2006/relationships/slideLayout" Target="../slideLayouts/slideLayout1.xml"/></Relationships>
</file>

<file path=ppt/slides/_rels/slide531.xml.rels><?xml version="1.0" encoding="UTF-8" standalone="yes"?>
<Relationships xmlns="http://schemas.openxmlformats.org/package/2006/relationships"><Relationship Id="rId2" Type="http://schemas.openxmlformats.org/officeDocument/2006/relationships/image" Target="../media/image316.png"/><Relationship Id="rId1" Type="http://schemas.openxmlformats.org/officeDocument/2006/relationships/slideLayout" Target="../slideLayouts/slideLayout1.xml"/></Relationships>
</file>

<file path=ppt/slides/_rels/slide532.xml.rels><?xml version="1.0" encoding="UTF-8" standalone="yes"?>
<Relationships xmlns="http://schemas.openxmlformats.org/package/2006/relationships"><Relationship Id="rId2" Type="http://schemas.openxmlformats.org/officeDocument/2006/relationships/image" Target="../media/image317.png"/><Relationship Id="rId1" Type="http://schemas.openxmlformats.org/officeDocument/2006/relationships/slideLayout" Target="../slideLayouts/slideLayout1.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4.xml.rels><?xml version="1.0" encoding="UTF-8" standalone="yes"?>
<Relationships xmlns="http://schemas.openxmlformats.org/package/2006/relationships"><Relationship Id="rId2" Type="http://schemas.openxmlformats.org/officeDocument/2006/relationships/image" Target="../media/image2800.png"/><Relationship Id="rId1" Type="http://schemas.openxmlformats.org/officeDocument/2006/relationships/slideLayout" Target="../slideLayouts/slideLayout1.xml"/></Relationships>
</file>

<file path=ppt/slides/_rels/slide535.xml.rels><?xml version="1.0" encoding="UTF-8" standalone="yes"?>
<Relationships xmlns="http://schemas.openxmlformats.org/package/2006/relationships"><Relationship Id="rId8" Type="http://schemas.openxmlformats.org/officeDocument/2006/relationships/image" Target="../media/image2870.png"/><Relationship Id="rId3" Type="http://schemas.openxmlformats.org/officeDocument/2006/relationships/image" Target="../media/image2820.png"/><Relationship Id="rId7" Type="http://schemas.openxmlformats.org/officeDocument/2006/relationships/image" Target="../media/image2860.png"/><Relationship Id="rId2" Type="http://schemas.openxmlformats.org/officeDocument/2006/relationships/image" Target="../media/image2810.png"/><Relationship Id="rId1" Type="http://schemas.openxmlformats.org/officeDocument/2006/relationships/slideLayout" Target="../slideLayouts/slideLayout1.xml"/><Relationship Id="rId6" Type="http://schemas.openxmlformats.org/officeDocument/2006/relationships/image" Target="../media/image2850.png"/><Relationship Id="rId5" Type="http://schemas.openxmlformats.org/officeDocument/2006/relationships/image" Target="../media/image2840.png"/><Relationship Id="rId10" Type="http://schemas.openxmlformats.org/officeDocument/2006/relationships/image" Target="../media/image2890.png"/><Relationship Id="rId4" Type="http://schemas.openxmlformats.org/officeDocument/2006/relationships/image" Target="../media/image2830.png"/><Relationship Id="rId9" Type="http://schemas.openxmlformats.org/officeDocument/2006/relationships/image" Target="../media/image2880.png"/></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7.xml.rels><?xml version="1.0" encoding="UTF-8" standalone="yes"?>
<Relationships xmlns="http://schemas.openxmlformats.org/package/2006/relationships"><Relationship Id="rId2" Type="http://schemas.openxmlformats.org/officeDocument/2006/relationships/image" Target="../media/image2900.png"/><Relationship Id="rId1" Type="http://schemas.openxmlformats.org/officeDocument/2006/relationships/slideLayout" Target="../slideLayouts/slideLayout1.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3.xml.rels><?xml version="1.0" encoding="UTF-8" standalone="yes"?>
<Relationships xmlns="http://schemas.openxmlformats.org/package/2006/relationships"><Relationship Id="rId2" Type="http://schemas.openxmlformats.org/officeDocument/2006/relationships/image" Target="../media/image2910.png"/><Relationship Id="rId1" Type="http://schemas.openxmlformats.org/officeDocument/2006/relationships/slideLayout" Target="../slideLayouts/slideLayout1.xml"/></Relationships>
</file>

<file path=ppt/slides/_rels/slide544.xml.rels><?xml version="1.0" encoding="UTF-8" standalone="yes"?>
<Relationships xmlns="http://schemas.openxmlformats.org/package/2006/relationships"><Relationship Id="rId2" Type="http://schemas.openxmlformats.org/officeDocument/2006/relationships/image" Target="../media/image2920.png"/><Relationship Id="rId1" Type="http://schemas.openxmlformats.org/officeDocument/2006/relationships/slideLayout" Target="../slideLayouts/slideLayout1.xml"/></Relationships>
</file>

<file path=ppt/slides/_rels/slide545.xml.rels><?xml version="1.0" encoding="UTF-8" standalone="yes"?>
<Relationships xmlns="http://schemas.openxmlformats.org/package/2006/relationships"><Relationship Id="rId3" Type="http://schemas.openxmlformats.org/officeDocument/2006/relationships/image" Target="../media/image2940.png"/><Relationship Id="rId2" Type="http://schemas.openxmlformats.org/officeDocument/2006/relationships/image" Target="../media/image2930.png"/><Relationship Id="rId1" Type="http://schemas.openxmlformats.org/officeDocument/2006/relationships/slideLayout" Target="../slideLayouts/slideLayout1.xml"/></Relationships>
</file>

<file path=ppt/slides/_rels/slide546.xml.rels><?xml version="1.0" encoding="UTF-8" standalone="yes"?>
<Relationships xmlns="http://schemas.openxmlformats.org/package/2006/relationships"><Relationship Id="rId2" Type="http://schemas.openxmlformats.org/officeDocument/2006/relationships/image" Target="../media/image2950.png"/><Relationship Id="rId1" Type="http://schemas.openxmlformats.org/officeDocument/2006/relationships/slideLayout" Target="../slideLayouts/slideLayout1.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8.xml.rels><?xml version="1.0" encoding="UTF-8" standalone="yes"?>
<Relationships xmlns="http://schemas.openxmlformats.org/package/2006/relationships"><Relationship Id="rId2" Type="http://schemas.openxmlformats.org/officeDocument/2006/relationships/image" Target="../media/image2960.png"/><Relationship Id="rId1" Type="http://schemas.openxmlformats.org/officeDocument/2006/relationships/slideLayout" Target="../slideLayouts/slideLayout1.xml"/></Relationships>
</file>

<file path=ppt/slides/_rels/slide549.xml.rels><?xml version="1.0" encoding="UTF-8" standalone="yes"?>
<Relationships xmlns="http://schemas.openxmlformats.org/package/2006/relationships"><Relationship Id="rId2" Type="http://schemas.openxmlformats.org/officeDocument/2006/relationships/image" Target="../media/image2970.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0.xml.rels><?xml version="1.0" encoding="UTF-8" standalone="yes"?>
<Relationships xmlns="http://schemas.openxmlformats.org/package/2006/relationships"><Relationship Id="rId3" Type="http://schemas.openxmlformats.org/officeDocument/2006/relationships/image" Target="../media/image2990.png"/><Relationship Id="rId2" Type="http://schemas.openxmlformats.org/officeDocument/2006/relationships/image" Target="../media/image2980.png"/><Relationship Id="rId1" Type="http://schemas.openxmlformats.org/officeDocument/2006/relationships/slideLayout" Target="../slideLayouts/slideLayout1.xml"/></Relationships>
</file>

<file path=ppt/slides/_rels/slide551.xml.rels><?xml version="1.0" encoding="UTF-8" standalone="yes"?>
<Relationships xmlns="http://schemas.openxmlformats.org/package/2006/relationships"><Relationship Id="rId2" Type="http://schemas.openxmlformats.org/officeDocument/2006/relationships/image" Target="../media/image3000.png"/><Relationship Id="rId1" Type="http://schemas.openxmlformats.org/officeDocument/2006/relationships/slideLayout" Target="../slideLayouts/slideLayout1.xml"/></Relationships>
</file>

<file path=ppt/slides/_rels/slide552.xml.rels><?xml version="1.0" encoding="UTF-8" standalone="yes"?>
<Relationships xmlns="http://schemas.openxmlformats.org/package/2006/relationships"><Relationship Id="rId2" Type="http://schemas.openxmlformats.org/officeDocument/2006/relationships/image" Target="../media/image3010.png"/><Relationship Id="rId1" Type="http://schemas.openxmlformats.org/officeDocument/2006/relationships/slideLayout" Target="../slideLayouts/slideLayout1.xml"/></Relationships>
</file>

<file path=ppt/slides/_rels/slide553.xml.rels><?xml version="1.0" encoding="UTF-8" standalone="yes"?>
<Relationships xmlns="http://schemas.openxmlformats.org/package/2006/relationships"><Relationship Id="rId2" Type="http://schemas.openxmlformats.org/officeDocument/2006/relationships/image" Target="../media/image3020.png"/><Relationship Id="rId1" Type="http://schemas.openxmlformats.org/officeDocument/2006/relationships/slideLayout" Target="../slideLayouts/slideLayout1.xml"/></Relationships>
</file>

<file path=ppt/slides/_rels/slide554.xml.rels><?xml version="1.0" encoding="UTF-8" standalone="yes"?>
<Relationships xmlns="http://schemas.openxmlformats.org/package/2006/relationships"><Relationship Id="rId2" Type="http://schemas.openxmlformats.org/officeDocument/2006/relationships/image" Target="../media/image3030.png"/><Relationship Id="rId1" Type="http://schemas.openxmlformats.org/officeDocument/2006/relationships/slideLayout" Target="../slideLayouts/slideLayout1.xml"/></Relationships>
</file>

<file path=ppt/slides/_rels/slide555.xml.rels><?xml version="1.0" encoding="UTF-8" standalone="yes"?>
<Relationships xmlns="http://schemas.openxmlformats.org/package/2006/relationships"><Relationship Id="rId2" Type="http://schemas.openxmlformats.org/officeDocument/2006/relationships/image" Target="../media/image3040.png"/><Relationship Id="rId1" Type="http://schemas.openxmlformats.org/officeDocument/2006/relationships/slideLayout" Target="../slideLayouts/slideLayout1.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8.xml.rels><?xml version="1.0" encoding="UTF-8" standalone="yes"?>
<Relationships xmlns="http://schemas.openxmlformats.org/package/2006/relationships"><Relationship Id="rId2" Type="http://schemas.openxmlformats.org/officeDocument/2006/relationships/image" Target="../media/image3050.png"/><Relationship Id="rId1" Type="http://schemas.openxmlformats.org/officeDocument/2006/relationships/slideLayout" Target="../slideLayouts/slideLayout1.xml"/></Relationships>
</file>

<file path=ppt/slides/_rels/slide559.xml.rels><?xml version="1.0" encoding="UTF-8" standalone="yes"?>
<Relationships xmlns="http://schemas.openxmlformats.org/package/2006/relationships"><Relationship Id="rId2" Type="http://schemas.openxmlformats.org/officeDocument/2006/relationships/image" Target="../media/image2780.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1.xml"/><Relationship Id="rId1" Type="http://schemas.openxmlformats.org/officeDocument/2006/relationships/vmlDrawing" Target="../drawings/vmlDrawing6.vml"/><Relationship Id="rId4" Type="http://schemas.openxmlformats.org/officeDocument/2006/relationships/image" Target="../media/image34.wmf"/></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image" Target="../media/image44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image" Target="../media/image450.png"/><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60.png"/><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image" Target="../media/image470.png"/><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510.png"/><Relationship Id="rId2" Type="http://schemas.openxmlformats.org/officeDocument/2006/relationships/image" Target="../media/image52.png"/><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0.png"/><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10.png"/><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63.png"/><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slideLayout" Target="../slideLayouts/slideLayout1.xml"/><Relationship Id="rId1" Type="http://schemas.openxmlformats.org/officeDocument/2006/relationships/vmlDrawing" Target="../drawings/vmlDrawing7.vml"/><Relationship Id="rId5" Type="http://schemas.openxmlformats.org/officeDocument/2006/relationships/image" Target="../media/image43.wmf"/><Relationship Id="rId4" Type="http://schemas.openxmlformats.org/officeDocument/2006/relationships/oleObject" Target="../embeddings/oleObject8.bin"/></Relationships>
</file>

<file path=ppt/slides/_rels/slide88.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12.png"/><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2" Type="http://schemas.openxmlformats.org/officeDocument/2006/relationships/image" Target="../media/image513.png"/><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1.xml"/><Relationship Id="rId4" Type="http://schemas.openxmlformats.org/officeDocument/2006/relationships/image" Target="../media/image74.png"/></Relationships>
</file>

<file path=ppt/slides/_rels/slide95.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3.png"/><Relationship Id="rId1" Type="http://schemas.openxmlformats.org/officeDocument/2006/relationships/slideLayout" Target="../slideLayouts/slideLayout1.xml"/><Relationship Id="rId4" Type="http://schemas.openxmlformats.org/officeDocument/2006/relationships/image" Target="../media/image76.png"/></Relationships>
</file>

<file path=ppt/slides/_rels/slide96.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1.xml"/><Relationship Id="rId4" Type="http://schemas.openxmlformats.org/officeDocument/2006/relationships/image" Target="../media/image81.png"/></Relationships>
</file>

<file path=ppt/slides/_rels/slide98.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1.xml"/><Relationship Id="rId4" Type="http://schemas.openxmlformats.org/officeDocument/2006/relationships/image" Target="../media/image84.png"/></Relationships>
</file>

<file path=ppt/slides/_rels/slide99.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6B64BB-3B68-4891-9B1F-DBADE0781D0C}"/>
              </a:ext>
            </a:extLst>
          </p:cNvPr>
          <p:cNvSpPr>
            <a:spLocks noGrp="1"/>
          </p:cNvSpPr>
          <p:nvPr>
            <p:ph type="ctrTitle"/>
          </p:nvPr>
        </p:nvSpPr>
        <p:spPr/>
        <p:txBody>
          <a:bodyPr/>
          <a:lstStyle/>
          <a:p>
            <a:r>
              <a:rPr lang="zh-CN" altLang="en-US" dirty="0"/>
              <a:t>数学部分</a:t>
            </a:r>
          </a:p>
        </p:txBody>
      </p:sp>
      <p:sp>
        <p:nvSpPr>
          <p:cNvPr id="3" name="文本框 2">
            <a:extLst>
              <a:ext uri="{FF2B5EF4-FFF2-40B4-BE49-F238E27FC236}">
                <a16:creationId xmlns:a16="http://schemas.microsoft.com/office/drawing/2014/main" id="{CC2A6685-344E-4062-9E99-F524045D73F8}"/>
              </a:ext>
            </a:extLst>
          </p:cNvPr>
          <p:cNvSpPr txBox="1"/>
          <p:nvPr/>
        </p:nvSpPr>
        <p:spPr>
          <a:xfrm>
            <a:off x="5636419" y="2971800"/>
            <a:ext cx="65" cy="276999"/>
          </a:xfrm>
          <a:prstGeom prst="rect">
            <a:avLst/>
          </a:prstGeom>
          <a:noFill/>
        </p:spPr>
        <p:txBody>
          <a:bodyPr wrap="none" lIns="0" tIns="0" rIns="0" bIns="0" rtlCol="0">
            <a:spAutoFit/>
          </a:bodyPr>
          <a:lstStyle/>
          <a:p>
            <a:endParaRPr lang="zh-CN" altLang="en-US" dirty="0"/>
          </a:p>
        </p:txBody>
      </p:sp>
    </p:spTree>
    <p:extLst>
      <p:ext uri="{BB962C8B-B14F-4D97-AF65-F5344CB8AC3E}">
        <p14:creationId xmlns:p14="http://schemas.microsoft.com/office/powerpoint/2010/main" val="44592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1FD0ABB-4C08-47C7-BD6D-D72D2173BDE5}"/>
                  </a:ext>
                </a:extLst>
              </p:cNvPr>
              <p:cNvSpPr>
                <a:spLocks noGrp="1"/>
              </p:cNvSpPr>
              <p:nvPr>
                <p:ph idx="1"/>
              </p:nvPr>
            </p:nvSpPr>
            <p:spPr/>
            <p:txBody>
              <a:bodyPr/>
              <a:lstStyle/>
              <a:p>
                <a:r>
                  <a:rPr lang="zh-CN" altLang="en-US" dirty="0"/>
                  <a:t>设</a:t>
                </a:r>
                <a14:m>
                  <m:oMath xmlns:m="http://schemas.openxmlformats.org/officeDocument/2006/math">
                    <m:r>
                      <m:rPr>
                        <m:sty m:val="p"/>
                      </m:rPr>
                      <a:rPr lang="en-US" altLang="zh-CN" b="0" i="0" smtClean="0">
                        <a:latin typeface="Cambria Math" panose="02040503050406030204" pitchFamily="18" charset="0"/>
                      </a:rPr>
                      <m:t>a</m:t>
                    </m:r>
                    <m:r>
                      <a:rPr lang="en-US" altLang="zh-CN" b="0" i="1" smtClean="0">
                        <a:latin typeface="Cambria Math" panose="02040503050406030204" pitchFamily="18" charset="0"/>
                      </a:rPr>
                      <m:t>∈</m:t>
                    </m:r>
                    <m:r>
                      <a:rPr lang="en-US" altLang="zh-CN" b="0" i="1" smtClean="0">
                        <a:latin typeface="Cambria Math" panose="02040503050406030204" pitchFamily="18" charset="0"/>
                      </a:rPr>
                      <m:t>𝐼</m:t>
                    </m:r>
                    <m:r>
                      <a:rPr lang="zh-CN" altLang="en-US" i="1">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h</m:t>
                    </m:r>
                  </m:oMath>
                </a14:m>
                <a:r>
                  <a:rPr lang="zh-CN" altLang="en-US" dirty="0"/>
                  <a:t>是定义在</a:t>
                </a:r>
                <a14:m>
                  <m:oMath xmlns:m="http://schemas.openxmlformats.org/officeDocument/2006/math">
                    <m:r>
                      <a:rPr lang="en-US" altLang="zh-CN" b="0" i="1" smtClean="0">
                        <a:latin typeface="Cambria Math" panose="02040503050406030204" pitchFamily="18" charset="0"/>
                      </a:rPr>
                      <m:t>𝐼</m:t>
                    </m:r>
                  </m:oMath>
                </a14:m>
                <a:r>
                  <a:rPr lang="zh-CN" altLang="en-US" dirty="0"/>
                  <a:t>上的函数，且</a:t>
                </a:r>
                <a14:m>
                  <m:oMath xmlns:m="http://schemas.openxmlformats.org/officeDocument/2006/math">
                    <m:r>
                      <a:rPr lang="zh-CN" altLang="en-US" i="1" smtClean="0">
                        <a:latin typeface="Cambria Math" panose="02040503050406030204" pitchFamily="18" charset="0"/>
                      </a:rPr>
                      <m:t>对于</m:t>
                    </m:r>
                    <m:r>
                      <a:rPr lang="zh-CN" altLang="en-US" i="1" smtClean="0">
                        <a:solidFill>
                          <a:srgbClr val="FFCC00"/>
                        </a:solidFill>
                        <a:latin typeface="Cambria Math" panose="02040503050406030204" pitchFamily="18" charset="0"/>
                      </a:rPr>
                      <m:t>任意</m:t>
                    </m:r>
                    <m:r>
                      <a:rPr lang="zh-CN" altLang="en-US" i="1">
                        <a:solidFill>
                          <a:srgbClr val="FFCC00"/>
                        </a:solidFill>
                        <a:latin typeface="Cambria Math" panose="02040503050406030204" pitchFamily="18" charset="0"/>
                      </a:rPr>
                      <m:t>属于</m:t>
                    </m:r>
                    <m:r>
                      <m:rPr>
                        <m:sty m:val="p"/>
                      </m:rPr>
                      <a:rPr lang="en-US" altLang="zh-CN" i="1" smtClean="0">
                        <a:solidFill>
                          <a:srgbClr val="FFCC00"/>
                        </a:solidFill>
                        <a:latin typeface="Cambria Math" panose="02040503050406030204" pitchFamily="18" charset="0"/>
                      </a:rPr>
                      <m:t>I</m:t>
                    </m:r>
                    <m:r>
                      <a:rPr lang="zh-CN" altLang="en-US" i="1">
                        <a:solidFill>
                          <a:srgbClr val="FFCC00"/>
                        </a:solidFill>
                        <a:latin typeface="Cambria Math" panose="02040503050406030204" pitchFamily="18" charset="0"/>
                      </a:rPr>
                      <m:t>且</m:t>
                    </m:r>
                    <m:r>
                      <a:rPr lang="zh-CN" altLang="en-US" i="1" smtClean="0">
                        <a:solidFill>
                          <a:srgbClr val="FFCC00"/>
                        </a:solidFill>
                        <a:latin typeface="Cambria Math" panose="02040503050406030204" pitchFamily="18" charset="0"/>
                      </a:rPr>
                      <m:t>不等于</m:t>
                    </m:r>
                    <m:r>
                      <m:rPr>
                        <m:sty m:val="p"/>
                      </m:rPr>
                      <a:rPr lang="en-US" altLang="zh-CN" i="1">
                        <a:solidFill>
                          <a:srgbClr val="FFCC00"/>
                        </a:solidFill>
                        <a:latin typeface="Cambria Math" panose="02040503050406030204" pitchFamily="18" charset="0"/>
                      </a:rPr>
                      <m:t>a</m:t>
                    </m:r>
                    <m:r>
                      <a:rPr lang="zh-CN" altLang="en-US" i="1" smtClean="0">
                        <a:latin typeface="Cambria Math" panose="02040503050406030204" pitchFamily="18" charset="0"/>
                      </a:rPr>
                      <m:t>的</m:t>
                    </m:r>
                    <m:r>
                      <m:rPr>
                        <m:sty m:val="p"/>
                      </m:rPr>
                      <a:rPr lang="en-US" altLang="zh-CN" i="1">
                        <a:latin typeface="Cambria Math" panose="02040503050406030204" pitchFamily="18" charset="0"/>
                      </a:rPr>
                      <m:t>x</m:t>
                    </m:r>
                    <m:r>
                      <a:rPr lang="zh-CN" altLang="en-US" i="1" smtClean="0">
                        <a:latin typeface="Cambria Math" panose="02040503050406030204" pitchFamily="18" charset="0"/>
                      </a:rPr>
                      <m:t>有</m:t>
                    </m:r>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h</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oMath>
                </a14:m>
                <a:endParaRPr lang="en-US" altLang="zh-CN" b="0" dirty="0"/>
              </a:p>
              <a:p>
                <a:r>
                  <a:rPr lang="zh-CN" altLang="en-US" dirty="0"/>
                  <a:t>如果</a:t>
                </a:r>
                <a14:m>
                  <m:oMath xmlns:m="http://schemas.openxmlformats.org/officeDocument/2006/math">
                    <m:limLow>
                      <m:limLowPr>
                        <m:ctrlPr>
                          <a:rPr lang="zh-CN" altLang="en-US" i="1" smtClean="0">
                            <a:latin typeface="Cambria Math" panose="02040503050406030204" pitchFamily="18" charset="0"/>
                          </a:rPr>
                        </m:ctrlPr>
                      </m:limLowPr>
                      <m:e>
                        <m:r>
                          <m:rPr>
                            <m:sty m:val="p"/>
                          </m:rPr>
                          <a:rPr lang="zh-CN" altLang="en-US" i="1" smtClean="0">
                            <a:latin typeface="Cambria Math" panose="02040503050406030204" pitchFamily="18" charset="0"/>
                          </a:rPr>
                          <m:t>lim</m:t>
                        </m:r>
                        <m:r>
                          <a:rPr lang="en-US" altLang="zh-CN" b="0" i="1" smtClean="0">
                            <a:latin typeface="Cambria Math" panose="02040503050406030204" pitchFamily="18" charset="0"/>
                          </a:rPr>
                          <m:t> </m:t>
                        </m:r>
                      </m:e>
                      <m:lim>
                        <m:r>
                          <a:rPr lang="zh-CN" altLang="en-US" i="1" smtClean="0">
                            <a:latin typeface="Cambria Math" panose="02040503050406030204" pitchFamily="18" charset="0"/>
                          </a:rPr>
                          <m:t>𝑥</m:t>
                        </m:r>
                        <m:r>
                          <a:rPr lang="zh-CN" altLang="en-US" i="1" smtClean="0">
                            <a:latin typeface="Cambria Math" panose="02040503050406030204" pitchFamily="18" charset="0"/>
                          </a:rPr>
                          <m:t>→</m:t>
                        </m:r>
                        <m:r>
                          <a:rPr lang="zh-CN" altLang="en-US" i="1" smtClean="0">
                            <a:latin typeface="Cambria Math" panose="02040503050406030204" pitchFamily="18" charset="0"/>
                          </a:rPr>
                          <m:t>𝑎</m:t>
                        </m:r>
                      </m:lim>
                    </m:limLow>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limLow>
                      <m:limLowPr>
                        <m:ctrlPr>
                          <a:rPr lang="zh-CN" altLang="en-US" i="1" smtClean="0">
                            <a:latin typeface="Cambria Math" panose="02040503050406030204" pitchFamily="18" charset="0"/>
                          </a:rPr>
                        </m:ctrlPr>
                      </m:limLowPr>
                      <m:e>
                        <m:r>
                          <m:rPr>
                            <m:sty m:val="p"/>
                          </m:rPr>
                          <a:rPr lang="zh-CN" altLang="en-US" i="1" smtClean="0">
                            <a:latin typeface="Cambria Math" panose="02040503050406030204" pitchFamily="18" charset="0"/>
                          </a:rPr>
                          <m:t>lim</m:t>
                        </m:r>
                        <m:r>
                          <a:rPr lang="en-US" altLang="zh-CN" b="0" i="1" smtClean="0">
                            <a:latin typeface="Cambria Math" panose="02040503050406030204" pitchFamily="18" charset="0"/>
                          </a:rPr>
                          <m:t> </m:t>
                        </m:r>
                      </m:e>
                      <m:lim>
                        <m:r>
                          <a:rPr lang="zh-CN" altLang="en-US" i="1" smtClean="0">
                            <a:latin typeface="Cambria Math" panose="02040503050406030204" pitchFamily="18" charset="0"/>
                          </a:rPr>
                          <m:t>𝑥</m:t>
                        </m:r>
                        <m:r>
                          <a:rPr lang="zh-CN" altLang="en-US" i="1" smtClean="0">
                            <a:latin typeface="Cambria Math" panose="02040503050406030204" pitchFamily="18" charset="0"/>
                          </a:rPr>
                          <m:t>→</m:t>
                        </m:r>
                        <m:r>
                          <a:rPr lang="zh-CN" altLang="en-US" i="1" smtClean="0">
                            <a:latin typeface="Cambria Math" panose="02040503050406030204" pitchFamily="18" charset="0"/>
                          </a:rPr>
                          <m:t>𝑎</m:t>
                        </m:r>
                      </m:lim>
                    </m:limLow>
                    <m:r>
                      <a:rPr lang="en-US" altLang="zh-CN" b="0" i="1" smtClean="0">
                        <a:latin typeface="Cambria Math" panose="02040503050406030204" pitchFamily="18" charset="0"/>
                      </a:rPr>
                      <m:t>h</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𝐿</m:t>
                    </m:r>
                  </m:oMath>
                </a14:m>
                <a:r>
                  <a:rPr lang="zh-CN" altLang="en-US" b="0" dirty="0"/>
                  <a:t>，那么</a:t>
                </a:r>
                <a14:m>
                  <m:oMath xmlns:m="http://schemas.openxmlformats.org/officeDocument/2006/math">
                    <m:limLow>
                      <m:limLowPr>
                        <m:ctrlPr>
                          <a:rPr lang="zh-CN" altLang="en-US" i="1" smtClean="0">
                            <a:latin typeface="Cambria Math" panose="02040503050406030204" pitchFamily="18" charset="0"/>
                          </a:rPr>
                        </m:ctrlPr>
                      </m:limLowPr>
                      <m:e>
                        <m:r>
                          <m:rPr>
                            <m:sty m:val="p"/>
                          </m:rPr>
                          <a:rPr lang="zh-CN" altLang="en-US" i="1" smtClean="0">
                            <a:latin typeface="Cambria Math" panose="02040503050406030204" pitchFamily="18" charset="0"/>
                          </a:rPr>
                          <m:t>lim</m:t>
                        </m:r>
                        <m:r>
                          <a:rPr lang="en-US" altLang="zh-CN" b="0" i="1" smtClean="0">
                            <a:latin typeface="Cambria Math" panose="02040503050406030204" pitchFamily="18" charset="0"/>
                          </a:rPr>
                          <m:t> </m:t>
                        </m:r>
                      </m:e>
                      <m:lim>
                        <m:r>
                          <a:rPr lang="zh-CN" altLang="en-US" i="1" smtClean="0">
                            <a:latin typeface="Cambria Math" panose="02040503050406030204" pitchFamily="18" charset="0"/>
                          </a:rPr>
                          <m:t>𝑥</m:t>
                        </m:r>
                        <m:r>
                          <a:rPr lang="zh-CN" altLang="en-US" i="1" smtClean="0">
                            <a:latin typeface="Cambria Math" panose="02040503050406030204" pitchFamily="18" charset="0"/>
                          </a:rPr>
                          <m:t>→</m:t>
                        </m:r>
                        <m:r>
                          <a:rPr lang="zh-CN" altLang="en-US" i="1" smtClean="0">
                            <a:latin typeface="Cambria Math" panose="02040503050406030204" pitchFamily="18" charset="0"/>
                          </a:rPr>
                          <m:t>𝑎</m:t>
                        </m:r>
                      </m:lim>
                    </m:limLow>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𝐿</m:t>
                    </m:r>
                  </m:oMath>
                </a14:m>
                <a:endParaRPr lang="en-US" altLang="zh-CN" b="0" dirty="0"/>
              </a:p>
              <a:p>
                <a:endParaRPr lang="zh-CN" altLang="en-US" dirty="0"/>
              </a:p>
            </p:txBody>
          </p:sp>
        </mc:Choice>
        <mc:Fallback xmlns="">
          <p:sp>
            <p:nvSpPr>
              <p:cNvPr id="2" name="内容占位符 1">
                <a:extLst>
                  <a:ext uri="{FF2B5EF4-FFF2-40B4-BE49-F238E27FC236}">
                    <a16:creationId xmlns:a16="http://schemas.microsoft.com/office/drawing/2014/main" id="{D1FD0ABB-4C08-47C7-BD6D-D72D2173BDE5}"/>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5980FBB-ECCA-440E-82C5-56C12551A28D}"/>
              </a:ext>
            </a:extLst>
          </p:cNvPr>
          <p:cNvSpPr>
            <a:spLocks noGrp="1"/>
          </p:cNvSpPr>
          <p:nvPr>
            <p:ph type="ctrTitle"/>
          </p:nvPr>
        </p:nvSpPr>
        <p:spPr/>
        <p:txBody>
          <a:bodyPr>
            <a:normAutofit/>
          </a:bodyPr>
          <a:lstStyle/>
          <a:p>
            <a:r>
              <a:rPr lang="zh-CN" altLang="en-US" dirty="0"/>
              <a:t>夹逼定理</a:t>
            </a:r>
          </a:p>
        </p:txBody>
      </p:sp>
      <p:sp>
        <p:nvSpPr>
          <p:cNvPr id="4" name="内容占位符 3">
            <a:extLst>
              <a:ext uri="{FF2B5EF4-FFF2-40B4-BE49-F238E27FC236}">
                <a16:creationId xmlns:a16="http://schemas.microsoft.com/office/drawing/2014/main" id="{D0EE737C-1274-4F53-8B45-017CE15B8A7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384971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F421631-B054-476D-A32E-AB9A069D2A49}"/>
                  </a:ext>
                </a:extLst>
              </p:cNvPr>
              <p:cNvSpPr>
                <a:spLocks noGrp="1"/>
              </p:cNvSpPr>
              <p:nvPr>
                <p:ph idx="1"/>
              </p:nvPr>
            </p:nvSpPr>
            <p:spPr>
              <a:xfrm>
                <a:off x="838200" y="1382233"/>
                <a:ext cx="3861391" cy="4938546"/>
              </a:xfrm>
            </p:spPr>
            <p:txBody>
              <a:bodyPr>
                <a:normAutofit fontScale="92500"/>
              </a:bodyPr>
              <a:lstStyle/>
              <a:p>
                <a:pPr>
                  <a:lnSpc>
                    <a:spcPct val="130000"/>
                  </a:lnSpc>
                </a:pPr>
                <a14:m>
                  <m:oMathPara xmlns:m="http://schemas.openxmlformats.org/officeDocument/2006/math">
                    <m:oMathParaPr>
                      <m:jc m:val="left"/>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𝑖</m:t>
                              </m:r>
                            </m:e>
                            <m:sup>
                              <m:r>
                                <a:rPr lang="en-US" altLang="zh-CN" b="0" i="1" smtClean="0">
                                  <a:latin typeface="Cambria Math" panose="02040503050406030204" pitchFamily="18" charset="0"/>
                                </a:rPr>
                                <m:t>2</m:t>
                              </m:r>
                            </m:sup>
                          </m:sSup>
                        </m:e>
                      </m:nary>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a:rPr lang="en-US" altLang="zh-CN" i="1">
                                  <a:latin typeface="Cambria Math" panose="02040503050406030204" pitchFamily="18" charset="0"/>
                                </a:rPr>
                                <m:t>𝑖</m:t>
                              </m:r>
                            </m:sub>
                            <m:sup/>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𝑖</m:t>
                                      </m:r>
                                    </m:num>
                                    <m:den>
                                      <m:r>
                                        <a:rPr lang="en-US" altLang="zh-CN" b="0" i="1" smtClean="0">
                                          <a:latin typeface="Cambria Math" panose="02040503050406030204" pitchFamily="18" charset="0"/>
                                        </a:rPr>
                                        <m:t>𝑑</m:t>
                                      </m:r>
                                    </m:den>
                                  </m:f>
                                </m:e>
                              </m:d>
                              <m:r>
                                <a:rPr lang="en-US" altLang="zh-CN" i="1" smtClean="0">
                                  <a:latin typeface="Cambria Math" panose="02040503050406030204" pitchFamily="18" charset="0"/>
                                </a:rPr>
                                <m:t>𝑑</m:t>
                              </m:r>
                            </m:e>
                          </m:nary>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                =</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𝑑</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sup>
                            <m:e>
                              <m:r>
                                <a:rPr lang="en-US" altLang="zh-CN" b="0" i="1" smtClean="0">
                                  <a:latin typeface="Cambria Math" panose="02040503050406030204" pitchFamily="18" charset="0"/>
                                </a:rPr>
                                <m:t>𝑓</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𝑖</m:t>
                                  </m:r>
                                </m:e>
                              </m:d>
                            </m:e>
                          </m:nary>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                =</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zh-CN" altLang="en-US" dirty="0"/>
              </a:p>
            </p:txBody>
          </p:sp>
        </mc:Choice>
        <mc:Fallback xmlns="">
          <p:sp>
            <p:nvSpPr>
              <p:cNvPr id="2" name="内容占位符 1">
                <a:extLst>
                  <a:ext uri="{FF2B5EF4-FFF2-40B4-BE49-F238E27FC236}">
                    <a16:creationId xmlns:a16="http://schemas.microsoft.com/office/drawing/2014/main" id="{8F421631-B054-476D-A32E-AB9A069D2A49}"/>
                  </a:ext>
                </a:extLst>
              </p:cNvPr>
              <p:cNvSpPr>
                <a:spLocks noGrp="1" noRot="1" noChangeAspect="1" noMove="1" noResize="1" noEditPoints="1" noAdjustHandles="1" noChangeArrowheads="1" noChangeShapeType="1" noTextEdit="1"/>
              </p:cNvSpPr>
              <p:nvPr>
                <p:ph idx="1"/>
              </p:nvPr>
            </p:nvSpPr>
            <p:spPr>
              <a:xfrm>
                <a:off x="838200" y="1382233"/>
                <a:ext cx="3861391" cy="4938546"/>
              </a:xfrm>
              <a:blipFill>
                <a:blip r:embed="rId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EA9ACD64-CECB-47A5-9E55-E8E120774F4E}"/>
                  </a:ext>
                </a:extLst>
              </p:cNvPr>
              <p:cNvSpPr>
                <a:spLocks noGrp="1"/>
              </p:cNvSpPr>
              <p:nvPr>
                <p:ph type="ctrTitle"/>
              </p:nvPr>
            </p:nvSpPr>
            <p:spPr/>
            <p:txBody>
              <a:bodyPr/>
              <a:lstStyle/>
              <a:p>
                <a:r>
                  <a:rPr lang="zh-CN" altLang="en-US" dirty="0"/>
                  <a:t>杜教筛求</a:t>
                </a:r>
                <a14:m>
                  <m:oMath xmlns:m="http://schemas.openxmlformats.org/officeDocument/2006/math">
                    <m:r>
                      <a:rPr lang="zh-CN" altLang="en-US"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m:t>
                    </m:r>
                    <m:r>
                      <a:rPr lang="en-US" altLang="zh-CN" i="1">
                        <a:latin typeface="Cambria Math" panose="02040503050406030204" pitchFamily="18" charset="0"/>
                      </a:rPr>
                      <m:t>𝑖</m:t>
                    </m:r>
                    <m:r>
                      <a:rPr lang="zh-CN" altLang="en-US" i="1">
                        <a:latin typeface="Cambria Math" panose="02040503050406030204" pitchFamily="18" charset="0"/>
                      </a:rPr>
                      <m:t>前缀和</m:t>
                    </m:r>
                  </m:oMath>
                </a14:m>
                <a:endParaRPr lang="zh-CN" altLang="en-US" dirty="0"/>
              </a:p>
            </p:txBody>
          </p:sp>
        </mc:Choice>
        <mc:Fallback xmlns="">
          <p:sp>
            <p:nvSpPr>
              <p:cNvPr id="3" name="标题 2">
                <a:extLst>
                  <a:ext uri="{FF2B5EF4-FFF2-40B4-BE49-F238E27FC236}">
                    <a16:creationId xmlns:a16="http://schemas.microsoft.com/office/drawing/2014/main" id="{EA9ACD64-CECB-47A5-9E55-E8E120774F4E}"/>
                  </a:ext>
                </a:extLst>
              </p:cNvPr>
              <p:cNvSpPr>
                <a:spLocks noGrp="1" noRot="1" noChangeAspect="1" noMove="1" noResize="1" noEditPoints="1" noAdjustHandles="1" noChangeArrowheads="1" noChangeShapeType="1" noTextEdit="1"/>
              </p:cNvSpPr>
              <p:nvPr>
                <p:ph type="ctrTitle"/>
              </p:nvPr>
            </p:nvSpPr>
            <p:spPr>
              <a:blipFill>
                <a:blip r:embed="rId3"/>
                <a:stretch>
                  <a:fillRect l="-2067" b="-5769"/>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4115995B-AD0C-4395-96C6-58540847D713}"/>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02478D4D-6FE5-4F20-8CC5-DF3B4D3E806F}"/>
                  </a:ext>
                </a:extLst>
              </p:cNvPr>
              <p:cNvSpPr txBox="1">
                <a:spLocks/>
              </p:cNvSpPr>
              <p:nvPr/>
            </p:nvSpPr>
            <p:spPr>
              <a:xfrm>
                <a:off x="5551083" y="1593685"/>
                <a:ext cx="6187262" cy="4938546"/>
              </a:xfrm>
              <a:prstGeom prst="rect">
                <a:avLst/>
              </a:prstGeom>
            </p:spPr>
            <p:txBody>
              <a:bodyPr vert="horz" lIns="91440" tIns="45720" rIns="91440" bIns="45720" rtlCol="0" anchor="ctr">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pPr>
                <a14:m>
                  <m:oMathPara xmlns:m="http://schemas.openxmlformats.org/officeDocument/2006/math">
                    <m:oMathParaPr>
                      <m:jc m:val="left"/>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𝑖</m:t>
                              </m:r>
                            </m:e>
                            <m:sup>
                              <m:r>
                                <a:rPr lang="en-US" altLang="zh-CN" b="0" i="1" smtClean="0">
                                  <a:latin typeface="Cambria Math" panose="02040503050406030204" pitchFamily="18" charset="0"/>
                                </a:rPr>
                                <m:t>2</m:t>
                              </m:r>
                            </m:sup>
                          </m:sSup>
                        </m:e>
                      </m:nary>
                      <m:r>
                        <a:rPr lang="en-US" altLang="zh-CN" i="1">
                          <a:latin typeface="Cambria Math" panose="02040503050406030204" pitchFamily="18" charset="0"/>
                        </a:rPr>
                        <m:t>=</m:t>
                      </m:r>
                      <m:r>
                        <a:rPr lang="en-US" altLang="zh-CN" b="0" i="1" smtClean="0">
                          <a:latin typeface="Cambria Math" panose="02040503050406030204" pitchFamily="18" charset="0"/>
                        </a:rPr>
                        <m:t>𝑆</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a:rPr lang="en-US" altLang="zh-CN" b="0" i="1" smtClean="0">
                              <a:latin typeface="Cambria Math" panose="02040503050406030204" pitchFamily="18" charset="0"/>
                            </a:rPr>
                            <m:t>2</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𝑆</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𝑖</m:t>
                              </m:r>
                            </m:e>
                            <m:sup>
                              <m:r>
                                <a:rPr lang="en-US" altLang="zh-CN" b="0" i="1" smtClean="0">
                                  <a:latin typeface="Cambria Math" panose="02040503050406030204" pitchFamily="18" charset="0"/>
                                </a:rPr>
                                <m:t>2</m:t>
                              </m:r>
                            </m:sup>
                          </m:sSup>
                        </m:e>
                      </m:nary>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=2</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+1)(2</m:t>
                          </m:r>
                          <m:r>
                            <a:rPr lang="en-US" altLang="zh-CN" b="0" i="1" smtClean="0">
                              <a:latin typeface="Cambria Math" panose="02040503050406030204" pitchFamily="18" charset="0"/>
                            </a:rPr>
                            <m:t>𝑛</m:t>
                          </m:r>
                          <m:r>
                            <a:rPr lang="en-US" altLang="zh-CN" b="0" i="1" smtClean="0">
                              <a:latin typeface="Cambria Math" panose="02040503050406030204" pitchFamily="18" charset="0"/>
                            </a:rPr>
                            <m:t>+1)</m:t>
                          </m:r>
                        </m:num>
                        <m:den>
                          <m:r>
                            <a:rPr lang="en-US" altLang="zh-CN" b="0" i="1" smtClean="0">
                              <a:latin typeface="Cambria Math" panose="02040503050406030204" pitchFamily="18" charset="0"/>
                            </a:rPr>
                            <m:t>6</m:t>
                          </m:r>
                        </m:den>
                      </m:f>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=2</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zh-CN" altLang="en-US" dirty="0"/>
              </a:p>
              <a:p>
                <a:pPr>
                  <a:lnSpc>
                    <a:spcPct val="130000"/>
                  </a:lnSpc>
                </a:pPr>
                <a:endParaRPr lang="zh-CN" altLang="en-US" dirty="0"/>
              </a:p>
            </p:txBody>
          </p:sp>
        </mc:Choice>
        <mc:Fallback xmlns="">
          <p:sp>
            <p:nvSpPr>
              <p:cNvPr id="5" name="内容占位符 1">
                <a:extLst>
                  <a:ext uri="{FF2B5EF4-FFF2-40B4-BE49-F238E27FC236}">
                    <a16:creationId xmlns:a16="http://schemas.microsoft.com/office/drawing/2014/main" id="{02478D4D-6FE5-4F20-8CC5-DF3B4D3E806F}"/>
                  </a:ext>
                </a:extLst>
              </p:cNvPr>
              <p:cNvSpPr txBox="1">
                <a:spLocks noRot="1" noChangeAspect="1" noMove="1" noResize="1" noEditPoints="1" noAdjustHandles="1" noChangeArrowheads="1" noChangeShapeType="1" noTextEdit="1"/>
              </p:cNvSpPr>
              <p:nvPr/>
            </p:nvSpPr>
            <p:spPr>
              <a:xfrm>
                <a:off x="5551083" y="1593685"/>
                <a:ext cx="6187262" cy="4938546"/>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265183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0427411-34AE-4518-B6F1-3814EA5F3526}"/>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r>
                        <a:rPr lang="en-US" altLang="zh-CN" i="1" smtClean="0">
                          <a:latin typeface="Cambria Math" panose="02040503050406030204" pitchFamily="18" charset="0"/>
                        </a:rPr>
                        <m:t>𝑔</m:t>
                      </m:r>
                      <m:d>
                        <m:dPr>
                          <m:ctrlPr>
                            <a:rPr lang="en-US" altLang="zh-CN" i="1">
                              <a:latin typeface="Cambria Math" panose="02040503050406030204" pitchFamily="18" charset="0"/>
                            </a:rPr>
                          </m:ctrlPr>
                        </m:dPr>
                        <m:e>
                          <m:r>
                            <a:rPr lang="en-US" altLang="zh-CN" i="1">
                              <a:latin typeface="Cambria Math" panose="02040503050406030204" pitchFamily="18" charset="0"/>
                            </a:rPr>
                            <m:t>1</m:t>
                          </m:r>
                        </m:e>
                      </m:d>
                      <m:r>
                        <a:rPr lang="en-US" altLang="zh-CN" i="1">
                          <a:latin typeface="Cambria Math" panose="02040503050406030204" pitchFamily="18" charset="0"/>
                        </a:rPr>
                        <m:t>∗</m:t>
                      </m:r>
                      <m:r>
                        <a:rPr lang="en-US" altLang="zh-CN" i="1">
                          <a:latin typeface="Cambria Math" panose="02040503050406030204" pitchFamily="18" charset="0"/>
                        </a:rPr>
                        <m:t>𝑆</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nary>
                        <m:naryPr>
                          <m:chr m:val="∑"/>
                          <m:ctrlPr>
                            <a:rPr lang="zh-CN" altLang="en-US" i="1" smtClean="0">
                              <a:solidFill>
                                <a:srgbClr val="FFC000"/>
                              </a:solidFill>
                              <a:latin typeface="Cambria Math" panose="02040503050406030204" pitchFamily="18" charset="0"/>
                            </a:rPr>
                          </m:ctrlPr>
                        </m:naryPr>
                        <m:sub>
                          <m:r>
                            <m:rPr>
                              <m:brk m:alnAt="23"/>
                            </m:rPr>
                            <a:rPr lang="en-US" altLang="zh-CN" i="1">
                              <a:solidFill>
                                <a:srgbClr val="FFC000"/>
                              </a:solidFill>
                              <a:latin typeface="Cambria Math" panose="02040503050406030204" pitchFamily="18" charset="0"/>
                            </a:rPr>
                            <m:t>𝑖</m:t>
                          </m:r>
                          <m:r>
                            <a:rPr lang="en-US" altLang="zh-CN" i="1">
                              <a:solidFill>
                                <a:srgbClr val="FFC000"/>
                              </a:solidFill>
                              <a:latin typeface="Cambria Math" panose="02040503050406030204" pitchFamily="18" charset="0"/>
                            </a:rPr>
                            <m:t>=1</m:t>
                          </m:r>
                        </m:sub>
                        <m:sup>
                          <m:r>
                            <a:rPr lang="en-US" altLang="zh-CN" i="1">
                              <a:solidFill>
                                <a:srgbClr val="FFC000"/>
                              </a:solidFill>
                              <a:latin typeface="Cambria Math" panose="02040503050406030204" pitchFamily="18" charset="0"/>
                            </a:rPr>
                            <m:t>𝑛</m:t>
                          </m:r>
                        </m:sup>
                        <m:e>
                          <m:r>
                            <a:rPr lang="en-US" altLang="zh-CN" i="1">
                              <a:solidFill>
                                <a:srgbClr val="FFC000"/>
                              </a:solidFill>
                              <a:latin typeface="Cambria Math" panose="02040503050406030204" pitchFamily="18" charset="0"/>
                            </a:rPr>
                            <m:t>h</m:t>
                          </m:r>
                          <m:d>
                            <m:dPr>
                              <m:ctrlPr>
                                <a:rPr lang="en-US" altLang="zh-CN" i="1">
                                  <a:solidFill>
                                    <a:srgbClr val="FFC000"/>
                                  </a:solidFill>
                                  <a:latin typeface="Cambria Math" panose="02040503050406030204" pitchFamily="18" charset="0"/>
                                </a:rPr>
                              </m:ctrlPr>
                            </m:dPr>
                            <m:e>
                              <m:r>
                                <a:rPr lang="en-US" altLang="zh-CN" i="1">
                                  <a:solidFill>
                                    <a:srgbClr val="FFC000"/>
                                  </a:solidFill>
                                  <a:latin typeface="Cambria Math" panose="02040503050406030204" pitchFamily="18" charset="0"/>
                                </a:rPr>
                                <m:t>𝑖</m:t>
                              </m:r>
                            </m:e>
                          </m:d>
                        </m:e>
                      </m:nary>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=2</m:t>
                          </m:r>
                        </m:sub>
                        <m:sup>
                          <m:r>
                            <a:rPr lang="en-US" altLang="zh-CN" i="1">
                              <a:latin typeface="Cambria Math" panose="02040503050406030204" pitchFamily="18" charset="0"/>
                            </a:rPr>
                            <m:t>𝑛</m:t>
                          </m:r>
                        </m:sup>
                        <m:e>
                          <m:r>
                            <a:rPr lang="en-US" altLang="zh-CN" i="1">
                              <a:latin typeface="Cambria Math" panose="02040503050406030204" pitchFamily="18" charset="0"/>
                            </a:rPr>
                            <m:t>𝑔</m:t>
                          </m:r>
                          <m:d>
                            <m:dPr>
                              <m:ctrlPr>
                                <a:rPr lang="en-US" altLang="zh-CN" i="1">
                                  <a:latin typeface="Cambria Math" panose="02040503050406030204" pitchFamily="18" charset="0"/>
                                </a:rPr>
                              </m:ctrlPr>
                            </m:dPr>
                            <m:e>
                              <m:r>
                                <a:rPr lang="en-US" altLang="zh-CN" i="1">
                                  <a:latin typeface="Cambria Math" panose="02040503050406030204" pitchFamily="18" charset="0"/>
                                </a:rPr>
                                <m:t>𝑑</m:t>
                              </m:r>
                            </m:e>
                          </m:d>
                          <m:r>
                            <a:rPr lang="en-US" altLang="zh-CN" i="1">
                              <a:latin typeface="Cambria Math" panose="02040503050406030204" pitchFamily="18" charset="0"/>
                            </a:rPr>
                            <m:t>∗</m:t>
                          </m:r>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en-US" altLang="zh-CN" dirty="0"/>
              </a:p>
              <a:p>
                <a14:m>
                  <m:oMath xmlns:m="http://schemas.openxmlformats.org/officeDocument/2006/math">
                    <m:r>
                      <a:rPr lang="zh-CN" altLang="en-US" i="1" dirty="0">
                        <a:solidFill>
                          <a:schemeClr val="bg1"/>
                        </a:solidFill>
                        <a:latin typeface="Cambria Math" panose="02040503050406030204" pitchFamily="18" charset="0"/>
                      </a:rPr>
                      <m:t>由于</m:t>
                    </m:r>
                    <m:r>
                      <a:rPr lang="zh-CN" altLang="en-US" i="1" dirty="0" smtClean="0">
                        <a:latin typeface="Cambria Math" panose="02040503050406030204" pitchFamily="18" charset="0"/>
                      </a:rPr>
                      <m:t>积性函数</m:t>
                    </m:r>
                    <m:r>
                      <a:rPr lang="zh-CN" altLang="en-US" i="1" dirty="0">
                        <a:latin typeface="Cambria Math" panose="02040503050406030204" pitchFamily="18" charset="0"/>
                      </a:rPr>
                      <m:t>的</m:t>
                    </m:r>
                    <m:r>
                      <a:rPr lang="zh-CN" altLang="en-US" i="1" dirty="0" smtClean="0">
                        <a:latin typeface="Cambria Math" panose="02040503050406030204" pitchFamily="18" charset="0"/>
                      </a:rPr>
                      <m:t>狄利克雷卷积</m:t>
                    </m:r>
                    <m:r>
                      <a:rPr lang="zh-CN" altLang="en-US" i="1" dirty="0">
                        <a:latin typeface="Cambria Math" panose="02040503050406030204" pitchFamily="18" charset="0"/>
                      </a:rPr>
                      <m:t>仍是</m:t>
                    </m:r>
                    <m:r>
                      <a:rPr lang="zh-CN" altLang="en-US" i="1" dirty="0" smtClean="0">
                        <a:latin typeface="Cambria Math" panose="02040503050406030204" pitchFamily="18" charset="0"/>
                      </a:rPr>
                      <m:t>极性</m:t>
                    </m:r>
                    <m:r>
                      <a:rPr lang="zh-CN" altLang="en-US" i="1" dirty="0">
                        <a:latin typeface="Cambria Math" panose="02040503050406030204" pitchFamily="18" charset="0"/>
                      </a:rPr>
                      <m:t>函数</m:t>
                    </m:r>
                    <m:r>
                      <a:rPr lang="zh-CN" altLang="en-US" i="1" dirty="0">
                        <a:solidFill>
                          <a:schemeClr val="bg1"/>
                        </a:solidFill>
                        <a:latin typeface="Cambria Math" panose="02040503050406030204" pitchFamily="18" charset="0"/>
                      </a:rPr>
                      <m:t>，</m:t>
                    </m:r>
                    <m:nary>
                      <m:naryPr>
                        <m:chr m:val="∑"/>
                        <m:ctrlPr>
                          <a:rPr lang="zh-CN" altLang="en-US" i="1" smtClean="0">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𝑖</m:t>
                        </m:r>
                        <m:r>
                          <a:rPr lang="en-US" altLang="zh-CN" i="1">
                            <a:solidFill>
                              <a:schemeClr val="bg1"/>
                            </a:solidFill>
                            <a:latin typeface="Cambria Math" panose="02040503050406030204" pitchFamily="18" charset="0"/>
                          </a:rPr>
                          <m:t>=1</m:t>
                        </m:r>
                      </m:sub>
                      <m:sup>
                        <m:r>
                          <a:rPr lang="en-US" altLang="zh-CN" i="1">
                            <a:solidFill>
                              <a:schemeClr val="bg1"/>
                            </a:solidFill>
                            <a:latin typeface="Cambria Math" panose="02040503050406030204" pitchFamily="18" charset="0"/>
                          </a:rPr>
                          <m:t>𝑛</m:t>
                        </m:r>
                      </m:sup>
                      <m:e>
                        <m:r>
                          <a:rPr lang="en-US" altLang="zh-CN" i="1">
                            <a:solidFill>
                              <a:schemeClr val="bg1"/>
                            </a:solidFill>
                            <a:latin typeface="Cambria Math" panose="02040503050406030204" pitchFamily="18" charset="0"/>
                          </a:rPr>
                          <m:t>h</m:t>
                        </m:r>
                        <m:d>
                          <m:dPr>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𝑖</m:t>
                            </m:r>
                          </m:e>
                        </m:d>
                      </m:e>
                    </m:nary>
                  </m:oMath>
                </a14:m>
                <a:r>
                  <a:rPr lang="zh-CN" altLang="en-US" dirty="0"/>
                  <a:t>也是积性函数的前缀和，也可以用杜教筛来求</a:t>
                </a:r>
                <a:endParaRPr lang="en-US" altLang="zh-CN" dirty="0"/>
              </a:p>
              <a:p>
                <a:r>
                  <a:rPr lang="zh-CN" altLang="en-US" dirty="0"/>
                  <a:t>值得注意的是，这样杜教筛套杜教筛</a:t>
                </a:r>
                <a:r>
                  <a:rPr lang="zh-CN" altLang="en-US" dirty="0">
                    <a:solidFill>
                      <a:srgbClr val="FFC000"/>
                    </a:solidFill>
                  </a:rPr>
                  <a:t>复杂度仍是</a:t>
                </a:r>
                <a14:m>
                  <m:oMath xmlns:m="http://schemas.openxmlformats.org/officeDocument/2006/math">
                    <m:r>
                      <a:rPr lang="en-US" altLang="zh-CN" b="0" i="1" smtClean="0">
                        <a:solidFill>
                          <a:srgbClr val="FFC000"/>
                        </a:solidFill>
                        <a:latin typeface="Cambria Math" panose="02040503050406030204" pitchFamily="18" charset="0"/>
                      </a:rPr>
                      <m:t>𝑂</m:t>
                    </m:r>
                    <m:d>
                      <m:dPr>
                        <m:ctrlPr>
                          <a:rPr lang="en-US" altLang="zh-CN" b="0" i="1" smtClean="0">
                            <a:solidFill>
                              <a:srgbClr val="FFC000"/>
                            </a:solidFill>
                            <a:latin typeface="Cambria Math" panose="02040503050406030204" pitchFamily="18" charset="0"/>
                          </a:rPr>
                        </m:ctrlPr>
                      </m:dPr>
                      <m:e>
                        <m:sSup>
                          <m:sSupPr>
                            <m:ctrlPr>
                              <a:rPr lang="en-US" altLang="zh-CN" b="0" i="1" smtClean="0">
                                <a:solidFill>
                                  <a:srgbClr val="FFC000"/>
                                </a:solidFill>
                                <a:latin typeface="Cambria Math" panose="02040503050406030204" pitchFamily="18" charset="0"/>
                              </a:rPr>
                            </m:ctrlPr>
                          </m:sSupPr>
                          <m:e>
                            <m:r>
                              <a:rPr lang="en-US" altLang="zh-CN" b="0" i="1" smtClean="0">
                                <a:solidFill>
                                  <a:srgbClr val="FFC000"/>
                                </a:solidFill>
                                <a:latin typeface="Cambria Math" panose="02040503050406030204" pitchFamily="18" charset="0"/>
                              </a:rPr>
                              <m:t>𝑛</m:t>
                            </m:r>
                          </m:e>
                          <m:sup>
                            <m:f>
                              <m:fPr>
                                <m:ctrlPr>
                                  <a:rPr lang="en-US" altLang="zh-CN" b="0" i="1" smtClean="0">
                                    <a:solidFill>
                                      <a:srgbClr val="FFC000"/>
                                    </a:solidFill>
                                    <a:latin typeface="Cambria Math" panose="02040503050406030204" pitchFamily="18" charset="0"/>
                                  </a:rPr>
                                </m:ctrlPr>
                              </m:fPr>
                              <m:num>
                                <m:r>
                                  <a:rPr lang="en-US" altLang="zh-CN" b="0" i="1" smtClean="0">
                                    <a:solidFill>
                                      <a:srgbClr val="FFC000"/>
                                    </a:solidFill>
                                    <a:latin typeface="Cambria Math" panose="02040503050406030204" pitchFamily="18" charset="0"/>
                                  </a:rPr>
                                  <m:t>2</m:t>
                                </m:r>
                              </m:num>
                              <m:den>
                                <m:r>
                                  <a:rPr lang="en-US" altLang="zh-CN" b="0" i="1" smtClean="0">
                                    <a:solidFill>
                                      <a:srgbClr val="FFC000"/>
                                    </a:solidFill>
                                    <a:latin typeface="Cambria Math" panose="02040503050406030204" pitchFamily="18" charset="0"/>
                                  </a:rPr>
                                  <m:t>3</m:t>
                                </m:r>
                              </m:den>
                            </m:f>
                          </m:sup>
                        </m:sSup>
                      </m:e>
                    </m:d>
                  </m:oMath>
                </a14:m>
                <a:r>
                  <a:rPr lang="zh-CN" altLang="en-US" dirty="0"/>
                  <a:t>，因为内外杜教筛中，要求求前缀和的</a:t>
                </a:r>
                <a:r>
                  <a:rPr lang="en-US" altLang="zh-CN" dirty="0"/>
                  <a:t>n</a:t>
                </a:r>
                <a:r>
                  <a:rPr lang="zh-CN" altLang="en-US" dirty="0"/>
                  <a:t>完全一致，只是常数增大了一些</a:t>
                </a:r>
              </a:p>
            </p:txBody>
          </p:sp>
        </mc:Choice>
        <mc:Fallback xmlns="">
          <p:sp>
            <p:nvSpPr>
              <p:cNvPr id="2" name="内容占位符 1">
                <a:extLst>
                  <a:ext uri="{FF2B5EF4-FFF2-40B4-BE49-F238E27FC236}">
                    <a16:creationId xmlns:a16="http://schemas.microsoft.com/office/drawing/2014/main" id="{F0427411-34AE-4518-B6F1-3814EA5F3526}"/>
                  </a:ext>
                </a:extLst>
              </p:cNvPr>
              <p:cNvSpPr>
                <a:spLocks noGrp="1" noRot="1" noChangeAspect="1" noMove="1" noResize="1" noEditPoints="1" noAdjustHandles="1" noChangeArrowheads="1" noChangeShapeType="1" noTextEdit="1"/>
              </p:cNvSpPr>
              <p:nvPr>
                <p:ph idx="1"/>
              </p:nvPr>
            </p:nvSpPr>
            <p:spPr>
              <a:blipFill>
                <a:blip r:embed="rId2"/>
                <a:stretch>
                  <a:fillRect l="-1217" r="-98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B9BA5D0-F468-4611-BF7E-C1422F52D54F}"/>
              </a:ext>
            </a:extLst>
          </p:cNvPr>
          <p:cNvSpPr>
            <a:spLocks noGrp="1"/>
          </p:cNvSpPr>
          <p:nvPr>
            <p:ph type="ctrTitle"/>
          </p:nvPr>
        </p:nvSpPr>
        <p:spPr/>
        <p:txBody>
          <a:bodyPr/>
          <a:lstStyle/>
          <a:p>
            <a:r>
              <a:rPr lang="zh-CN" altLang="en-US" dirty="0"/>
              <a:t>杜教筛套杜教筛</a:t>
            </a:r>
          </a:p>
        </p:txBody>
      </p:sp>
      <p:sp>
        <p:nvSpPr>
          <p:cNvPr id="4" name="内容占位符 3">
            <a:extLst>
              <a:ext uri="{FF2B5EF4-FFF2-40B4-BE49-F238E27FC236}">
                <a16:creationId xmlns:a16="http://schemas.microsoft.com/office/drawing/2014/main" id="{3700744C-B12A-4392-B1A6-FE946E7BC22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56192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305CD2E-E2BF-4AC0-9FCC-A0537D3D6028}"/>
                  </a:ext>
                </a:extLst>
              </p:cNvPr>
              <p:cNvSpPr>
                <a:spLocks noGrp="1"/>
              </p:cNvSpPr>
              <p:nvPr>
                <p:ph idx="1"/>
              </p:nvPr>
            </p:nvSpPr>
            <p:spPr/>
            <p:txBody>
              <a:bodyPr/>
              <a:lstStyle/>
              <a:p>
                <a:r>
                  <a:rPr lang="zh-CN" altLang="en-US" dirty="0"/>
                  <a:t>求</a:t>
                </a:r>
                <a14:m>
                  <m:oMath xmlns:m="http://schemas.openxmlformats.org/officeDocument/2006/math">
                    <m:nary>
                      <m:naryPr>
                        <m:chr m:val="∑"/>
                        <m:limLoc m:val="subSup"/>
                        <m:ctrlPr>
                          <a:rPr lang="zh-CN" altLang="en-US" i="1">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b="0" i="1" smtClean="0">
                                <a:latin typeface="Cambria Math" panose="02040503050406030204" pitchFamily="18" charset="0"/>
                              </a:rPr>
                              <m:t>𝑛</m:t>
                            </m:r>
                          </m:sup>
                          <m:e>
                            <m:r>
                              <m:rPr>
                                <m:sty m:val="p"/>
                              </m:rPr>
                              <a:rPr lang="en-US" altLang="zh-CN">
                                <a:latin typeface="Cambria Math" panose="02040503050406030204" pitchFamily="18" charset="0"/>
                              </a:rPr>
                              <m:t>gcd</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e>
                        </m:nary>
                      </m:e>
                    </m:nary>
                  </m:oMath>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𝑛</m:t>
                      </m:r>
                      <m:r>
                        <a:rPr lang="en-US" altLang="zh-CN" i="1">
                          <a:latin typeface="Cambria Math" panose="02040503050406030204" pitchFamily="18" charset="0"/>
                          <a:ea typeface="Cambria Math" panose="02040503050406030204" pitchFamily="18" charset="0"/>
                        </a:rPr>
                        <m:t>≤</m:t>
                      </m:r>
                      <m:sSup>
                        <m:sSupPr>
                          <m:ctrlPr>
                            <a:rPr lang="en-US" altLang="zh-CN" i="1">
                              <a:latin typeface="Cambria Math" panose="02040503050406030204" pitchFamily="18" charset="0"/>
                              <a:ea typeface="Cambria Math" panose="02040503050406030204" pitchFamily="18" charset="0"/>
                            </a:rPr>
                          </m:ctrlPr>
                        </m:sSupPr>
                        <m:e>
                          <m:r>
                            <a:rPr lang="en-US" altLang="zh-CN" i="1">
                              <a:latin typeface="Cambria Math" panose="02040503050406030204" pitchFamily="18" charset="0"/>
                              <a:ea typeface="Cambria Math" panose="02040503050406030204" pitchFamily="18" charset="0"/>
                            </a:rPr>
                            <m:t>10</m:t>
                          </m:r>
                        </m:e>
                        <m:sup>
                          <m:r>
                            <a:rPr lang="en-US" altLang="zh-CN" b="0" i="1" smtClean="0">
                              <a:latin typeface="Cambria Math" panose="02040503050406030204" pitchFamily="18" charset="0"/>
                              <a:ea typeface="Cambria Math" panose="02040503050406030204" pitchFamily="18" charset="0"/>
                            </a:rPr>
                            <m:t>10</m:t>
                          </m:r>
                        </m:sup>
                      </m:sSup>
                    </m:oMath>
                  </m:oMathPara>
                </a14:m>
                <a:endParaRPr lang="zh-CN" altLang="en-US" dirty="0"/>
              </a:p>
            </p:txBody>
          </p:sp>
        </mc:Choice>
        <mc:Fallback xmlns="">
          <p:sp>
            <p:nvSpPr>
              <p:cNvPr id="2" name="内容占位符 1">
                <a:extLst>
                  <a:ext uri="{FF2B5EF4-FFF2-40B4-BE49-F238E27FC236}">
                    <a16:creationId xmlns:a16="http://schemas.microsoft.com/office/drawing/2014/main" id="{D305CD2E-E2BF-4AC0-9FCC-A0537D3D6028}"/>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681C3E8-DF1E-42E6-BB5D-769CCEBE6249}"/>
              </a:ext>
            </a:extLst>
          </p:cNvPr>
          <p:cNvSpPr>
            <a:spLocks noGrp="1"/>
          </p:cNvSpPr>
          <p:nvPr>
            <p:ph type="ctrTitle"/>
          </p:nvPr>
        </p:nvSpPr>
        <p:spPr/>
        <p:txBody>
          <a:bodyPr/>
          <a:lstStyle/>
          <a:p>
            <a:r>
              <a:rPr lang="en-US" altLang="zh-CN" dirty="0"/>
              <a:t>51nod1237 </a:t>
            </a:r>
            <a:r>
              <a:rPr lang="zh-CN" altLang="en-US" dirty="0"/>
              <a:t>最大公约数之和</a:t>
            </a:r>
            <a:r>
              <a:rPr lang="en-US" altLang="zh-CN" dirty="0"/>
              <a:t>V3</a:t>
            </a:r>
            <a:endParaRPr lang="zh-CN" altLang="en-US" dirty="0"/>
          </a:p>
        </p:txBody>
      </p:sp>
      <p:sp>
        <p:nvSpPr>
          <p:cNvPr id="4" name="内容占位符 3">
            <a:extLst>
              <a:ext uri="{FF2B5EF4-FFF2-40B4-BE49-F238E27FC236}">
                <a16:creationId xmlns:a16="http://schemas.microsoft.com/office/drawing/2014/main" id="{C093A8C0-0F13-4E8A-A252-7F89B946BBAE}"/>
              </a:ext>
            </a:extLst>
          </p:cNvPr>
          <p:cNvSpPr>
            <a:spLocks noGrp="1"/>
          </p:cNvSpPr>
          <p:nvPr>
            <p:ph sz="quarter" idx="10"/>
          </p:nvPr>
        </p:nvSpPr>
        <p:spPr/>
        <p:txBody>
          <a:bodyPr/>
          <a:lstStyle/>
          <a:p>
            <a:r>
              <a:rPr lang="en-US" altLang="zh-CN" dirty="0"/>
              <a:t>51nod</a:t>
            </a:r>
            <a:r>
              <a:rPr lang="zh-CN" altLang="en-US" dirty="0"/>
              <a:t>上有很多这种东西</a:t>
            </a:r>
          </a:p>
        </p:txBody>
      </p:sp>
    </p:spTree>
    <p:extLst>
      <p:ext uri="{BB962C8B-B14F-4D97-AF65-F5344CB8AC3E}">
        <p14:creationId xmlns:p14="http://schemas.microsoft.com/office/powerpoint/2010/main" val="1235057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BB33EF3-F4DF-4348-8E60-ECFD41196895}"/>
                  </a:ext>
                </a:extLst>
              </p:cNvPr>
              <p:cNvSpPr>
                <a:spLocks noGrp="1"/>
              </p:cNvSpPr>
              <p:nvPr>
                <p:ph idx="1"/>
              </p:nvPr>
            </p:nvSpPr>
            <p:spPr/>
            <p:txBody>
              <a:bodyPr>
                <a:normAutofit lnSpcReduction="10000"/>
              </a:bodyPr>
              <a:lstStyle/>
              <a:p>
                <a:r>
                  <a:rPr lang="zh-CN" altLang="en-US" dirty="0"/>
                  <a:t>先来使用莫比乌斯反演化简</a:t>
                </a:r>
                <a:r>
                  <a:rPr lang="en-US" altLang="zh-CN" dirty="0"/>
                  <a:t>(</a:t>
                </a:r>
                <a:r>
                  <a:rPr lang="zh-CN" altLang="en-US" dirty="0"/>
                  <a:t>和魔改前一样</a:t>
                </a:r>
                <a:r>
                  <a:rPr lang="en-US" altLang="zh-CN" dirty="0"/>
                  <a:t>)</a:t>
                </a:r>
              </a:p>
              <a:p>
                <a:r>
                  <a:rPr lang="zh-CN" altLang="en-US" dirty="0"/>
                  <a:t>     </a:t>
                </a:r>
                <a14:m>
                  <m:oMath xmlns:m="http://schemas.openxmlformats.org/officeDocument/2006/math">
                    <m:nary>
                      <m:naryPr>
                        <m:chr m:val="∑"/>
                        <m:limLoc m:val="subSup"/>
                        <m:ctrlPr>
                          <a:rPr lang="zh-CN" altLang="en-US" i="1">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b="0" i="1" smtClean="0">
                                <a:latin typeface="Cambria Math" panose="02040503050406030204" pitchFamily="18" charset="0"/>
                              </a:rPr>
                              <m:t>𝑛</m:t>
                            </m:r>
                          </m:sup>
                          <m:e>
                            <m:r>
                              <m:rPr>
                                <m:sty m:val="p"/>
                              </m:rPr>
                              <a:rPr lang="en-US" altLang="zh-CN">
                                <a:latin typeface="Cambria Math" panose="02040503050406030204" pitchFamily="18" charset="0"/>
                              </a:rPr>
                              <m:t>gcd</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e>
                        </m:nary>
                      </m:e>
                    </m:nary>
                  </m:oMath>
                </a14:m>
                <a:endParaRPr lang="en-US" altLang="zh-CN" dirty="0"/>
              </a:p>
              <a:p>
                <a:r>
                  <a:rPr lang="en-US" altLang="zh-CN" dirty="0"/>
                  <a:t> </a:t>
                </a:r>
                <a14:m>
                  <m:oMath xmlns:m="http://schemas.openxmlformats.org/officeDocument/2006/math">
                    <m:r>
                      <a:rPr lang="en-US" altLang="zh-CN" i="1" dirty="0">
                        <a:latin typeface="Cambria Math" panose="02040503050406030204" pitchFamily="18" charset="0"/>
                      </a:rPr>
                      <m:t>=</m:t>
                    </m:r>
                    <m:nary>
                      <m:naryPr>
                        <m:chr m:val="∑"/>
                        <m:limLoc m:val="subSup"/>
                        <m:ctrlPr>
                          <a:rPr lang="zh-CN" altLang="en-US" i="1">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smtClean="0">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b="0" i="1" smtClean="0">
                                <a:latin typeface="Cambria Math" panose="02040503050406030204" pitchFamily="18" charset="0"/>
                              </a:rPr>
                              <m:t>𝑛</m:t>
                            </m:r>
                          </m:sup>
                          <m:e>
                            <m:r>
                              <m:rPr>
                                <m:sty m:val="p"/>
                              </m:rPr>
                              <a:rPr lang="en-US" altLang="zh-CN" i="1">
                                <a:latin typeface="Cambria Math" panose="02040503050406030204" pitchFamily="18" charset="0"/>
                              </a:rPr>
                              <m:t>id</m:t>
                            </m:r>
                            <m:d>
                              <m:dPr>
                                <m:ctrlPr>
                                  <a:rPr lang="en-US" altLang="zh-CN" b="0" i="1" smtClean="0">
                                    <a:latin typeface="Cambria Math" panose="02040503050406030204" pitchFamily="18" charset="0"/>
                                  </a:rPr>
                                </m:ctrlPr>
                              </m:d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gcd</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e>
                                    </m:d>
                                  </m:e>
                                </m:func>
                              </m:e>
                            </m:d>
                          </m:e>
                        </m:nary>
                      </m:e>
                    </m:nary>
                  </m:oMath>
                </a14:m>
                <a:endParaRPr lang="en-US" altLang="zh-CN" dirty="0"/>
              </a:p>
              <a:p>
                <a:r>
                  <a:rPr lang="en-US" altLang="zh-CN" dirty="0"/>
                  <a:t> </a:t>
                </a:r>
                <a14:m>
                  <m:oMath xmlns:m="http://schemas.openxmlformats.org/officeDocument/2006/math">
                    <m:r>
                      <a:rPr lang="en-US" altLang="zh-CN" i="1" dirty="0">
                        <a:latin typeface="Cambria Math" panose="02040503050406030204" pitchFamily="18" charset="0"/>
                      </a:rPr>
                      <m:t>=</m:t>
                    </m:r>
                    <m:nary>
                      <m:naryPr>
                        <m:chr m:val="∑"/>
                        <m:limLoc m:val="subSup"/>
                        <m:ctrlPr>
                          <a:rPr lang="zh-CN" altLang="en-US" i="1">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b="0" i="1" smtClean="0">
                                <a:latin typeface="Cambria Math" panose="02040503050406030204" pitchFamily="18" charset="0"/>
                              </a:rPr>
                              <m:t>𝑛</m:t>
                            </m:r>
                          </m:sup>
                          <m:e>
                            <m:nary>
                              <m:naryPr>
                                <m:chr m:val="∑"/>
                                <m:supHide m:val="on"/>
                                <m:ctrlPr>
                                  <a:rPr lang="en-US" altLang="zh-CN" i="1">
                                    <a:latin typeface="Cambria Math" panose="02040503050406030204" pitchFamily="18" charset="0"/>
                                  </a:rPr>
                                </m:ctrlPr>
                              </m:naryPr>
                              <m:sub>
                                <m:r>
                                  <a:rPr lang="en-US" altLang="zh-CN" i="1">
                                    <a:latin typeface="Cambria Math" panose="02040503050406030204" pitchFamily="18" charset="0"/>
                                  </a:rPr>
                                  <m:t>𝑔</m:t>
                                </m:r>
                                <m:r>
                                  <a:rPr lang="en-US" altLang="zh-CN" i="1">
                                    <a:latin typeface="Cambria Math" panose="02040503050406030204" pitchFamily="18" charset="0"/>
                                  </a:rPr>
                                  <m:t>|</m:t>
                                </m:r>
                                <m:r>
                                  <m:rPr>
                                    <m:sty m:val="p"/>
                                  </m:rPr>
                                  <a:rPr lang="en-US" altLang="zh-CN">
                                    <a:latin typeface="Cambria Math" panose="02040503050406030204" pitchFamily="18" charset="0"/>
                                  </a:rPr>
                                  <m:t>gcd</m:t>
                                </m:r>
                                <m:r>
                                  <a:rPr lang="en-US" altLang="zh-CN" i="1">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r>
                                  <a:rPr lang="en-US" altLang="zh-CN" i="1">
                                    <a:latin typeface="Cambria Math" panose="02040503050406030204" pitchFamily="18" charset="0"/>
                                  </a:rPr>
                                  <m:t>)</m:t>
                                </m:r>
                              </m:sub>
                              <m:sup/>
                              <m:e>
                                <m:r>
                                  <a:rPr lang="zh-CN" altLang="en-US"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𝑔</m:t>
                                    </m:r>
                                  </m:e>
                                </m:d>
                                <m:r>
                                  <a:rPr lang="en-US" altLang="zh-CN" i="1">
                                    <a:latin typeface="Cambria Math" panose="02040503050406030204" pitchFamily="18" charset="0"/>
                                  </a:rPr>
                                  <m:t>∗1</m:t>
                                </m:r>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m:rPr>
                                            <m:sty m:val="p"/>
                                          </m:rPr>
                                          <a:rPr lang="en-US" altLang="zh-CN">
                                            <a:latin typeface="Cambria Math" panose="02040503050406030204" pitchFamily="18" charset="0"/>
                                          </a:rPr>
                                          <m:t>gcd</m:t>
                                        </m:r>
                                        <m:r>
                                          <a:rPr lang="en-US" altLang="zh-CN" i="1">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r>
                                          <a:rPr lang="en-US" altLang="zh-CN" i="1">
                                            <a:latin typeface="Cambria Math" panose="02040503050406030204" pitchFamily="18" charset="0"/>
                                          </a:rPr>
                                          <m:t>)</m:t>
                                        </m:r>
                                      </m:num>
                                      <m:den>
                                        <m:r>
                                          <a:rPr lang="en-US" altLang="zh-CN" i="1">
                                            <a:latin typeface="Cambria Math" panose="02040503050406030204" pitchFamily="18" charset="0"/>
                                          </a:rPr>
                                          <m:t>𝑔</m:t>
                                        </m:r>
                                      </m:den>
                                    </m:f>
                                  </m:e>
                                </m:d>
                              </m:e>
                            </m:nary>
                          </m:e>
                        </m:nary>
                      </m:e>
                    </m:nary>
                  </m:oMath>
                </a14:m>
                <a:endParaRPr lang="en-US" altLang="zh-CN" dirty="0"/>
              </a:p>
              <a:p>
                <a:r>
                  <a:rPr lang="zh-CN" altLang="en-US" dirty="0"/>
                  <a:t>更换枚举顺序</a:t>
                </a:r>
                <a:endParaRPr lang="en-US" altLang="zh-CN" dirty="0"/>
              </a:p>
              <a:p>
                <a:r>
                  <a:rPr lang="en-US" altLang="zh-CN" dirty="0"/>
                  <a:t> </a:t>
                </a:r>
                <a14:m>
                  <m:oMath xmlns:m="http://schemas.openxmlformats.org/officeDocument/2006/math">
                    <m:r>
                      <a:rPr lang="en-US" altLang="zh-CN" i="1" dirty="0">
                        <a:latin typeface="Cambria Math" panose="02040503050406030204" pitchFamily="18" charset="0"/>
                      </a:rPr>
                      <m:t>=</m:t>
                    </m:r>
                    <m:nary>
                      <m:naryPr>
                        <m:chr m:val="∑"/>
                        <m:supHide m:val="on"/>
                        <m:ctrlPr>
                          <a:rPr lang="en-US" altLang="zh-CN" i="1">
                            <a:latin typeface="Cambria Math" panose="02040503050406030204" pitchFamily="18" charset="0"/>
                          </a:rPr>
                        </m:ctrlPr>
                      </m:naryPr>
                      <m:sub>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sub>
                      <m:sup/>
                      <m:e>
                        <m:r>
                          <a:rPr lang="zh-CN" altLang="en-US"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𝑔</m:t>
                            </m:r>
                          </m:e>
                        </m:d>
                      </m:e>
                    </m:nary>
                    <m:nary>
                      <m:naryPr>
                        <m:chr m:val="∑"/>
                        <m:limLoc m:val="subSup"/>
                        <m:ctrlPr>
                          <a:rPr lang="zh-CN" altLang="en-US" i="1">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b="0" i="1" smtClean="0">
                                <a:latin typeface="Cambria Math" panose="02040503050406030204" pitchFamily="18" charset="0"/>
                              </a:rPr>
                              <m:t>𝑛</m:t>
                            </m:r>
                          </m:sup>
                          <m:e>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r>
                              <a:rPr lang="en-US" altLang="zh-CN" b="0" i="1" smtClean="0">
                                <a:latin typeface="Cambria Math" panose="02040503050406030204" pitchFamily="18" charset="0"/>
                              </a:rPr>
                              <m:t>]</m:t>
                            </m:r>
                          </m:e>
                        </m:nary>
                      </m:e>
                    </m:nary>
                  </m:oMath>
                </a14:m>
                <a:endParaRPr lang="en-US" altLang="zh-CN" dirty="0"/>
              </a:p>
              <a:p>
                <a:r>
                  <a:rPr lang="en-US" altLang="zh-CN" dirty="0"/>
                  <a:t> </a:t>
                </a:r>
                <a14:m>
                  <m:oMath xmlns:m="http://schemas.openxmlformats.org/officeDocument/2006/math">
                    <m:r>
                      <a:rPr lang="en-US" altLang="zh-CN" i="1" dirty="0">
                        <a:latin typeface="Cambria Math" panose="02040503050406030204" pitchFamily="18" charset="0"/>
                      </a:rPr>
                      <m:t>=</m:t>
                    </m:r>
                    <m:nary>
                      <m:naryPr>
                        <m:chr m:val="∑"/>
                        <m:supHide m:val="on"/>
                        <m:ctrlPr>
                          <a:rPr lang="en-US" altLang="zh-CN" i="1">
                            <a:latin typeface="Cambria Math" panose="02040503050406030204" pitchFamily="18" charset="0"/>
                          </a:rPr>
                        </m:ctrlPr>
                      </m:naryPr>
                      <m:sub>
                        <m:r>
                          <a:rPr lang="en-US" altLang="zh-CN" i="1">
                            <a:latin typeface="Cambria Math" panose="02040503050406030204" pitchFamily="18" charset="0"/>
                          </a:rPr>
                          <m:t>𝑔</m:t>
                        </m:r>
                        <m:r>
                          <a:rPr lang="en-US" altLang="zh-CN" i="1">
                            <a:latin typeface="Cambria Math" panose="02040503050406030204" pitchFamily="18" charset="0"/>
                          </a:rPr>
                          <m:t>≤</m:t>
                        </m:r>
                        <m:r>
                          <a:rPr lang="en-US" altLang="zh-CN" b="0" i="1" smtClean="0">
                            <a:latin typeface="Cambria Math" panose="02040503050406030204" pitchFamily="18" charset="0"/>
                          </a:rPr>
                          <m:t>𝑛</m:t>
                        </m:r>
                      </m:sub>
                      <m:sup/>
                      <m:e>
                        <m:r>
                          <a:rPr lang="zh-CN" altLang="en-US"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𝑔</m:t>
                            </m:r>
                          </m:e>
                        </m:d>
                      </m:e>
                    </m:nary>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zh-CN" altLang="en-US" i="1">
                                <a:latin typeface="Cambria Math" panose="02040503050406030204" pitchFamily="18" charset="0"/>
                              </a:rPr>
                              <m:t>𝑛</m:t>
                            </m:r>
                          </m:num>
                          <m:den>
                            <m:r>
                              <a:rPr lang="en-US" altLang="zh-CN" b="0" i="1" smtClean="0">
                                <a:latin typeface="Cambria Math" panose="02040503050406030204" pitchFamily="18" charset="0"/>
                              </a:rPr>
                              <m:t>𝑔</m:t>
                            </m:r>
                          </m:den>
                        </m:f>
                      </m:e>
                    </m:d>
                  </m:oMath>
                </a14:m>
                <a:r>
                  <a:rPr lang="zh-CN" altLang="en-US" dirty="0"/>
                  <a:t> </a:t>
                </a:r>
                <a14:m>
                  <m:oMath xmlns:m="http://schemas.openxmlformats.org/officeDocument/2006/math">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𝑔</m:t>
                            </m:r>
                          </m:den>
                        </m:f>
                      </m:e>
                    </m:d>
                  </m:oMath>
                </a14:m>
                <a:endParaRPr lang="zh-CN" altLang="en-US" dirty="0"/>
              </a:p>
              <a:p>
                <a:r>
                  <a:rPr lang="zh-CN" altLang="en-US" dirty="0"/>
                  <a:t>枚举</a:t>
                </a:r>
                <a14:m>
                  <m:oMath xmlns:m="http://schemas.openxmlformats.org/officeDocument/2006/math">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zh-CN" altLang="en-US" i="1">
                                <a:latin typeface="Cambria Math" panose="02040503050406030204" pitchFamily="18" charset="0"/>
                              </a:rPr>
                              <m:t>𝑛</m:t>
                            </m:r>
                          </m:num>
                          <m:den>
                            <m:r>
                              <a:rPr lang="en-US" altLang="zh-CN" i="1">
                                <a:latin typeface="Cambria Math" panose="02040503050406030204" pitchFamily="18" charset="0"/>
                              </a:rPr>
                              <m:t>𝑔</m:t>
                            </m:r>
                          </m:den>
                        </m:f>
                      </m:e>
                    </m:d>
                  </m:oMath>
                </a14:m>
                <a:r>
                  <a:rPr lang="zh-CN" altLang="en-US" dirty="0"/>
                  <a:t> </a:t>
                </a:r>
                <a14:m>
                  <m:oMath xmlns:m="http://schemas.openxmlformats.org/officeDocument/2006/math">
                    <m:r>
                      <a:rPr lang="zh-CN" altLang="en-US" i="1" smtClean="0">
                        <a:latin typeface="Cambria Math" panose="02040503050406030204" pitchFamily="18" charset="0"/>
                      </a:rPr>
                      <m:t> </m:t>
                    </m:r>
                  </m:oMath>
                </a14:m>
                <a:r>
                  <a:rPr lang="zh-CN" altLang="en-US" dirty="0"/>
                  <a:t>，共有</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e>
                    </m:d>
                  </m:oMath>
                </a14:m>
                <a:r>
                  <a:rPr lang="zh-CN" altLang="en-US" dirty="0"/>
                  <a:t>段取值，对每一段</a:t>
                </a:r>
                <a:endParaRPr lang="en-US" altLang="zh-CN" dirty="0"/>
              </a:p>
              <a:p>
                <a:r>
                  <a:rPr lang="zh-CN" altLang="en-US" dirty="0"/>
                  <a:t>利用欧拉函数的前缀和求解</a:t>
                </a:r>
              </a:p>
            </p:txBody>
          </p:sp>
        </mc:Choice>
        <mc:Fallback xmlns="">
          <p:sp>
            <p:nvSpPr>
              <p:cNvPr id="2" name="内容占位符 1">
                <a:extLst>
                  <a:ext uri="{FF2B5EF4-FFF2-40B4-BE49-F238E27FC236}">
                    <a16:creationId xmlns:a16="http://schemas.microsoft.com/office/drawing/2014/main" id="{2BB33EF3-F4DF-4348-8E60-ECFD41196895}"/>
                  </a:ext>
                </a:extLst>
              </p:cNvPr>
              <p:cNvSpPr>
                <a:spLocks noGrp="1" noRot="1" noChangeAspect="1" noMove="1" noResize="1" noEditPoints="1" noAdjustHandles="1" noChangeArrowheads="1" noChangeShapeType="1" noTextEdit="1"/>
              </p:cNvSpPr>
              <p:nvPr>
                <p:ph idx="1"/>
              </p:nvPr>
            </p:nvSpPr>
            <p:spPr>
              <a:blipFill>
                <a:blip r:embed="rId2"/>
                <a:stretch>
                  <a:fillRect l="-1217" t="-2469" b="-3210"/>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D098B79-399E-41DC-9DF7-5E6BDDB61E9D}"/>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312F13E9-4ABB-4996-A397-9FD4E0EE13B1}"/>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EB306763-1DC0-4103-8487-3251A13C32C6}"/>
                  </a:ext>
                </a:extLst>
              </p:cNvPr>
              <p:cNvSpPr txBox="1">
                <a:spLocks/>
              </p:cNvSpPr>
              <p:nvPr/>
            </p:nvSpPr>
            <p:spPr>
              <a:xfrm>
                <a:off x="8636000" y="1395967"/>
                <a:ext cx="3352800" cy="4763533"/>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a:t>欧拉函数 </a:t>
                </a:r>
                <a14:m>
                  <m:oMath xmlns:m="http://schemas.openxmlformats.org/officeDocument/2006/math">
                    <m:r>
                      <a:rPr lang="zh-CN" altLang="en-US" sz="1600" i="1">
                        <a:latin typeface="Cambria Math" panose="02040503050406030204" pitchFamily="18" charset="0"/>
                      </a:rPr>
                      <m:t>𝜑</m:t>
                    </m:r>
                    <m:d>
                      <m:dPr>
                        <m:ctrlPr>
                          <a:rPr lang="zh-CN" altLang="en-US" sz="1600" i="1" smtClean="0">
                            <a:latin typeface="Cambria Math" panose="02040503050406030204" pitchFamily="18" charset="0"/>
                          </a:rPr>
                        </m:ctrlPr>
                      </m:dPr>
                      <m:e>
                        <m:r>
                          <m:rPr>
                            <m:sty m:val="p"/>
                          </m:rPr>
                          <a:rPr lang="en-US" altLang="zh-CN" sz="1600" i="1">
                            <a:latin typeface="Cambria Math" panose="02040503050406030204" pitchFamily="18" charset="0"/>
                          </a:rPr>
                          <m:t>n</m:t>
                        </m:r>
                      </m:e>
                    </m:d>
                  </m:oMath>
                </a14:m>
                <a:endParaRPr lang="en-US" altLang="zh-CN" sz="1600" dirty="0"/>
              </a:p>
              <a:p>
                <a:r>
                  <a:rPr lang="en-US" altLang="zh-CN" sz="1600" dirty="0"/>
                  <a:t> </a:t>
                </a:r>
                <a14:m>
                  <m:oMath xmlns:m="http://schemas.openxmlformats.org/officeDocument/2006/math">
                    <m:r>
                      <a:rPr lang="en-US" altLang="zh-CN" sz="1600" i="1" dirty="0" smtClean="0">
                        <a:solidFill>
                          <a:srgbClr val="FFC000"/>
                        </a:solidFill>
                        <a:latin typeface="Cambria Math" panose="02040503050406030204" pitchFamily="18" charset="0"/>
                      </a:rPr>
                      <m:t>𝑖𝑑</m:t>
                    </m:r>
                    <m:r>
                      <a:rPr lang="en-US" altLang="zh-CN" sz="1600" i="1" dirty="0" smtClean="0">
                        <a:solidFill>
                          <a:srgbClr val="FFC000"/>
                        </a:solidFill>
                        <a:latin typeface="Cambria Math" panose="02040503050406030204" pitchFamily="18" charset="0"/>
                      </a:rPr>
                      <m:t>(</m:t>
                    </m:r>
                    <m:r>
                      <a:rPr lang="en-US" altLang="zh-CN" sz="1600" i="1" dirty="0" smtClean="0">
                        <a:solidFill>
                          <a:srgbClr val="FFC000"/>
                        </a:solidFill>
                        <a:latin typeface="Cambria Math" panose="02040503050406030204" pitchFamily="18" charset="0"/>
                      </a:rPr>
                      <m:t>𝑛</m:t>
                    </m:r>
                    <m:r>
                      <a:rPr lang="en-US" altLang="zh-CN" sz="1600" i="1" dirty="0">
                        <a:solidFill>
                          <a:srgbClr val="FFC000"/>
                        </a:solidFill>
                        <a:latin typeface="Cambria Math" panose="02040503050406030204" pitchFamily="18" charset="0"/>
                      </a:rPr>
                      <m:t>)=</m:t>
                    </m:r>
                    <m:r>
                      <a:rPr lang="en-US" altLang="zh-CN" sz="1600" i="1" dirty="0" smtClean="0">
                        <a:solidFill>
                          <a:srgbClr val="FFC000"/>
                        </a:solidFill>
                        <a:latin typeface="Cambria Math" panose="02040503050406030204" pitchFamily="18" charset="0"/>
                      </a:rPr>
                      <m:t>𝑛</m:t>
                    </m:r>
                  </m:oMath>
                </a14:m>
                <a:r>
                  <a:rPr lang="en-US" altLang="zh-CN" sz="1600" dirty="0">
                    <a:solidFill>
                      <a:srgbClr val="FFC000"/>
                    </a:solidFill>
                  </a:rPr>
                  <a:t> </a:t>
                </a:r>
              </a:p>
              <a:p>
                <a:r>
                  <a:rPr lang="en-US" altLang="zh-CN" sz="1600" dirty="0"/>
                  <a:t> </a:t>
                </a:r>
                <a14:m>
                  <m:oMath xmlns:m="http://schemas.openxmlformats.org/officeDocument/2006/math">
                    <m:r>
                      <a:rPr lang="en-US" altLang="zh-CN" sz="1600" i="1" dirty="0">
                        <a:latin typeface="Cambria Math" panose="02040503050406030204" pitchFamily="18" charset="0"/>
                      </a:rPr>
                      <m:t>𝑒</m:t>
                    </m:r>
                    <m:r>
                      <a:rPr lang="en-US" altLang="zh-CN" sz="1600" i="1" dirty="0">
                        <a:latin typeface="Cambria Math" panose="02040503050406030204" pitchFamily="18" charset="0"/>
                      </a:rPr>
                      <m:t>(</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d>
                      <m:dPr>
                        <m:begChr m:val="{"/>
                        <m:endChr m:val=""/>
                        <m:ctrlPr>
                          <a:rPr lang="en-US" altLang="zh-CN" sz="1600" i="1" dirty="0">
                            <a:latin typeface="Cambria Math" panose="02040503050406030204" pitchFamily="18" charset="0"/>
                          </a:rPr>
                        </m:ctrlPr>
                      </m:dPr>
                      <m:e>
                        <m:eqArr>
                          <m:eqArrPr>
                            <m:ctrlPr>
                              <a:rPr lang="en-US" altLang="zh-CN" sz="1600" i="1" dirty="0">
                                <a:latin typeface="Cambria Math" panose="02040503050406030204" pitchFamily="18" charset="0"/>
                              </a:rPr>
                            </m:ctrlPr>
                          </m:eqArrPr>
                          <m:e>
                            <m:r>
                              <a:rPr lang="en-US" altLang="zh-CN" sz="1600" i="1" dirty="0">
                                <a:latin typeface="Cambria Math" panose="02040503050406030204" pitchFamily="18" charset="0"/>
                              </a:rPr>
                              <m:t>1      </m:t>
                            </m:r>
                            <m:r>
                              <a:rPr lang="en-US" altLang="zh-CN" sz="1600" i="1" dirty="0" smtClean="0">
                                <a:latin typeface="Cambria Math" panose="02040503050406030204" pitchFamily="18" charset="0"/>
                              </a:rPr>
                              <m:t>𝑖𝑓</m:t>
                            </m:r>
                            <m:r>
                              <a:rPr lang="en-US" altLang="zh-CN" sz="1600" i="1" dirty="0" smtClean="0">
                                <a:latin typeface="Cambria Math" panose="02040503050406030204" pitchFamily="18" charset="0"/>
                              </a:rPr>
                              <m:t> </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r>
                              <a:rPr lang="en-US" altLang="zh-CN" sz="1600" b="0" i="1" dirty="0" smtClean="0">
                                <a:latin typeface="Cambria Math" panose="02040503050406030204" pitchFamily="18" charset="0"/>
                              </a:rPr>
                              <m:t>1</m:t>
                            </m:r>
                          </m:e>
                          <m:e>
                            <m:r>
                              <a:rPr lang="en-US" altLang="zh-CN" sz="1600" i="1" dirty="0">
                                <a:latin typeface="Cambria Math" panose="02040503050406030204" pitchFamily="18" charset="0"/>
                              </a:rPr>
                              <m:t>0  </m:t>
                            </m:r>
                            <m:r>
                              <a:rPr lang="en-US" altLang="zh-CN" sz="1600" i="1" dirty="0">
                                <a:latin typeface="Cambria Math" panose="02040503050406030204" pitchFamily="18" charset="0"/>
                              </a:rPr>
                              <m:t>𝑜𝑡h𝑒𝑟𝑤𝑖𝑠𝑒</m:t>
                            </m:r>
                          </m:e>
                        </m:eqArr>
                      </m:e>
                    </m:d>
                  </m:oMath>
                </a14:m>
                <a:endParaRPr lang="en-US" altLang="zh-CN" sz="1600" dirty="0"/>
              </a:p>
              <a:p>
                <a:r>
                  <a:rPr lang="zh-CN" altLang="en-US" sz="1600" dirty="0"/>
                  <a:t>常函数</a:t>
                </a:r>
                <a14:m>
                  <m:oMath xmlns:m="http://schemas.openxmlformats.org/officeDocument/2006/math">
                    <m:r>
                      <a:rPr lang="en-US" altLang="zh-CN" sz="1600" i="1" dirty="0">
                        <a:latin typeface="Cambria Math" panose="02040503050406030204" pitchFamily="18" charset="0"/>
                      </a:rPr>
                      <m:t>1</m:t>
                    </m:r>
                  </m:oMath>
                </a14:m>
                <a:r>
                  <a:rPr lang="en-US" altLang="zh-CN" sz="1600" dirty="0"/>
                  <a:t> </a:t>
                </a:r>
              </a:p>
              <a:p>
                <a:r>
                  <a:rPr lang="en-US" altLang="zh-CN" sz="1600" dirty="0"/>
                  <a:t> </a:t>
                </a:r>
                <a14:m>
                  <m:oMath xmlns:m="http://schemas.openxmlformats.org/officeDocument/2006/math">
                    <m:r>
                      <a:rPr lang="en-US" altLang="zh-CN" sz="1600" i="1">
                        <a:latin typeface="Cambria Math" panose="02040503050406030204" pitchFamily="18" charset="0"/>
                      </a:rPr>
                      <m:t>𝜇</m:t>
                    </m:r>
                    <m:d>
                      <m:dPr>
                        <m:ctrlPr>
                          <a:rPr lang="en-US" altLang="zh-CN" sz="1600" i="1" smtClean="0">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d>
                      <m:dPr>
                        <m:begChr m:val="{"/>
                        <m:endChr m:val=""/>
                        <m:ctrlPr>
                          <a:rPr lang="en-US" altLang="zh-CN" sz="1600" i="1">
                            <a:latin typeface="Cambria Math" panose="02040503050406030204" pitchFamily="18" charset="0"/>
                          </a:rPr>
                        </m:ctrlPr>
                      </m:dPr>
                      <m:e>
                        <m:eqArr>
                          <m:eqArrPr>
                            <m:ctrlPr>
                              <a:rPr lang="en-US" altLang="zh-CN" sz="1600" i="1">
                                <a:latin typeface="Cambria Math" panose="02040503050406030204" pitchFamily="18" charset="0"/>
                              </a:rPr>
                            </m:ctrlPr>
                          </m:eqArrPr>
                          <m:e>
                            <m:r>
                              <a:rPr lang="en-US" altLang="zh-CN" sz="1600" i="1">
                                <a:latin typeface="Cambria Math" panose="02040503050406030204" pitchFamily="18" charset="0"/>
                              </a:rPr>
                              <m:t>1                         </m:t>
                            </m:r>
                            <m:r>
                              <a:rPr lang="en-US" altLang="zh-CN" sz="1600" i="1">
                                <a:latin typeface="Cambria Math" panose="02040503050406030204" pitchFamily="18" charset="0"/>
                              </a:rPr>
                              <m:t>𝑖𝑓</m:t>
                            </m:r>
                            <m:r>
                              <a:rPr lang="en-US" altLang="zh-CN" sz="1600" i="1">
                                <a:latin typeface="Cambria Math" panose="02040503050406030204" pitchFamily="18" charset="0"/>
                              </a:rPr>
                              <m:t> </m:t>
                            </m:r>
                            <m:r>
                              <a:rPr lang="en-US" altLang="zh-CN" sz="1600" i="1" smtClean="0">
                                <a:latin typeface="Cambria Math" panose="02040503050406030204" pitchFamily="18" charset="0"/>
                              </a:rPr>
                              <m:t>𝑛</m:t>
                            </m:r>
                            <m:r>
                              <a:rPr lang="en-US" altLang="zh-CN" sz="1600" i="1">
                                <a:latin typeface="Cambria Math" panose="02040503050406030204" pitchFamily="18" charset="0"/>
                              </a:rPr>
                              <m:t>=1</m:t>
                            </m:r>
                          </m:e>
                          <m:e>
                            <m:r>
                              <a:rPr lang="en-US" altLang="zh-CN" sz="1600" i="1">
                                <a:latin typeface="Cambria Math" panose="02040503050406030204" pitchFamily="18" charset="0"/>
                              </a:rPr>
                              <m:t>0      </m:t>
                            </m:r>
                            <m:r>
                              <a:rPr lang="en-US" altLang="zh-CN" sz="1600" i="1">
                                <a:latin typeface="Cambria Math" panose="02040503050406030204" pitchFamily="18" charset="0"/>
                              </a:rPr>
                              <m:t>𝑖𝑓</m:t>
                            </m:r>
                            <m:r>
                              <a:rPr lang="en-US" altLang="zh-CN" sz="1600" i="1">
                                <a:latin typeface="Cambria Math" panose="02040503050406030204" pitchFamily="18" charset="0"/>
                              </a:rPr>
                              <m:t> </m:t>
                            </m:r>
                            <m:r>
                              <a:rPr lang="en-US" altLang="zh-CN" sz="1600" i="1" smtClean="0">
                                <a:latin typeface="Cambria Math" panose="02040503050406030204" pitchFamily="18" charset="0"/>
                              </a:rPr>
                              <m:t>𝑛</m:t>
                            </m:r>
                            <m:r>
                              <a:rPr lang="zh-CN" altLang="en-US" sz="1600" i="1">
                                <a:latin typeface="Cambria Math" panose="02040503050406030204" pitchFamily="18" charset="0"/>
                              </a:rPr>
                              <m:t>包含平方因子</m:t>
                            </m:r>
                          </m:e>
                          <m:e>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(−1)</m:t>
                                </m:r>
                              </m:e>
                              <m:sup>
                                <m:r>
                                  <a:rPr lang="en-US" altLang="zh-CN" sz="1600" i="1">
                                    <a:latin typeface="Cambria Math" panose="02040503050406030204" pitchFamily="18" charset="0"/>
                                  </a:rPr>
                                  <m:t>𝑟</m:t>
                                </m:r>
                              </m:sup>
                            </m:sSup>
                            <m:r>
                              <a:rPr lang="en-US" altLang="zh-CN" sz="1600" i="1">
                                <a:latin typeface="Cambria Math" panose="02040503050406030204" pitchFamily="18" charset="0"/>
                              </a:rPr>
                              <m:t>   </m:t>
                            </m:r>
                            <m:r>
                              <a:rPr lang="en-US" altLang="zh-CN" sz="1600" i="1">
                                <a:latin typeface="Cambria Math" panose="02040503050406030204" pitchFamily="18" charset="0"/>
                              </a:rPr>
                              <m:t>𝑟</m:t>
                            </m:r>
                            <m:r>
                              <a:rPr lang="zh-CN" altLang="en-US" sz="1600" i="1">
                                <a:latin typeface="Cambria Math" panose="02040503050406030204" pitchFamily="18" charset="0"/>
                              </a:rPr>
                              <m:t>是</m:t>
                            </m:r>
                            <m:r>
                              <a:rPr lang="en-US" altLang="zh-CN" sz="1600" i="1">
                                <a:latin typeface="Cambria Math" panose="02040503050406030204" pitchFamily="18" charset="0"/>
                              </a:rPr>
                              <m:t>𝑥</m:t>
                            </m:r>
                            <m:r>
                              <a:rPr lang="zh-CN" altLang="en-US" sz="1600" i="1">
                                <a:latin typeface="Cambria Math" panose="02040503050406030204" pitchFamily="18" charset="0"/>
                              </a:rPr>
                              <m:t>的质因子个数</m:t>
                            </m:r>
                          </m:e>
                        </m:eqArr>
                      </m:e>
                    </m:d>
                  </m:oMath>
                </a14:m>
                <a:endParaRPr lang="en-US" altLang="zh-CN" sz="1600" dirty="0"/>
              </a:p>
              <a:p>
                <a:r>
                  <a:rPr lang="en-US" altLang="zh-CN" sz="1600" dirty="0"/>
                  <a:t> </a:t>
                </a:r>
                <a14:m>
                  <m:oMath xmlns:m="http://schemas.openxmlformats.org/officeDocument/2006/math">
                    <m:r>
                      <a:rPr lang="en-US" altLang="zh-CN" sz="1600" i="1">
                        <a:latin typeface="Cambria Math" panose="02040503050406030204" pitchFamily="18" charset="0"/>
                      </a:rPr>
                      <m:t>𝑑</m:t>
                    </m:r>
                    <m:d>
                      <m:dPr>
                        <m:ctrlPr>
                          <a:rPr lang="en-US" altLang="zh-CN" sz="1600" i="1">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r>
                      <a:rPr lang="en-US" altLang="zh-CN" sz="1600" i="1" smtClean="0">
                        <a:latin typeface="Cambria Math" panose="02040503050406030204" pitchFamily="18" charset="0"/>
                      </a:rPr>
                      <m:t>𝑛</m:t>
                    </m:r>
                    <m:r>
                      <a:rPr lang="zh-CN" altLang="en-US" sz="1600" i="1">
                        <a:latin typeface="Cambria Math" panose="02040503050406030204" pitchFamily="18" charset="0"/>
                      </a:rPr>
                      <m:t>的约数个数</m:t>
                    </m:r>
                  </m:oMath>
                </a14:m>
                <a:endParaRPr lang="en-US" altLang="zh-CN" sz="1600" dirty="0"/>
              </a:p>
              <a:p>
                <a:r>
                  <a:rPr lang="zh-CN" altLang="en-US" sz="1600" dirty="0"/>
                  <a:t> </a:t>
                </a:r>
                <a14:m>
                  <m:oMath xmlns:m="http://schemas.openxmlformats.org/officeDocument/2006/math">
                    <m:r>
                      <a:rPr lang="zh-CN" altLang="en-US" sz="1600" i="1">
                        <a:latin typeface="Cambria Math" panose="02040503050406030204" pitchFamily="18" charset="0"/>
                      </a:rPr>
                      <m:t>𝜎</m:t>
                    </m:r>
                    <m:d>
                      <m:dPr>
                        <m:ctrlPr>
                          <a:rPr lang="en-US" altLang="zh-CN" sz="1600" i="1">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r>
                      <a:rPr lang="en-US" altLang="zh-CN" sz="1600" i="1" smtClean="0">
                        <a:latin typeface="Cambria Math" panose="02040503050406030204" pitchFamily="18" charset="0"/>
                      </a:rPr>
                      <m:t>𝑛</m:t>
                    </m:r>
                    <m:r>
                      <a:rPr lang="zh-CN" altLang="en-US" sz="1600" i="1">
                        <a:latin typeface="Cambria Math" panose="02040503050406030204" pitchFamily="18" charset="0"/>
                      </a:rPr>
                      <m:t>的约数和</m:t>
                    </m:r>
                  </m:oMath>
                </a14:m>
                <a:endParaRPr lang="en-US" altLang="zh-CN" sz="1600" dirty="0"/>
              </a:p>
              <a:p>
                <a:r>
                  <a:rPr lang="zh-CN" altLang="en-US" sz="1600" dirty="0"/>
                  <a:t> </a:t>
                </a:r>
                <a14:m>
                  <m:oMath xmlns:m="http://schemas.openxmlformats.org/officeDocument/2006/math">
                    <m:r>
                      <a:rPr lang="zh-CN" altLang="en-US" sz="1600" i="1">
                        <a:latin typeface="Cambria Math" panose="02040503050406030204" pitchFamily="18" charset="0"/>
                      </a:rPr>
                      <m:t>ⅇ=</m:t>
                    </m:r>
                    <m:r>
                      <a:rPr lang="zh-CN" altLang="en-US" sz="1600" i="1">
                        <a:latin typeface="Cambria Math" panose="02040503050406030204" pitchFamily="18" charset="0"/>
                      </a:rPr>
                      <m:t>𝜇</m:t>
                    </m:r>
                    <m:r>
                      <a:rPr lang="zh-CN" altLang="en-US" sz="1600" i="1">
                        <a:latin typeface="Cambria Math" panose="02040503050406030204" pitchFamily="18" charset="0"/>
                      </a:rPr>
                      <m:t>×1</m:t>
                    </m:r>
                  </m:oMath>
                </a14:m>
                <a:endParaRPr lang="en-US" altLang="zh-CN" sz="1600" dirty="0"/>
              </a:p>
              <a:p>
                <a:r>
                  <a:rPr lang="zh-CN" altLang="en-US" sz="1600" dirty="0">
                    <a:solidFill>
                      <a:srgbClr val="FFCC00"/>
                    </a:solidFill>
                  </a:rPr>
                  <a:t> </a:t>
                </a:r>
                <a14:m>
                  <m:oMath xmlns:m="http://schemas.openxmlformats.org/officeDocument/2006/math">
                    <m:r>
                      <a:rPr lang="zh-CN" altLang="en-US" sz="1600" i="1">
                        <a:solidFill>
                          <a:srgbClr val="FFCC00"/>
                        </a:solidFill>
                        <a:latin typeface="Cambria Math" panose="02040503050406030204" pitchFamily="18" charset="0"/>
                      </a:rPr>
                      <m:t>𝑖𝑑</m:t>
                    </m:r>
                    <m:r>
                      <a:rPr lang="zh-CN" altLang="en-US" sz="1600" i="1">
                        <a:solidFill>
                          <a:srgbClr val="FFCC00"/>
                        </a:solidFill>
                        <a:latin typeface="Cambria Math" panose="02040503050406030204" pitchFamily="18" charset="0"/>
                      </a:rPr>
                      <m:t>=</m:t>
                    </m:r>
                    <m:r>
                      <a:rPr lang="zh-CN" altLang="en-US" sz="1600" i="1">
                        <a:solidFill>
                          <a:srgbClr val="FFCC00"/>
                        </a:solidFill>
                        <a:latin typeface="Cambria Math" panose="02040503050406030204" pitchFamily="18" charset="0"/>
                      </a:rPr>
                      <m:t>𝜑</m:t>
                    </m:r>
                    <m:r>
                      <a:rPr lang="zh-CN" altLang="en-US" sz="1600" i="1">
                        <a:solidFill>
                          <a:srgbClr val="FFCC00"/>
                        </a:solidFill>
                        <a:latin typeface="Cambria Math" panose="02040503050406030204" pitchFamily="18" charset="0"/>
                      </a:rPr>
                      <m:t>×1</m:t>
                    </m:r>
                  </m:oMath>
                </a14:m>
                <a:endParaRPr lang="en-US" altLang="zh-CN" sz="1600" dirty="0">
                  <a:solidFill>
                    <a:srgbClr val="FFCC00"/>
                  </a:solidFill>
                </a:endParaRPr>
              </a:p>
              <a:p>
                <a:endParaRPr lang="en-US" altLang="zh-CN" sz="1600" dirty="0"/>
              </a:p>
              <a:p>
                <a:endParaRPr lang="zh-CN" altLang="en-US" sz="1600" dirty="0"/>
              </a:p>
            </p:txBody>
          </p:sp>
        </mc:Choice>
        <mc:Fallback xmlns="">
          <p:sp>
            <p:nvSpPr>
              <p:cNvPr id="5" name="内容占位符 1">
                <a:extLst>
                  <a:ext uri="{FF2B5EF4-FFF2-40B4-BE49-F238E27FC236}">
                    <a16:creationId xmlns:a16="http://schemas.microsoft.com/office/drawing/2014/main" id="{EB306763-1DC0-4103-8487-3251A13C32C6}"/>
                  </a:ext>
                </a:extLst>
              </p:cNvPr>
              <p:cNvSpPr txBox="1">
                <a:spLocks noRot="1" noChangeAspect="1" noMove="1" noResize="1" noEditPoints="1" noAdjustHandles="1" noChangeArrowheads="1" noChangeShapeType="1" noTextEdit="1"/>
              </p:cNvSpPr>
              <p:nvPr/>
            </p:nvSpPr>
            <p:spPr>
              <a:xfrm>
                <a:off x="8636000" y="1395967"/>
                <a:ext cx="3352800" cy="4763533"/>
              </a:xfrm>
              <a:prstGeom prst="rect">
                <a:avLst/>
              </a:prstGeom>
              <a:blipFill>
                <a:blip r:embed="rId3"/>
                <a:stretch>
                  <a:fillRect l="-10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7891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BB33EF3-F4DF-4348-8E60-ECFD41196895}"/>
                  </a:ext>
                </a:extLst>
              </p:cNvPr>
              <p:cNvSpPr>
                <a:spLocks noGrp="1"/>
              </p:cNvSpPr>
              <p:nvPr>
                <p:ph idx="1"/>
              </p:nvPr>
            </p:nvSpPr>
            <p:spPr/>
            <p:txBody>
              <a:bodyPr>
                <a:noAutofit/>
              </a:bodyPr>
              <a:lstStyle/>
              <a:p>
                <a14:m>
                  <m:oMath xmlns:m="http://schemas.openxmlformats.org/officeDocument/2006/math">
                    <m:nary>
                      <m:naryPr>
                        <m:chr m:val="∑"/>
                        <m:limLoc m:val="subSup"/>
                        <m:ctrlPr>
                          <a:rPr lang="zh-CN" altLang="en-US" sz="2400" i="1" smtClean="0">
                            <a:latin typeface="Cambria Math" panose="02040503050406030204" pitchFamily="18" charset="0"/>
                          </a:rPr>
                        </m:ctrlPr>
                      </m:naryPr>
                      <m:sub>
                        <m:r>
                          <m:rPr>
                            <m:brk m:alnAt="25"/>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𝑗</m:t>
                            </m:r>
                            <m:r>
                              <a:rPr lang="en-US" altLang="zh-CN" sz="2400" i="1">
                                <a:latin typeface="Cambria Math" panose="02040503050406030204" pitchFamily="18" charset="0"/>
                              </a:rPr>
                              <m:t>=1</m:t>
                            </m:r>
                          </m:sub>
                          <m:sup>
                            <m:r>
                              <a:rPr lang="en-US" altLang="zh-CN" sz="2400" b="0" i="1" smtClean="0">
                                <a:latin typeface="Cambria Math" panose="02040503050406030204" pitchFamily="18" charset="0"/>
                              </a:rPr>
                              <m:t>𝑛</m:t>
                            </m:r>
                          </m:sup>
                          <m:e>
                            <m:r>
                              <m:rPr>
                                <m:sty m:val="p"/>
                              </m:rPr>
                              <a:rPr lang="en-US" altLang="zh-CN" sz="2400">
                                <a:latin typeface="Cambria Math" panose="02040503050406030204" pitchFamily="18" charset="0"/>
                              </a:rPr>
                              <m:t>gcd</m:t>
                            </m:r>
                            <m:r>
                              <a:rPr lang="en-US" altLang="zh-CN" sz="2400" i="1">
                                <a:latin typeface="Cambria Math" panose="02040503050406030204" pitchFamily="18" charset="0"/>
                              </a:rPr>
                              <m:t>⁡(</m:t>
                            </m:r>
                            <m:r>
                              <a:rPr lang="en-US" altLang="zh-CN" sz="2400" i="1">
                                <a:latin typeface="Cambria Math" panose="02040503050406030204" pitchFamily="18" charset="0"/>
                              </a:rPr>
                              <m:t>𝑖</m:t>
                            </m:r>
                            <m:r>
                              <a:rPr lang="en-US" altLang="zh-CN" sz="2400" i="1">
                                <a:latin typeface="Cambria Math" panose="02040503050406030204" pitchFamily="18" charset="0"/>
                              </a:rPr>
                              <m:t>,</m:t>
                            </m:r>
                            <m:r>
                              <a:rPr lang="en-US" altLang="zh-CN" sz="2400" i="1">
                                <a:latin typeface="Cambria Math" panose="02040503050406030204" pitchFamily="18" charset="0"/>
                              </a:rPr>
                              <m:t>𝑗</m:t>
                            </m:r>
                            <m:r>
                              <a:rPr lang="en-US" altLang="zh-CN" sz="2400" i="1">
                                <a:latin typeface="Cambria Math" panose="02040503050406030204" pitchFamily="18" charset="0"/>
                              </a:rPr>
                              <m:t>)</m:t>
                            </m:r>
                          </m:e>
                        </m:nary>
                      </m:e>
                    </m:nary>
                    <m:r>
                      <a:rPr lang="en-US" altLang="zh-CN" sz="2400" i="1" dirty="0">
                        <a:latin typeface="Cambria Math" panose="02040503050406030204" pitchFamily="18" charset="0"/>
                      </a:rPr>
                      <m:t>=</m:t>
                    </m:r>
                    <m:nary>
                      <m:naryPr>
                        <m:chr m:val="∑"/>
                        <m:supHide m:val="on"/>
                        <m:ctrlPr>
                          <a:rPr lang="en-US" altLang="zh-CN" sz="2400" i="1">
                            <a:latin typeface="Cambria Math" panose="02040503050406030204" pitchFamily="18" charset="0"/>
                          </a:rPr>
                        </m:ctrlPr>
                      </m:naryPr>
                      <m:sub>
                        <m:r>
                          <a:rPr lang="en-US" altLang="zh-CN" sz="2400" i="1">
                            <a:latin typeface="Cambria Math" panose="02040503050406030204" pitchFamily="18" charset="0"/>
                          </a:rPr>
                          <m:t>𝑔</m:t>
                        </m:r>
                        <m:r>
                          <a:rPr lang="en-US" altLang="zh-CN" sz="2400" i="1">
                            <a:latin typeface="Cambria Math" panose="02040503050406030204" pitchFamily="18" charset="0"/>
                          </a:rPr>
                          <m:t>≤</m:t>
                        </m:r>
                        <m:r>
                          <a:rPr lang="en-US" altLang="zh-CN" sz="2400" b="0" i="1" smtClean="0">
                            <a:latin typeface="Cambria Math" panose="02040503050406030204" pitchFamily="18" charset="0"/>
                          </a:rPr>
                          <m:t>𝑛</m:t>
                        </m:r>
                      </m:sub>
                      <m:sup/>
                      <m:e>
                        <m:r>
                          <a:rPr lang="zh-CN" altLang="en-US" sz="2400" i="1">
                            <a:latin typeface="Cambria Math" panose="02040503050406030204" pitchFamily="18" charset="0"/>
                          </a:rPr>
                          <m:t>𝜑</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𝑔</m:t>
                            </m:r>
                          </m:e>
                        </m:d>
                      </m:e>
                    </m:nary>
                    <m:d>
                      <m:dPr>
                        <m:begChr m:val="⌊"/>
                        <m:endChr m:val="⌋"/>
                        <m:ctrlPr>
                          <a:rPr lang="zh-CN" altLang="en-US" sz="2400" i="1">
                            <a:latin typeface="Cambria Math" panose="02040503050406030204" pitchFamily="18" charset="0"/>
                          </a:rPr>
                        </m:ctrlPr>
                      </m:dPr>
                      <m:e>
                        <m:f>
                          <m:fPr>
                            <m:ctrlPr>
                              <a:rPr lang="zh-CN" altLang="en-US" sz="2400" i="1">
                                <a:latin typeface="Cambria Math" panose="02040503050406030204" pitchFamily="18" charset="0"/>
                              </a:rPr>
                            </m:ctrlPr>
                          </m:fPr>
                          <m:num>
                            <m:r>
                              <a:rPr lang="zh-CN" altLang="en-US" sz="2400" i="1">
                                <a:latin typeface="Cambria Math" panose="02040503050406030204" pitchFamily="18" charset="0"/>
                              </a:rPr>
                              <m:t>𝑛</m:t>
                            </m:r>
                          </m:num>
                          <m:den>
                            <m:r>
                              <a:rPr lang="en-US" altLang="zh-CN" sz="2400" b="0" i="1" smtClean="0">
                                <a:latin typeface="Cambria Math" panose="02040503050406030204" pitchFamily="18" charset="0"/>
                              </a:rPr>
                              <m:t>𝑔</m:t>
                            </m:r>
                          </m:den>
                        </m:f>
                      </m:e>
                    </m:d>
                  </m:oMath>
                </a14:m>
                <a:r>
                  <a:rPr lang="zh-CN" altLang="en-US" sz="2400" dirty="0"/>
                  <a:t> </a:t>
                </a:r>
                <a14:m>
                  <m:oMath xmlns:m="http://schemas.openxmlformats.org/officeDocument/2006/math">
                    <m:d>
                      <m:dPr>
                        <m:begChr m:val="⌊"/>
                        <m:endChr m:val="⌋"/>
                        <m:ctrlPr>
                          <a:rPr lang="zh-CN" altLang="en-US" sz="2400" i="1">
                            <a:latin typeface="Cambria Math" panose="02040503050406030204" pitchFamily="18" charset="0"/>
                          </a:rPr>
                        </m:ctrlPr>
                      </m:dPr>
                      <m:e>
                        <m:f>
                          <m:fPr>
                            <m:ctrlPr>
                              <a:rPr lang="zh-CN" altLang="en-US" sz="2400" i="1">
                                <a:latin typeface="Cambria Math" panose="02040503050406030204" pitchFamily="18" charset="0"/>
                              </a:rPr>
                            </m:ctrlPr>
                          </m:fPr>
                          <m:num>
                            <m:r>
                              <a:rPr lang="en-US" altLang="zh-CN" sz="2400" b="0" i="1" smtClean="0">
                                <a:latin typeface="Cambria Math" panose="02040503050406030204" pitchFamily="18" charset="0"/>
                              </a:rPr>
                              <m:t>𝑛</m:t>
                            </m:r>
                          </m:num>
                          <m:den>
                            <m:r>
                              <a:rPr lang="en-US" altLang="zh-CN" sz="2400" b="0" i="1" smtClean="0">
                                <a:latin typeface="Cambria Math" panose="02040503050406030204" pitchFamily="18" charset="0"/>
                              </a:rPr>
                              <m:t>𝑔</m:t>
                            </m:r>
                          </m:den>
                        </m:f>
                      </m:e>
                    </m:d>
                  </m:oMath>
                </a14:m>
                <a:endParaRPr lang="zh-CN" altLang="en-US" sz="2400" dirty="0"/>
              </a:p>
              <a:p>
                <a:r>
                  <a:rPr lang="zh-CN" altLang="en-US" sz="2400" dirty="0"/>
                  <a:t>枚举</a:t>
                </a:r>
                <a14:m>
                  <m:oMath xmlns:m="http://schemas.openxmlformats.org/officeDocument/2006/math">
                    <m:d>
                      <m:dPr>
                        <m:begChr m:val="⌊"/>
                        <m:endChr m:val="⌋"/>
                        <m:ctrlPr>
                          <a:rPr lang="zh-CN" altLang="en-US" sz="2400" i="1">
                            <a:latin typeface="Cambria Math" panose="02040503050406030204" pitchFamily="18" charset="0"/>
                          </a:rPr>
                        </m:ctrlPr>
                      </m:dPr>
                      <m:e>
                        <m:f>
                          <m:fPr>
                            <m:ctrlPr>
                              <a:rPr lang="zh-CN" altLang="en-US" sz="2400" i="1">
                                <a:latin typeface="Cambria Math" panose="02040503050406030204" pitchFamily="18" charset="0"/>
                              </a:rPr>
                            </m:ctrlPr>
                          </m:fPr>
                          <m:num>
                            <m:r>
                              <a:rPr lang="zh-CN" altLang="en-US" sz="2400" i="1">
                                <a:latin typeface="Cambria Math" panose="02040503050406030204" pitchFamily="18" charset="0"/>
                              </a:rPr>
                              <m:t>𝑛</m:t>
                            </m:r>
                          </m:num>
                          <m:den>
                            <m:r>
                              <a:rPr lang="en-US" altLang="zh-CN" sz="2400" i="1">
                                <a:latin typeface="Cambria Math" panose="02040503050406030204" pitchFamily="18" charset="0"/>
                              </a:rPr>
                              <m:t>𝑔</m:t>
                            </m:r>
                          </m:den>
                        </m:f>
                      </m:e>
                    </m:d>
                  </m:oMath>
                </a14:m>
                <a:r>
                  <a:rPr lang="zh-CN" altLang="en-US" sz="2400" dirty="0"/>
                  <a:t> </a:t>
                </a:r>
                <a14:m>
                  <m:oMath xmlns:m="http://schemas.openxmlformats.org/officeDocument/2006/math">
                    <m:r>
                      <a:rPr lang="zh-CN" altLang="en-US" sz="2400" i="1" smtClean="0">
                        <a:latin typeface="Cambria Math" panose="02040503050406030204" pitchFamily="18" charset="0"/>
                      </a:rPr>
                      <m:t> </m:t>
                    </m:r>
                  </m:oMath>
                </a14:m>
                <a:r>
                  <a:rPr lang="zh-CN" altLang="en-US" sz="2400" dirty="0"/>
                  <a:t>，共有</a:t>
                </a:r>
                <a14:m>
                  <m:oMath xmlns:m="http://schemas.openxmlformats.org/officeDocument/2006/math">
                    <m:r>
                      <a:rPr lang="en-US" altLang="zh-CN" sz="2400" b="0" i="1" smtClean="0">
                        <a:latin typeface="Cambria Math" panose="02040503050406030204" pitchFamily="18" charset="0"/>
                      </a:rPr>
                      <m:t>𝑂</m:t>
                    </m:r>
                    <m:d>
                      <m:dPr>
                        <m:ctrlPr>
                          <a:rPr lang="en-US" altLang="zh-CN" sz="2400" b="0" i="1" smtClean="0">
                            <a:latin typeface="Cambria Math" panose="02040503050406030204" pitchFamily="18" charset="0"/>
                          </a:rPr>
                        </m:ctrlPr>
                      </m:dPr>
                      <m:e>
                        <m:rad>
                          <m:radPr>
                            <m:degHide m:val="on"/>
                            <m:ctrlPr>
                              <a:rPr lang="en-US" altLang="zh-CN" sz="2400" b="0" i="1" smtClean="0">
                                <a:latin typeface="Cambria Math" panose="02040503050406030204" pitchFamily="18" charset="0"/>
                              </a:rPr>
                            </m:ctrlPr>
                          </m:radPr>
                          <m:deg/>
                          <m:e>
                            <m:r>
                              <a:rPr lang="en-US" altLang="zh-CN" sz="2400" b="0" i="1" smtClean="0">
                                <a:latin typeface="Cambria Math" panose="02040503050406030204" pitchFamily="18" charset="0"/>
                              </a:rPr>
                              <m:t>𝑛</m:t>
                            </m:r>
                          </m:e>
                        </m:rad>
                      </m:e>
                    </m:d>
                  </m:oMath>
                </a14:m>
                <a:r>
                  <a:rPr lang="zh-CN" altLang="en-US" sz="2400" dirty="0"/>
                  <a:t>段取值，对每一段</a:t>
                </a:r>
                <a:endParaRPr lang="en-US" altLang="zh-CN" sz="2400" dirty="0"/>
              </a:p>
              <a:p>
                <a:r>
                  <a:rPr lang="zh-CN" altLang="en-US" sz="2400" dirty="0"/>
                  <a:t>利用欧拉函数的前缀和求解</a:t>
                </a:r>
                <a:endParaRPr lang="en-US" altLang="zh-CN" sz="2400" dirty="0"/>
              </a:p>
              <a:p>
                <a:r>
                  <a:rPr lang="zh-CN" altLang="en-US" sz="2400" dirty="0"/>
                  <a:t>欧拉函数前缀和使用杜教筛算出，复杂度</a:t>
                </a:r>
                <a14:m>
                  <m:oMath xmlns:m="http://schemas.openxmlformats.org/officeDocument/2006/math">
                    <m:r>
                      <a:rPr lang="en-US" altLang="zh-CN" sz="2400" b="0" i="1" smtClean="0">
                        <a:latin typeface="Cambria Math" panose="02040503050406030204" pitchFamily="18" charset="0"/>
                      </a:rPr>
                      <m:t>𝑂</m:t>
                    </m:r>
                    <m:r>
                      <a:rPr lang="en-US" altLang="zh-CN" sz="2400" b="0" i="1" smtClean="0">
                        <a:latin typeface="Cambria Math" panose="02040503050406030204" pitchFamily="18" charset="0"/>
                      </a:rPr>
                      <m:t>(</m:t>
                    </m:r>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𝑛</m:t>
                        </m:r>
                      </m:e>
                      <m:sup>
                        <m:f>
                          <m:fPr>
                            <m:ctrlPr>
                              <a:rPr lang="en-US" altLang="zh-CN" sz="2400" b="0" i="1" smtClean="0">
                                <a:latin typeface="Cambria Math" panose="02040503050406030204" pitchFamily="18" charset="0"/>
                              </a:rPr>
                            </m:ctrlPr>
                          </m:fPr>
                          <m:num>
                            <m:r>
                              <a:rPr lang="en-US" altLang="zh-CN" sz="2400" b="0" i="1" smtClean="0">
                                <a:latin typeface="Cambria Math" panose="02040503050406030204" pitchFamily="18" charset="0"/>
                              </a:rPr>
                              <m:t>2</m:t>
                            </m:r>
                          </m:num>
                          <m:den>
                            <m:r>
                              <a:rPr lang="en-US" altLang="zh-CN" sz="2400" b="0" i="1" smtClean="0">
                                <a:latin typeface="Cambria Math" panose="02040503050406030204" pitchFamily="18" charset="0"/>
                              </a:rPr>
                              <m:t>3</m:t>
                            </m:r>
                          </m:den>
                        </m:f>
                      </m:sup>
                    </m:sSup>
                    <m:r>
                      <a:rPr lang="en-US" altLang="zh-CN" sz="2400" b="0" i="1" smtClean="0">
                        <a:latin typeface="Cambria Math" panose="02040503050406030204" pitchFamily="18" charset="0"/>
                      </a:rPr>
                      <m:t>∗</m:t>
                    </m:r>
                    <m:rad>
                      <m:radPr>
                        <m:degHide m:val="on"/>
                        <m:ctrlPr>
                          <a:rPr lang="en-US" altLang="zh-CN" sz="2400" b="0" i="1" smtClean="0">
                            <a:latin typeface="Cambria Math" panose="02040503050406030204" pitchFamily="18" charset="0"/>
                          </a:rPr>
                        </m:ctrlPr>
                      </m:radPr>
                      <m:deg/>
                      <m:e>
                        <m:r>
                          <a:rPr lang="en-US" altLang="zh-CN" sz="2400" b="0" i="1" smtClean="0">
                            <a:latin typeface="Cambria Math" panose="02040503050406030204" pitchFamily="18" charset="0"/>
                          </a:rPr>
                          <m:t>𝑛</m:t>
                        </m:r>
                      </m:e>
                    </m:rad>
                    <m:r>
                      <a:rPr lang="en-US" altLang="zh-CN" sz="2400" b="0" i="1" smtClean="0">
                        <a:latin typeface="Cambria Math" panose="02040503050406030204" pitchFamily="18" charset="0"/>
                      </a:rPr>
                      <m:t>)</m:t>
                    </m:r>
                  </m:oMath>
                </a14:m>
                <a:r>
                  <a:rPr lang="zh-CN" altLang="en-US" sz="2400" dirty="0"/>
                  <a:t>？</a:t>
                </a:r>
                <a:endParaRPr lang="en-US" altLang="zh-CN" sz="2400" dirty="0"/>
              </a:p>
              <a:p>
                <a:r>
                  <a:rPr lang="zh-CN" altLang="en-US" sz="2400" dirty="0"/>
                  <a:t>设</a:t>
                </a:r>
                <a14:m>
                  <m:oMath xmlns:m="http://schemas.openxmlformats.org/officeDocument/2006/math">
                    <m:d>
                      <m:dPr>
                        <m:begChr m:val="⌊"/>
                        <m:endChr m:val="⌋"/>
                        <m:ctrlPr>
                          <a:rPr lang="zh-CN" altLang="en-US" sz="2400" i="1">
                            <a:latin typeface="Cambria Math" panose="02040503050406030204" pitchFamily="18" charset="0"/>
                          </a:rPr>
                        </m:ctrlPr>
                      </m:dPr>
                      <m:e>
                        <m:f>
                          <m:fPr>
                            <m:ctrlPr>
                              <a:rPr lang="zh-CN" altLang="en-US" sz="2400" i="1">
                                <a:latin typeface="Cambria Math" panose="02040503050406030204" pitchFamily="18" charset="0"/>
                              </a:rPr>
                            </m:ctrlPr>
                          </m:fPr>
                          <m:num>
                            <m:r>
                              <a:rPr lang="zh-CN" altLang="en-US" sz="2400" i="1">
                                <a:latin typeface="Cambria Math" panose="02040503050406030204" pitchFamily="18" charset="0"/>
                              </a:rPr>
                              <m:t>𝑛</m:t>
                            </m:r>
                          </m:num>
                          <m:den>
                            <m:r>
                              <a:rPr lang="en-US" altLang="zh-CN" sz="2400" i="1">
                                <a:latin typeface="Cambria Math" panose="02040503050406030204" pitchFamily="18" charset="0"/>
                              </a:rPr>
                              <m:t>𝑔</m:t>
                            </m:r>
                          </m:den>
                        </m:f>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𝑑</m:t>
                    </m:r>
                    <m:r>
                      <a:rPr lang="zh-CN" altLang="en-US" sz="2400" i="1">
                        <a:latin typeface="Cambria Math" panose="02040503050406030204" pitchFamily="18" charset="0"/>
                      </a:rPr>
                      <m:t>的</m:t>
                    </m:r>
                  </m:oMath>
                </a14:m>
                <a:r>
                  <a:rPr lang="zh-CN" altLang="en-US" sz="2400" dirty="0"/>
                  <a:t>范围是</a:t>
                </a:r>
                <a14:m>
                  <m:oMath xmlns:m="http://schemas.openxmlformats.org/officeDocument/2006/math">
                    <m:d>
                      <m:dPr>
                        <m:begChr m:val="["/>
                        <m:endChr m:val="]"/>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𝑙</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𝑑</m:t>
                            </m:r>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𝑟</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𝑑</m:t>
                            </m:r>
                          </m:e>
                        </m:d>
                      </m:e>
                    </m:d>
                    <m:r>
                      <a:rPr lang="zh-CN" altLang="en-US" sz="2400" i="1">
                        <a:latin typeface="Cambria Math" panose="02040503050406030204" pitchFamily="18" charset="0"/>
                      </a:rPr>
                      <m:t>，</m:t>
                    </m:r>
                  </m:oMath>
                </a14:m>
                <a:r>
                  <a:rPr lang="zh-CN" altLang="en-US" sz="2400" dirty="0"/>
                  <a:t>那么枚举</a:t>
                </a:r>
                <a14:m>
                  <m:oMath xmlns:m="http://schemas.openxmlformats.org/officeDocument/2006/math">
                    <m:d>
                      <m:dPr>
                        <m:begChr m:val="⌊"/>
                        <m:endChr m:val="⌋"/>
                        <m:ctrlPr>
                          <a:rPr lang="zh-CN" altLang="en-US" sz="2400" i="1">
                            <a:latin typeface="Cambria Math" panose="02040503050406030204" pitchFamily="18" charset="0"/>
                          </a:rPr>
                        </m:ctrlPr>
                      </m:dPr>
                      <m:e>
                        <m:f>
                          <m:fPr>
                            <m:ctrlPr>
                              <a:rPr lang="zh-CN" altLang="en-US" sz="2400" i="1">
                                <a:latin typeface="Cambria Math" panose="02040503050406030204" pitchFamily="18" charset="0"/>
                              </a:rPr>
                            </m:ctrlPr>
                          </m:fPr>
                          <m:num>
                            <m:r>
                              <a:rPr lang="zh-CN" altLang="en-US" sz="2400" i="1">
                                <a:latin typeface="Cambria Math" panose="02040503050406030204" pitchFamily="18" charset="0"/>
                              </a:rPr>
                              <m:t>𝑛</m:t>
                            </m:r>
                          </m:num>
                          <m:den>
                            <m:r>
                              <a:rPr lang="en-US" altLang="zh-CN" sz="2400" i="1">
                                <a:latin typeface="Cambria Math" panose="02040503050406030204" pitchFamily="18" charset="0"/>
                              </a:rPr>
                              <m:t>𝑔</m:t>
                            </m:r>
                          </m:den>
                        </m:f>
                      </m:e>
                    </m:d>
                    <m:r>
                      <a:rPr lang="en-US" altLang="zh-CN" sz="2400" i="1">
                        <a:latin typeface="Cambria Math" panose="02040503050406030204" pitchFamily="18" charset="0"/>
                      </a:rPr>
                      <m:t>=</m:t>
                    </m:r>
                    <m:r>
                      <a:rPr lang="en-US" altLang="zh-CN" sz="2400" i="1">
                        <a:latin typeface="Cambria Math" panose="02040503050406030204" pitchFamily="18" charset="0"/>
                      </a:rPr>
                      <m:t>𝑑</m:t>
                    </m:r>
                  </m:oMath>
                </a14:m>
                <a:r>
                  <a:rPr lang="zh-CN" altLang="en-US" sz="2400" dirty="0"/>
                  <a:t>时，我们要计算的欧拉函数前缀和是</a:t>
                </a:r>
                <a14:m>
                  <m:oMath xmlns:m="http://schemas.openxmlformats.org/officeDocument/2006/math">
                    <m:r>
                      <a:rPr lang="en-US" altLang="zh-CN" sz="2400" b="0" i="1" smtClean="0">
                        <a:latin typeface="Cambria Math" panose="02040503050406030204" pitchFamily="18" charset="0"/>
                      </a:rPr>
                      <m:t>𝑆</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𝑟</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𝑑</m:t>
                            </m:r>
                          </m:e>
                        </m:d>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𝑆</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𝑟</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𝑑</m:t>
                            </m:r>
                            <m:r>
                              <a:rPr lang="en-US" altLang="zh-CN" sz="2400" b="0" i="1" smtClean="0">
                                <a:latin typeface="Cambria Math" panose="02040503050406030204" pitchFamily="18" charset="0"/>
                              </a:rPr>
                              <m:t>′</m:t>
                            </m:r>
                          </m:e>
                        </m:d>
                      </m:e>
                    </m:d>
                    <m:r>
                      <a:rPr lang="en-US" altLang="zh-CN" sz="2400" i="1">
                        <a:latin typeface="Cambria Math" panose="02040503050406030204" pitchFamily="18" charset="0"/>
                      </a:rPr>
                      <m:t>=</m:t>
                    </m:r>
                    <m:r>
                      <a:rPr lang="en-US" altLang="zh-CN" sz="2400" i="1">
                        <a:latin typeface="Cambria Math" panose="02040503050406030204" pitchFamily="18" charset="0"/>
                      </a:rPr>
                      <m:t>𝑆</m:t>
                    </m:r>
                    <m:d>
                      <m:dPr>
                        <m:ctrlPr>
                          <a:rPr lang="en-US" altLang="zh-CN" sz="2400" i="1">
                            <a:latin typeface="Cambria Math" panose="02040503050406030204" pitchFamily="18" charset="0"/>
                          </a:rPr>
                        </m:ctrlPr>
                      </m:dPr>
                      <m:e>
                        <m:d>
                          <m:dPr>
                            <m:begChr m:val="⌊"/>
                            <m:endChr m:val="⌋"/>
                            <m:ctrlPr>
                              <a:rPr lang="zh-CN" altLang="en-US" sz="2400" i="1">
                                <a:latin typeface="Cambria Math" panose="02040503050406030204" pitchFamily="18" charset="0"/>
                              </a:rPr>
                            </m:ctrlPr>
                          </m:dPr>
                          <m:e>
                            <m:f>
                              <m:fPr>
                                <m:ctrlPr>
                                  <a:rPr lang="zh-CN" altLang="en-US" sz="2400" i="1">
                                    <a:latin typeface="Cambria Math" panose="02040503050406030204" pitchFamily="18" charset="0"/>
                                  </a:rPr>
                                </m:ctrlPr>
                              </m:fPr>
                              <m:num>
                                <m:r>
                                  <a:rPr lang="zh-CN" altLang="en-US" sz="2400" i="1">
                                    <a:latin typeface="Cambria Math" panose="02040503050406030204" pitchFamily="18" charset="0"/>
                                  </a:rPr>
                                  <m:t>𝑛</m:t>
                                </m:r>
                              </m:num>
                              <m:den>
                                <m:r>
                                  <a:rPr lang="en-US" altLang="zh-CN" sz="2400" b="0" i="1" smtClean="0">
                                    <a:latin typeface="Cambria Math" panose="02040503050406030204" pitchFamily="18" charset="0"/>
                                  </a:rPr>
                                  <m:t>𝑑</m:t>
                                </m:r>
                              </m:den>
                            </m:f>
                          </m:e>
                        </m:d>
                      </m:e>
                    </m:d>
                    <m:r>
                      <a:rPr lang="en-US" altLang="zh-CN" sz="2400" i="1">
                        <a:latin typeface="Cambria Math" panose="02040503050406030204" pitchFamily="18" charset="0"/>
                      </a:rPr>
                      <m:t>−</m:t>
                    </m:r>
                    <m:r>
                      <a:rPr lang="en-US" altLang="zh-CN" sz="2400" i="1">
                        <a:latin typeface="Cambria Math" panose="02040503050406030204" pitchFamily="18" charset="0"/>
                      </a:rPr>
                      <m:t>𝑆</m:t>
                    </m:r>
                    <m:d>
                      <m:dPr>
                        <m:ctrlPr>
                          <a:rPr lang="en-US" altLang="zh-CN" sz="2400" i="1">
                            <a:latin typeface="Cambria Math" panose="02040503050406030204" pitchFamily="18" charset="0"/>
                          </a:rPr>
                        </m:ctrlPr>
                      </m:dPr>
                      <m:e>
                        <m:d>
                          <m:dPr>
                            <m:begChr m:val="⌊"/>
                            <m:endChr m:val="⌋"/>
                            <m:ctrlPr>
                              <a:rPr lang="zh-CN" altLang="en-US" sz="2400" i="1">
                                <a:latin typeface="Cambria Math" panose="02040503050406030204" pitchFamily="18" charset="0"/>
                              </a:rPr>
                            </m:ctrlPr>
                          </m:dPr>
                          <m:e>
                            <m:f>
                              <m:fPr>
                                <m:ctrlPr>
                                  <a:rPr lang="zh-CN" altLang="en-US" sz="2400" i="1">
                                    <a:latin typeface="Cambria Math" panose="02040503050406030204" pitchFamily="18" charset="0"/>
                                  </a:rPr>
                                </m:ctrlPr>
                              </m:fPr>
                              <m:num>
                                <m:r>
                                  <a:rPr lang="zh-CN" altLang="en-US" sz="2400" i="1">
                                    <a:latin typeface="Cambria Math" panose="02040503050406030204" pitchFamily="18" charset="0"/>
                                  </a:rPr>
                                  <m:t>𝑛</m:t>
                                </m:r>
                              </m:num>
                              <m:den>
                                <m:r>
                                  <a:rPr lang="en-US" altLang="zh-CN" sz="2400" i="1">
                                    <a:latin typeface="Cambria Math" panose="02040503050406030204" pitchFamily="18" charset="0"/>
                                  </a:rPr>
                                  <m:t>𝑑</m:t>
                                </m:r>
                                <m:r>
                                  <a:rPr lang="en-US" altLang="zh-CN" sz="2400" b="0" i="1" smtClean="0">
                                    <a:latin typeface="Cambria Math" panose="02040503050406030204" pitchFamily="18" charset="0"/>
                                  </a:rPr>
                                  <m:t>′</m:t>
                                </m:r>
                              </m:den>
                            </m:f>
                          </m:e>
                        </m:d>
                      </m:e>
                    </m:d>
                  </m:oMath>
                </a14:m>
                <a:endParaRPr lang="en-US" altLang="zh-CN" sz="2400" dirty="0"/>
              </a:p>
              <a:p>
                <a:r>
                  <a:rPr lang="zh-CN" altLang="en-US" sz="2400" dirty="0"/>
                  <a:t>观察</a:t>
                </a:r>
                <a14:m>
                  <m:oMath xmlns:m="http://schemas.openxmlformats.org/officeDocument/2006/math">
                    <m:r>
                      <a:rPr lang="zh-CN" altLang="en-US" sz="2400" i="1" smtClean="0">
                        <a:latin typeface="Cambria Math" panose="02040503050406030204" pitchFamily="18" charset="0"/>
                      </a:rPr>
                      <m:t>求</m:t>
                    </m:r>
                    <m:r>
                      <a:rPr lang="en-US" altLang="zh-CN" sz="2400" b="0" i="1" smtClean="0">
                        <a:latin typeface="Cambria Math" panose="02040503050406030204" pitchFamily="18" charset="0"/>
                      </a:rPr>
                      <m:t>𝑆</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m:t>
                    </m:r>
                    <m:r>
                      <a:rPr lang="zh-CN" altLang="en-US" sz="2400" i="1">
                        <a:latin typeface="Cambria Math" panose="02040503050406030204" pitchFamily="18" charset="0"/>
                      </a:rPr>
                      <m:t>的</m:t>
                    </m:r>
                    <m:r>
                      <a:rPr lang="zh-CN" altLang="en-US" sz="2400" i="1" smtClean="0">
                        <a:latin typeface="Cambria Math" panose="02040503050406030204" pitchFamily="18" charset="0"/>
                      </a:rPr>
                      <m:t>过程</m:t>
                    </m:r>
                    <m:r>
                      <a:rPr lang="zh-CN" altLang="en-US" sz="2400" i="1">
                        <a:latin typeface="Cambria Math" panose="02040503050406030204" pitchFamily="18" charset="0"/>
                      </a:rPr>
                      <m:t>：</m:t>
                    </m:r>
                    <m:r>
                      <a:rPr lang="en-US" altLang="zh-CN" sz="2400" i="1">
                        <a:latin typeface="Cambria Math" panose="02040503050406030204" pitchFamily="18" charset="0"/>
                      </a:rPr>
                      <m:t>𝑆</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𝑛</m:t>
                        </m:r>
                      </m:e>
                    </m:d>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𝑛</m:t>
                        </m:r>
                        <m:r>
                          <a:rPr lang="en-US" altLang="zh-CN" sz="2400" i="1">
                            <a:latin typeface="Cambria Math" panose="02040503050406030204" pitchFamily="18" charset="0"/>
                          </a:rPr>
                          <m:t>(</m:t>
                        </m:r>
                        <m:r>
                          <a:rPr lang="en-US" altLang="zh-CN" sz="2400" i="1">
                            <a:latin typeface="Cambria Math" panose="02040503050406030204" pitchFamily="18" charset="0"/>
                          </a:rPr>
                          <m:t>𝑛</m:t>
                        </m:r>
                        <m:r>
                          <a:rPr lang="en-US" altLang="zh-CN" sz="2400" i="1">
                            <a:latin typeface="Cambria Math" panose="02040503050406030204" pitchFamily="18" charset="0"/>
                          </a:rPr>
                          <m:t>+1)</m:t>
                        </m:r>
                      </m:num>
                      <m:den>
                        <m:r>
                          <a:rPr lang="en-US" altLang="zh-CN" sz="2400" i="1">
                            <a:latin typeface="Cambria Math" panose="02040503050406030204" pitchFamily="18" charset="0"/>
                          </a:rPr>
                          <m:t>2</m:t>
                        </m:r>
                      </m:den>
                    </m:f>
                    <m:r>
                      <a:rPr lang="en-US" altLang="zh-CN" sz="2400" i="1">
                        <a:latin typeface="Cambria Math" panose="02040503050406030204" pitchFamily="18" charset="0"/>
                      </a:rPr>
                      <m:t>−</m:t>
                    </m:r>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𝑑</m:t>
                        </m:r>
                        <m:r>
                          <a:rPr lang="en-US" altLang="zh-CN" sz="2400" i="1">
                            <a:latin typeface="Cambria Math" panose="02040503050406030204" pitchFamily="18" charset="0"/>
                          </a:rPr>
                          <m:t>=2</m:t>
                        </m:r>
                      </m:sub>
                      <m:sup>
                        <m:r>
                          <a:rPr lang="en-US" altLang="zh-CN" sz="2400" i="1">
                            <a:latin typeface="Cambria Math" panose="02040503050406030204" pitchFamily="18" charset="0"/>
                          </a:rPr>
                          <m:t>𝑛</m:t>
                        </m:r>
                      </m:sup>
                      <m:e>
                        <m:r>
                          <a:rPr lang="en-US" altLang="zh-CN" sz="2400" i="1">
                            <a:latin typeface="Cambria Math" panose="02040503050406030204" pitchFamily="18" charset="0"/>
                          </a:rPr>
                          <m:t>𝑆</m:t>
                        </m:r>
                        <m:d>
                          <m:dPr>
                            <m:ctrlPr>
                              <a:rPr lang="en-US" altLang="zh-CN" sz="2400" i="1">
                                <a:latin typeface="Cambria Math" panose="02040503050406030204" pitchFamily="18" charset="0"/>
                              </a:rPr>
                            </m:ctrlPr>
                          </m:dPr>
                          <m:e>
                            <m:d>
                              <m:dPr>
                                <m:begChr m:val="⌊"/>
                                <m:endChr m:val="⌋"/>
                                <m:ctrlPr>
                                  <a:rPr lang="en-US" altLang="zh-CN" sz="2400" i="1">
                                    <a:latin typeface="Cambria Math" panose="02040503050406030204" pitchFamily="18" charset="0"/>
                                  </a:rPr>
                                </m:ctrlPr>
                              </m:dPr>
                              <m:e>
                                <m:f>
                                  <m:fPr>
                                    <m:ctrlPr>
                                      <a:rPr lang="en-US" altLang="zh-CN" sz="2400" i="1">
                                        <a:latin typeface="Cambria Math" panose="02040503050406030204" pitchFamily="18" charset="0"/>
                                      </a:rPr>
                                    </m:ctrlPr>
                                  </m:fPr>
                                  <m:num>
                                    <m:r>
                                      <a:rPr lang="en-US" altLang="zh-CN" sz="2400" i="1">
                                        <a:latin typeface="Cambria Math" panose="02040503050406030204" pitchFamily="18" charset="0"/>
                                      </a:rPr>
                                      <m:t>𝑛</m:t>
                                    </m:r>
                                  </m:num>
                                  <m:den>
                                    <m:r>
                                      <a:rPr lang="en-US" altLang="zh-CN" sz="2400" i="1">
                                        <a:latin typeface="Cambria Math" panose="02040503050406030204" pitchFamily="18" charset="0"/>
                                      </a:rPr>
                                      <m:t>𝑑</m:t>
                                    </m:r>
                                  </m:den>
                                </m:f>
                              </m:e>
                            </m:d>
                          </m:e>
                        </m:d>
                      </m:e>
                    </m:nary>
                  </m:oMath>
                </a14:m>
                <a:r>
                  <a:rPr lang="zh-CN" altLang="en-US" sz="2400" dirty="0"/>
                  <a:t>，在此过程中，我们</a:t>
                </a:r>
                <a:r>
                  <a:rPr lang="zh-CN" altLang="en-US" sz="2400" dirty="0">
                    <a:solidFill>
                      <a:srgbClr val="FFC000"/>
                    </a:solidFill>
                  </a:rPr>
                  <a:t>已经枚举所有的</a:t>
                </a:r>
                <a14:m>
                  <m:oMath xmlns:m="http://schemas.openxmlformats.org/officeDocument/2006/math">
                    <m:r>
                      <a:rPr lang="en-US" altLang="zh-CN" sz="2400" i="1">
                        <a:solidFill>
                          <a:srgbClr val="FFC000"/>
                        </a:solidFill>
                        <a:latin typeface="Cambria Math" panose="02040503050406030204" pitchFamily="18" charset="0"/>
                      </a:rPr>
                      <m:t>𝑆</m:t>
                    </m:r>
                    <m:d>
                      <m:dPr>
                        <m:ctrlPr>
                          <a:rPr lang="en-US" altLang="zh-CN" sz="2400" i="1">
                            <a:solidFill>
                              <a:srgbClr val="FFC000"/>
                            </a:solidFill>
                            <a:latin typeface="Cambria Math" panose="02040503050406030204" pitchFamily="18" charset="0"/>
                          </a:rPr>
                        </m:ctrlPr>
                      </m:dPr>
                      <m:e>
                        <m:d>
                          <m:dPr>
                            <m:begChr m:val="⌊"/>
                            <m:endChr m:val="⌋"/>
                            <m:ctrlPr>
                              <a:rPr lang="en-US" altLang="zh-CN" sz="2400" i="1">
                                <a:solidFill>
                                  <a:srgbClr val="FFC000"/>
                                </a:solidFill>
                                <a:latin typeface="Cambria Math" panose="02040503050406030204" pitchFamily="18" charset="0"/>
                              </a:rPr>
                            </m:ctrlPr>
                          </m:dPr>
                          <m:e>
                            <m:f>
                              <m:fPr>
                                <m:ctrlPr>
                                  <a:rPr lang="en-US" altLang="zh-CN" sz="2400" i="1">
                                    <a:solidFill>
                                      <a:srgbClr val="FFC000"/>
                                    </a:solidFill>
                                    <a:latin typeface="Cambria Math" panose="02040503050406030204" pitchFamily="18" charset="0"/>
                                  </a:rPr>
                                </m:ctrlPr>
                              </m:fPr>
                              <m:num>
                                <m:r>
                                  <a:rPr lang="en-US" altLang="zh-CN" sz="2400" i="1">
                                    <a:solidFill>
                                      <a:srgbClr val="FFC000"/>
                                    </a:solidFill>
                                    <a:latin typeface="Cambria Math" panose="02040503050406030204" pitchFamily="18" charset="0"/>
                                  </a:rPr>
                                  <m:t>𝑛</m:t>
                                </m:r>
                              </m:num>
                              <m:den>
                                <m:r>
                                  <a:rPr lang="en-US" altLang="zh-CN" sz="2400" i="1">
                                    <a:solidFill>
                                      <a:srgbClr val="FFC000"/>
                                    </a:solidFill>
                                    <a:latin typeface="Cambria Math" panose="02040503050406030204" pitchFamily="18" charset="0"/>
                                  </a:rPr>
                                  <m:t>𝑑</m:t>
                                </m:r>
                              </m:den>
                            </m:f>
                          </m:e>
                        </m:d>
                      </m:e>
                    </m:d>
                  </m:oMath>
                </a14:m>
                <a:r>
                  <a:rPr lang="zh-CN" altLang="en-US" sz="2400" dirty="0"/>
                  <a:t>，所以除了计算</a:t>
                </a:r>
                <a:r>
                  <a:rPr lang="en-US" altLang="zh-CN" sz="2400" dirty="0"/>
                  <a:t>S(n)</a:t>
                </a:r>
                <a:r>
                  <a:rPr lang="zh-CN" altLang="en-US" sz="2400" dirty="0"/>
                  <a:t>时真正地跑了一遍杜教筛，其余的都是返回记忆化的结果，复杂度</a:t>
                </a:r>
                <a14:m>
                  <m:oMath xmlns:m="http://schemas.openxmlformats.org/officeDocument/2006/math">
                    <m:r>
                      <a:rPr lang="en-US" altLang="zh-CN" sz="2400" b="0" i="1" smtClean="0">
                        <a:latin typeface="Cambria Math" panose="02040503050406030204" pitchFamily="18" charset="0"/>
                      </a:rPr>
                      <m:t>𝑂</m:t>
                    </m:r>
                    <m:d>
                      <m:dPr>
                        <m:ctrlPr>
                          <a:rPr lang="en-US" altLang="zh-CN" sz="2400" b="0" i="1" smtClean="0">
                            <a:latin typeface="Cambria Math" panose="02040503050406030204" pitchFamily="18" charset="0"/>
                          </a:rPr>
                        </m:ctrlPr>
                      </m:dPr>
                      <m:e>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𝑛</m:t>
                            </m:r>
                          </m:e>
                          <m:sup>
                            <m:f>
                              <m:fPr>
                                <m:ctrlPr>
                                  <a:rPr lang="en-US" altLang="zh-CN" sz="2400" b="0" i="1" smtClean="0">
                                    <a:latin typeface="Cambria Math" panose="02040503050406030204" pitchFamily="18" charset="0"/>
                                  </a:rPr>
                                </m:ctrlPr>
                              </m:fPr>
                              <m:num>
                                <m:r>
                                  <a:rPr lang="en-US" altLang="zh-CN" sz="2400" b="0" i="1" smtClean="0">
                                    <a:latin typeface="Cambria Math" panose="02040503050406030204" pitchFamily="18" charset="0"/>
                                  </a:rPr>
                                  <m:t>2</m:t>
                                </m:r>
                              </m:num>
                              <m:den>
                                <m:r>
                                  <a:rPr lang="en-US" altLang="zh-CN" sz="2400" b="0" i="1" smtClean="0">
                                    <a:latin typeface="Cambria Math" panose="02040503050406030204" pitchFamily="18" charset="0"/>
                                  </a:rPr>
                                  <m:t>3</m:t>
                                </m:r>
                              </m:den>
                            </m:f>
                          </m:sup>
                        </m:sSup>
                        <m:r>
                          <a:rPr lang="en-US" altLang="zh-CN" sz="2400" b="0" i="1" smtClean="0">
                            <a:latin typeface="Cambria Math" panose="02040503050406030204" pitchFamily="18" charset="0"/>
                          </a:rPr>
                          <m:t>+</m:t>
                        </m:r>
                        <m:rad>
                          <m:radPr>
                            <m:degHide m:val="on"/>
                            <m:ctrlPr>
                              <a:rPr lang="en-US" altLang="zh-CN" sz="2400" b="0" i="1" smtClean="0">
                                <a:latin typeface="Cambria Math" panose="02040503050406030204" pitchFamily="18" charset="0"/>
                              </a:rPr>
                            </m:ctrlPr>
                          </m:radPr>
                          <m:deg/>
                          <m:e>
                            <m:r>
                              <a:rPr lang="en-US" altLang="zh-CN" sz="2400" b="0" i="1" smtClean="0">
                                <a:latin typeface="Cambria Math" panose="02040503050406030204" pitchFamily="18" charset="0"/>
                              </a:rPr>
                              <m:t>𝑛</m:t>
                            </m:r>
                          </m:e>
                        </m:rad>
                      </m:e>
                    </m:d>
                  </m:oMath>
                </a14:m>
                <a:endParaRPr lang="zh-CN" altLang="en-US" sz="2400" dirty="0"/>
              </a:p>
            </p:txBody>
          </p:sp>
        </mc:Choice>
        <mc:Fallback xmlns="">
          <p:sp>
            <p:nvSpPr>
              <p:cNvPr id="2" name="内容占位符 1">
                <a:extLst>
                  <a:ext uri="{FF2B5EF4-FFF2-40B4-BE49-F238E27FC236}">
                    <a16:creationId xmlns:a16="http://schemas.microsoft.com/office/drawing/2014/main" id="{2BB33EF3-F4DF-4348-8E60-ECFD41196895}"/>
                  </a:ext>
                </a:extLst>
              </p:cNvPr>
              <p:cNvSpPr>
                <a:spLocks noGrp="1" noRot="1" noChangeAspect="1" noMove="1" noResize="1" noEditPoints="1" noAdjustHandles="1" noChangeArrowheads="1" noChangeShapeType="1" noTextEdit="1"/>
              </p:cNvSpPr>
              <p:nvPr>
                <p:ph idx="1"/>
              </p:nvPr>
            </p:nvSpPr>
            <p:spPr>
              <a:blipFill>
                <a:blip r:embed="rId2"/>
                <a:stretch>
                  <a:fillRect l="-928" r="-580" b="-345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D098B79-399E-41DC-9DF7-5E6BDDB61E9D}"/>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312F13E9-4ABB-4996-A397-9FD4E0EE13B1}"/>
              </a:ext>
            </a:extLst>
          </p:cNvPr>
          <p:cNvSpPr>
            <a:spLocks noGrp="1"/>
          </p:cNvSpPr>
          <p:nvPr>
            <p:ph sz="quarter" idx="10"/>
          </p:nvPr>
        </p:nvSpPr>
        <p:spPr/>
        <p:txBody>
          <a:bodyPr/>
          <a:lstStyle/>
          <a:p>
            <a:endParaRPr lang="zh-CN" altLang="en-US" dirty="0"/>
          </a:p>
        </p:txBody>
      </p:sp>
      <p:pic>
        <p:nvPicPr>
          <p:cNvPr id="6" name="图片 5">
            <a:extLst>
              <a:ext uri="{FF2B5EF4-FFF2-40B4-BE49-F238E27FC236}">
                <a16:creationId xmlns:a16="http://schemas.microsoft.com/office/drawing/2014/main" id="{5CD0A2B4-C1CD-45FD-A3B9-73D6D361C1FE}"/>
              </a:ext>
            </a:extLst>
          </p:cNvPr>
          <p:cNvPicPr>
            <a:picLocks noChangeAspect="1"/>
          </p:cNvPicPr>
          <p:nvPr/>
        </p:nvPicPr>
        <p:blipFill>
          <a:blip r:embed="rId3"/>
          <a:stretch>
            <a:fillRect/>
          </a:stretch>
        </p:blipFill>
        <p:spPr>
          <a:xfrm>
            <a:off x="8303847" y="435429"/>
            <a:ext cx="3609524" cy="2771429"/>
          </a:xfrm>
          <a:prstGeom prst="rect">
            <a:avLst/>
          </a:prstGeom>
        </p:spPr>
      </p:pic>
    </p:spTree>
    <p:extLst>
      <p:ext uri="{BB962C8B-B14F-4D97-AF65-F5344CB8AC3E}">
        <p14:creationId xmlns:p14="http://schemas.microsoft.com/office/powerpoint/2010/main" val="621708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471739B-1087-4B68-A7C2-DA3D8852CD24}"/>
              </a:ext>
            </a:extLst>
          </p:cNvPr>
          <p:cNvSpPr>
            <a:spLocks noGrp="1"/>
          </p:cNvSpPr>
          <p:nvPr>
            <p:ph idx="1"/>
          </p:nvPr>
        </p:nvSpPr>
        <p:spPr/>
        <p:txBody>
          <a:bodyPr/>
          <a:lstStyle/>
          <a:p>
            <a:r>
              <a:rPr lang="zh-CN" altLang="en-US" strike="sngStrike" dirty="0"/>
              <a:t>若</a:t>
            </a:r>
            <a:r>
              <a:rPr lang="en-US" altLang="zh-CN" strike="sngStrike" dirty="0"/>
              <a:t>A</a:t>
            </a:r>
            <a:r>
              <a:rPr lang="zh-CN" altLang="en-US" strike="sngStrike" dirty="0"/>
              <a:t>是</a:t>
            </a:r>
            <a:r>
              <a:rPr lang="en-US" altLang="zh-CN" strike="sngStrike" dirty="0"/>
              <a:t>n+1</a:t>
            </a:r>
            <a:r>
              <a:rPr lang="zh-CN" altLang="en-US" strike="sngStrike" dirty="0"/>
              <a:t>元集，</a:t>
            </a:r>
            <a:r>
              <a:rPr lang="en-US" altLang="zh-CN" strike="sngStrike" dirty="0"/>
              <a:t>B</a:t>
            </a:r>
            <a:r>
              <a:rPr lang="zh-CN" altLang="en-US" strike="sngStrike" dirty="0"/>
              <a:t>是</a:t>
            </a:r>
            <a:r>
              <a:rPr lang="en-US" altLang="zh-CN" strike="sngStrike" dirty="0"/>
              <a:t>n</a:t>
            </a:r>
            <a:r>
              <a:rPr lang="zh-CN" altLang="en-US" strike="sngStrike" dirty="0"/>
              <a:t>元集，则不存在从</a:t>
            </a:r>
            <a:r>
              <a:rPr lang="en-US" altLang="zh-CN" strike="sngStrike" dirty="0"/>
              <a:t>A</a:t>
            </a:r>
            <a:r>
              <a:rPr lang="zh-CN" altLang="en-US" strike="sngStrike" dirty="0"/>
              <a:t>到</a:t>
            </a:r>
            <a:r>
              <a:rPr lang="en-US" altLang="zh-CN" strike="sngStrike" dirty="0"/>
              <a:t>B</a:t>
            </a:r>
            <a:r>
              <a:rPr lang="zh-CN" altLang="en-US" strike="sngStrike" dirty="0"/>
              <a:t>的单射</a:t>
            </a:r>
            <a:endParaRPr lang="en-US" altLang="zh-CN" strike="sngStrike" dirty="0"/>
          </a:p>
          <a:p>
            <a:r>
              <a:rPr lang="zh-CN" altLang="en-US" dirty="0"/>
              <a:t>若有</a:t>
            </a:r>
            <a:r>
              <a:rPr lang="en-US" altLang="zh-CN" dirty="0"/>
              <a:t>n</a:t>
            </a:r>
            <a:r>
              <a:rPr lang="zh-CN" altLang="en-US" dirty="0"/>
              <a:t>个笼子和</a:t>
            </a:r>
            <a:r>
              <a:rPr lang="en-US" altLang="zh-CN" dirty="0"/>
              <a:t>n+1</a:t>
            </a:r>
            <a:r>
              <a:rPr lang="zh-CN" altLang="en-US" dirty="0"/>
              <a:t>只鸽子，所有的鸽子都被关在鸽笼里，那么至少有一个笼子有至少</a:t>
            </a:r>
            <a:r>
              <a:rPr lang="en-US" altLang="zh-CN" dirty="0"/>
              <a:t>2</a:t>
            </a:r>
            <a:r>
              <a:rPr lang="zh-CN" altLang="en-US" dirty="0"/>
              <a:t>只鸽子</a:t>
            </a:r>
            <a:endParaRPr lang="en-US" altLang="zh-CN" dirty="0"/>
          </a:p>
        </p:txBody>
      </p:sp>
      <p:sp>
        <p:nvSpPr>
          <p:cNvPr id="3" name="标题 2">
            <a:extLst>
              <a:ext uri="{FF2B5EF4-FFF2-40B4-BE49-F238E27FC236}">
                <a16:creationId xmlns:a16="http://schemas.microsoft.com/office/drawing/2014/main" id="{1CC494D5-B924-4DF3-A481-F3168B6A39AF}"/>
              </a:ext>
            </a:extLst>
          </p:cNvPr>
          <p:cNvSpPr>
            <a:spLocks noGrp="1"/>
          </p:cNvSpPr>
          <p:nvPr>
            <p:ph type="ctrTitle"/>
          </p:nvPr>
        </p:nvSpPr>
        <p:spPr/>
        <p:txBody>
          <a:bodyPr/>
          <a:lstStyle/>
          <a:p>
            <a:r>
              <a:rPr lang="zh-CN" altLang="en-US" dirty="0"/>
              <a:t>鸽巢原理</a:t>
            </a:r>
            <a:r>
              <a:rPr lang="en-US" altLang="zh-CN" dirty="0"/>
              <a:t>/</a:t>
            </a:r>
            <a:r>
              <a:rPr lang="zh-CN" altLang="en-US" dirty="0"/>
              <a:t>抽屉原理</a:t>
            </a:r>
          </a:p>
        </p:txBody>
      </p:sp>
      <p:sp>
        <p:nvSpPr>
          <p:cNvPr id="4" name="内容占位符 3">
            <a:extLst>
              <a:ext uri="{FF2B5EF4-FFF2-40B4-BE49-F238E27FC236}">
                <a16:creationId xmlns:a16="http://schemas.microsoft.com/office/drawing/2014/main" id="{566A6A89-59A3-4C90-AFC1-DB831152EB0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258744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2060109-3396-49BE-A53D-6B939C7821F7}"/>
                  </a:ext>
                </a:extLst>
              </p:cNvPr>
              <p:cNvSpPr>
                <a:spLocks noGrp="1"/>
              </p:cNvSpPr>
              <p:nvPr>
                <p:ph idx="1"/>
              </p:nvPr>
            </p:nvSpPr>
            <p:spPr/>
            <p:txBody>
              <a:bodyPr/>
              <a:lstStyle/>
              <a:p>
                <a:r>
                  <a:rPr lang="zh-CN" altLang="en-US" dirty="0"/>
                  <a:t>给出</a:t>
                </a:r>
                <a:r>
                  <a:rPr lang="en-US" altLang="zh-CN" dirty="0"/>
                  <a:t>n</a:t>
                </a:r>
                <a:r>
                  <a:rPr lang="zh-CN" altLang="en-US" dirty="0"/>
                  <a:t>个数，从中任意选出若干个，使得它们的和是</a:t>
                </a:r>
                <a:r>
                  <a:rPr lang="en-US" altLang="zh-CN" dirty="0"/>
                  <a:t>n</a:t>
                </a:r>
                <a:r>
                  <a:rPr lang="zh-CN" altLang="en-US" dirty="0"/>
                  <a:t>的倍数</a:t>
                </a:r>
                <a:endParaRPr lang="en-US" altLang="zh-CN" dirty="0"/>
              </a:p>
              <a:p>
                <a:r>
                  <a:rPr lang="zh-CN" altLang="en-US" dirty="0"/>
                  <a:t>任意输出一组解，</a:t>
                </a:r>
                <a14:m>
                  <m:oMath xmlns:m="http://schemas.openxmlformats.org/officeDocument/2006/math">
                    <m:r>
                      <a:rPr lang="en-US" altLang="zh-CN" b="0" i="1" smtClean="0">
                        <a:latin typeface="Cambria Math" panose="02040503050406030204" pitchFamily="18" charset="0"/>
                      </a:rPr>
                      <m:t>𝑛</m:t>
                    </m:r>
                    <m:r>
                      <a:rPr lang="en-US" altLang="zh-CN" b="0" i="1" smtClean="0">
                        <a:latin typeface="Cambria Math" panose="02040503050406030204" pitchFamily="18" charset="0"/>
                      </a:rPr>
                      <m:t>≤10000</m:t>
                    </m:r>
                  </m:oMath>
                </a14:m>
                <a:endParaRPr lang="zh-CN" altLang="en-US" dirty="0"/>
              </a:p>
            </p:txBody>
          </p:sp>
        </mc:Choice>
        <mc:Fallback xmlns="">
          <p:sp>
            <p:nvSpPr>
              <p:cNvPr id="2" name="内容占位符 1">
                <a:extLst>
                  <a:ext uri="{FF2B5EF4-FFF2-40B4-BE49-F238E27FC236}">
                    <a16:creationId xmlns:a16="http://schemas.microsoft.com/office/drawing/2014/main" id="{32060109-3396-49BE-A53D-6B939C7821F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BD51DA9-C735-43C2-916D-4B70AAE645C1}"/>
              </a:ext>
            </a:extLst>
          </p:cNvPr>
          <p:cNvSpPr>
            <a:spLocks noGrp="1"/>
          </p:cNvSpPr>
          <p:nvPr>
            <p:ph type="ctrTitle"/>
          </p:nvPr>
        </p:nvSpPr>
        <p:spPr/>
        <p:txBody>
          <a:bodyPr/>
          <a:lstStyle/>
          <a:p>
            <a:r>
              <a:rPr lang="zh-CN" altLang="en-US" dirty="0"/>
              <a:t>抽屉原理：</a:t>
            </a:r>
            <a:r>
              <a:rPr lang="en-US" altLang="zh-CN" dirty="0"/>
              <a:t>POJ2356 </a:t>
            </a:r>
            <a:r>
              <a:rPr lang="en-US" altLang="zh-CN" b="1" dirty="0"/>
              <a:t>Find a multiple</a:t>
            </a:r>
            <a:endParaRPr lang="zh-CN" altLang="en-US" dirty="0"/>
          </a:p>
        </p:txBody>
      </p:sp>
      <p:sp>
        <p:nvSpPr>
          <p:cNvPr id="4" name="内容占位符 3">
            <a:extLst>
              <a:ext uri="{FF2B5EF4-FFF2-40B4-BE49-F238E27FC236}">
                <a16:creationId xmlns:a16="http://schemas.microsoft.com/office/drawing/2014/main" id="{CB8BEAEB-8E6C-4074-9B3F-D8E87215B84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79396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2060109-3396-49BE-A53D-6B939C7821F7}"/>
              </a:ext>
            </a:extLst>
          </p:cNvPr>
          <p:cNvSpPr>
            <a:spLocks noGrp="1"/>
          </p:cNvSpPr>
          <p:nvPr>
            <p:ph idx="1"/>
          </p:nvPr>
        </p:nvSpPr>
        <p:spPr>
          <a:xfrm>
            <a:off x="838200" y="1382232"/>
            <a:ext cx="10515600" cy="5259867"/>
          </a:xfrm>
        </p:spPr>
        <p:txBody>
          <a:bodyPr>
            <a:normAutofit lnSpcReduction="10000"/>
          </a:bodyPr>
          <a:lstStyle/>
          <a:p>
            <a:pPr>
              <a:lnSpc>
                <a:spcPct val="120000"/>
              </a:lnSpc>
            </a:pPr>
            <a:r>
              <a:rPr lang="zh-CN" altLang="en-US" dirty="0"/>
              <a:t>给出</a:t>
            </a:r>
            <a:r>
              <a:rPr lang="en-US" altLang="zh-CN" dirty="0"/>
              <a:t>n</a:t>
            </a:r>
            <a:r>
              <a:rPr lang="zh-CN" altLang="en-US" dirty="0"/>
              <a:t>个数，从中任意选出若干个，使得它们的和是</a:t>
            </a:r>
            <a:r>
              <a:rPr lang="en-US" altLang="zh-CN" dirty="0"/>
              <a:t>n</a:t>
            </a:r>
            <a:r>
              <a:rPr lang="zh-CN" altLang="en-US" dirty="0"/>
              <a:t>的倍数</a:t>
            </a:r>
            <a:endParaRPr lang="en-US" altLang="zh-CN" dirty="0"/>
          </a:p>
          <a:p>
            <a:pPr>
              <a:lnSpc>
                <a:spcPct val="120000"/>
              </a:lnSpc>
            </a:pPr>
            <a:endParaRPr lang="en-US" altLang="zh-CN" dirty="0"/>
          </a:p>
          <a:p>
            <a:pPr>
              <a:lnSpc>
                <a:spcPct val="120000"/>
              </a:lnSpc>
            </a:pPr>
            <a:r>
              <a:rPr lang="zh-CN" altLang="en-US" dirty="0"/>
              <a:t>与取模为</a:t>
            </a:r>
            <a:r>
              <a:rPr lang="en-US" altLang="zh-CN" dirty="0"/>
              <a:t>0</a:t>
            </a:r>
            <a:r>
              <a:rPr lang="zh-CN" altLang="en-US" dirty="0"/>
              <a:t>有关</a:t>
            </a:r>
            <a:endParaRPr lang="en-US" altLang="zh-CN" dirty="0"/>
          </a:p>
          <a:p>
            <a:pPr>
              <a:lnSpc>
                <a:spcPct val="120000"/>
              </a:lnSpc>
            </a:pPr>
            <a:r>
              <a:rPr lang="zh-CN" altLang="en-US" dirty="0"/>
              <a:t>计算出这个数列的所有前缀和并取模，这些前缀和的值域是</a:t>
            </a:r>
            <a:r>
              <a:rPr lang="en-US" altLang="zh-CN" dirty="0"/>
              <a:t>[0,n-1]</a:t>
            </a:r>
          </a:p>
          <a:p>
            <a:pPr>
              <a:lnSpc>
                <a:spcPct val="120000"/>
              </a:lnSpc>
            </a:pPr>
            <a:r>
              <a:rPr lang="zh-CN" altLang="en-US" dirty="0"/>
              <a:t>看看其中是否有取模后为</a:t>
            </a:r>
            <a:r>
              <a:rPr lang="en-US" altLang="zh-CN" dirty="0"/>
              <a:t>0</a:t>
            </a:r>
            <a:r>
              <a:rPr lang="zh-CN" altLang="en-US" dirty="0"/>
              <a:t>的，如果有，那么输出对应的前缀</a:t>
            </a:r>
            <a:endParaRPr lang="en-US" altLang="zh-CN" dirty="0"/>
          </a:p>
          <a:p>
            <a:pPr>
              <a:lnSpc>
                <a:spcPct val="120000"/>
              </a:lnSpc>
            </a:pPr>
            <a:r>
              <a:rPr lang="zh-CN" altLang="en-US" dirty="0"/>
              <a:t>如果没有，前缀和的值域就是</a:t>
            </a:r>
            <a:r>
              <a:rPr lang="en-US" altLang="zh-CN" dirty="0"/>
              <a:t>[1,n-1]</a:t>
            </a:r>
            <a:r>
              <a:rPr lang="zh-CN" altLang="en-US" dirty="0"/>
              <a:t>，至多有</a:t>
            </a:r>
            <a:r>
              <a:rPr lang="en-US" altLang="zh-CN" dirty="0"/>
              <a:t>n-1</a:t>
            </a:r>
            <a:r>
              <a:rPr lang="zh-CN" altLang="en-US" dirty="0"/>
              <a:t>种，然而前缀和有</a:t>
            </a:r>
            <a:r>
              <a:rPr lang="en-US" altLang="zh-CN" dirty="0"/>
              <a:t>n</a:t>
            </a:r>
            <a:r>
              <a:rPr lang="zh-CN" altLang="en-US" dirty="0"/>
              <a:t>个，必然有两个前缀和取模后相同，设</a:t>
            </a:r>
            <a:r>
              <a:rPr lang="en-US" altLang="zh-CN" dirty="0"/>
              <a:t>sum[a]%p=sum[b]%p(a&lt;b)</a:t>
            </a:r>
            <a:r>
              <a:rPr lang="zh-CN" altLang="en-US" dirty="0"/>
              <a:t>，那么</a:t>
            </a:r>
            <a:r>
              <a:rPr lang="en-US" altLang="zh-CN" dirty="0"/>
              <a:t>(sum[b]-sum[a])%p=0</a:t>
            </a:r>
            <a:r>
              <a:rPr lang="zh-CN" altLang="en-US" dirty="0"/>
              <a:t>，即</a:t>
            </a:r>
            <a:r>
              <a:rPr lang="en-US" altLang="zh-CN" dirty="0"/>
              <a:t>[a+1,b]</a:t>
            </a:r>
            <a:r>
              <a:rPr lang="zh-CN" altLang="en-US" dirty="0"/>
              <a:t>的区间和是</a:t>
            </a:r>
            <a:r>
              <a:rPr lang="en-US" altLang="zh-CN" dirty="0"/>
              <a:t>n</a:t>
            </a:r>
            <a:r>
              <a:rPr lang="zh-CN" altLang="en-US" dirty="0"/>
              <a:t>的倍数，输出这段即可</a:t>
            </a:r>
            <a:endParaRPr lang="en-US" altLang="zh-CN" dirty="0"/>
          </a:p>
          <a:p>
            <a:pPr>
              <a:lnSpc>
                <a:spcPct val="120000"/>
              </a:lnSpc>
            </a:pPr>
            <a:endParaRPr lang="en-US" altLang="zh-CN" dirty="0"/>
          </a:p>
        </p:txBody>
      </p:sp>
      <p:sp>
        <p:nvSpPr>
          <p:cNvPr id="3" name="标题 2">
            <a:extLst>
              <a:ext uri="{FF2B5EF4-FFF2-40B4-BE49-F238E27FC236}">
                <a16:creationId xmlns:a16="http://schemas.microsoft.com/office/drawing/2014/main" id="{2BD51DA9-C735-43C2-916D-4B70AAE645C1}"/>
              </a:ext>
            </a:extLst>
          </p:cNvPr>
          <p:cNvSpPr>
            <a:spLocks noGrp="1"/>
          </p:cNvSpPr>
          <p:nvPr>
            <p:ph type="ctrTitle"/>
          </p:nvPr>
        </p:nvSpPr>
        <p:spPr/>
        <p:txBody>
          <a:bodyPr>
            <a:normAutofit/>
          </a:bodyPr>
          <a:lstStyle/>
          <a:p>
            <a:r>
              <a:rPr lang="en-US" altLang="zh-CN" dirty="0"/>
              <a:t>POJ2356 </a:t>
            </a:r>
            <a:r>
              <a:rPr lang="en-US" altLang="zh-CN" b="1" dirty="0"/>
              <a:t>Find a multiple</a:t>
            </a:r>
            <a:endParaRPr lang="zh-CN" altLang="en-US" dirty="0"/>
          </a:p>
        </p:txBody>
      </p:sp>
    </p:spTree>
    <p:extLst>
      <p:ext uri="{BB962C8B-B14F-4D97-AF65-F5344CB8AC3E}">
        <p14:creationId xmlns:p14="http://schemas.microsoft.com/office/powerpoint/2010/main" val="4241583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CC05B4D-1B19-4679-B269-B82AE4099A7C}"/>
                  </a:ext>
                </a:extLst>
              </p:cNvPr>
              <p:cNvSpPr>
                <a:spLocks noGrp="1"/>
              </p:cNvSpPr>
              <p:nvPr>
                <p:ph idx="1"/>
              </p:nvPr>
            </p:nvSpPr>
            <p:spPr/>
            <p:txBody>
              <a:bodyPr/>
              <a:lstStyle/>
              <a:p>
                <a:r>
                  <a:rPr lang="zh-CN" altLang="en-US" dirty="0"/>
                  <a:t>费马小定理，若</a:t>
                </a:r>
                <a:r>
                  <a:rPr lang="en-US" altLang="zh-CN" dirty="0"/>
                  <a:t>p</a:t>
                </a:r>
                <a:r>
                  <a:rPr lang="zh-CN" altLang="en-US" dirty="0"/>
                  <a:t>是质数，则</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𝑝</m:t>
                        </m:r>
                        <m:r>
                          <a:rPr lang="en-US" altLang="zh-CN" b="0" i="1" smtClean="0">
                            <a:latin typeface="Cambria Math" panose="02040503050406030204" pitchFamily="18" charset="0"/>
                          </a:rPr>
                          <m:t>−1</m:t>
                        </m:r>
                      </m:sup>
                    </m:sSup>
                    <m:r>
                      <a:rPr lang="en-US" altLang="zh-CN" b="0" i="1" smtClean="0">
                        <a:latin typeface="Cambria Math" panose="02040503050406030204" pitchFamily="18" charset="0"/>
                        <a:ea typeface="Cambria Math" panose="02040503050406030204" pitchFamily="18" charset="0"/>
                      </a:rPr>
                      <m:t>≡1  (</m:t>
                    </m:r>
                    <m:r>
                      <m:rPr>
                        <m:sty m:val="p"/>
                      </m:rPr>
                      <a:rPr lang="en-US" altLang="zh-CN" i="1">
                        <a:latin typeface="Cambria Math" panose="02040503050406030204" pitchFamily="18" charset="0"/>
                        <a:ea typeface="Cambria Math" panose="02040503050406030204" pitchFamily="18" charset="0"/>
                      </a:rPr>
                      <m:t>mod</m:t>
                    </m:r>
                    <m:r>
                      <a:rPr lang="en-US" altLang="zh-CN" b="0" i="1" smtClean="0">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m:t>
                    </m:r>
                  </m:oMath>
                </a14:m>
                <a:endParaRPr lang="en-US" altLang="zh-CN" dirty="0"/>
              </a:p>
              <a:p>
                <a:endParaRPr lang="en-US" altLang="zh-CN" dirty="0"/>
              </a:p>
              <a:p>
                <a:r>
                  <a:rPr lang="en-US" altLang="zh-CN" dirty="0"/>
                  <a:t>p</a:t>
                </a:r>
                <a:r>
                  <a:rPr lang="zh-CN" altLang="en-US" dirty="0"/>
                  <a:t>是素数的必要条件，随机取</a:t>
                </a:r>
                <a:r>
                  <a:rPr lang="en-US" altLang="zh-CN" dirty="0"/>
                  <a:t>a</a:t>
                </a:r>
                <a:r>
                  <a:rPr lang="zh-CN" altLang="en-US" dirty="0"/>
                  <a:t>，若发现</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r>
                          <a:rPr lang="en-US" altLang="zh-CN" i="1">
                            <a:latin typeface="Cambria Math" panose="02040503050406030204" pitchFamily="18" charset="0"/>
                          </a:rPr>
                          <m:t>𝑝</m:t>
                        </m:r>
                        <m:r>
                          <a:rPr lang="en-US" altLang="zh-CN" i="1">
                            <a:latin typeface="Cambria Math" panose="02040503050406030204" pitchFamily="18" charset="0"/>
                          </a:rPr>
                          <m:t>−1</m:t>
                        </m:r>
                      </m:sup>
                    </m:sSup>
                    <m:r>
                      <a:rPr lang="en-US" altLang="zh-CN" i="1" smtClean="0">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1 </m:t>
                    </m:r>
                  </m:oMath>
                </a14:m>
                <a:r>
                  <a:rPr lang="zh-CN" altLang="en-US" dirty="0"/>
                  <a:t>，则</a:t>
                </a:r>
                <a:r>
                  <a:rPr lang="en-US" altLang="zh-CN" dirty="0"/>
                  <a:t>p</a:t>
                </a:r>
                <a:r>
                  <a:rPr lang="zh-CN" altLang="en-US" dirty="0"/>
                  <a:t>不是素数</a:t>
                </a:r>
                <a:endParaRPr lang="en-US" altLang="zh-CN" dirty="0"/>
              </a:p>
              <a:p>
                <a:r>
                  <a:rPr lang="zh-CN" altLang="en-US" dirty="0"/>
                  <a:t>否则</a:t>
                </a:r>
                <a:r>
                  <a:rPr lang="en-US" altLang="zh-CN" dirty="0"/>
                  <a:t>p</a:t>
                </a:r>
                <a:r>
                  <a:rPr lang="zh-CN" altLang="en-US" dirty="0"/>
                  <a:t>大概率是素数</a:t>
                </a:r>
                <a:endParaRPr lang="en-US" altLang="zh-CN" dirty="0"/>
              </a:p>
            </p:txBody>
          </p:sp>
        </mc:Choice>
        <mc:Fallback xmlns="">
          <p:sp>
            <p:nvSpPr>
              <p:cNvPr id="2" name="内容占位符 1">
                <a:extLst>
                  <a:ext uri="{FF2B5EF4-FFF2-40B4-BE49-F238E27FC236}">
                    <a16:creationId xmlns:a16="http://schemas.microsoft.com/office/drawing/2014/main" id="{8CC05B4D-1B19-4679-B269-B82AE4099A7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745159D-A599-4F7A-AAD9-14D01BC14E87}"/>
              </a:ext>
            </a:extLst>
          </p:cNvPr>
          <p:cNvSpPr>
            <a:spLocks noGrp="1"/>
          </p:cNvSpPr>
          <p:nvPr>
            <p:ph type="ctrTitle"/>
          </p:nvPr>
        </p:nvSpPr>
        <p:spPr/>
        <p:txBody>
          <a:bodyPr/>
          <a:lstStyle/>
          <a:p>
            <a:r>
              <a:rPr lang="en-US" altLang="zh-CN" dirty="0"/>
              <a:t>Miller-Rabin</a:t>
            </a:r>
            <a:r>
              <a:rPr lang="zh-CN" altLang="en-US" dirty="0"/>
              <a:t>素数探测</a:t>
            </a:r>
          </a:p>
        </p:txBody>
      </p:sp>
      <p:sp>
        <p:nvSpPr>
          <p:cNvPr id="4" name="内容占位符 3">
            <a:extLst>
              <a:ext uri="{FF2B5EF4-FFF2-40B4-BE49-F238E27FC236}">
                <a16:creationId xmlns:a16="http://schemas.microsoft.com/office/drawing/2014/main" id="{E8482B2C-86DD-448F-B95E-4ED552DD2FD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285160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CC05B4D-1B19-4679-B269-B82AE4099A7C}"/>
                  </a:ext>
                </a:extLst>
              </p:cNvPr>
              <p:cNvSpPr>
                <a:spLocks noGrp="1"/>
              </p:cNvSpPr>
              <p:nvPr>
                <p:ph idx="1"/>
              </p:nvPr>
            </p:nvSpPr>
            <p:spPr/>
            <p:txBody>
              <a:bodyPr/>
              <a:lstStyle/>
              <a:p>
                <a:r>
                  <a:rPr lang="zh-CN" altLang="en-US" dirty="0"/>
                  <a:t>若</a:t>
                </a:r>
                <a:r>
                  <a:rPr lang="en-US" altLang="zh-CN" dirty="0"/>
                  <a:t>p</a:t>
                </a:r>
                <a:r>
                  <a:rPr lang="zh-CN" altLang="en-US" dirty="0"/>
                  <a:t>是奇质数，则</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ea typeface="Cambria Math" panose="02040503050406030204" pitchFamily="18" charset="0"/>
                      </a:rPr>
                      <m:t>≡1   </m:t>
                    </m:r>
                    <m:d>
                      <m:dPr>
                        <m:ctrlPr>
                          <a:rPr lang="en-US" altLang="zh-CN" b="0" i="1" smtClean="0">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b="0" i="1" smtClean="0">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𝑝</m:t>
                        </m:r>
                      </m:e>
                    </m:d>
                  </m:oMath>
                </a14:m>
                <a:r>
                  <a:rPr lang="zh-CN" altLang="en-US" dirty="0"/>
                  <a:t>有且仅有两个解</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ea typeface="Cambria Math" panose="02040503050406030204" pitchFamily="18" charset="0"/>
                      </a:rPr>
                      <m:t>≡1,</m:t>
                    </m:r>
                    <m:r>
                      <a:rPr lang="en-US" altLang="zh-CN" b="0" i="1" smtClean="0">
                        <a:latin typeface="Cambria Math" panose="02040503050406030204" pitchFamily="18" charset="0"/>
                        <a:ea typeface="Cambria Math" panose="02040503050406030204" pitchFamily="18" charset="0"/>
                      </a:rPr>
                      <m:t>𝑥</m:t>
                    </m:r>
                    <m:r>
                      <a:rPr lang="en-US" altLang="zh-CN" b="0" i="1" smtClean="0">
                        <a:latin typeface="Cambria Math" panose="02040503050406030204" pitchFamily="18" charset="0"/>
                        <a:ea typeface="Cambria Math" panose="02040503050406030204" pitchFamily="18" charset="0"/>
                      </a:rPr>
                      <m:t>≡−1</m:t>
                    </m:r>
                  </m:oMath>
                </a14:m>
                <a:r>
                  <a:rPr lang="zh-CN" altLang="en-US" dirty="0"/>
                  <a:t>  </a:t>
                </a:r>
                <a:endParaRPr lang="en-US" altLang="zh-CN" dirty="0"/>
              </a:p>
              <a:p>
                <a:r>
                  <a:rPr lang="zh-CN" altLang="en-US" dirty="0"/>
                  <a:t>证明：</a:t>
                </a:r>
                <a:endParaRPr lang="en-US" altLang="zh-CN" dirty="0"/>
              </a:p>
              <a:p>
                <a:r>
                  <a:rPr lang="en-US" altLang="zh-CN" dirty="0"/>
                  <a:t>	 </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r>
                      <a:rPr lang="en-US" altLang="zh-CN" i="1" smtClean="0">
                        <a:latin typeface="Cambria Math" panose="02040503050406030204" pitchFamily="18" charset="0"/>
                      </a:rPr>
                      <m:t>−</m:t>
                    </m:r>
                    <m:r>
                      <a:rPr lang="en-US" altLang="zh-CN" b="0" i="1" smtClean="0">
                        <a:latin typeface="Cambria Math" panose="02040503050406030204" pitchFamily="18" charset="0"/>
                      </a:rPr>
                      <m:t>1</m:t>
                    </m:r>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0</m:t>
                    </m:r>
                    <m:r>
                      <a:rPr lang="en-US" altLang="zh-CN" i="1">
                        <a:latin typeface="Cambria Math" panose="02040503050406030204" pitchFamily="18" charset="0"/>
                        <a:ea typeface="Cambria Math" panose="02040503050406030204" pitchFamily="18" charset="0"/>
                      </a:rPr>
                      <m:t>   </m:t>
                    </m:r>
                    <m:d>
                      <m:dPr>
                        <m:ctrlPr>
                          <a:rPr lang="en-US" altLang="zh-CN" i="1">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r>
                          <a:rPr lang="en-US" altLang="zh-CN" i="1">
                            <a:latin typeface="Cambria Math" panose="02040503050406030204" pitchFamily="18" charset="0"/>
                            <a:ea typeface="Cambria Math" panose="02040503050406030204" pitchFamily="18" charset="0"/>
                          </a:rPr>
                          <m:t>𝑝</m:t>
                        </m:r>
                      </m:e>
                    </m:d>
                  </m:oMath>
                </a14:m>
                <a:endParaRPr lang="en-US" altLang="zh-CN" dirty="0"/>
              </a:p>
              <a:p>
                <a:r>
                  <a:rPr lang="en-US" altLang="zh-CN" dirty="0"/>
                  <a:t>	</a:t>
                </a:r>
                <a:r>
                  <a:rPr lang="zh-CN" altLang="en-US" dirty="0"/>
                  <a:t>所以</a:t>
                </a:r>
                <a14:m>
                  <m:oMath xmlns:m="http://schemas.openxmlformats.org/officeDocument/2006/math">
                    <m:r>
                      <a:rPr lang="en-US" altLang="zh-CN" b="0" i="0" smtClean="0">
                        <a:latin typeface="Cambria Math" panose="02040503050406030204" pitchFamily="18" charset="0"/>
                        <a:ea typeface="Cambria Math" panose="02040503050406030204" pitchFamily="18" charset="0"/>
                      </a:rPr>
                      <m:t>(</m:t>
                    </m:r>
                    <m:r>
                      <m:rPr>
                        <m:sty m:val="p"/>
                      </m:rPr>
                      <a:rPr lang="en-US" altLang="zh-CN" b="0" i="0" smtClean="0">
                        <a:latin typeface="Cambria Math" panose="02040503050406030204" pitchFamily="18" charset="0"/>
                        <a:ea typeface="Cambria Math" panose="02040503050406030204" pitchFamily="18" charset="0"/>
                      </a:rPr>
                      <m:t>x</m:t>
                    </m:r>
                    <m:r>
                      <a:rPr lang="en-US" altLang="zh-CN" b="0" i="0" smtClean="0">
                        <a:latin typeface="Cambria Math" panose="02040503050406030204" pitchFamily="18" charset="0"/>
                        <a:ea typeface="Cambria Math" panose="02040503050406030204" pitchFamily="18" charset="0"/>
                      </a:rPr>
                      <m:t>+1)(</m:t>
                    </m:r>
                    <m:r>
                      <m:rPr>
                        <m:sty m:val="p"/>
                      </m:rPr>
                      <a:rPr lang="en-US" altLang="zh-CN" b="0" i="0" smtClean="0">
                        <a:latin typeface="Cambria Math" panose="02040503050406030204" pitchFamily="18" charset="0"/>
                        <a:ea typeface="Cambria Math" panose="02040503050406030204" pitchFamily="18" charset="0"/>
                      </a:rPr>
                      <m:t>x</m:t>
                    </m:r>
                    <m:r>
                      <a:rPr lang="en-US" altLang="zh-CN" b="0" i="0" smtClean="0">
                        <a:latin typeface="Cambria Math" panose="02040503050406030204" pitchFamily="18" charset="0"/>
                        <a:ea typeface="Cambria Math" panose="02040503050406030204" pitchFamily="18" charset="0"/>
                      </a:rPr>
                      <m:t>−1)</m:t>
                    </m:r>
                    <m:r>
                      <a:rPr lang="en-US" altLang="zh-CN" i="1">
                        <a:latin typeface="Cambria Math" panose="02040503050406030204" pitchFamily="18" charset="0"/>
                        <a:ea typeface="Cambria Math" panose="02040503050406030204" pitchFamily="18" charset="0"/>
                      </a:rPr>
                      <m:t>≡0   </m:t>
                    </m:r>
                    <m:d>
                      <m:dPr>
                        <m:ctrlPr>
                          <a:rPr lang="en-US" altLang="zh-CN" i="1">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r>
                          <a:rPr lang="en-US" altLang="zh-CN" i="1">
                            <a:latin typeface="Cambria Math" panose="02040503050406030204" pitchFamily="18" charset="0"/>
                            <a:ea typeface="Cambria Math" panose="02040503050406030204" pitchFamily="18" charset="0"/>
                          </a:rPr>
                          <m:t>𝑝</m:t>
                        </m:r>
                      </m:e>
                    </m:d>
                  </m:oMath>
                </a14:m>
                <a:r>
                  <a:rPr lang="zh-CN" altLang="en-US" dirty="0"/>
                  <a:t>，</a:t>
                </a:r>
                <a:r>
                  <a:rPr lang="en-US" altLang="zh-CN" dirty="0"/>
                  <a:t>(x+1)(x-1)</a:t>
                </a:r>
                <a:r>
                  <a:rPr lang="zh-CN" altLang="en-US" dirty="0"/>
                  <a:t>是</a:t>
                </a:r>
                <a:r>
                  <a:rPr lang="en-US" altLang="zh-CN" dirty="0"/>
                  <a:t>p</a:t>
                </a:r>
                <a:r>
                  <a:rPr lang="zh-CN" altLang="en-US" dirty="0"/>
                  <a:t>的倍数</a:t>
                </a:r>
                <a:endParaRPr lang="en-US" altLang="zh-CN" dirty="0"/>
              </a:p>
              <a:p>
                <a:r>
                  <a:rPr lang="en-US" altLang="zh-CN" dirty="0"/>
                  <a:t>	</a:t>
                </a:r>
                <a:r>
                  <a:rPr lang="zh-CN" altLang="en-US" dirty="0"/>
                  <a:t>由于</a:t>
                </a:r>
                <a:r>
                  <a:rPr lang="en-US" altLang="zh-CN" dirty="0"/>
                  <a:t>p</a:t>
                </a:r>
                <a:r>
                  <a:rPr lang="zh-CN" altLang="en-US" dirty="0"/>
                  <a:t>是质数，所以</a:t>
                </a:r>
                <a14:m>
                  <m:oMath xmlns:m="http://schemas.openxmlformats.org/officeDocument/2006/math">
                    <m:r>
                      <m:rPr>
                        <m:sty m:val="p"/>
                      </m:rPr>
                      <a:rPr lang="en-US" altLang="zh-CN">
                        <a:latin typeface="Cambria Math" panose="02040503050406030204" pitchFamily="18" charset="0"/>
                        <a:ea typeface="Cambria Math" panose="02040503050406030204" pitchFamily="18" charset="0"/>
                      </a:rPr>
                      <m:t>x</m:t>
                    </m:r>
                    <m:r>
                      <a:rPr lang="en-US" altLang="zh-CN">
                        <a:latin typeface="Cambria Math" panose="02040503050406030204" pitchFamily="18" charset="0"/>
                        <a:ea typeface="Cambria Math" panose="02040503050406030204" pitchFamily="18" charset="0"/>
                      </a:rPr>
                      <m:t>+1</m:t>
                    </m:r>
                    <m:r>
                      <a:rPr lang="en-US" altLang="zh-CN" i="1">
                        <a:latin typeface="Cambria Math" panose="02040503050406030204" pitchFamily="18" charset="0"/>
                        <a:ea typeface="Cambria Math" panose="02040503050406030204" pitchFamily="18" charset="0"/>
                      </a:rPr>
                      <m:t>≡0 </m:t>
                    </m:r>
                  </m:oMath>
                </a14:m>
                <a:r>
                  <a:rPr lang="zh-CN" altLang="en-US" dirty="0"/>
                  <a:t>或</a:t>
                </a:r>
                <a14:m>
                  <m:oMath xmlns:m="http://schemas.openxmlformats.org/officeDocument/2006/math">
                    <m:r>
                      <m:rPr>
                        <m:sty m:val="p"/>
                      </m:rPr>
                      <a:rPr lang="en-US" altLang="zh-CN">
                        <a:latin typeface="Cambria Math" panose="02040503050406030204" pitchFamily="18" charset="0"/>
                        <a:ea typeface="Cambria Math" panose="02040503050406030204" pitchFamily="18" charset="0"/>
                      </a:rPr>
                      <m:t>x</m:t>
                    </m:r>
                    <m:r>
                      <a:rPr lang="en-US" altLang="zh-CN" i="1" smtClean="0">
                        <a:latin typeface="Cambria Math" panose="02040503050406030204" pitchFamily="18" charset="0"/>
                        <a:ea typeface="Cambria Math" panose="02040503050406030204" pitchFamily="18" charset="0"/>
                      </a:rPr>
                      <m:t>−</m:t>
                    </m:r>
                    <m:r>
                      <a:rPr lang="en-US" altLang="zh-CN">
                        <a:latin typeface="Cambria Math" panose="02040503050406030204" pitchFamily="18" charset="0"/>
                        <a:ea typeface="Cambria Math" panose="02040503050406030204" pitchFamily="18" charset="0"/>
                      </a:rPr>
                      <m:t>1</m:t>
                    </m:r>
                    <m:r>
                      <a:rPr lang="en-US" altLang="zh-CN" i="1">
                        <a:latin typeface="Cambria Math" panose="02040503050406030204" pitchFamily="18" charset="0"/>
                        <a:ea typeface="Cambria Math" panose="02040503050406030204" pitchFamily="18" charset="0"/>
                      </a:rPr>
                      <m:t>≡0 </m:t>
                    </m:r>
                  </m:oMath>
                </a14:m>
                <a:endParaRPr lang="en-US" altLang="zh-CN" dirty="0"/>
              </a:p>
            </p:txBody>
          </p:sp>
        </mc:Choice>
        <mc:Fallback xmlns="">
          <p:sp>
            <p:nvSpPr>
              <p:cNvPr id="2" name="内容占位符 1">
                <a:extLst>
                  <a:ext uri="{FF2B5EF4-FFF2-40B4-BE49-F238E27FC236}">
                    <a16:creationId xmlns:a16="http://schemas.microsoft.com/office/drawing/2014/main" id="{8CC05B4D-1B19-4679-B269-B82AE4099A7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745159D-A599-4F7A-AAD9-14D01BC14E87}"/>
              </a:ext>
            </a:extLst>
          </p:cNvPr>
          <p:cNvSpPr>
            <a:spLocks noGrp="1"/>
          </p:cNvSpPr>
          <p:nvPr>
            <p:ph type="ctrTitle"/>
          </p:nvPr>
        </p:nvSpPr>
        <p:spPr/>
        <p:txBody>
          <a:bodyPr/>
          <a:lstStyle/>
          <a:p>
            <a:r>
              <a:rPr lang="en-US" altLang="zh-CN" dirty="0"/>
              <a:t>Miller-Rabin</a:t>
            </a:r>
            <a:r>
              <a:rPr lang="zh-CN" altLang="en-US" dirty="0"/>
              <a:t>二次探测</a:t>
            </a:r>
          </a:p>
        </p:txBody>
      </p:sp>
      <p:sp>
        <p:nvSpPr>
          <p:cNvPr id="4" name="内容占位符 3">
            <a:extLst>
              <a:ext uri="{FF2B5EF4-FFF2-40B4-BE49-F238E27FC236}">
                <a16:creationId xmlns:a16="http://schemas.microsoft.com/office/drawing/2014/main" id="{E8482B2C-86DD-448F-B95E-4ED552DD2FD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217694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BEBB9BE4-E826-43A3-8E3C-478342479981}"/>
              </a:ext>
            </a:extLst>
          </p:cNvPr>
          <p:cNvSpPr>
            <a:spLocks noGrp="1"/>
          </p:cNvSpPr>
          <p:nvPr>
            <p:ph type="ctrTitle"/>
          </p:nvPr>
        </p:nvSpPr>
        <p:spPr/>
        <p:txBody>
          <a:bodyPr/>
          <a:lstStyle/>
          <a:p>
            <a:r>
              <a:rPr lang="zh-CN" altLang="en-US" dirty="0"/>
              <a:t>感性理解</a:t>
            </a:r>
          </a:p>
        </p:txBody>
      </p:sp>
      <p:sp>
        <p:nvSpPr>
          <p:cNvPr id="4" name="内容占位符 3">
            <a:extLst>
              <a:ext uri="{FF2B5EF4-FFF2-40B4-BE49-F238E27FC236}">
                <a16:creationId xmlns:a16="http://schemas.microsoft.com/office/drawing/2014/main" id="{0C57304A-9888-4C9F-AF47-0B95ACBE276F}"/>
              </a:ext>
            </a:extLst>
          </p:cNvPr>
          <p:cNvSpPr>
            <a:spLocks noGrp="1"/>
          </p:cNvSpPr>
          <p:nvPr>
            <p:ph sz="quarter" idx="10"/>
          </p:nvPr>
        </p:nvSpPr>
        <p:spPr/>
        <p:txBody>
          <a:bodyPr/>
          <a:lstStyle/>
          <a:p>
            <a:endParaRPr lang="zh-CN" altLang="en-US"/>
          </a:p>
        </p:txBody>
      </p:sp>
      <p:graphicFrame>
        <p:nvGraphicFramePr>
          <p:cNvPr id="6" name="对象 5">
            <a:extLst>
              <a:ext uri="{FF2B5EF4-FFF2-40B4-BE49-F238E27FC236}">
                <a16:creationId xmlns:a16="http://schemas.microsoft.com/office/drawing/2014/main" id="{9A1F525D-E13A-40D4-BA8B-263900AFF9FC}"/>
              </a:ext>
            </a:extLst>
          </p:cNvPr>
          <p:cNvGraphicFramePr>
            <a:graphicFrameLocks noChangeAspect="1"/>
          </p:cNvGraphicFramePr>
          <p:nvPr>
            <p:extLst>
              <p:ext uri="{D42A27DB-BD31-4B8C-83A1-F6EECF244321}">
                <p14:modId xmlns:p14="http://schemas.microsoft.com/office/powerpoint/2010/main" val="473080490"/>
              </p:ext>
            </p:extLst>
          </p:nvPr>
        </p:nvGraphicFramePr>
        <p:xfrm>
          <a:off x="3191668" y="1690687"/>
          <a:ext cx="5808663" cy="3476625"/>
        </p:xfrm>
        <a:graphic>
          <a:graphicData uri="http://schemas.openxmlformats.org/presentationml/2006/ole">
            <mc:AlternateContent xmlns:mc="http://schemas.openxmlformats.org/markup-compatibility/2006">
              <mc:Choice xmlns:v="urn:schemas-microsoft-com:vml" Requires="v">
                <p:oleObj spid="_x0000_s3450" name="Image" r:id="rId3" imgW="5809320" imgH="3476160" progId="Photoshop.Image.18">
                  <p:embed/>
                </p:oleObj>
              </mc:Choice>
              <mc:Fallback>
                <p:oleObj name="Image" r:id="rId3" imgW="5809320" imgH="3476160" progId="Photoshop.Image.18">
                  <p:embed/>
                  <p:pic>
                    <p:nvPicPr>
                      <p:cNvPr id="0" name=""/>
                      <p:cNvPicPr/>
                      <p:nvPr/>
                    </p:nvPicPr>
                    <p:blipFill>
                      <a:blip r:embed="rId4"/>
                      <a:stretch>
                        <a:fillRect/>
                      </a:stretch>
                    </p:blipFill>
                    <p:spPr>
                      <a:xfrm>
                        <a:off x="3191668" y="1690687"/>
                        <a:ext cx="5808663" cy="3476625"/>
                      </a:xfrm>
                      <a:prstGeom prst="rect">
                        <a:avLst/>
                      </a:prstGeom>
                    </p:spPr>
                  </p:pic>
                </p:oleObj>
              </mc:Fallback>
            </mc:AlternateContent>
          </a:graphicData>
        </a:graphic>
      </p:graphicFrame>
    </p:spTree>
    <p:extLst>
      <p:ext uri="{BB962C8B-B14F-4D97-AF65-F5344CB8AC3E}">
        <p14:creationId xmlns:p14="http://schemas.microsoft.com/office/powerpoint/2010/main" val="1633600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4CC8A8F-91D2-4AC5-AA64-141C51E69EF9}"/>
                  </a:ext>
                </a:extLst>
              </p:cNvPr>
              <p:cNvSpPr>
                <a:spLocks noGrp="1"/>
              </p:cNvSpPr>
              <p:nvPr>
                <p:ph idx="1"/>
              </p:nvPr>
            </p:nvSpPr>
            <p:spPr/>
            <p:txBody>
              <a:bodyPr/>
              <a:lstStyle/>
              <a:p>
                <a:r>
                  <a:rPr lang="zh-CN" altLang="en-US" dirty="0"/>
                  <a:t>设</a:t>
                </a:r>
                <a14:m>
                  <m:oMath xmlns:m="http://schemas.openxmlformats.org/officeDocument/2006/math">
                    <m:r>
                      <a:rPr lang="en-US" altLang="zh-CN" b="0" i="1" smtClean="0">
                        <a:latin typeface="Cambria Math" panose="02040503050406030204" pitchFamily="18" charset="0"/>
                      </a:rPr>
                      <m:t>𝑝</m:t>
                    </m:r>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𝑠</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0" smtClean="0">
                        <a:latin typeface="Cambria Math" panose="02040503050406030204" pitchFamily="18" charset="0"/>
                      </a:rPr>
                      <m:t>(</m:t>
                    </m:r>
                    <m:r>
                      <m:rPr>
                        <m:sty m:val="p"/>
                      </m:rPr>
                      <a:rPr lang="en-US" altLang="zh-CN" i="1">
                        <a:latin typeface="Cambria Math" panose="02040503050406030204" pitchFamily="18" charset="0"/>
                      </a:rPr>
                      <m:t>d</m:t>
                    </m:r>
                    <m:r>
                      <a:rPr lang="zh-CN" altLang="en-US" i="1" smtClean="0">
                        <a:latin typeface="Cambria Math" panose="02040503050406030204" pitchFamily="18" charset="0"/>
                      </a:rPr>
                      <m:t>是</m:t>
                    </m:r>
                    <m:r>
                      <a:rPr lang="zh-CN" altLang="en-US" i="1">
                        <a:latin typeface="Cambria Math" panose="02040503050406030204" pitchFamily="18" charset="0"/>
                      </a:rPr>
                      <m:t>奇数</m:t>
                    </m:r>
                    <m:r>
                      <a:rPr lang="en-US" altLang="zh-CN" b="0" i="0" smtClean="0">
                        <a:latin typeface="Cambria Math" panose="02040503050406030204" pitchFamily="18" charset="0"/>
                      </a:rPr>
                      <m:t>)</m:t>
                    </m:r>
                  </m:oMath>
                </a14:m>
                <a:endParaRPr lang="en-US" altLang="zh-CN" dirty="0"/>
              </a:p>
              <a:p>
                <a:r>
                  <a:rPr lang="zh-CN" altLang="en-US" dirty="0"/>
                  <a:t>如果</a:t>
                </a:r>
                <a:r>
                  <a:rPr lang="en-US" altLang="zh-CN" dirty="0"/>
                  <a:t>p</a:t>
                </a:r>
                <a:r>
                  <a:rPr lang="zh-CN" altLang="en-US" dirty="0"/>
                  <a:t>是素数，那么对于任意小于</a:t>
                </a:r>
                <a:r>
                  <a:rPr lang="en-US" altLang="zh-CN" dirty="0"/>
                  <a:t>p</a:t>
                </a:r>
                <a:r>
                  <a:rPr lang="zh-CN" altLang="en-US" dirty="0"/>
                  <a:t>的</a:t>
                </a:r>
                <a:r>
                  <a:rPr lang="en-US" altLang="zh-CN" dirty="0"/>
                  <a:t>a</a:t>
                </a:r>
              </a:p>
              <a:p>
                <a:r>
                  <a:rPr lang="en-US" altLang="zh-CN" dirty="0"/>
                  <a:t>	</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𝑠</m:t>
                            </m:r>
                          </m:sup>
                        </m:sSup>
                        <m:r>
                          <a:rPr lang="en-US" altLang="zh-CN" i="1">
                            <a:latin typeface="Cambria Math" panose="02040503050406030204" pitchFamily="18" charset="0"/>
                          </a:rPr>
                          <m:t>∗</m:t>
                        </m:r>
                        <m:r>
                          <a:rPr lang="en-US" altLang="zh-CN" i="1">
                            <a:latin typeface="Cambria Math" panose="02040503050406030204" pitchFamily="18" charset="0"/>
                          </a:rPr>
                          <m:t>𝑑</m:t>
                        </m:r>
                      </m:sup>
                    </m:sSup>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1,</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𝑎</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𝑠</m:t>
                            </m:r>
                            <m:r>
                              <a:rPr lang="en-US" altLang="zh-CN" b="0" i="1" smtClean="0">
                                <a:latin typeface="Cambria Math" panose="02040503050406030204" pitchFamily="18" charset="0"/>
                              </a:rPr>
                              <m:t>−1</m:t>
                            </m:r>
                          </m:sup>
                        </m:sSup>
                        <m:r>
                          <a:rPr lang="en-US" altLang="zh-CN" i="1">
                            <a:latin typeface="Cambria Math" panose="02040503050406030204" pitchFamily="18" charset="0"/>
                          </a:rPr>
                          <m:t>∗</m:t>
                        </m:r>
                        <m:r>
                          <a:rPr lang="en-US" altLang="zh-CN" i="1">
                            <a:latin typeface="Cambria Math" panose="02040503050406030204" pitchFamily="18" charset="0"/>
                          </a:rPr>
                          <m:t>𝑑</m:t>
                        </m:r>
                      </m:sup>
                    </m:sSup>
                    <m:r>
                      <a:rPr lang="en-US" altLang="zh-CN" b="0" i="1" smtClean="0">
                        <a:latin typeface="Cambria Math" panose="02040503050406030204" pitchFamily="18" charset="0"/>
                        <a:ea typeface="Cambria Math" panose="02040503050406030204" pitchFamily="18" charset="0"/>
                      </a:rPr>
                      <m:t>≡±1</m:t>
                    </m:r>
                  </m:oMath>
                </a14:m>
                <a:endParaRPr lang="en-US" altLang="zh-CN" dirty="0"/>
              </a:p>
              <a:p>
                <a:r>
                  <a:rPr lang="en-US" altLang="zh-CN" dirty="0"/>
                  <a:t>	</a:t>
                </a:r>
                <a:r>
                  <a:rPr lang="zh-CN" altLang="en-US" dirty="0"/>
                  <a:t>如果</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b="0" i="1" smtClean="0">
                                <a:latin typeface="Cambria Math" panose="02040503050406030204" pitchFamily="18" charset="0"/>
                              </a:rPr>
                              <m:t>𝑟</m:t>
                            </m:r>
                          </m:sup>
                        </m:sSup>
                        <m:r>
                          <a:rPr lang="en-US" altLang="zh-CN" i="1">
                            <a:latin typeface="Cambria Math" panose="02040503050406030204" pitchFamily="18" charset="0"/>
                          </a:rPr>
                          <m:t>∗</m:t>
                        </m:r>
                        <m:r>
                          <a:rPr lang="en-US" altLang="zh-CN" i="1">
                            <a:latin typeface="Cambria Math" panose="02040503050406030204" pitchFamily="18" charset="0"/>
                          </a:rPr>
                          <m:t>𝑑</m:t>
                        </m:r>
                      </m:sup>
                    </m:sSup>
                    <m:r>
                      <a:rPr lang="en-US" altLang="zh-CN"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1</m:t>
                    </m:r>
                  </m:oMath>
                </a14:m>
                <a:r>
                  <a:rPr lang="zh-CN" altLang="en-US" dirty="0"/>
                  <a:t>那么</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b="0" i="1" smtClean="0">
                                <a:latin typeface="Cambria Math" panose="02040503050406030204" pitchFamily="18" charset="0"/>
                              </a:rPr>
                              <m:t>𝑟</m:t>
                            </m:r>
                            <m:r>
                              <a:rPr lang="en-US" altLang="zh-CN" b="0" i="1" smtClean="0">
                                <a:latin typeface="Cambria Math" panose="02040503050406030204" pitchFamily="18" charset="0"/>
                              </a:rPr>
                              <m:t>−1</m:t>
                            </m:r>
                          </m:sup>
                        </m:sSup>
                        <m:r>
                          <a:rPr lang="en-US" altLang="zh-CN" i="1">
                            <a:latin typeface="Cambria Math" panose="02040503050406030204" pitchFamily="18" charset="0"/>
                          </a:rPr>
                          <m:t>∗</m:t>
                        </m:r>
                        <m:r>
                          <a:rPr lang="en-US" altLang="zh-CN" i="1">
                            <a:latin typeface="Cambria Math" panose="02040503050406030204" pitchFamily="18" charset="0"/>
                          </a:rPr>
                          <m:t>𝑑</m:t>
                        </m:r>
                      </m:sup>
                    </m:sSup>
                    <m:r>
                      <a:rPr lang="en-US" altLang="zh-CN"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±1</m:t>
                    </m:r>
                  </m:oMath>
                </a14:m>
                <a:endParaRPr lang="en-US" altLang="zh-CN" dirty="0"/>
              </a:p>
              <a:p>
                <a:r>
                  <a:rPr lang="zh-CN" altLang="en-US" dirty="0"/>
                  <a:t>即如果</a:t>
                </a:r>
                <a:r>
                  <a:rPr lang="en-US" altLang="zh-CN" dirty="0"/>
                  <a:t>p</a:t>
                </a:r>
                <a:r>
                  <a:rPr lang="zh-CN" altLang="en-US" dirty="0"/>
                  <a:t>是素数，对于任意小于</a:t>
                </a:r>
                <a:r>
                  <a:rPr lang="en-US" altLang="zh-CN" dirty="0"/>
                  <a:t>p</a:t>
                </a:r>
                <a:r>
                  <a:rPr lang="zh-CN" altLang="en-US" dirty="0"/>
                  <a:t>的</a:t>
                </a:r>
                <a:r>
                  <a:rPr lang="en-US" altLang="zh-CN" dirty="0"/>
                  <a:t>a</a:t>
                </a:r>
                <a:r>
                  <a:rPr lang="zh-CN" altLang="en-US" dirty="0"/>
                  <a:t>：</a:t>
                </a:r>
                <a:endParaRPr lang="en-US" altLang="zh-CN" dirty="0"/>
              </a:p>
              <a:p>
                <a:r>
                  <a:rPr lang="en-US" altLang="zh-CN" dirty="0"/>
                  <a:t>	</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𝑑</m:t>
                        </m:r>
                      </m:sup>
                    </m:sSup>
                    <m:r>
                      <a:rPr lang="en-US" altLang="zh-CN" b="0" i="1" smtClean="0">
                        <a:latin typeface="Cambria Math" panose="02040503050406030204" pitchFamily="18" charset="0"/>
                        <a:ea typeface="Cambria Math" panose="02040503050406030204" pitchFamily="18" charset="0"/>
                      </a:rPr>
                      <m:t>≡1</m:t>
                    </m:r>
                  </m:oMath>
                </a14:m>
                <a:r>
                  <a:rPr lang="zh-CN" altLang="en-US" dirty="0"/>
                  <a:t>或</a:t>
                </a:r>
                <a14:m>
                  <m:oMath xmlns:m="http://schemas.openxmlformats.org/officeDocument/2006/math">
                    <m:r>
                      <a:rPr lang="zh-CN" altLang="en-US" i="1" dirty="0" smtClean="0">
                        <a:latin typeface="Cambria Math" panose="02040503050406030204" pitchFamily="18" charset="0"/>
                      </a:rPr>
                      <m:t>∃</m:t>
                    </m:r>
                    <m:r>
                      <a:rPr lang="en-US" altLang="zh-CN" b="0" i="1" dirty="0" smtClean="0">
                        <a:latin typeface="Cambria Math" panose="02040503050406030204" pitchFamily="18" charset="0"/>
                      </a:rPr>
                      <m:t>0≤</m:t>
                    </m:r>
                    <m:r>
                      <a:rPr lang="en-US" altLang="zh-CN" b="0" i="1" dirty="0" smtClean="0">
                        <a:latin typeface="Cambria Math" panose="02040503050406030204" pitchFamily="18" charset="0"/>
                      </a:rPr>
                      <m:t>𝑟</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𝑠</m:t>
                    </m:r>
                    <m:r>
                      <a:rPr lang="en-US" altLang="zh-CN" b="0" i="1" dirty="0" smtClean="0">
                        <a:latin typeface="Cambria Math" panose="02040503050406030204" pitchFamily="18" charset="0"/>
                      </a:rPr>
                      <m:t>−1,</m:t>
                    </m:r>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𝑟</m:t>
                            </m:r>
                          </m:sup>
                        </m:sSup>
                        <m:r>
                          <a:rPr lang="en-US" altLang="zh-CN" i="1">
                            <a:latin typeface="Cambria Math" panose="02040503050406030204" pitchFamily="18" charset="0"/>
                          </a:rPr>
                          <m:t>∗</m:t>
                        </m:r>
                        <m:r>
                          <a:rPr lang="en-US" altLang="zh-CN" i="1">
                            <a:latin typeface="Cambria Math" panose="02040503050406030204" pitchFamily="18" charset="0"/>
                          </a:rPr>
                          <m:t>𝑑</m:t>
                        </m:r>
                      </m:sup>
                    </m:sSup>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1</m:t>
                    </m:r>
                  </m:oMath>
                </a14:m>
                <a:endParaRPr lang="zh-CN" altLang="en-US" dirty="0"/>
              </a:p>
            </p:txBody>
          </p:sp>
        </mc:Choice>
        <mc:Fallback xmlns="">
          <p:sp>
            <p:nvSpPr>
              <p:cNvPr id="2" name="内容占位符 1">
                <a:extLst>
                  <a:ext uri="{FF2B5EF4-FFF2-40B4-BE49-F238E27FC236}">
                    <a16:creationId xmlns:a16="http://schemas.microsoft.com/office/drawing/2014/main" id="{84CC8A8F-91D2-4AC5-AA64-141C51E69EF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C40403D-3422-4B87-BC65-0E68D649AE90}"/>
              </a:ext>
            </a:extLst>
          </p:cNvPr>
          <p:cNvSpPr>
            <a:spLocks noGrp="1"/>
          </p:cNvSpPr>
          <p:nvPr>
            <p:ph type="ctrTitle"/>
          </p:nvPr>
        </p:nvSpPr>
        <p:spPr/>
        <p:txBody>
          <a:bodyPr/>
          <a:lstStyle/>
          <a:p>
            <a:r>
              <a:rPr lang="en-US" altLang="zh-CN" dirty="0"/>
              <a:t>Miller-Rabin</a:t>
            </a:r>
            <a:r>
              <a:rPr lang="zh-CN" altLang="en-US" dirty="0"/>
              <a:t>二次探测</a:t>
            </a:r>
          </a:p>
        </p:txBody>
      </p:sp>
      <p:sp>
        <p:nvSpPr>
          <p:cNvPr id="4" name="内容占位符 3">
            <a:extLst>
              <a:ext uri="{FF2B5EF4-FFF2-40B4-BE49-F238E27FC236}">
                <a16:creationId xmlns:a16="http://schemas.microsoft.com/office/drawing/2014/main" id="{97AE51FD-1BC2-4711-9866-0F08AD5D3CE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1333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4CC8A8F-91D2-4AC5-AA64-141C51E69EF9}"/>
                  </a:ext>
                </a:extLst>
              </p:cNvPr>
              <p:cNvSpPr>
                <a:spLocks noGrp="1"/>
              </p:cNvSpPr>
              <p:nvPr>
                <p:ph idx="1"/>
              </p:nvPr>
            </p:nvSpPr>
            <p:spPr/>
            <p:txBody>
              <a:bodyPr/>
              <a:lstStyle/>
              <a:p>
                <a:r>
                  <a:rPr lang="zh-CN" altLang="en-US" dirty="0"/>
                  <a:t>即如果</a:t>
                </a:r>
                <a:r>
                  <a:rPr lang="en-US" altLang="zh-CN" dirty="0"/>
                  <a:t>p</a:t>
                </a:r>
                <a:r>
                  <a:rPr lang="zh-CN" altLang="en-US" dirty="0"/>
                  <a:t>是素数，对于任意小于</a:t>
                </a:r>
                <a:r>
                  <a:rPr lang="en-US" altLang="zh-CN" dirty="0"/>
                  <a:t>p</a:t>
                </a:r>
                <a:r>
                  <a:rPr lang="zh-CN" altLang="en-US" dirty="0"/>
                  <a:t>的</a:t>
                </a:r>
                <a:r>
                  <a:rPr lang="en-US" altLang="zh-CN" dirty="0"/>
                  <a:t>a</a:t>
                </a:r>
                <a:r>
                  <a:rPr lang="zh-CN" altLang="en-US" dirty="0"/>
                  <a:t>：</a:t>
                </a:r>
                <a:endParaRPr lang="en-US" altLang="zh-CN" dirty="0"/>
              </a:p>
              <a:p>
                <a:r>
                  <a:rPr lang="en-US" altLang="zh-CN" dirty="0"/>
                  <a:t>	</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𝑑</m:t>
                        </m:r>
                      </m:sup>
                    </m:sSup>
                    <m:r>
                      <a:rPr lang="en-US" altLang="zh-CN" b="0" i="1" smtClean="0">
                        <a:latin typeface="Cambria Math" panose="02040503050406030204" pitchFamily="18" charset="0"/>
                        <a:ea typeface="Cambria Math" panose="02040503050406030204" pitchFamily="18" charset="0"/>
                      </a:rPr>
                      <m:t>≡1</m:t>
                    </m:r>
                  </m:oMath>
                </a14:m>
                <a:r>
                  <a:rPr lang="zh-CN" altLang="en-US" dirty="0"/>
                  <a:t>或</a:t>
                </a:r>
                <a14:m>
                  <m:oMath xmlns:m="http://schemas.openxmlformats.org/officeDocument/2006/math">
                    <m:r>
                      <a:rPr lang="zh-CN" altLang="en-US" i="1" dirty="0" smtClean="0">
                        <a:latin typeface="Cambria Math" panose="02040503050406030204" pitchFamily="18" charset="0"/>
                      </a:rPr>
                      <m:t>∃</m:t>
                    </m:r>
                    <m:r>
                      <a:rPr lang="en-US" altLang="zh-CN" b="0" i="1" dirty="0" smtClean="0">
                        <a:latin typeface="Cambria Math" panose="02040503050406030204" pitchFamily="18" charset="0"/>
                      </a:rPr>
                      <m:t>0≤</m:t>
                    </m:r>
                    <m:r>
                      <a:rPr lang="en-US" altLang="zh-CN" b="0" i="1" dirty="0" smtClean="0">
                        <a:latin typeface="Cambria Math" panose="02040503050406030204" pitchFamily="18" charset="0"/>
                      </a:rPr>
                      <m:t>𝑟</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𝑠</m:t>
                    </m:r>
                    <m:r>
                      <a:rPr lang="en-US" altLang="zh-CN" b="0" i="1" dirty="0" smtClean="0">
                        <a:latin typeface="Cambria Math" panose="02040503050406030204" pitchFamily="18" charset="0"/>
                      </a:rPr>
                      <m:t>−1,</m:t>
                    </m:r>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𝑟</m:t>
                            </m:r>
                          </m:sup>
                        </m:sSup>
                        <m:r>
                          <a:rPr lang="en-US" altLang="zh-CN" i="1">
                            <a:latin typeface="Cambria Math" panose="02040503050406030204" pitchFamily="18" charset="0"/>
                          </a:rPr>
                          <m:t>∗</m:t>
                        </m:r>
                        <m:r>
                          <a:rPr lang="en-US" altLang="zh-CN" i="1">
                            <a:latin typeface="Cambria Math" panose="02040503050406030204" pitchFamily="18" charset="0"/>
                          </a:rPr>
                          <m:t>𝑑</m:t>
                        </m:r>
                      </m:sup>
                    </m:sSup>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1</m:t>
                    </m:r>
                  </m:oMath>
                </a14:m>
                <a:endParaRPr lang="en-US" altLang="zh-CN" dirty="0"/>
              </a:p>
              <a:p>
                <a:r>
                  <a:rPr lang="zh-CN" altLang="en-US" dirty="0"/>
                  <a:t>逆否命题：</a:t>
                </a:r>
                <a:endParaRPr lang="en-US" altLang="zh-CN" dirty="0"/>
              </a:p>
              <a:p>
                <a:r>
                  <a:rPr lang="en-US" altLang="zh-CN" dirty="0"/>
                  <a:t>	</a:t>
                </a:r>
                <a:r>
                  <a:rPr lang="zh-CN" altLang="en-US" dirty="0"/>
                  <a:t>如果存在一个</a:t>
                </a:r>
                <a:r>
                  <a:rPr lang="en-US" altLang="zh-CN" dirty="0"/>
                  <a:t>a</a:t>
                </a:r>
                <a:r>
                  <a:rPr lang="zh-CN" altLang="en-US" dirty="0"/>
                  <a:t>使得</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r>
                          <a:rPr lang="en-US" altLang="zh-CN" i="1">
                            <a:latin typeface="Cambria Math" panose="02040503050406030204" pitchFamily="18" charset="0"/>
                          </a:rPr>
                          <m:t>𝑑</m:t>
                        </m:r>
                      </m:sup>
                    </m:sSup>
                    <m:r>
                      <a:rPr lang="en-US" altLang="zh-CN" i="1" smtClean="0">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1</m:t>
                    </m:r>
                  </m:oMath>
                </a14:m>
                <a:r>
                  <a:rPr lang="zh-CN" altLang="en-US" dirty="0"/>
                  <a:t>且</a:t>
                </a:r>
                <a14:m>
                  <m:oMath xmlns:m="http://schemas.openxmlformats.org/officeDocument/2006/math">
                    <m:r>
                      <a:rPr lang="en-US" altLang="zh-CN" i="1" smtClean="0">
                        <a:latin typeface="Cambria Math" panose="02040503050406030204" pitchFamily="18" charset="0"/>
                      </a:rPr>
                      <m:t>∀</m:t>
                    </m:r>
                    <m:r>
                      <a:rPr lang="en-US" altLang="zh-CN" b="0" i="1" smtClean="0">
                        <a:latin typeface="Cambria Math" panose="02040503050406030204" pitchFamily="18" charset="0"/>
                      </a:rPr>
                      <m:t>0≤</m:t>
                    </m:r>
                    <m:r>
                      <a:rPr lang="en-US" altLang="zh-CN" b="0" i="1" smtClean="0">
                        <a:latin typeface="Cambria Math" panose="02040503050406030204" pitchFamily="18" charset="0"/>
                      </a:rPr>
                      <m:t>𝑟</m:t>
                    </m:r>
                    <m:r>
                      <a:rPr lang="en-US" altLang="zh-CN" b="0" i="1" smtClean="0">
                        <a:latin typeface="Cambria Math" panose="02040503050406030204" pitchFamily="18" charset="0"/>
                      </a:rPr>
                      <m:t>≤</m:t>
                    </m:r>
                    <m:r>
                      <a:rPr lang="en-US" altLang="zh-CN" b="0" i="1" smtClean="0">
                        <a:latin typeface="Cambria Math" panose="02040503050406030204" pitchFamily="18" charset="0"/>
                      </a:rPr>
                      <m:t>𝑠</m:t>
                    </m:r>
                    <m:r>
                      <a:rPr lang="en-US" altLang="zh-CN" b="0" i="1" smtClean="0">
                        <a:latin typeface="Cambria Math" panose="02040503050406030204" pitchFamily="18" charset="0"/>
                      </a:rPr>
                      <m:t>−1,</m:t>
                    </m:r>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𝑟</m:t>
                            </m:r>
                          </m:sup>
                        </m:sSup>
                        <m:r>
                          <a:rPr lang="en-US" altLang="zh-CN" i="1">
                            <a:latin typeface="Cambria Math" panose="02040503050406030204" pitchFamily="18" charset="0"/>
                          </a:rPr>
                          <m:t>∗</m:t>
                        </m:r>
                        <m:r>
                          <a:rPr lang="en-US" altLang="zh-CN" i="1">
                            <a:latin typeface="Cambria Math" panose="02040503050406030204" pitchFamily="18" charset="0"/>
                          </a:rPr>
                          <m:t>𝑑</m:t>
                        </m:r>
                      </m:sup>
                    </m:sSup>
                    <m:r>
                      <a:rPr lang="en-US" altLang="zh-CN" i="1">
                        <a:latin typeface="Cambria Math" panose="02040503050406030204" pitchFamily="18" charset="0"/>
                        <a:ea typeface="Cambria Math" panose="02040503050406030204" pitchFamily="18" charset="0"/>
                      </a:rPr>
                      <m:t>≢−1</m:t>
                    </m:r>
                    <m:r>
                      <a:rPr lang="zh-CN" altLang="en-US" i="1">
                        <a:latin typeface="Cambria Math" panose="02040503050406030204" pitchFamily="18" charset="0"/>
                        <a:ea typeface="Cambria Math" panose="02040503050406030204" pitchFamily="18" charset="0"/>
                      </a:rPr>
                      <m:t>，</m:t>
                    </m:r>
                  </m:oMath>
                </a14:m>
                <a:r>
                  <a:rPr lang="zh-CN" altLang="en-US" dirty="0"/>
                  <a:t>则</a:t>
                </a:r>
                <a:r>
                  <a:rPr lang="en-US" altLang="zh-CN" dirty="0"/>
                  <a:t>p</a:t>
                </a:r>
                <a:r>
                  <a:rPr lang="zh-CN" altLang="en-US" dirty="0"/>
                  <a:t>不是素数</a:t>
                </a:r>
                <a:endParaRPr lang="en-US" altLang="zh-CN" dirty="0"/>
              </a:p>
              <a:p>
                <a:endParaRPr lang="en-US" altLang="zh-CN" dirty="0"/>
              </a:p>
              <a:p>
                <a:r>
                  <a:rPr lang="zh-CN" altLang="en-US" dirty="0"/>
                  <a:t>幸运的是，用前</a:t>
                </a:r>
                <a:r>
                  <a:rPr lang="en-US" altLang="zh-CN" dirty="0"/>
                  <a:t>9</a:t>
                </a:r>
                <a:r>
                  <a:rPr lang="zh-CN" altLang="en-US" dirty="0"/>
                  <a:t>个素数作</a:t>
                </a:r>
                <a:r>
                  <a:rPr lang="en-US" altLang="zh-CN" dirty="0"/>
                  <a:t>a</a:t>
                </a:r>
                <a:r>
                  <a:rPr lang="zh-CN" altLang="en-US" dirty="0"/>
                  <a:t>可以准确判断</a:t>
                </a:r>
                <a:r>
                  <a:rPr lang="en-US" altLang="zh-CN" dirty="0"/>
                  <a:t>long </a:t>
                </a:r>
                <a:r>
                  <a:rPr lang="en-US" altLang="zh-CN" dirty="0" err="1"/>
                  <a:t>long</a:t>
                </a:r>
                <a:r>
                  <a:rPr lang="zh-CN" altLang="en-US" dirty="0"/>
                  <a:t>范围内的所有整数</a:t>
                </a:r>
                <a:endParaRPr lang="en-US" altLang="zh-CN" dirty="0"/>
              </a:p>
            </p:txBody>
          </p:sp>
        </mc:Choice>
        <mc:Fallback xmlns="">
          <p:sp>
            <p:nvSpPr>
              <p:cNvPr id="2" name="内容占位符 1">
                <a:extLst>
                  <a:ext uri="{FF2B5EF4-FFF2-40B4-BE49-F238E27FC236}">
                    <a16:creationId xmlns:a16="http://schemas.microsoft.com/office/drawing/2014/main" id="{84CC8A8F-91D2-4AC5-AA64-141C51E69EF9}"/>
                  </a:ext>
                </a:extLst>
              </p:cNvPr>
              <p:cNvSpPr>
                <a:spLocks noGrp="1" noRot="1" noChangeAspect="1" noMove="1" noResize="1" noEditPoints="1" noAdjustHandles="1" noChangeArrowheads="1" noChangeShapeType="1" noTextEdit="1"/>
              </p:cNvSpPr>
              <p:nvPr>
                <p:ph idx="1"/>
              </p:nvPr>
            </p:nvSpPr>
            <p:spPr>
              <a:blipFill>
                <a:blip r:embed="rId2"/>
                <a:stretch>
                  <a:fillRect l="-1217" r="-23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C40403D-3422-4B87-BC65-0E68D649AE90}"/>
              </a:ext>
            </a:extLst>
          </p:cNvPr>
          <p:cNvSpPr>
            <a:spLocks noGrp="1"/>
          </p:cNvSpPr>
          <p:nvPr>
            <p:ph type="ctrTitle"/>
          </p:nvPr>
        </p:nvSpPr>
        <p:spPr/>
        <p:txBody>
          <a:bodyPr/>
          <a:lstStyle/>
          <a:p>
            <a:r>
              <a:rPr lang="en-US" altLang="zh-CN" dirty="0"/>
              <a:t>Miller-Rabin</a:t>
            </a:r>
            <a:r>
              <a:rPr lang="zh-CN" altLang="en-US" dirty="0"/>
              <a:t>二次探测</a:t>
            </a:r>
          </a:p>
        </p:txBody>
      </p:sp>
      <p:sp>
        <p:nvSpPr>
          <p:cNvPr id="4" name="内容占位符 3">
            <a:extLst>
              <a:ext uri="{FF2B5EF4-FFF2-40B4-BE49-F238E27FC236}">
                <a16:creationId xmlns:a16="http://schemas.microsoft.com/office/drawing/2014/main" id="{97AE51FD-1BC2-4711-9866-0F08AD5D3CE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712151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8A2B115-2BF7-4DE2-B68A-1249BB242ABB}"/>
              </a:ext>
            </a:extLst>
          </p:cNvPr>
          <p:cNvSpPr>
            <a:spLocks noGrp="1"/>
          </p:cNvSpPr>
          <p:nvPr>
            <p:ph idx="1"/>
          </p:nvPr>
        </p:nvSpPr>
        <p:spPr/>
        <p:txBody>
          <a:bodyPr/>
          <a:lstStyle/>
          <a:p>
            <a:r>
              <a:rPr lang="zh-CN" altLang="en-US" dirty="0"/>
              <a:t>给出一个数</a:t>
            </a:r>
            <a:r>
              <a:rPr lang="en-US" altLang="zh-CN" dirty="0"/>
              <a:t>n</a:t>
            </a:r>
            <a:r>
              <a:rPr lang="zh-CN" altLang="en-US" dirty="0"/>
              <a:t>，要求快速找到</a:t>
            </a:r>
            <a:r>
              <a:rPr lang="en-US" altLang="zh-CN" dirty="0"/>
              <a:t>n</a:t>
            </a:r>
            <a:r>
              <a:rPr lang="zh-CN" altLang="en-US" dirty="0"/>
              <a:t>的一个因数</a:t>
            </a:r>
            <a:endParaRPr lang="en-US" altLang="zh-CN" dirty="0"/>
          </a:p>
          <a:p>
            <a:r>
              <a:rPr lang="zh-CN" altLang="en-US" dirty="0"/>
              <a:t>先用</a:t>
            </a:r>
            <a:r>
              <a:rPr lang="en-US" altLang="zh-CN" dirty="0"/>
              <a:t>Miller-Rabin</a:t>
            </a:r>
            <a:r>
              <a:rPr lang="zh-CN" altLang="en-US" dirty="0"/>
              <a:t>判断是否是素数，是素数退出</a:t>
            </a:r>
            <a:endParaRPr lang="en-US" altLang="zh-CN" dirty="0"/>
          </a:p>
          <a:p>
            <a:r>
              <a:rPr lang="zh-CN" altLang="en-US" dirty="0"/>
              <a:t>每次随机选两个数</a:t>
            </a:r>
            <a:r>
              <a:rPr lang="en-US" altLang="zh-CN" dirty="0"/>
              <a:t>a</a:t>
            </a:r>
            <a:r>
              <a:rPr lang="zh-CN" altLang="en-US" dirty="0"/>
              <a:t>和</a:t>
            </a:r>
            <a:r>
              <a:rPr lang="en-US" altLang="zh-CN" dirty="0"/>
              <a:t>b</a:t>
            </a:r>
            <a:r>
              <a:rPr lang="zh-CN" altLang="en-US" dirty="0"/>
              <a:t>，求</a:t>
            </a:r>
            <a:r>
              <a:rPr lang="en-US" altLang="zh-CN" dirty="0" err="1"/>
              <a:t>gcd</a:t>
            </a:r>
            <a:r>
              <a:rPr lang="en-US" altLang="zh-CN" dirty="0"/>
              <a:t>(|</a:t>
            </a:r>
            <a:r>
              <a:rPr lang="en-US" altLang="zh-CN" dirty="0" err="1"/>
              <a:t>a-b|,n</a:t>
            </a:r>
            <a:r>
              <a:rPr lang="en-US" altLang="zh-CN" dirty="0"/>
              <a:t>)</a:t>
            </a:r>
            <a:r>
              <a:rPr lang="zh-CN" altLang="en-US" dirty="0"/>
              <a:t>，如果</a:t>
            </a:r>
            <a:r>
              <a:rPr lang="en-US" altLang="zh-CN" dirty="0" err="1"/>
              <a:t>gcd</a:t>
            </a:r>
            <a:r>
              <a:rPr lang="zh-CN" altLang="en-US" dirty="0"/>
              <a:t>大于</a:t>
            </a:r>
            <a:r>
              <a:rPr lang="en-US" altLang="zh-CN" dirty="0"/>
              <a:t>1</a:t>
            </a:r>
            <a:r>
              <a:rPr lang="zh-CN" altLang="en-US" dirty="0"/>
              <a:t>，则找到</a:t>
            </a:r>
            <a:r>
              <a:rPr lang="en-US" altLang="zh-CN" dirty="0"/>
              <a:t>n</a:t>
            </a:r>
            <a:r>
              <a:rPr lang="zh-CN" altLang="en-US" dirty="0"/>
              <a:t>的一个约数</a:t>
            </a:r>
          </a:p>
        </p:txBody>
      </p:sp>
      <p:sp>
        <p:nvSpPr>
          <p:cNvPr id="3" name="标题 2">
            <a:extLst>
              <a:ext uri="{FF2B5EF4-FFF2-40B4-BE49-F238E27FC236}">
                <a16:creationId xmlns:a16="http://schemas.microsoft.com/office/drawing/2014/main" id="{ABF522E7-910B-4FCD-80DE-9EED83B7CBA0}"/>
              </a:ext>
            </a:extLst>
          </p:cNvPr>
          <p:cNvSpPr>
            <a:spLocks noGrp="1"/>
          </p:cNvSpPr>
          <p:nvPr>
            <p:ph type="ctrTitle"/>
          </p:nvPr>
        </p:nvSpPr>
        <p:spPr/>
        <p:txBody>
          <a:bodyPr/>
          <a:lstStyle/>
          <a:p>
            <a:r>
              <a:rPr lang="en-US" altLang="zh-CN" dirty="0"/>
              <a:t>Pollard Rho</a:t>
            </a:r>
            <a:r>
              <a:rPr lang="zh-CN" altLang="en-US" dirty="0"/>
              <a:t>因数分解</a:t>
            </a:r>
          </a:p>
        </p:txBody>
      </p:sp>
      <p:sp>
        <p:nvSpPr>
          <p:cNvPr id="4" name="内容占位符 3">
            <a:extLst>
              <a:ext uri="{FF2B5EF4-FFF2-40B4-BE49-F238E27FC236}">
                <a16:creationId xmlns:a16="http://schemas.microsoft.com/office/drawing/2014/main" id="{BBAB31A9-37EB-4158-BE33-349AC94986E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703308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A36D664-402E-4A0F-B0A4-7384B2CA5CEA}"/>
              </a:ext>
            </a:extLst>
          </p:cNvPr>
          <p:cNvSpPr>
            <a:spLocks noGrp="1"/>
          </p:cNvSpPr>
          <p:nvPr>
            <p:ph idx="1"/>
          </p:nvPr>
        </p:nvSpPr>
        <p:spPr/>
        <p:txBody>
          <a:bodyPr/>
          <a:lstStyle/>
          <a:p>
            <a:r>
              <a:rPr lang="en-US" altLang="zh-CN" dirty="0"/>
              <a:t>|a-b|</a:t>
            </a:r>
            <a:r>
              <a:rPr lang="zh-CN" altLang="en-US" dirty="0"/>
              <a:t>与</a:t>
            </a:r>
            <a:r>
              <a:rPr lang="en-US" altLang="zh-CN" dirty="0"/>
              <a:t>n</a:t>
            </a:r>
            <a:r>
              <a:rPr lang="zh-CN" altLang="en-US" dirty="0"/>
              <a:t>的</a:t>
            </a:r>
            <a:r>
              <a:rPr lang="en-US" altLang="zh-CN" dirty="0" err="1"/>
              <a:t>gcd</a:t>
            </a:r>
            <a:r>
              <a:rPr lang="zh-CN" altLang="en-US" dirty="0"/>
              <a:t>大于</a:t>
            </a:r>
            <a:r>
              <a:rPr lang="en-US" altLang="zh-CN" dirty="0"/>
              <a:t>1</a:t>
            </a:r>
            <a:r>
              <a:rPr lang="zh-CN" altLang="en-US" dirty="0"/>
              <a:t>的情况包含</a:t>
            </a:r>
            <a:r>
              <a:rPr lang="en-US" altLang="zh-CN" dirty="0"/>
              <a:t>|a-b|</a:t>
            </a:r>
            <a:r>
              <a:rPr lang="zh-CN" altLang="en-US" dirty="0"/>
              <a:t>是</a:t>
            </a:r>
            <a:r>
              <a:rPr lang="en-US" altLang="zh-CN" dirty="0"/>
              <a:t>n</a:t>
            </a:r>
            <a:r>
              <a:rPr lang="zh-CN" altLang="en-US" dirty="0"/>
              <a:t>的约数的情况，选出的概率更大</a:t>
            </a:r>
          </a:p>
        </p:txBody>
      </p:sp>
      <p:sp>
        <p:nvSpPr>
          <p:cNvPr id="3" name="标题 2">
            <a:extLst>
              <a:ext uri="{FF2B5EF4-FFF2-40B4-BE49-F238E27FC236}">
                <a16:creationId xmlns:a16="http://schemas.microsoft.com/office/drawing/2014/main" id="{428578D4-ED1E-4A0A-8DA9-774DC7EA2E2A}"/>
              </a:ext>
            </a:extLst>
          </p:cNvPr>
          <p:cNvSpPr>
            <a:spLocks noGrp="1"/>
          </p:cNvSpPr>
          <p:nvPr>
            <p:ph type="ctrTitle"/>
          </p:nvPr>
        </p:nvSpPr>
        <p:spPr/>
        <p:txBody>
          <a:bodyPr/>
          <a:lstStyle/>
          <a:p>
            <a:r>
              <a:rPr lang="zh-CN" altLang="en-US" dirty="0"/>
              <a:t>为什么使用</a:t>
            </a:r>
            <a:r>
              <a:rPr lang="en-US" altLang="zh-CN" dirty="0" err="1"/>
              <a:t>gcd</a:t>
            </a:r>
            <a:r>
              <a:rPr lang="zh-CN" altLang="en-US" dirty="0"/>
              <a:t>？</a:t>
            </a:r>
          </a:p>
        </p:txBody>
      </p:sp>
      <p:sp>
        <p:nvSpPr>
          <p:cNvPr id="4" name="内容占位符 3">
            <a:extLst>
              <a:ext uri="{FF2B5EF4-FFF2-40B4-BE49-F238E27FC236}">
                <a16:creationId xmlns:a16="http://schemas.microsoft.com/office/drawing/2014/main" id="{3ACD6F6A-B568-4E18-91AB-45B0F5B7AFF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062549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0F15764-CEEF-4224-9043-0EF0B79E1577}"/>
                  </a:ext>
                </a:extLst>
              </p:cNvPr>
              <p:cNvSpPr>
                <a:spLocks noGrp="1"/>
              </p:cNvSpPr>
              <p:nvPr>
                <p:ph idx="1"/>
              </p:nvPr>
            </p:nvSpPr>
            <p:spPr/>
            <p:txBody>
              <a:bodyPr>
                <a:normAutofit/>
              </a:bodyPr>
              <a:lstStyle/>
              <a:p>
                <a:r>
                  <a:rPr lang="zh-CN" altLang="en-US" dirty="0"/>
                  <a:t>假设我们要找在</a:t>
                </a:r>
                <a:r>
                  <a:rPr lang="en-US" altLang="zh-CN" dirty="0"/>
                  <a:t>[1,N-1]</a:t>
                </a:r>
                <a:r>
                  <a:rPr lang="zh-CN" altLang="en-US" dirty="0"/>
                  <a:t>中找</a:t>
                </a:r>
                <a:r>
                  <a:rPr lang="en-US" altLang="zh-CN" dirty="0"/>
                  <a:t>N</a:t>
                </a:r>
                <a:r>
                  <a:rPr lang="zh-CN" altLang="en-US" dirty="0"/>
                  <a:t>的</a:t>
                </a:r>
                <a:r>
                  <a:rPr lang="en-US" altLang="zh-CN" dirty="0"/>
                  <a:t>1</a:t>
                </a:r>
                <a:r>
                  <a:rPr lang="zh-CN" altLang="en-US" dirty="0"/>
                  <a:t>个因数</a:t>
                </a:r>
                <a:r>
                  <a:rPr lang="en-US" altLang="zh-CN" dirty="0"/>
                  <a:t>p</a:t>
                </a:r>
              </a:p>
              <a:p>
                <a:r>
                  <a:rPr lang="zh-CN" altLang="en-US" dirty="0"/>
                  <a:t>直接随机找，找到的几率是</a:t>
                </a:r>
                <a14:m>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𝑁</m:t>
                        </m:r>
                      </m:den>
                    </m:f>
                  </m:oMath>
                </a14:m>
                <a:endParaRPr lang="en-US" altLang="zh-CN" dirty="0"/>
              </a:p>
              <a:p>
                <a:r>
                  <a:rPr lang="zh-CN" altLang="en-US" dirty="0"/>
                  <a:t>找</a:t>
                </a:r>
                <a:r>
                  <a:rPr lang="en-US" altLang="zh-CN" dirty="0"/>
                  <a:t>k</a:t>
                </a:r>
                <a:r>
                  <a:rPr lang="zh-CN" altLang="en-US" dirty="0"/>
                  <a:t>个数</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𝑘</m:t>
                        </m:r>
                      </m:sub>
                    </m:sSub>
                  </m:oMath>
                </a14:m>
                <a:r>
                  <a:rPr lang="zh-CN" altLang="en-US" dirty="0"/>
                  <a:t>，问不存在</a:t>
                </a:r>
                <a14:m>
                  <m:oMath xmlns:m="http://schemas.openxmlformats.org/officeDocument/2006/math">
                    <m:r>
                      <a:rPr lang="en-US" altLang="zh-CN" b="0" i="0"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𝑝</m:t>
                    </m:r>
                  </m:oMath>
                </a14:m>
                <a:r>
                  <a:rPr lang="zh-CN" altLang="en-US" dirty="0"/>
                  <a:t>的概率是多少</a:t>
                </a:r>
                <a:endParaRPr lang="en-US" altLang="zh-CN" dirty="0"/>
              </a:p>
              <a:p>
                <a:r>
                  <a:rPr lang="zh-CN" altLang="en-US" dirty="0"/>
                  <a:t>放入</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oMath>
                </a14:m>
                <a:r>
                  <a:rPr lang="zh-CN" altLang="en-US" dirty="0"/>
                  <a:t>，则</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𝑝</m:t>
                    </m:r>
                  </m:oMath>
                </a14:m>
                <a:r>
                  <a:rPr lang="zh-CN" altLang="en-US" dirty="0"/>
                  <a:t>不能被后面的数取到</a:t>
                </a:r>
                <a:endParaRPr lang="en-US" altLang="zh-CN" dirty="0"/>
              </a:p>
              <a:p>
                <a:r>
                  <a:rPr lang="zh-CN" altLang="en-US" dirty="0"/>
                  <a:t>放入</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oMath>
                </a14:m>
                <a:r>
                  <a:rPr lang="zh-CN" altLang="en-US" dirty="0"/>
                  <a:t>，则</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oMath>
                </a14:m>
                <a:r>
                  <a:rPr lang="zh-CN" altLang="en-US" dirty="0"/>
                  <a:t>有</a:t>
                </a:r>
                <a14:m>
                  <m:oMath xmlns:m="http://schemas.openxmlformats.org/officeDocument/2006/math">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𝑁</m:t>
                        </m:r>
                        <m:r>
                          <a:rPr lang="en-US" altLang="zh-CN" b="0" i="1" dirty="0" smtClean="0">
                            <a:latin typeface="Cambria Math" panose="02040503050406030204" pitchFamily="18" charset="0"/>
                          </a:rPr>
                          <m:t>−2</m:t>
                        </m:r>
                      </m:num>
                      <m:den>
                        <m:r>
                          <a:rPr lang="en-US" altLang="zh-CN" b="0" i="1" dirty="0" smtClean="0">
                            <a:latin typeface="Cambria Math" panose="02040503050406030204" pitchFamily="18" charset="0"/>
                          </a:rPr>
                          <m:t>𝑁</m:t>
                        </m:r>
                      </m:den>
                    </m:f>
                  </m:oMath>
                </a14:m>
                <a:r>
                  <a:rPr lang="zh-CN" altLang="en-US" dirty="0"/>
                  <a:t>不存在</a:t>
                </a:r>
                <a14:m>
                  <m:oMath xmlns:m="http://schemas.openxmlformats.org/officeDocument/2006/math">
                    <m:d>
                      <m:dPr>
                        <m:begChr m:val="|"/>
                        <m:endChr m:val="|"/>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e>
                    </m:d>
                    <m:r>
                      <a:rPr lang="en-US" altLang="zh-CN" b="0" i="1" smtClean="0">
                        <a:latin typeface="Cambria Math" panose="02040503050406030204" pitchFamily="18" charset="0"/>
                      </a:rPr>
                      <m:t>=</m:t>
                    </m:r>
                    <m:r>
                      <a:rPr lang="en-US" altLang="zh-CN" b="0" i="1" smtClean="0">
                        <a:latin typeface="Cambria Math" panose="02040503050406030204" pitchFamily="18" charset="0"/>
                      </a:rPr>
                      <m:t>𝑝</m:t>
                    </m:r>
                  </m:oMath>
                </a14:m>
                <a:r>
                  <a:rPr lang="zh-CN" altLang="en-US" dirty="0"/>
                  <a:t>，此外</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𝑝</m:t>
                    </m:r>
                  </m:oMath>
                </a14:m>
                <a:r>
                  <a:rPr lang="zh-CN" altLang="en-US" dirty="0"/>
                  <a:t>也不能被后续数取到</a:t>
                </a:r>
                <a:endParaRPr lang="en-US" altLang="zh-CN" dirty="0"/>
              </a:p>
              <a:p>
                <a:r>
                  <a:rPr lang="zh-CN" altLang="en-US" dirty="0"/>
                  <a:t>所有数与前面的数的差不等于</a:t>
                </a:r>
                <a:r>
                  <a:rPr lang="en-US" altLang="zh-CN" dirty="0"/>
                  <a:t>p</a:t>
                </a:r>
                <a:r>
                  <a:rPr lang="zh-CN" altLang="en-US" dirty="0"/>
                  <a:t>的概率是</a:t>
                </a:r>
                <a14:m>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𝑁</m:t>
                        </m:r>
                        <m:r>
                          <a:rPr lang="en-US" altLang="zh-CN" b="0" i="1" smtClean="0">
                            <a:latin typeface="Cambria Math" panose="02040503050406030204" pitchFamily="18" charset="0"/>
                          </a:rPr>
                          <m:t>−2</m:t>
                        </m:r>
                      </m:num>
                      <m:den>
                        <m:r>
                          <a:rPr lang="en-US" altLang="zh-CN" b="0" i="1" smtClean="0">
                            <a:latin typeface="Cambria Math" panose="02040503050406030204" pitchFamily="18" charset="0"/>
                          </a:rPr>
                          <m:t>𝑁</m:t>
                        </m:r>
                      </m:den>
                    </m:f>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𝑁</m:t>
                        </m:r>
                        <m:r>
                          <a:rPr lang="en-US" altLang="zh-CN" i="1">
                            <a:latin typeface="Cambria Math" panose="02040503050406030204" pitchFamily="18" charset="0"/>
                          </a:rPr>
                          <m:t>−4</m:t>
                        </m:r>
                      </m:num>
                      <m:den>
                        <m:r>
                          <a:rPr lang="en-US" altLang="zh-CN" i="1">
                            <a:latin typeface="Cambria Math" panose="02040503050406030204" pitchFamily="18" charset="0"/>
                          </a:rPr>
                          <m:t>𝑁</m:t>
                        </m:r>
                      </m:den>
                    </m:f>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𝑁</m:t>
                        </m:r>
                        <m:r>
                          <a:rPr lang="en-US" altLang="zh-CN" i="1">
                            <a:latin typeface="Cambria Math" panose="02040503050406030204" pitchFamily="18" charset="0"/>
                          </a:rPr>
                          <m:t>−4</m:t>
                        </m:r>
                      </m:num>
                      <m:den>
                        <m:r>
                          <a:rPr lang="en-US" altLang="zh-CN" i="1">
                            <a:latin typeface="Cambria Math" panose="02040503050406030204" pitchFamily="18" charset="0"/>
                          </a:rPr>
                          <m:t>𝑁</m:t>
                        </m:r>
                      </m:den>
                    </m:f>
                    <m:r>
                      <a:rPr lang="en-US" altLang="zh-CN" b="0" i="1" smtClean="0">
                        <a:latin typeface="Cambria Math" panose="02040503050406030204" pitchFamily="18" charset="0"/>
                      </a:rPr>
                      <m:t>…</m:t>
                    </m:r>
                  </m:oMath>
                </a14:m>
                <a:endParaRPr lang="en-US" altLang="zh-CN" dirty="0"/>
              </a:p>
            </p:txBody>
          </p:sp>
        </mc:Choice>
        <mc:Fallback xmlns="">
          <p:sp>
            <p:nvSpPr>
              <p:cNvPr id="2" name="内容占位符 1">
                <a:extLst>
                  <a:ext uri="{FF2B5EF4-FFF2-40B4-BE49-F238E27FC236}">
                    <a16:creationId xmlns:a16="http://schemas.microsoft.com/office/drawing/2014/main" id="{10F15764-CEEF-4224-9043-0EF0B79E157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A465BDC-15FE-437E-BCD8-BD05060DB9B2}"/>
              </a:ext>
            </a:extLst>
          </p:cNvPr>
          <p:cNvSpPr>
            <a:spLocks noGrp="1"/>
          </p:cNvSpPr>
          <p:nvPr>
            <p:ph type="ctrTitle"/>
          </p:nvPr>
        </p:nvSpPr>
        <p:spPr/>
        <p:txBody>
          <a:bodyPr/>
          <a:lstStyle/>
          <a:p>
            <a:r>
              <a:rPr lang="zh-CN" altLang="en-US" dirty="0"/>
              <a:t>为什么使用差？</a:t>
            </a:r>
          </a:p>
        </p:txBody>
      </p:sp>
      <p:sp>
        <p:nvSpPr>
          <p:cNvPr id="4" name="内容占位符 3">
            <a:extLst>
              <a:ext uri="{FF2B5EF4-FFF2-40B4-BE49-F238E27FC236}">
                <a16:creationId xmlns:a16="http://schemas.microsoft.com/office/drawing/2014/main" id="{32A933EF-90FA-4DB9-AA90-B51B1A3EF9BB}"/>
              </a:ext>
            </a:extLst>
          </p:cNvPr>
          <p:cNvSpPr>
            <a:spLocks noGrp="1"/>
          </p:cNvSpPr>
          <p:nvPr>
            <p:ph sz="quarter" idx="10"/>
          </p:nvPr>
        </p:nvSpPr>
        <p:spPr>
          <a:xfrm>
            <a:off x="838200" y="6489700"/>
            <a:ext cx="8077200" cy="266700"/>
          </a:xfrm>
        </p:spPr>
        <p:txBody>
          <a:bodyPr/>
          <a:lstStyle/>
          <a:p>
            <a:r>
              <a:rPr lang="zh-CN" altLang="en-US" dirty="0"/>
              <a:t>然而实现时和此处是不同的，没有找到相关信息表明</a:t>
            </a:r>
            <a:r>
              <a:rPr lang="en-US" altLang="zh-CN" dirty="0"/>
              <a:t>O(n^2)</a:t>
            </a:r>
            <a:r>
              <a:rPr lang="zh-CN" altLang="en-US" dirty="0"/>
              <a:t>的测试是怎么变成</a:t>
            </a:r>
            <a:r>
              <a:rPr lang="en-US" altLang="zh-CN" dirty="0"/>
              <a:t>O(n)</a:t>
            </a:r>
            <a:r>
              <a:rPr lang="zh-CN" altLang="en-US" dirty="0"/>
              <a:t>的</a:t>
            </a:r>
          </a:p>
        </p:txBody>
      </p:sp>
    </p:spTree>
    <p:extLst>
      <p:ext uri="{BB962C8B-B14F-4D97-AF65-F5344CB8AC3E}">
        <p14:creationId xmlns:p14="http://schemas.microsoft.com/office/powerpoint/2010/main" val="319148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9DC7320-9168-4048-A0EC-BF693AA93E6A}"/>
                  </a:ext>
                </a:extLst>
              </p:cNvPr>
              <p:cNvSpPr>
                <a:spLocks noGrp="1"/>
              </p:cNvSpPr>
              <p:nvPr>
                <p:ph idx="1"/>
              </p:nvPr>
            </p:nvSpPr>
            <p:spPr/>
            <p:txBody>
              <a:bodyPr/>
              <a:lstStyle/>
              <a:p>
                <a:r>
                  <a:rPr lang="zh-CN" altLang="en-US" dirty="0"/>
                  <a:t>有证明表明，随机函数使用</a:t>
                </a:r>
                <a14:m>
                  <m:oMath xmlns:m="http://schemas.openxmlformats.org/officeDocument/2006/math">
                    <m:r>
                      <m:rPr>
                        <m:sty m:val="p"/>
                      </m:rPr>
                      <a:rPr lang="en-US" altLang="zh-CN" b="0" i="0" smtClean="0">
                        <a:latin typeface="Cambria Math" panose="02040503050406030204" pitchFamily="18" charset="0"/>
                      </a:rPr>
                      <m:t>f</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x</m:t>
                    </m:r>
                    <m:r>
                      <a:rPr lang="en-US" altLang="zh-CN" b="0" i="0" smtClean="0">
                        <a:latin typeface="Cambria Math" panose="02040503050406030204" pitchFamily="18" charset="0"/>
                      </a:rPr>
                      <m:t>)</m:t>
                    </m:r>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r>
                          <a:rPr lang="en-US" altLang="zh-CN" i="1">
                            <a:latin typeface="Cambria Math" panose="02040503050406030204" pitchFamily="18" charset="0"/>
                          </a:rPr>
                          <m:t>+</m:t>
                        </m:r>
                        <m:r>
                          <a:rPr lang="en-US" altLang="zh-CN" i="1">
                            <a:latin typeface="Cambria Math" panose="02040503050406030204" pitchFamily="18" charset="0"/>
                          </a:rPr>
                          <m:t>𝑎</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zh-CN" altLang="en-US" i="1">
                        <a:latin typeface="Cambria Math" panose="02040503050406030204" pitchFamily="18" charset="0"/>
                      </a:rPr>
                      <m:t>可以</m:t>
                    </m:r>
                  </m:oMath>
                </a14:m>
                <a:r>
                  <a:rPr lang="zh-CN" altLang="en-US" dirty="0"/>
                  <a:t>事半功倍</a:t>
                </a:r>
                <a:endParaRPr lang="en-US" altLang="zh-CN" dirty="0"/>
              </a:p>
              <a:p>
                <a:r>
                  <a:rPr lang="zh-CN" altLang="en-US" dirty="0"/>
                  <a:t>可能循环，使用</a:t>
                </a:r>
                <a:r>
                  <a:rPr lang="en-US" altLang="zh-CN" dirty="0"/>
                  <a:t>Floyd</a:t>
                </a:r>
                <a:r>
                  <a:rPr lang="zh-CN" altLang="en-US" dirty="0"/>
                  <a:t>判圈法在入环时跳出循环：</a:t>
                </a:r>
                <a:endParaRPr lang="en-US" altLang="zh-CN" dirty="0"/>
              </a:p>
              <a:p>
                <a:r>
                  <a:rPr lang="en-US" altLang="zh-CN" dirty="0"/>
                  <a:t>	</a:t>
                </a:r>
                <a:r>
                  <a:rPr lang="zh-CN" altLang="en-US" dirty="0"/>
                  <a:t>令两个随机数一个一次走一步，一个一次走两步，即</a:t>
                </a:r>
                <a:r>
                  <a:rPr lang="en-US" altLang="zh-CN" dirty="0"/>
                  <a:t>a=f(a),b=f(f(b))</a:t>
                </a:r>
              </a:p>
              <a:p>
                <a:r>
                  <a:rPr lang="en-US" altLang="zh-CN" dirty="0"/>
                  <a:t>	</a:t>
                </a:r>
                <a:r>
                  <a:rPr lang="zh-CN" altLang="en-US" dirty="0"/>
                  <a:t>当</a:t>
                </a:r>
                <a:r>
                  <a:rPr lang="en-US" altLang="zh-CN" dirty="0"/>
                  <a:t>a=b</a:t>
                </a:r>
                <a:r>
                  <a:rPr lang="zh-CN" altLang="en-US" dirty="0"/>
                  <a:t>时，说明</a:t>
                </a:r>
                <a:r>
                  <a:rPr lang="en-US" altLang="zh-CN" dirty="0"/>
                  <a:t>b</a:t>
                </a:r>
                <a:r>
                  <a:rPr lang="zh-CN" altLang="en-US" dirty="0"/>
                  <a:t>超过了</a:t>
                </a:r>
                <a:r>
                  <a:rPr lang="en-US" altLang="zh-CN" dirty="0"/>
                  <a:t>a</a:t>
                </a:r>
                <a:r>
                  <a:rPr lang="zh-CN" altLang="en-US" dirty="0"/>
                  <a:t>，必然已经进入环内</a:t>
                </a:r>
                <a:endParaRPr lang="en-US" altLang="zh-CN" dirty="0"/>
              </a:p>
              <a:p>
                <a:r>
                  <a:rPr lang="zh-CN" altLang="en-US" dirty="0"/>
                  <a:t>此时重设种子或更改</a:t>
                </a:r>
                <a:r>
                  <a:rPr lang="en-US" altLang="zh-CN" dirty="0"/>
                  <a:t>a</a:t>
                </a:r>
                <a:endParaRPr lang="zh-CN" altLang="en-US" dirty="0"/>
              </a:p>
            </p:txBody>
          </p:sp>
        </mc:Choice>
        <mc:Fallback xmlns="">
          <p:sp>
            <p:nvSpPr>
              <p:cNvPr id="2" name="内容占位符 1">
                <a:extLst>
                  <a:ext uri="{FF2B5EF4-FFF2-40B4-BE49-F238E27FC236}">
                    <a16:creationId xmlns:a16="http://schemas.microsoft.com/office/drawing/2014/main" id="{79DC7320-9168-4048-A0EC-BF693AA93E6A}"/>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C751B72-F91E-4064-B4C9-817B92E15B2F}"/>
              </a:ext>
            </a:extLst>
          </p:cNvPr>
          <p:cNvSpPr>
            <a:spLocks noGrp="1"/>
          </p:cNvSpPr>
          <p:nvPr>
            <p:ph type="ctrTitle"/>
          </p:nvPr>
        </p:nvSpPr>
        <p:spPr/>
        <p:txBody>
          <a:bodyPr/>
          <a:lstStyle/>
          <a:p>
            <a:r>
              <a:rPr lang="zh-CN" altLang="en-US" dirty="0"/>
              <a:t>随机函数</a:t>
            </a:r>
          </a:p>
        </p:txBody>
      </p:sp>
      <p:sp>
        <p:nvSpPr>
          <p:cNvPr id="4" name="内容占位符 3">
            <a:extLst>
              <a:ext uri="{FF2B5EF4-FFF2-40B4-BE49-F238E27FC236}">
                <a16:creationId xmlns:a16="http://schemas.microsoft.com/office/drawing/2014/main" id="{30B01B14-8E2E-404E-AFBA-CB289234635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100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ECFA799D-DFB6-44AE-B49A-5C242D8B7370}"/>
              </a:ext>
            </a:extLst>
          </p:cNvPr>
          <p:cNvPicPr>
            <a:picLocks noGrp="1" noChangeAspect="1"/>
          </p:cNvPicPr>
          <p:nvPr>
            <p:ph idx="1"/>
          </p:nvPr>
        </p:nvPicPr>
        <p:blipFill>
          <a:blip r:embed="rId2"/>
          <a:stretch>
            <a:fillRect/>
          </a:stretch>
        </p:blipFill>
        <p:spPr>
          <a:xfrm>
            <a:off x="838200" y="2044126"/>
            <a:ext cx="2952381" cy="3514286"/>
          </a:xfrm>
          <a:prstGeom prst="rect">
            <a:avLst/>
          </a:prstGeom>
        </p:spPr>
      </p:pic>
      <p:sp>
        <p:nvSpPr>
          <p:cNvPr id="3" name="标题 2">
            <a:extLst>
              <a:ext uri="{FF2B5EF4-FFF2-40B4-BE49-F238E27FC236}">
                <a16:creationId xmlns:a16="http://schemas.microsoft.com/office/drawing/2014/main" id="{61192209-6B32-4DE1-B525-7383A0CDEEA9}"/>
              </a:ext>
            </a:extLst>
          </p:cNvPr>
          <p:cNvSpPr>
            <a:spLocks noGrp="1"/>
          </p:cNvSpPr>
          <p:nvPr>
            <p:ph type="ctrTitle"/>
          </p:nvPr>
        </p:nvSpPr>
        <p:spPr/>
        <p:txBody>
          <a:bodyPr/>
          <a:lstStyle/>
          <a:p>
            <a:r>
              <a:rPr lang="en-US" altLang="zh-CN" dirty="0"/>
              <a:t>Pollard-Rho</a:t>
            </a:r>
            <a:r>
              <a:rPr lang="zh-CN" altLang="en-US" dirty="0"/>
              <a:t>因数分解</a:t>
            </a:r>
          </a:p>
        </p:txBody>
      </p:sp>
      <p:sp>
        <p:nvSpPr>
          <p:cNvPr id="4" name="内容占位符 3">
            <a:extLst>
              <a:ext uri="{FF2B5EF4-FFF2-40B4-BE49-F238E27FC236}">
                <a16:creationId xmlns:a16="http://schemas.microsoft.com/office/drawing/2014/main" id="{3626AD77-60A8-4BDA-ABD5-FC505AF4752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698536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29460AC-CBE6-43E2-A36F-CC6A62BCBF2E}"/>
                  </a:ext>
                </a:extLst>
              </p:cNvPr>
              <p:cNvSpPr>
                <a:spLocks noGrp="1"/>
              </p:cNvSpPr>
              <p:nvPr>
                <p:ph idx="1"/>
              </p:nvPr>
            </p:nvSpPr>
            <p:spPr/>
            <p:txBody>
              <a:bodyPr/>
              <a:lstStyle/>
              <a:p>
                <a:r>
                  <a:rPr lang="zh-CN" altLang="en-US" dirty="0"/>
                  <a:t>对于整数</a:t>
                </a:r>
                <a:r>
                  <a:rPr lang="en-US" altLang="zh-CN" dirty="0" err="1"/>
                  <a:t>a,p</a:t>
                </a:r>
                <a:r>
                  <a:rPr lang="zh-CN" altLang="en-US" dirty="0"/>
                  <a:t>，使</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𝑛</m:t>
                        </m:r>
                      </m:sup>
                    </m:sSup>
                    <m:r>
                      <a:rPr lang="en-US" altLang="zh-CN" b="0" i="1" smtClean="0">
                        <a:latin typeface="Cambria Math" panose="02040503050406030204" pitchFamily="18" charset="0"/>
                        <a:ea typeface="Cambria Math" panose="02040503050406030204" pitchFamily="18" charset="0"/>
                      </a:rPr>
                      <m:t>≡1  (</m:t>
                    </m:r>
                    <m:r>
                      <m:rPr>
                        <m:sty m:val="p"/>
                      </m:rPr>
                      <a:rPr lang="en-US" altLang="zh-CN" i="1">
                        <a:latin typeface="Cambria Math" panose="02040503050406030204" pitchFamily="18" charset="0"/>
                        <a:ea typeface="Cambria Math" panose="02040503050406030204" pitchFamily="18" charset="0"/>
                      </a:rPr>
                      <m:t>mod</m:t>
                    </m:r>
                    <m:r>
                      <a:rPr lang="en-US" altLang="zh-CN" b="0" i="1" smtClean="0">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m:t>
                    </m:r>
                  </m:oMath>
                </a14:m>
                <a:r>
                  <a:rPr lang="zh-CN" altLang="en-US" dirty="0"/>
                  <a:t>成立的最小正整数</a:t>
                </a:r>
                <a:r>
                  <a:rPr lang="en-US" altLang="zh-CN" dirty="0"/>
                  <a:t>n</a:t>
                </a:r>
                <a:r>
                  <a:rPr lang="zh-CN" altLang="en-US" dirty="0"/>
                  <a:t>叫</a:t>
                </a:r>
                <a:r>
                  <a:rPr lang="en-US" altLang="zh-CN" dirty="0"/>
                  <a:t>a</a:t>
                </a:r>
                <a:r>
                  <a:rPr lang="zh-CN" altLang="en-US" dirty="0"/>
                  <a:t>模</a:t>
                </a:r>
                <a:r>
                  <a:rPr lang="en-US" altLang="zh-CN" dirty="0"/>
                  <a:t>p</a:t>
                </a:r>
                <a:r>
                  <a:rPr lang="zh-CN" altLang="en-US" dirty="0"/>
                  <a:t>的阶</a:t>
                </a:r>
                <a:endParaRPr lang="en-US" altLang="zh-CN" dirty="0"/>
              </a:p>
              <a:p>
                <a:endParaRPr lang="en-US" altLang="zh-CN" dirty="0"/>
              </a:p>
              <a:p>
                <a:r>
                  <a:rPr lang="en-US" altLang="zh-CN" dirty="0"/>
                  <a:t>a</a:t>
                </a:r>
                <a:r>
                  <a:rPr lang="zh-CN" altLang="en-US" dirty="0"/>
                  <a:t>与</a:t>
                </a:r>
                <a:r>
                  <a:rPr lang="en-US" altLang="zh-CN" dirty="0"/>
                  <a:t>p</a:t>
                </a:r>
                <a:r>
                  <a:rPr lang="zh-CN" altLang="en-US" dirty="0"/>
                  <a:t>互质时，阶一定是</a:t>
                </a:r>
                <a14:m>
                  <m:oMath xmlns:m="http://schemas.openxmlformats.org/officeDocument/2006/math">
                    <m:r>
                      <a:rPr lang="zh-CN" altLang="en-US" i="1" smtClean="0">
                        <a:latin typeface="Cambria Math" panose="02040503050406030204" pitchFamily="18" charset="0"/>
                      </a:rPr>
                      <m:t>𝜑</m:t>
                    </m:r>
                    <m:d>
                      <m:dPr>
                        <m:ctrlPr>
                          <a:rPr lang="zh-CN" altLang="en-US" i="1" smtClean="0">
                            <a:latin typeface="Cambria Math" panose="02040503050406030204" pitchFamily="18" charset="0"/>
                          </a:rPr>
                        </m:ctrlPr>
                      </m:dPr>
                      <m:e>
                        <m:r>
                          <a:rPr lang="zh-CN" altLang="en-US" i="1" smtClean="0">
                            <a:latin typeface="Cambria Math" panose="02040503050406030204" pitchFamily="18" charset="0"/>
                          </a:rPr>
                          <m:t>𝑝</m:t>
                        </m:r>
                      </m:e>
                    </m:d>
                  </m:oMath>
                </a14:m>
                <a:r>
                  <a:rPr lang="zh-CN" altLang="en-US" dirty="0"/>
                  <a:t>约数，可以从小到大枚举</a:t>
                </a:r>
                <a14:m>
                  <m:oMath xmlns:m="http://schemas.openxmlformats.org/officeDocument/2006/math">
                    <m:r>
                      <a:rPr lang="zh-CN" altLang="en-US" i="1">
                        <a:latin typeface="Cambria Math" panose="02040503050406030204" pitchFamily="18" charset="0"/>
                      </a:rPr>
                      <m:t>𝜑</m:t>
                    </m:r>
                    <m:d>
                      <m:dPr>
                        <m:ctrlPr>
                          <a:rPr lang="zh-CN" altLang="en-US" i="1">
                            <a:latin typeface="Cambria Math" panose="02040503050406030204" pitchFamily="18" charset="0"/>
                          </a:rPr>
                        </m:ctrlPr>
                      </m:dPr>
                      <m:e>
                        <m:r>
                          <a:rPr lang="zh-CN" altLang="en-US" i="1">
                            <a:latin typeface="Cambria Math" panose="02040503050406030204" pitchFamily="18" charset="0"/>
                          </a:rPr>
                          <m:t>𝑝</m:t>
                        </m:r>
                      </m:e>
                    </m:d>
                  </m:oMath>
                </a14:m>
                <a:r>
                  <a:rPr lang="zh-CN" altLang="en-US" dirty="0"/>
                  <a:t>约数来计算</a:t>
                </a:r>
                <a:endParaRPr lang="en-US" altLang="zh-CN" dirty="0"/>
              </a:p>
            </p:txBody>
          </p:sp>
        </mc:Choice>
        <mc:Fallback xmlns="">
          <p:sp>
            <p:nvSpPr>
              <p:cNvPr id="2" name="内容占位符 1">
                <a:extLst>
                  <a:ext uri="{FF2B5EF4-FFF2-40B4-BE49-F238E27FC236}">
                    <a16:creationId xmlns:a16="http://schemas.microsoft.com/office/drawing/2014/main" id="{429460AC-CBE6-43E2-A36F-CC6A62BCBF2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2042045-1396-47AF-A256-D2DCE59FAF45}"/>
              </a:ext>
            </a:extLst>
          </p:cNvPr>
          <p:cNvSpPr>
            <a:spLocks noGrp="1"/>
          </p:cNvSpPr>
          <p:nvPr>
            <p:ph type="ctrTitle"/>
          </p:nvPr>
        </p:nvSpPr>
        <p:spPr/>
        <p:txBody>
          <a:bodyPr/>
          <a:lstStyle/>
          <a:p>
            <a:r>
              <a:rPr lang="zh-CN" altLang="en-US" dirty="0"/>
              <a:t>阶</a:t>
            </a:r>
          </a:p>
        </p:txBody>
      </p:sp>
      <p:sp>
        <p:nvSpPr>
          <p:cNvPr id="4" name="内容占位符 3">
            <a:extLst>
              <a:ext uri="{FF2B5EF4-FFF2-40B4-BE49-F238E27FC236}">
                <a16:creationId xmlns:a16="http://schemas.microsoft.com/office/drawing/2014/main" id="{056200EE-B17D-4438-900B-87F3FC6CCB1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62023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29460AC-CBE6-43E2-A36F-CC6A62BCBF2E}"/>
                  </a:ext>
                </a:extLst>
              </p:cNvPr>
              <p:cNvSpPr>
                <a:spLocks noGrp="1"/>
              </p:cNvSpPr>
              <p:nvPr>
                <p:ph idx="1"/>
              </p:nvPr>
            </p:nvSpPr>
            <p:spPr/>
            <p:txBody>
              <a:bodyPr/>
              <a:lstStyle/>
              <a:p>
                <a:r>
                  <a:rPr lang="zh-CN" altLang="en-US" dirty="0"/>
                  <a:t>若</a:t>
                </a:r>
                <a:r>
                  <a:rPr lang="en-US" altLang="zh-CN" dirty="0"/>
                  <a:t>a</a:t>
                </a:r>
                <a:r>
                  <a:rPr lang="zh-CN" altLang="en-US" dirty="0"/>
                  <a:t>模</a:t>
                </a:r>
                <a:r>
                  <a:rPr lang="en-US" altLang="zh-CN" dirty="0"/>
                  <a:t>p</a:t>
                </a:r>
                <a:r>
                  <a:rPr lang="zh-CN" altLang="en-US" dirty="0"/>
                  <a:t>的阶等于</a:t>
                </a:r>
                <a14:m>
                  <m:oMath xmlns:m="http://schemas.openxmlformats.org/officeDocument/2006/math">
                    <m:r>
                      <a:rPr lang="zh-CN" altLang="en-US" i="1">
                        <a:latin typeface="Cambria Math" panose="02040503050406030204" pitchFamily="18" charset="0"/>
                      </a:rPr>
                      <m:t>𝜑</m:t>
                    </m:r>
                    <m:d>
                      <m:dPr>
                        <m:ctrlPr>
                          <a:rPr lang="zh-CN" altLang="en-US" i="1">
                            <a:latin typeface="Cambria Math" panose="02040503050406030204" pitchFamily="18" charset="0"/>
                          </a:rPr>
                        </m:ctrlPr>
                      </m:dPr>
                      <m:e>
                        <m:r>
                          <a:rPr lang="zh-CN" altLang="en-US" i="1">
                            <a:latin typeface="Cambria Math" panose="02040503050406030204" pitchFamily="18" charset="0"/>
                          </a:rPr>
                          <m:t>𝑝</m:t>
                        </m:r>
                      </m:e>
                    </m:d>
                    <m:r>
                      <a:rPr lang="zh-CN" altLang="en-US" i="1" smtClean="0">
                        <a:latin typeface="Cambria Math" panose="02040503050406030204" pitchFamily="18" charset="0"/>
                      </a:rPr>
                      <m:t>，</m:t>
                    </m:r>
                  </m:oMath>
                </a14:m>
                <a:r>
                  <a:rPr lang="zh-CN" altLang="en-US" dirty="0"/>
                  <a:t>则</a:t>
                </a:r>
                <a:r>
                  <a:rPr lang="en-US" altLang="zh-CN" dirty="0"/>
                  <a:t>a</a:t>
                </a:r>
                <a:r>
                  <a:rPr lang="zh-CN" altLang="en-US" dirty="0"/>
                  <a:t>是模</a:t>
                </a:r>
                <a:r>
                  <a:rPr lang="en-US" altLang="zh-CN" dirty="0"/>
                  <a:t>p</a:t>
                </a:r>
                <a:r>
                  <a:rPr lang="zh-CN" altLang="en-US" dirty="0"/>
                  <a:t>的原根</a:t>
                </a:r>
                <a:endParaRPr lang="en-US" altLang="zh-CN" dirty="0"/>
              </a:p>
              <a:p>
                <a:r>
                  <a:rPr lang="zh-CN" altLang="en-US" dirty="0"/>
                  <a:t>即对于任意</a:t>
                </a:r>
                <a:r>
                  <a:rPr lang="en-US" altLang="zh-CN" dirty="0" err="1"/>
                  <a:t>i</a:t>
                </a:r>
                <a:r>
                  <a:rPr lang="en-US" altLang="zh-CN" dirty="0"/>
                  <a:t>&lt;</a:t>
                </a:r>
                <a14:m>
                  <m:oMath xmlns:m="http://schemas.openxmlformats.org/officeDocument/2006/math">
                    <m:r>
                      <a:rPr lang="zh-CN" altLang="en-US" i="1">
                        <a:latin typeface="Cambria Math" panose="02040503050406030204" pitchFamily="18" charset="0"/>
                      </a:rPr>
                      <m:t>𝜑</m:t>
                    </m:r>
                    <m:d>
                      <m:dPr>
                        <m:ctrlPr>
                          <a:rPr lang="zh-CN" altLang="en-US" i="1">
                            <a:latin typeface="Cambria Math" panose="02040503050406030204" pitchFamily="18" charset="0"/>
                          </a:rPr>
                        </m:ctrlPr>
                      </m:dPr>
                      <m:e>
                        <m:r>
                          <a:rPr lang="zh-CN" altLang="en-US" i="1">
                            <a:latin typeface="Cambria Math" panose="02040503050406030204" pitchFamily="18" charset="0"/>
                          </a:rPr>
                          <m:t>𝑝</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𝑖</m:t>
                        </m:r>
                      </m:sup>
                    </m:sSup>
                    <m:r>
                      <a:rPr lang="zh-CN" altLang="en-US" dirty="0" smtClean="0">
                        <a:latin typeface="Cambria Math" panose="02040503050406030204" pitchFamily="18" charset="0"/>
                      </a:rPr>
                      <m:t>≢</m:t>
                    </m:r>
                    <m:r>
                      <a:rPr lang="en-US" altLang="zh-CN" b="0" i="0" dirty="0" smtClean="0">
                        <a:latin typeface="Cambria Math" panose="02040503050406030204" pitchFamily="18" charset="0"/>
                      </a:rPr>
                      <m:t>1</m:t>
                    </m:r>
                  </m:oMath>
                </a14:m>
                <a:endParaRPr lang="en-US" altLang="zh-CN" dirty="0"/>
              </a:p>
              <a:p>
                <a:r>
                  <a:rPr lang="zh-CN" altLang="en-US" dirty="0"/>
                  <a:t>只有</a:t>
                </a:r>
                <a14:m>
                  <m:oMath xmlns:m="http://schemas.openxmlformats.org/officeDocument/2006/math">
                    <m:r>
                      <a:rPr lang="en-US" altLang="zh-CN" b="0" i="1" smtClean="0">
                        <a:latin typeface="Cambria Math" panose="02040503050406030204" pitchFamily="18" charset="0"/>
                      </a:rPr>
                      <m:t>2,4,</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𝑝</m:t>
                        </m:r>
                      </m:e>
                      <m:sup>
                        <m:r>
                          <a:rPr lang="en-US" altLang="zh-CN" b="0" i="1" smtClean="0">
                            <a:latin typeface="Cambria Math" panose="02040503050406030204" pitchFamily="18" charset="0"/>
                          </a:rPr>
                          <m:t>𝑎</m:t>
                        </m:r>
                      </m:sup>
                    </m:sSup>
                    <m:r>
                      <a:rPr lang="en-US" altLang="zh-CN" b="0" i="1" smtClean="0">
                        <a:latin typeface="Cambria Math" panose="02040503050406030204" pitchFamily="18" charset="0"/>
                      </a:rPr>
                      <m:t>,2</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𝑝</m:t>
                        </m:r>
                      </m:e>
                      <m:sup>
                        <m:r>
                          <a:rPr lang="en-US" altLang="zh-CN" b="0" i="1" smtClean="0">
                            <a:latin typeface="Cambria Math" panose="02040503050406030204" pitchFamily="18" charset="0"/>
                          </a:rPr>
                          <m:t>𝑎</m:t>
                        </m:r>
                      </m:sup>
                    </m:sSup>
                  </m:oMath>
                </a14:m>
                <a:r>
                  <a:rPr lang="en-US" altLang="zh-CN" dirty="0"/>
                  <a:t>(p</a:t>
                </a:r>
                <a:r>
                  <a:rPr lang="zh-CN" altLang="en-US" dirty="0"/>
                  <a:t>是奇素数</a:t>
                </a:r>
                <a:r>
                  <a:rPr lang="en-US" altLang="zh-CN" dirty="0"/>
                  <a:t>)</a:t>
                </a:r>
                <a:r>
                  <a:rPr lang="zh-CN" altLang="en-US" dirty="0"/>
                  <a:t>存在原根</a:t>
                </a:r>
                <a:endParaRPr lang="en-US" altLang="zh-CN" dirty="0"/>
              </a:p>
              <a:p>
                <a:r>
                  <a:rPr lang="zh-CN" altLang="en-US" dirty="0"/>
                  <a:t>一般最小的原根都不大，可以暴力枚举原根，枚举</a:t>
                </a:r>
                <a14:m>
                  <m:oMath xmlns:m="http://schemas.openxmlformats.org/officeDocument/2006/math">
                    <m:r>
                      <a:rPr lang="zh-CN" altLang="en-US" i="1">
                        <a:latin typeface="Cambria Math" panose="02040503050406030204" pitchFamily="18" charset="0"/>
                      </a:rPr>
                      <m:t>𝜑</m:t>
                    </m:r>
                    <m:d>
                      <m:dPr>
                        <m:ctrlPr>
                          <a:rPr lang="zh-CN" altLang="en-US" i="1">
                            <a:latin typeface="Cambria Math" panose="02040503050406030204" pitchFamily="18" charset="0"/>
                          </a:rPr>
                        </m:ctrlPr>
                      </m:dPr>
                      <m:e>
                        <m:r>
                          <a:rPr lang="zh-CN" altLang="en-US" i="1">
                            <a:latin typeface="Cambria Math" panose="02040503050406030204" pitchFamily="18" charset="0"/>
                          </a:rPr>
                          <m:t>𝑝</m:t>
                        </m:r>
                      </m:e>
                    </m:d>
                  </m:oMath>
                </a14:m>
                <a:r>
                  <a:rPr lang="zh-CN" altLang="en-US" dirty="0"/>
                  <a:t>约数求阶</a:t>
                </a:r>
              </a:p>
            </p:txBody>
          </p:sp>
        </mc:Choice>
        <mc:Fallback xmlns="">
          <p:sp>
            <p:nvSpPr>
              <p:cNvPr id="2" name="内容占位符 1">
                <a:extLst>
                  <a:ext uri="{FF2B5EF4-FFF2-40B4-BE49-F238E27FC236}">
                    <a16:creationId xmlns:a16="http://schemas.microsoft.com/office/drawing/2014/main" id="{429460AC-CBE6-43E2-A36F-CC6A62BCBF2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2042045-1396-47AF-A256-D2DCE59FAF45}"/>
              </a:ext>
            </a:extLst>
          </p:cNvPr>
          <p:cNvSpPr>
            <a:spLocks noGrp="1"/>
          </p:cNvSpPr>
          <p:nvPr>
            <p:ph type="ctrTitle"/>
          </p:nvPr>
        </p:nvSpPr>
        <p:spPr/>
        <p:txBody>
          <a:bodyPr/>
          <a:lstStyle/>
          <a:p>
            <a:r>
              <a:rPr lang="zh-CN" altLang="en-US" dirty="0"/>
              <a:t>原根与指标</a:t>
            </a:r>
          </a:p>
        </p:txBody>
      </p:sp>
      <p:sp>
        <p:nvSpPr>
          <p:cNvPr id="4" name="内容占位符 3">
            <a:extLst>
              <a:ext uri="{FF2B5EF4-FFF2-40B4-BE49-F238E27FC236}">
                <a16:creationId xmlns:a16="http://schemas.microsoft.com/office/drawing/2014/main" id="{056200EE-B17D-4438-900B-87F3FC6CCB1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85058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29460AC-CBE6-43E2-A36F-CC6A62BCBF2E}"/>
                  </a:ext>
                </a:extLst>
              </p:cNvPr>
              <p:cNvSpPr>
                <a:spLocks noGrp="1"/>
              </p:cNvSpPr>
              <p:nvPr>
                <p:ph idx="1"/>
              </p:nvPr>
            </p:nvSpPr>
            <p:spPr/>
            <p:txBody>
              <a:bodyPr/>
              <a:lstStyle/>
              <a:p>
                <a:r>
                  <a:rPr lang="zh-CN" altLang="en-US" dirty="0"/>
                  <a:t>如果模</a:t>
                </a:r>
                <a:r>
                  <a:rPr lang="en-US" altLang="zh-CN" dirty="0"/>
                  <a:t>p</a:t>
                </a:r>
                <a:r>
                  <a:rPr lang="zh-CN" altLang="en-US" dirty="0"/>
                  <a:t>有原根</a:t>
                </a:r>
                <a:r>
                  <a:rPr lang="en-US" altLang="zh-CN" dirty="0"/>
                  <a:t>g</a:t>
                </a:r>
                <a:r>
                  <a:rPr lang="zh-CN" altLang="en-US" dirty="0"/>
                  <a:t>，那么</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𝑔</m:t>
                        </m:r>
                      </m:e>
                      <m:sup>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𝑔</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𝑔</m:t>
                        </m:r>
                      </m:e>
                      <m:sup>
                        <m:r>
                          <a:rPr lang="zh-CN" altLang="en-US" i="1">
                            <a:latin typeface="Cambria Math" panose="02040503050406030204" pitchFamily="18" charset="0"/>
                          </a:rPr>
                          <m:t>𝜑</m:t>
                        </m:r>
                        <m:d>
                          <m:dPr>
                            <m:ctrlPr>
                              <a:rPr lang="zh-CN" altLang="en-US" i="1">
                                <a:latin typeface="Cambria Math" panose="02040503050406030204" pitchFamily="18" charset="0"/>
                              </a:rPr>
                            </m:ctrlPr>
                          </m:dPr>
                          <m:e>
                            <m:r>
                              <a:rPr lang="zh-CN" altLang="en-US" i="1">
                                <a:latin typeface="Cambria Math" panose="02040503050406030204" pitchFamily="18" charset="0"/>
                              </a:rPr>
                              <m:t>𝑝</m:t>
                            </m:r>
                          </m:e>
                        </m:d>
                      </m:sup>
                    </m:sSup>
                  </m:oMath>
                </a14:m>
                <a:r>
                  <a:rPr lang="zh-CN" altLang="en-US" dirty="0"/>
                  <a:t>组成一个既约剩余系</a:t>
                </a:r>
                <a:r>
                  <a:rPr lang="en-US" altLang="zh-CN" dirty="0"/>
                  <a:t>(</a:t>
                </a:r>
                <a:r>
                  <a:rPr lang="zh-CN" altLang="en-US" dirty="0"/>
                  <a:t>两两不同</a:t>
                </a:r>
                <a:r>
                  <a:rPr lang="en-US" altLang="zh-CN" dirty="0"/>
                  <a:t>)</a:t>
                </a:r>
              </a:p>
              <a:p>
                <a:r>
                  <a:rPr lang="zh-CN" altLang="en-US" dirty="0"/>
                  <a:t>如果</a:t>
                </a:r>
                <a:r>
                  <a:rPr lang="en-US" altLang="zh-CN" dirty="0"/>
                  <a:t>p</a:t>
                </a:r>
                <a:r>
                  <a:rPr lang="zh-CN" altLang="en-US" dirty="0"/>
                  <a:t>是奇素数那么</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𝑔</m:t>
                        </m:r>
                      </m:e>
                      <m:sup>
                        <m:r>
                          <a:rPr lang="en-US" altLang="zh-CN" b="0" i="1" smtClean="0">
                            <a:latin typeface="Cambria Math" panose="02040503050406030204" pitchFamily="18" charset="0"/>
                          </a:rPr>
                          <m:t>𝑖</m:t>
                        </m:r>
                      </m:sup>
                    </m:sSup>
                  </m:oMath>
                </a14:m>
                <a:r>
                  <a:rPr lang="zh-CN" altLang="en-US" dirty="0"/>
                  <a:t>可以遍历整个模</a:t>
                </a:r>
                <a:r>
                  <a:rPr lang="en-US" altLang="zh-CN" dirty="0"/>
                  <a:t>p</a:t>
                </a:r>
                <a:r>
                  <a:rPr lang="zh-CN" altLang="en-US" dirty="0"/>
                  <a:t>剩余系</a:t>
                </a:r>
              </a:p>
            </p:txBody>
          </p:sp>
        </mc:Choice>
        <mc:Fallback xmlns="">
          <p:sp>
            <p:nvSpPr>
              <p:cNvPr id="2" name="内容占位符 1">
                <a:extLst>
                  <a:ext uri="{FF2B5EF4-FFF2-40B4-BE49-F238E27FC236}">
                    <a16:creationId xmlns:a16="http://schemas.microsoft.com/office/drawing/2014/main" id="{429460AC-CBE6-43E2-A36F-CC6A62BCBF2E}"/>
                  </a:ext>
                </a:extLst>
              </p:cNvPr>
              <p:cNvSpPr>
                <a:spLocks noGrp="1" noRot="1" noChangeAspect="1" noMove="1" noResize="1" noEditPoints="1" noAdjustHandles="1" noChangeArrowheads="1" noChangeShapeType="1" noTextEdit="1"/>
              </p:cNvSpPr>
              <p:nvPr>
                <p:ph idx="1"/>
              </p:nvPr>
            </p:nvSpPr>
            <p:spPr>
              <a:blipFill>
                <a:blip r:embed="rId2"/>
                <a:stretch>
                  <a:fillRect l="-1217" r="-754"/>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2042045-1396-47AF-A256-D2DCE59FAF45}"/>
              </a:ext>
            </a:extLst>
          </p:cNvPr>
          <p:cNvSpPr>
            <a:spLocks noGrp="1"/>
          </p:cNvSpPr>
          <p:nvPr>
            <p:ph type="ctrTitle"/>
          </p:nvPr>
        </p:nvSpPr>
        <p:spPr/>
        <p:txBody>
          <a:bodyPr/>
          <a:lstStyle/>
          <a:p>
            <a:r>
              <a:rPr lang="zh-CN" altLang="en-US" dirty="0"/>
              <a:t>原根与指标</a:t>
            </a:r>
          </a:p>
        </p:txBody>
      </p:sp>
      <p:sp>
        <p:nvSpPr>
          <p:cNvPr id="4" name="内容占位符 3">
            <a:extLst>
              <a:ext uri="{FF2B5EF4-FFF2-40B4-BE49-F238E27FC236}">
                <a16:creationId xmlns:a16="http://schemas.microsoft.com/office/drawing/2014/main" id="{056200EE-B17D-4438-900B-87F3FC6CCB1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383751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A6289C1-11C0-4712-B1AD-BD1BEC2EDFBD}"/>
                  </a:ext>
                </a:extLst>
              </p:cNvPr>
              <p:cNvSpPr>
                <a:spLocks noGrp="1"/>
              </p:cNvSpPr>
              <p:nvPr>
                <p:ph idx="1"/>
              </p:nvPr>
            </p:nvSpPr>
            <p:spPr/>
            <p:txBody>
              <a:bodyPr/>
              <a:lstStyle/>
              <a:p>
                <a14:m>
                  <m:oMath xmlns:m="http://schemas.openxmlformats.org/officeDocument/2006/math">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oMath>
                </a14:m>
                <a:r>
                  <a:rPr lang="zh-CN" altLang="en-US" dirty="0"/>
                  <a:t>在</a:t>
                </a:r>
                <a14:m>
                  <m:oMath xmlns:m="http://schemas.openxmlformats.org/officeDocument/2006/math">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oMath>
                </a14:m>
                <a:r>
                  <a:rPr lang="zh-CN" altLang="en-US" dirty="0"/>
                  <a:t>处的导数： </a:t>
                </a:r>
                <a:r>
                  <a:rPr lang="en-US" altLang="zh-CN" dirty="0"/>
                  <a:t> </a:t>
                </a:r>
                <a14:m>
                  <m:oMath xmlns:m="http://schemas.openxmlformats.org/officeDocument/2006/math">
                    <m:sSup>
                      <m:sSupPr>
                        <m:ctrlPr>
                          <a:rPr lang="en-US" altLang="zh-CN" b="0" i="1" dirty="0" smtClean="0">
                            <a:latin typeface="Cambria Math" panose="02040503050406030204" pitchFamily="18" charset="0"/>
                          </a:rPr>
                        </m:ctrlPr>
                      </m:sSupPr>
                      <m:e>
                        <m:r>
                          <m:rPr>
                            <m:sty m:val="p"/>
                          </m:rPr>
                          <a:rPr lang="en-US" altLang="zh-CN" i="1" dirty="0">
                            <a:latin typeface="Cambria Math" panose="02040503050406030204" pitchFamily="18" charset="0"/>
                          </a:rPr>
                          <m:t>f</m:t>
                        </m:r>
                      </m:e>
                      <m:sup>
                        <m:r>
                          <a:rPr lang="en-US" altLang="zh-CN" b="0" i="1" dirty="0" smtClean="0">
                            <a:latin typeface="Cambria Math" panose="02040503050406030204" pitchFamily="18" charset="0"/>
                          </a:rPr>
                          <m:t>′</m:t>
                        </m:r>
                      </m:sup>
                    </m:sSup>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e>
                    </m:d>
                  </m:oMath>
                </a14:m>
                <a:r>
                  <a:rPr lang="en-US" altLang="zh-CN" dirty="0"/>
                  <a:t>= </a:t>
                </a:r>
                <a14:m>
                  <m:oMath xmlns:m="http://schemas.openxmlformats.org/officeDocument/2006/math">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a:rPr lang="en-US" altLang="zh-CN" b="0" i="1" dirty="0" smtClean="0">
                                <a:latin typeface="Cambria Math" panose="02040503050406030204" pitchFamily="18" charset="0"/>
                              </a:rPr>
                              <m:t>𝑥</m:t>
                            </m:r>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lim>
                        </m:limLow>
                      </m:fName>
                      <m:e>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e>
                            </m:d>
                          </m:num>
                          <m:den>
                            <m:r>
                              <a:rPr lang="en-US" altLang="zh-CN" b="0" i="1" dirty="0" smtClean="0">
                                <a:latin typeface="Cambria Math" panose="02040503050406030204" pitchFamily="18" charset="0"/>
                              </a:rPr>
                              <m:t>𝑥</m:t>
                            </m:r>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den>
                        </m:f>
                      </m:e>
                    </m:func>
                    <m:r>
                      <a:rPr lang="en-US" altLang="zh-CN" b="0" i="1" dirty="0" smtClean="0">
                        <a:latin typeface="Cambria Math" panose="02040503050406030204" pitchFamily="18" charset="0"/>
                      </a:rPr>
                      <m:t>=</m:t>
                    </m:r>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m:rPr>
                                <m:sty m:val="p"/>
                              </m:rPr>
                              <a:rPr lang="en-US" altLang="zh-CN" b="0" i="0" dirty="0" smtClean="0">
                                <a:latin typeface="Cambria Math" panose="02040503050406030204" pitchFamily="18" charset="0"/>
                              </a:rPr>
                              <m:t>Δ</m:t>
                            </m:r>
                            <m:r>
                              <a:rPr lang="en-US" altLang="zh-CN" b="0" i="1" dirty="0" smtClean="0">
                                <a:latin typeface="Cambria Math" panose="02040503050406030204" pitchFamily="18" charset="0"/>
                              </a:rPr>
                              <m:t>𝑥</m:t>
                            </m:r>
                            <m:r>
                              <a:rPr lang="en-US" altLang="zh-CN" b="0" i="1" dirty="0" smtClean="0">
                                <a:latin typeface="Cambria Math" panose="02040503050406030204" pitchFamily="18" charset="0"/>
                              </a:rPr>
                              <m:t>→0</m:t>
                            </m:r>
                          </m:lim>
                        </m:limLow>
                      </m:fName>
                      <m:e>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r>
                                  <a:rPr lang="en-US" altLang="zh-CN" b="0" i="1" dirty="0" smtClean="0">
                                    <a:latin typeface="Cambria Math" panose="02040503050406030204" pitchFamily="18" charset="0"/>
                                  </a:rPr>
                                  <m:t>+</m:t>
                                </m:r>
                                <m:r>
                                  <m:rPr>
                                    <m:sty m:val="p"/>
                                  </m:rPr>
                                  <a:rPr lang="en-US" altLang="zh-CN" b="0" i="0" dirty="0" smtClean="0">
                                    <a:latin typeface="Cambria Math" panose="02040503050406030204" pitchFamily="18" charset="0"/>
                                  </a:rPr>
                                  <m:t>Δ</m:t>
                                </m:r>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e>
                            </m:d>
                          </m:num>
                          <m:den>
                            <m:r>
                              <m:rPr>
                                <m:sty m:val="p"/>
                              </m:rPr>
                              <a:rPr lang="en-US" altLang="zh-CN" b="0" i="0" dirty="0" smtClean="0">
                                <a:latin typeface="Cambria Math" panose="02040503050406030204" pitchFamily="18" charset="0"/>
                              </a:rPr>
                              <m:t>Δ</m:t>
                            </m:r>
                            <m:r>
                              <a:rPr lang="en-US" altLang="zh-CN" b="0" i="1" dirty="0" smtClean="0">
                                <a:latin typeface="Cambria Math" panose="02040503050406030204" pitchFamily="18" charset="0"/>
                              </a:rPr>
                              <m:t>𝑥</m:t>
                            </m:r>
                          </m:den>
                        </m:f>
                      </m:e>
                    </m:func>
                  </m:oMath>
                </a14:m>
                <a:endParaRPr lang="en-US" altLang="zh-CN" dirty="0"/>
              </a:p>
              <a:p>
                <a:r>
                  <a:rPr lang="zh-CN" altLang="en-US" dirty="0"/>
                  <a:t>右导数：</a:t>
                </a:r>
                <a:r>
                  <a:rPr lang="en-US" altLang="zh-CN" dirty="0"/>
                  <a:t> </a:t>
                </a:r>
                <a14:m>
                  <m:oMath xmlns:m="http://schemas.openxmlformats.org/officeDocument/2006/math">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m:rPr>
                                <m:sty m:val="p"/>
                              </m:rPr>
                              <a:rPr lang="en-US" altLang="zh-CN" b="0" i="0" dirty="0" smtClean="0">
                                <a:latin typeface="Cambria Math" panose="02040503050406030204" pitchFamily="18" charset="0"/>
                              </a:rPr>
                              <m:t>Δ</m:t>
                            </m:r>
                            <m:r>
                              <a:rPr lang="en-US" altLang="zh-CN" b="0" i="1" dirty="0" smtClean="0">
                                <a:latin typeface="Cambria Math" panose="02040503050406030204" pitchFamily="18" charset="0"/>
                              </a:rPr>
                              <m:t>𝑥</m:t>
                            </m:r>
                            <m:r>
                              <a:rPr lang="en-US" altLang="zh-CN" b="0" i="1" dirty="0" smtClean="0">
                                <a:latin typeface="Cambria Math" panose="02040503050406030204" pitchFamily="18" charset="0"/>
                              </a:rPr>
                              <m:t>→</m:t>
                            </m:r>
                            <m:sSup>
                              <m:sSupPr>
                                <m:ctrlPr>
                                  <a:rPr lang="en-US" altLang="zh-CN" b="0" i="1" dirty="0" smtClean="0">
                                    <a:solidFill>
                                      <a:srgbClr val="FFCC00"/>
                                    </a:solidFill>
                                    <a:latin typeface="Cambria Math" panose="02040503050406030204" pitchFamily="18" charset="0"/>
                                  </a:rPr>
                                </m:ctrlPr>
                              </m:sSupPr>
                              <m:e>
                                <m:r>
                                  <a:rPr lang="en-US" altLang="zh-CN" b="0" i="1" dirty="0" smtClean="0">
                                    <a:solidFill>
                                      <a:srgbClr val="FFCC00"/>
                                    </a:solidFill>
                                    <a:latin typeface="Cambria Math" panose="02040503050406030204" pitchFamily="18" charset="0"/>
                                  </a:rPr>
                                  <m:t>0</m:t>
                                </m:r>
                              </m:e>
                              <m:sup>
                                <m:r>
                                  <a:rPr lang="en-US" altLang="zh-CN" b="0" i="1" dirty="0" smtClean="0">
                                    <a:solidFill>
                                      <a:srgbClr val="FFCC00"/>
                                    </a:solidFill>
                                    <a:latin typeface="Cambria Math" panose="02040503050406030204" pitchFamily="18" charset="0"/>
                                  </a:rPr>
                                  <m:t>+</m:t>
                                </m:r>
                              </m:sup>
                            </m:sSup>
                          </m:lim>
                        </m:limLow>
                      </m:fName>
                      <m:e>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r>
                                  <a:rPr lang="en-US" altLang="zh-CN" b="0" i="1" dirty="0" smtClean="0">
                                    <a:latin typeface="Cambria Math" panose="02040503050406030204" pitchFamily="18" charset="0"/>
                                  </a:rPr>
                                  <m:t>+</m:t>
                                </m:r>
                                <m:r>
                                  <m:rPr>
                                    <m:sty m:val="p"/>
                                  </m:rPr>
                                  <a:rPr lang="en-US" altLang="zh-CN" b="0" i="0" dirty="0" smtClean="0">
                                    <a:latin typeface="Cambria Math" panose="02040503050406030204" pitchFamily="18" charset="0"/>
                                  </a:rPr>
                                  <m:t>Δ</m:t>
                                </m:r>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e>
                            </m:d>
                          </m:num>
                          <m:den>
                            <m:r>
                              <m:rPr>
                                <m:sty m:val="p"/>
                              </m:rPr>
                              <a:rPr lang="en-US" altLang="zh-CN" b="0" i="0" dirty="0" smtClean="0">
                                <a:latin typeface="Cambria Math" panose="02040503050406030204" pitchFamily="18" charset="0"/>
                              </a:rPr>
                              <m:t>Δ</m:t>
                            </m:r>
                            <m:r>
                              <a:rPr lang="en-US" altLang="zh-CN" b="0" i="1" dirty="0" smtClean="0">
                                <a:latin typeface="Cambria Math" panose="02040503050406030204" pitchFamily="18" charset="0"/>
                              </a:rPr>
                              <m:t>𝑥</m:t>
                            </m:r>
                          </m:den>
                        </m:f>
                      </m:e>
                    </m:func>
                  </m:oMath>
                </a14:m>
                <a:r>
                  <a:rPr lang="zh-CN" altLang="en-US" dirty="0"/>
                  <a:t>（即</a:t>
                </a:r>
                <a14:m>
                  <m:oMath xmlns:m="http://schemas.openxmlformats.org/officeDocument/2006/math">
                    <m:r>
                      <m:rPr>
                        <m:sty m:val="p"/>
                      </m:rPr>
                      <a:rPr lang="en-US" altLang="zh-CN" b="0" i="0" smtClean="0">
                        <a:latin typeface="Cambria Math" panose="02040503050406030204" pitchFamily="18" charset="0"/>
                      </a:rPr>
                      <m:t>Δx</m:t>
                    </m:r>
                  </m:oMath>
                </a14:m>
                <a:r>
                  <a:rPr lang="zh-CN" altLang="en-US" dirty="0"/>
                  <a:t>从大于</a:t>
                </a:r>
                <a:r>
                  <a:rPr lang="en-US" altLang="zh-CN" dirty="0"/>
                  <a:t>0</a:t>
                </a:r>
                <a:r>
                  <a:rPr lang="zh-CN" altLang="en-US" dirty="0"/>
                  <a:t>处接近</a:t>
                </a:r>
                <a:r>
                  <a:rPr lang="en-US" altLang="zh-CN" dirty="0"/>
                  <a:t>0</a:t>
                </a:r>
                <a:r>
                  <a:rPr lang="zh-CN" altLang="en-US" dirty="0"/>
                  <a:t>）</a:t>
                </a:r>
                <a:endParaRPr lang="en-US" altLang="zh-CN" dirty="0"/>
              </a:p>
              <a:p>
                <a:r>
                  <a:rPr lang="zh-CN" altLang="en-US" dirty="0"/>
                  <a:t>左导数：</a:t>
                </a:r>
                <a:r>
                  <a:rPr lang="en-US" altLang="zh-CN" dirty="0"/>
                  <a:t> </a:t>
                </a:r>
                <a14:m>
                  <m:oMath xmlns:m="http://schemas.openxmlformats.org/officeDocument/2006/math">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m:rPr>
                                <m:sty m:val="p"/>
                              </m:rPr>
                              <a:rPr lang="en-US" altLang="zh-CN" b="0" i="0" dirty="0" smtClean="0">
                                <a:latin typeface="Cambria Math" panose="02040503050406030204" pitchFamily="18" charset="0"/>
                              </a:rPr>
                              <m:t>Δ</m:t>
                            </m:r>
                            <m:r>
                              <a:rPr lang="en-US" altLang="zh-CN" b="0" i="1" dirty="0" smtClean="0">
                                <a:latin typeface="Cambria Math" panose="02040503050406030204" pitchFamily="18" charset="0"/>
                              </a:rPr>
                              <m:t>𝑥</m:t>
                            </m:r>
                            <m:r>
                              <a:rPr lang="en-US" altLang="zh-CN" b="0" i="1" dirty="0" smtClean="0">
                                <a:latin typeface="Cambria Math" panose="02040503050406030204" pitchFamily="18" charset="0"/>
                              </a:rPr>
                              <m:t>→</m:t>
                            </m:r>
                            <m:sSup>
                              <m:sSupPr>
                                <m:ctrlPr>
                                  <a:rPr lang="en-US" altLang="zh-CN" b="0" i="1" dirty="0" smtClean="0">
                                    <a:solidFill>
                                      <a:srgbClr val="FFCC00"/>
                                    </a:solidFill>
                                    <a:latin typeface="Cambria Math" panose="02040503050406030204" pitchFamily="18" charset="0"/>
                                  </a:rPr>
                                </m:ctrlPr>
                              </m:sSupPr>
                              <m:e>
                                <m:r>
                                  <a:rPr lang="en-US" altLang="zh-CN" b="0" i="1" dirty="0" smtClean="0">
                                    <a:solidFill>
                                      <a:srgbClr val="FFCC00"/>
                                    </a:solidFill>
                                    <a:latin typeface="Cambria Math" panose="02040503050406030204" pitchFamily="18" charset="0"/>
                                  </a:rPr>
                                  <m:t>0</m:t>
                                </m:r>
                              </m:e>
                              <m:sup>
                                <m:r>
                                  <a:rPr lang="en-US" altLang="zh-CN" i="1" dirty="0">
                                    <a:solidFill>
                                      <a:srgbClr val="FFCC00"/>
                                    </a:solidFill>
                                    <a:latin typeface="Cambria Math" panose="02040503050406030204" pitchFamily="18" charset="0"/>
                                  </a:rPr>
                                  <m:t>−</m:t>
                                </m:r>
                              </m:sup>
                            </m:sSup>
                          </m:lim>
                        </m:limLow>
                      </m:fName>
                      <m:e>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r>
                                  <a:rPr lang="en-US" altLang="zh-CN" b="0" i="1" dirty="0" smtClean="0">
                                    <a:latin typeface="Cambria Math" panose="02040503050406030204" pitchFamily="18" charset="0"/>
                                  </a:rPr>
                                  <m:t>+</m:t>
                                </m:r>
                                <m:r>
                                  <m:rPr>
                                    <m:sty m:val="p"/>
                                  </m:rPr>
                                  <a:rPr lang="en-US" altLang="zh-CN" b="0" i="0" dirty="0" smtClean="0">
                                    <a:latin typeface="Cambria Math" panose="02040503050406030204" pitchFamily="18" charset="0"/>
                                  </a:rPr>
                                  <m:t>Δ</m:t>
                                </m:r>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e>
                            </m:d>
                          </m:num>
                          <m:den>
                            <m:r>
                              <m:rPr>
                                <m:sty m:val="p"/>
                              </m:rPr>
                              <a:rPr lang="en-US" altLang="zh-CN" b="0" i="0" dirty="0" smtClean="0">
                                <a:latin typeface="Cambria Math" panose="02040503050406030204" pitchFamily="18" charset="0"/>
                              </a:rPr>
                              <m:t>Δ</m:t>
                            </m:r>
                            <m:r>
                              <a:rPr lang="en-US" altLang="zh-CN" b="0" i="1" dirty="0" smtClean="0">
                                <a:latin typeface="Cambria Math" panose="02040503050406030204" pitchFamily="18" charset="0"/>
                              </a:rPr>
                              <m:t>𝑥</m:t>
                            </m:r>
                          </m:den>
                        </m:f>
                      </m:e>
                    </m:func>
                  </m:oMath>
                </a14:m>
                <a:r>
                  <a:rPr lang="zh-CN" altLang="en-US" dirty="0"/>
                  <a:t>（即</a:t>
                </a:r>
                <a14:m>
                  <m:oMath xmlns:m="http://schemas.openxmlformats.org/officeDocument/2006/math">
                    <m:r>
                      <m:rPr>
                        <m:sty m:val="p"/>
                      </m:rPr>
                      <a:rPr lang="en-US" altLang="zh-CN" b="0" i="0" smtClean="0">
                        <a:latin typeface="Cambria Math" panose="02040503050406030204" pitchFamily="18" charset="0"/>
                      </a:rPr>
                      <m:t>Δx</m:t>
                    </m:r>
                  </m:oMath>
                </a14:m>
                <a:r>
                  <a:rPr lang="zh-CN" altLang="en-US" dirty="0"/>
                  <a:t>从小于</a:t>
                </a:r>
                <a:r>
                  <a:rPr lang="en-US" altLang="zh-CN" dirty="0"/>
                  <a:t>0</a:t>
                </a:r>
                <a:r>
                  <a:rPr lang="zh-CN" altLang="en-US" dirty="0"/>
                  <a:t>处接近</a:t>
                </a:r>
                <a:r>
                  <a:rPr lang="en-US" altLang="zh-CN" dirty="0"/>
                  <a:t>0</a:t>
                </a:r>
                <a:r>
                  <a:rPr lang="zh-CN" altLang="en-US" dirty="0"/>
                  <a:t>）</a:t>
                </a:r>
                <a:endParaRPr lang="en-US" altLang="zh-CN" dirty="0"/>
              </a:p>
              <a:p>
                <a:endParaRPr lang="en-US" altLang="zh-CN" dirty="0"/>
              </a:p>
              <a:p>
                <a:r>
                  <a:rPr lang="zh-CN" altLang="en-US" dirty="0"/>
                  <a:t>一个函数的导数也可以看做是一个原函数而继续求导</a:t>
                </a:r>
                <a:endParaRPr lang="en-US" altLang="zh-CN" dirty="0"/>
              </a:p>
              <a:p>
                <a:endParaRPr lang="en-US" altLang="zh-CN" dirty="0"/>
              </a:p>
            </p:txBody>
          </p:sp>
        </mc:Choice>
        <mc:Fallback xmlns="">
          <p:sp>
            <p:nvSpPr>
              <p:cNvPr id="2" name="内容占位符 1">
                <a:extLst>
                  <a:ext uri="{FF2B5EF4-FFF2-40B4-BE49-F238E27FC236}">
                    <a16:creationId xmlns:a16="http://schemas.microsoft.com/office/drawing/2014/main" id="{3A6289C1-11C0-4712-B1AD-BD1BEC2EDFBD}"/>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D0BB1E2-E331-4717-A5E3-8EDA577A4960}"/>
              </a:ext>
            </a:extLst>
          </p:cNvPr>
          <p:cNvSpPr>
            <a:spLocks noGrp="1"/>
          </p:cNvSpPr>
          <p:nvPr>
            <p:ph type="ctrTitle"/>
          </p:nvPr>
        </p:nvSpPr>
        <p:spPr/>
        <p:txBody>
          <a:bodyPr/>
          <a:lstStyle/>
          <a:p>
            <a:r>
              <a:rPr lang="zh-CN" altLang="en-US" dirty="0"/>
              <a:t>导数</a:t>
            </a:r>
          </a:p>
        </p:txBody>
      </p:sp>
      <p:sp>
        <p:nvSpPr>
          <p:cNvPr id="4" name="内容占位符 3">
            <a:extLst>
              <a:ext uri="{FF2B5EF4-FFF2-40B4-BE49-F238E27FC236}">
                <a16:creationId xmlns:a16="http://schemas.microsoft.com/office/drawing/2014/main" id="{60DBF63B-44D3-46A9-9489-7317CAAAB91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215147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D8BEC37-3A62-4026-8150-14E720104712}"/>
                  </a:ext>
                </a:extLst>
              </p:cNvPr>
              <p:cNvSpPr>
                <a:spLocks noGrp="1"/>
              </p:cNvSpPr>
              <p:nvPr>
                <p:ph idx="1"/>
              </p:nvPr>
            </p:nvSpPr>
            <p:spPr/>
            <p:txBody>
              <a:bodyPr/>
              <a:lstStyle/>
              <a:p>
                <a:r>
                  <a:rPr lang="zh-CN" altLang="en-US" dirty="0"/>
                  <a:t>指标即离散对数</a:t>
                </a:r>
                <a:endParaRPr lang="en-US" altLang="zh-CN" dirty="0"/>
              </a:p>
              <a:p>
                <a:r>
                  <a:rPr lang="zh-CN" altLang="en-US" dirty="0"/>
                  <a:t>给定</a:t>
                </a:r>
                <a:r>
                  <a:rPr lang="en-US" altLang="zh-CN" dirty="0" err="1"/>
                  <a:t>a,c,p</a:t>
                </a:r>
                <a:r>
                  <a:rPr lang="zh-CN" altLang="en-US" dirty="0"/>
                  <a:t>，求</a:t>
                </a:r>
                <a:r>
                  <a:rPr lang="en-US" altLang="zh-CN" dirty="0"/>
                  <a:t>b</a:t>
                </a:r>
                <a:r>
                  <a:rPr lang="zh-CN" altLang="en-US" dirty="0"/>
                  <a:t>使得</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𝑏</m:t>
                        </m:r>
                      </m:sup>
                    </m:sSup>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𝑐</m:t>
                    </m:r>
                    <m:r>
                      <a:rPr lang="en-US" altLang="zh-CN" b="0" i="1" smtClean="0">
                        <a:latin typeface="Cambria Math" panose="02040503050406030204" pitchFamily="18" charset="0"/>
                        <a:ea typeface="Cambria Math" panose="02040503050406030204" pitchFamily="18" charset="0"/>
                      </a:rPr>
                      <m:t>  (</m:t>
                    </m:r>
                    <m:r>
                      <m:rPr>
                        <m:sty m:val="p"/>
                      </m:rPr>
                      <a:rPr lang="en-US" altLang="zh-CN" i="1">
                        <a:latin typeface="Cambria Math" panose="02040503050406030204" pitchFamily="18" charset="0"/>
                        <a:ea typeface="Cambria Math" panose="02040503050406030204" pitchFamily="18" charset="0"/>
                      </a:rPr>
                      <m:t>mod</m:t>
                    </m:r>
                    <m:r>
                      <a:rPr lang="en-US" altLang="zh-CN" b="0" i="1" smtClean="0">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m:t>
                    </m:r>
                  </m:oMath>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ED8BEC37-3A62-4026-8150-14E720104712}"/>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529DAF6-B163-48F8-A7D3-92A4BD9B6646}"/>
              </a:ext>
            </a:extLst>
          </p:cNvPr>
          <p:cNvSpPr>
            <a:spLocks noGrp="1"/>
          </p:cNvSpPr>
          <p:nvPr>
            <p:ph type="ctrTitle"/>
          </p:nvPr>
        </p:nvSpPr>
        <p:spPr/>
        <p:txBody>
          <a:bodyPr/>
          <a:lstStyle/>
          <a:p>
            <a:r>
              <a:rPr lang="zh-CN" altLang="en-US" dirty="0"/>
              <a:t>指标</a:t>
            </a:r>
          </a:p>
        </p:txBody>
      </p:sp>
      <p:sp>
        <p:nvSpPr>
          <p:cNvPr id="4" name="内容占位符 3">
            <a:extLst>
              <a:ext uri="{FF2B5EF4-FFF2-40B4-BE49-F238E27FC236}">
                <a16:creationId xmlns:a16="http://schemas.microsoft.com/office/drawing/2014/main" id="{34D53F3A-2A0D-4D1E-A494-928D7ADFCF9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433246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1D09D2A-14BC-4F62-A12F-080E8790C900}"/>
                  </a:ext>
                </a:extLst>
              </p:cNvPr>
              <p:cNvSpPr>
                <a:spLocks noGrp="1"/>
              </p:cNvSpPr>
              <p:nvPr>
                <p:ph idx="1"/>
              </p:nvPr>
            </p:nvSpPr>
            <p:spPr/>
            <p:txBody>
              <a:bodyPr/>
              <a:lstStyle/>
              <a:p>
                <a:pPr>
                  <a:lnSpc>
                    <a:spcPct val="120000"/>
                  </a:lnSpc>
                </a:pPr>
                <a:r>
                  <a:rPr lang="zh-CN" altLang="en-US" dirty="0"/>
                  <a:t>设</a:t>
                </a:r>
                <a14:m>
                  <m:oMath xmlns:m="http://schemas.openxmlformats.org/officeDocument/2006/math">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&lt;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oMath>
                </a14:m>
                <a:endParaRPr lang="en-US" altLang="zh-CN" dirty="0"/>
              </a:p>
              <a:p>
                <a:pPr>
                  <a:lnSpc>
                    <a:spcPct val="120000"/>
                  </a:lnSpc>
                </a:pPr>
                <a14:m>
                  <m:oMathPara xmlns:m="http://schemas.openxmlformats.org/officeDocument/2006/math">
                    <m:oMathParaPr>
                      <m:jc m:val="left"/>
                    </m:oMathParaPr>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r>
                            <a:rPr lang="en-US" altLang="zh-CN" i="1">
                              <a:latin typeface="Cambria Math" panose="02040503050406030204" pitchFamily="18" charset="0"/>
                            </a:rPr>
                            <m:t>𝑘</m:t>
                          </m:r>
                          <m:r>
                            <a:rPr lang="en-US" altLang="zh-CN" i="1">
                              <a:latin typeface="Cambria Math" panose="02040503050406030204" pitchFamily="18" charset="0"/>
                            </a:rPr>
                            <m:t>∗</m:t>
                          </m:r>
                          <m:r>
                            <a:rPr lang="en-US" altLang="zh-CN" i="1">
                              <a:latin typeface="Cambria Math" panose="02040503050406030204" pitchFamily="18" charset="0"/>
                            </a:rPr>
                            <m:t>𝑚</m:t>
                          </m:r>
                          <m:r>
                            <a:rPr lang="en-US" altLang="zh-CN" i="1">
                              <a:latin typeface="Cambria Math" panose="02040503050406030204" pitchFamily="18" charset="0"/>
                            </a:rPr>
                            <m:t>+</m:t>
                          </m:r>
                          <m:r>
                            <a:rPr lang="en-US" altLang="zh-CN" i="1">
                              <a:latin typeface="Cambria Math" panose="02040503050406030204" pitchFamily="18" charset="0"/>
                            </a:rPr>
                            <m:t>𝑑</m:t>
                          </m:r>
                        </m:sup>
                      </m:sSup>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𝑐</m:t>
                      </m:r>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r>
                            <a:rPr lang="en-US" altLang="zh-CN" i="1">
                              <a:latin typeface="Cambria Math" panose="02040503050406030204" pitchFamily="18" charset="0"/>
                            </a:rPr>
                            <m:t>𝑘</m:t>
                          </m:r>
                          <m:r>
                            <a:rPr lang="en-US" altLang="zh-CN" i="1">
                              <a:latin typeface="Cambria Math" panose="02040503050406030204" pitchFamily="18" charset="0"/>
                            </a:rPr>
                            <m:t>∗</m:t>
                          </m:r>
                          <m:r>
                            <a:rPr lang="en-US" altLang="zh-CN" i="1">
                              <a:latin typeface="Cambria Math" panose="02040503050406030204" pitchFamily="18" charset="0"/>
                            </a:rPr>
                            <m:t>𝑚</m:t>
                          </m:r>
                        </m:sup>
                      </m:sSup>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𝑐</m:t>
                      </m:r>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d>
                            <m:dPr>
                              <m:ctrlPr>
                                <a:rPr lang="en-US" altLang="zh-CN" b="0" i="1" smtClean="0">
                                  <a:latin typeface="Cambria Math" panose="02040503050406030204" pitchFamily="18" charset="0"/>
                                  <a:ea typeface="Cambria Math" panose="02040503050406030204" pitchFamily="18" charset="0"/>
                                </a:rPr>
                              </m:ctrlPr>
                            </m:dPr>
                            <m:e>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𝑎</m:t>
                                  </m:r>
                                </m:e>
                                <m:sup>
                                  <m:r>
                                    <a:rPr lang="en-US" altLang="zh-CN" b="0" i="1" smtClean="0">
                                      <a:latin typeface="Cambria Math" panose="02040503050406030204" pitchFamily="18" charset="0"/>
                                      <a:ea typeface="Cambria Math" panose="02040503050406030204" pitchFamily="18" charset="0"/>
                                    </a:rPr>
                                    <m:t>−1</m:t>
                                  </m:r>
                                </m:sup>
                              </m:sSup>
                            </m:e>
                          </m:d>
                        </m:e>
                        <m:sup>
                          <m:r>
                            <a:rPr lang="en-US" altLang="zh-CN" b="0" i="1" smtClean="0">
                              <a:latin typeface="Cambria Math" panose="02040503050406030204" pitchFamily="18" charset="0"/>
                              <a:ea typeface="Cambria Math" panose="02040503050406030204" pitchFamily="18" charset="0"/>
                            </a:rPr>
                            <m:t>𝑑</m:t>
                          </m:r>
                        </m:sup>
                      </m:sSup>
                    </m:oMath>
                  </m:oMathPara>
                </a14:m>
                <a:endParaRPr lang="en-US" altLang="zh-CN" dirty="0"/>
              </a:p>
              <a:p>
                <a:pPr>
                  <a:lnSpc>
                    <a:spcPct val="120000"/>
                  </a:lnSpc>
                </a:pPr>
                <a:r>
                  <a:rPr lang="zh-CN" altLang="en-US" dirty="0"/>
                  <a:t>枚举</a:t>
                </a:r>
                <a:r>
                  <a:rPr lang="en-US" altLang="zh-CN" dirty="0"/>
                  <a:t>d</a:t>
                </a:r>
                <a:r>
                  <a:rPr lang="zh-CN" altLang="en-US" dirty="0"/>
                  <a:t>，计算等号右边的值</a:t>
                </a:r>
                <a:r>
                  <a:rPr lang="en-US" altLang="zh-CN" dirty="0"/>
                  <a:t>R</a:t>
                </a:r>
                <a:r>
                  <a:rPr lang="zh-CN" altLang="en-US" dirty="0"/>
                  <a:t>并存入数表</a:t>
                </a:r>
                <a:endParaRPr lang="en-US" altLang="zh-CN" dirty="0"/>
              </a:p>
              <a:p>
                <a:pPr>
                  <a:lnSpc>
                    <a:spcPct val="120000"/>
                  </a:lnSpc>
                </a:pPr>
                <a:r>
                  <a:rPr lang="zh-CN" altLang="en-US" dirty="0"/>
                  <a:t>枚举</a:t>
                </a:r>
                <a:r>
                  <a:rPr lang="en-US" altLang="zh-CN" dirty="0"/>
                  <a:t>k</a:t>
                </a:r>
                <a:r>
                  <a:rPr lang="zh-CN" altLang="en-US" dirty="0"/>
                  <a:t>，计算等号左边的数</a:t>
                </a:r>
                <a:r>
                  <a:rPr lang="en-US" altLang="zh-CN" dirty="0"/>
                  <a:t>L</a:t>
                </a:r>
                <a:r>
                  <a:rPr lang="zh-CN" altLang="en-US" dirty="0"/>
                  <a:t>并在数表中查找</a:t>
                </a:r>
                <a:r>
                  <a:rPr lang="en-US" altLang="zh-CN" dirty="0"/>
                  <a:t>R=L</a:t>
                </a:r>
                <a:r>
                  <a:rPr lang="zh-CN" altLang="en-US" dirty="0"/>
                  <a:t>，如果有则找到相应的</a:t>
                </a:r>
                <a:r>
                  <a:rPr lang="en-US" altLang="zh-CN" dirty="0"/>
                  <a:t>k</a:t>
                </a:r>
                <a:r>
                  <a:rPr lang="zh-CN" altLang="en-US" dirty="0"/>
                  <a:t>和</a:t>
                </a:r>
                <a:r>
                  <a:rPr lang="en-US" altLang="zh-CN" dirty="0"/>
                  <a:t>d</a:t>
                </a:r>
                <a:r>
                  <a:rPr lang="zh-CN" altLang="en-US" dirty="0"/>
                  <a:t>求得</a:t>
                </a:r>
                <a:r>
                  <a:rPr lang="en-US" altLang="zh-CN" dirty="0"/>
                  <a:t>b</a:t>
                </a:r>
              </a:p>
              <a:p>
                <a:pPr>
                  <a:lnSpc>
                    <a:spcPct val="120000"/>
                  </a:lnSpc>
                </a:pPr>
                <a:r>
                  <a:rPr lang="zh-CN" altLang="en-US" dirty="0"/>
                  <a:t>复杂度</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e>
                    </m:d>
                  </m:oMath>
                </a14:m>
                <a:endParaRPr lang="en-US" altLang="zh-CN" dirty="0"/>
              </a:p>
            </p:txBody>
          </p:sp>
        </mc:Choice>
        <mc:Fallback xmlns="">
          <p:sp>
            <p:nvSpPr>
              <p:cNvPr id="2" name="内容占位符 1">
                <a:extLst>
                  <a:ext uri="{FF2B5EF4-FFF2-40B4-BE49-F238E27FC236}">
                    <a16:creationId xmlns:a16="http://schemas.microsoft.com/office/drawing/2014/main" id="{E1D09D2A-14BC-4F62-A12F-080E8790C900}"/>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55B7CE3-2018-46FF-9EFE-7EB465BFEFEE}"/>
              </a:ext>
            </a:extLst>
          </p:cNvPr>
          <p:cNvSpPr>
            <a:spLocks noGrp="1"/>
          </p:cNvSpPr>
          <p:nvPr>
            <p:ph type="ctrTitle"/>
          </p:nvPr>
        </p:nvSpPr>
        <p:spPr/>
        <p:txBody>
          <a:bodyPr/>
          <a:lstStyle/>
          <a:p>
            <a:r>
              <a:rPr lang="zh-CN" altLang="en-US" dirty="0"/>
              <a:t>大步小步求离散对数</a:t>
            </a:r>
          </a:p>
        </p:txBody>
      </p:sp>
      <p:sp>
        <p:nvSpPr>
          <p:cNvPr id="4" name="内容占位符 3">
            <a:extLst>
              <a:ext uri="{FF2B5EF4-FFF2-40B4-BE49-F238E27FC236}">
                <a16:creationId xmlns:a16="http://schemas.microsoft.com/office/drawing/2014/main" id="{C2A888B7-FF19-48B1-8179-7ED9EA25FE4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95198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B18E75C-C8FE-4E99-B1FF-8D1B28BE15EE}"/>
                  </a:ext>
                </a:extLst>
              </p:cNvPr>
              <p:cNvSpPr>
                <a:spLocks noGrp="1"/>
              </p:cNvSpPr>
              <p:nvPr>
                <p:ph idx="1"/>
              </p:nvPr>
            </p:nvSpPr>
            <p:spPr/>
            <p:txBody>
              <a:bodyPr/>
              <a:lstStyle/>
              <a:p>
                <a:r>
                  <a:rPr lang="zh-CN" altLang="en-US" dirty="0"/>
                  <a:t>设</a:t>
                </a:r>
                <a:r>
                  <a:rPr lang="en-US" altLang="zh-CN" dirty="0"/>
                  <a:t>p</a:t>
                </a:r>
                <a:r>
                  <a:rPr lang="zh-CN" altLang="en-US" dirty="0"/>
                  <a:t>是奇质数，如果存在一个整数</a:t>
                </a:r>
                <a:r>
                  <a:rPr lang="en-US" altLang="zh-CN" dirty="0"/>
                  <a:t>x</a:t>
                </a:r>
                <a:r>
                  <a:rPr lang="zh-CN" altLang="en-US" dirty="0"/>
                  <a:t>使得</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𝑛</m:t>
                    </m:r>
                    <m:r>
                      <a:rPr lang="en-US" altLang="zh-CN" b="0" i="1" smtClean="0">
                        <a:latin typeface="Cambria Math" panose="02040503050406030204" pitchFamily="18" charset="0"/>
                        <a:ea typeface="Cambria Math" panose="02040503050406030204" pitchFamily="18" charset="0"/>
                      </a:rPr>
                      <m:t>  (</m:t>
                    </m:r>
                    <m:r>
                      <m:rPr>
                        <m:sty m:val="p"/>
                      </m:rPr>
                      <a:rPr lang="en-US" altLang="zh-CN" i="1">
                        <a:latin typeface="Cambria Math" panose="02040503050406030204" pitchFamily="18" charset="0"/>
                        <a:ea typeface="Cambria Math" panose="02040503050406030204" pitchFamily="18" charset="0"/>
                      </a:rPr>
                      <m:t>mod</m:t>
                    </m:r>
                    <m:r>
                      <a:rPr lang="en-US" altLang="zh-CN" b="0" i="1" smtClean="0">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m:t>
                    </m:r>
                  </m:oMath>
                </a14:m>
                <a:r>
                  <a:rPr lang="zh-CN" altLang="en-US" dirty="0"/>
                  <a:t>成立，则称</a:t>
                </a:r>
                <a:r>
                  <a:rPr lang="en-US" altLang="zh-CN" dirty="0"/>
                  <a:t>n</a:t>
                </a:r>
                <a:r>
                  <a:rPr lang="zh-CN" altLang="en-US" dirty="0"/>
                  <a:t>是模</a:t>
                </a:r>
                <a:r>
                  <a:rPr lang="en-US" altLang="zh-CN" dirty="0"/>
                  <a:t>p</a:t>
                </a:r>
                <a:r>
                  <a:rPr lang="zh-CN" altLang="en-US" dirty="0"/>
                  <a:t>的二次剩余</a:t>
                </a:r>
              </a:p>
            </p:txBody>
          </p:sp>
        </mc:Choice>
        <mc:Fallback xmlns="">
          <p:sp>
            <p:nvSpPr>
              <p:cNvPr id="2" name="内容占位符 1">
                <a:extLst>
                  <a:ext uri="{FF2B5EF4-FFF2-40B4-BE49-F238E27FC236}">
                    <a16:creationId xmlns:a16="http://schemas.microsoft.com/office/drawing/2014/main" id="{EB18E75C-C8FE-4E99-B1FF-8D1B28BE15EE}"/>
                  </a:ext>
                </a:extLst>
              </p:cNvPr>
              <p:cNvSpPr>
                <a:spLocks noGrp="1" noRot="1" noChangeAspect="1" noMove="1" noResize="1" noEditPoints="1" noAdjustHandles="1" noChangeArrowheads="1" noChangeShapeType="1" noTextEdit="1"/>
              </p:cNvSpPr>
              <p:nvPr>
                <p:ph idx="1"/>
              </p:nvPr>
            </p:nvSpPr>
            <p:spPr>
              <a:blipFill>
                <a:blip r:embed="rId2"/>
                <a:stretch>
                  <a:fillRect l="-1217" r="-754"/>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F0634BE-5D42-419E-AA5F-0E3F353FADB5}"/>
              </a:ext>
            </a:extLst>
          </p:cNvPr>
          <p:cNvSpPr>
            <a:spLocks noGrp="1"/>
          </p:cNvSpPr>
          <p:nvPr>
            <p:ph type="ctrTitle"/>
          </p:nvPr>
        </p:nvSpPr>
        <p:spPr/>
        <p:txBody>
          <a:bodyPr/>
          <a:lstStyle/>
          <a:p>
            <a:r>
              <a:rPr lang="zh-CN" altLang="en-US" dirty="0"/>
              <a:t>二次剩余</a:t>
            </a:r>
          </a:p>
        </p:txBody>
      </p:sp>
      <p:sp>
        <p:nvSpPr>
          <p:cNvPr id="4" name="内容占位符 3">
            <a:extLst>
              <a:ext uri="{FF2B5EF4-FFF2-40B4-BE49-F238E27FC236}">
                <a16:creationId xmlns:a16="http://schemas.microsoft.com/office/drawing/2014/main" id="{72D1AC21-88B9-4E74-ACF6-27859B6765A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012588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B18E75C-C8FE-4E99-B1FF-8D1B28BE15EE}"/>
                  </a:ext>
                </a:extLst>
              </p:cNvPr>
              <p:cNvSpPr>
                <a:spLocks noGrp="1"/>
              </p:cNvSpPr>
              <p:nvPr>
                <p:ph idx="1"/>
              </p:nvPr>
            </p:nvSpPr>
            <p:spPr/>
            <p:txBody>
              <a:bodyPr/>
              <a:lstStyle/>
              <a:p>
                <a:r>
                  <a:rPr lang="zh-CN" altLang="en-US" dirty="0"/>
                  <a:t>结论：共有</a:t>
                </a:r>
                <a14:m>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𝑝</m:t>
                        </m:r>
                        <m:r>
                          <a:rPr lang="en-US" altLang="zh-CN" b="0" i="1" smtClean="0">
                            <a:latin typeface="Cambria Math" panose="02040503050406030204" pitchFamily="18" charset="0"/>
                          </a:rPr>
                          <m:t>−1</m:t>
                        </m:r>
                      </m:num>
                      <m:den>
                        <m:r>
                          <a:rPr lang="en-US" altLang="zh-CN" b="0" i="1" smtClean="0">
                            <a:latin typeface="Cambria Math" panose="02040503050406030204" pitchFamily="18" charset="0"/>
                          </a:rPr>
                          <m:t>2</m:t>
                        </m:r>
                      </m:den>
                    </m:f>
                  </m:oMath>
                </a14:m>
                <a:r>
                  <a:rPr lang="zh-CN" altLang="en-US" dirty="0"/>
                  <a:t>个</a:t>
                </a:r>
                <a:r>
                  <a:rPr lang="en-US" altLang="zh-CN" dirty="0"/>
                  <a:t>n</a:t>
                </a:r>
                <a:r>
                  <a:rPr lang="zh-CN" altLang="en-US" dirty="0"/>
                  <a:t>的值可以让方程有解</a:t>
                </a:r>
                <a:endParaRPr lang="en-US" altLang="zh-CN" dirty="0"/>
              </a:p>
              <a:p>
                <a:r>
                  <a:rPr lang="zh-CN" altLang="en-US" dirty="0"/>
                  <a:t>证明：求</a:t>
                </a:r>
                <a:r>
                  <a:rPr lang="en-US" altLang="zh-CN" dirty="0"/>
                  <a:t>[1,p-1]</a:t>
                </a:r>
                <a:r>
                  <a:rPr lang="zh-CN" altLang="en-US" dirty="0"/>
                  <a:t>中哪些数的平方相同</a:t>
                </a:r>
                <a:endParaRPr lang="en-US" altLang="zh-CN" dirty="0"/>
              </a:p>
              <a:p>
                <a:r>
                  <a:rPr lang="en-US" altLang="zh-CN" dirty="0"/>
                  <a:t>	</a:t>
                </a:r>
                <a14:m>
                  <m:oMath xmlns:m="http://schemas.openxmlformats.org/officeDocument/2006/math">
                    <m:r>
                      <a:rPr lang="zh-CN" altLang="en-US" i="1" dirty="0" smtClean="0">
                        <a:latin typeface="Cambria Math" panose="02040503050406030204" pitchFamily="18" charset="0"/>
                      </a:rPr>
                      <m:t>设</m:t>
                    </m:r>
                    <m:r>
                      <a:rPr lang="en-US" altLang="zh-CN" b="0" i="1" dirty="0" smtClean="0">
                        <a:latin typeface="Cambria Math" panose="02040503050406030204" pitchFamily="18" charset="0"/>
                      </a:rPr>
                      <m:t>𝑢</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𝑣</m:t>
                    </m:r>
                    <m:r>
                      <a:rPr lang="en-US" altLang="zh-CN" b="0" i="1" dirty="0" smtClean="0">
                        <a:latin typeface="Cambria Math" panose="02040503050406030204" pitchFamily="18" charset="0"/>
                      </a:rPr>
                      <m:t>∈</m:t>
                    </m:r>
                    <m:d>
                      <m:dPr>
                        <m:begChr m:val="["/>
                        <m:endChr m:val="]"/>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1,</m:t>
                        </m:r>
                        <m:r>
                          <a:rPr lang="en-US" altLang="zh-CN" b="0" i="1" dirty="0" smtClean="0">
                            <a:latin typeface="Cambria Math" panose="02040503050406030204" pitchFamily="18" charset="0"/>
                          </a:rPr>
                          <m:t>𝑝</m:t>
                        </m:r>
                        <m:r>
                          <a:rPr lang="en-US" altLang="zh-CN" b="0" i="1" dirty="0" smtClean="0">
                            <a:latin typeface="Cambria Math" panose="02040503050406030204" pitchFamily="18" charset="0"/>
                          </a:rPr>
                          <m:t>−1</m:t>
                        </m:r>
                      </m:e>
                    </m:d>
                    <m:r>
                      <a:rPr lang="en-US" altLang="zh-CN" b="0" i="1" dirty="0" smtClean="0">
                        <a:latin typeface="Cambria Math" panose="02040503050406030204" pitchFamily="18" charset="0"/>
                      </a:rPr>
                      <m:t>,</m:t>
                    </m:r>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𝑢</m:t>
                        </m:r>
                      </m:e>
                      <m:sup>
                        <m:r>
                          <a:rPr lang="en-US" altLang="zh-CN" b="0" i="1" dirty="0" smtClean="0">
                            <a:latin typeface="Cambria Math" panose="02040503050406030204" pitchFamily="18" charset="0"/>
                          </a:rPr>
                          <m:t>2</m:t>
                        </m:r>
                      </m:sup>
                    </m:sSup>
                    <m:r>
                      <a:rPr lang="en-US" altLang="zh-CN" b="0" i="1" dirty="0" smtClean="0">
                        <a:latin typeface="Cambria Math" panose="02040503050406030204" pitchFamily="18" charset="0"/>
                        <a:ea typeface="Cambria Math" panose="02040503050406030204" pitchFamily="18" charset="0"/>
                      </a:rPr>
                      <m:t>≡</m:t>
                    </m:r>
                    <m:sSup>
                      <m:sSupPr>
                        <m:ctrlPr>
                          <a:rPr lang="en-US" altLang="zh-CN" b="0" i="1" dirty="0" smtClean="0">
                            <a:latin typeface="Cambria Math" panose="02040503050406030204" pitchFamily="18" charset="0"/>
                            <a:ea typeface="Cambria Math" panose="02040503050406030204" pitchFamily="18" charset="0"/>
                          </a:rPr>
                        </m:ctrlPr>
                      </m:sSupPr>
                      <m:e>
                        <m:r>
                          <a:rPr lang="en-US" altLang="zh-CN" b="0" i="1" dirty="0" smtClean="0">
                            <a:latin typeface="Cambria Math" panose="02040503050406030204" pitchFamily="18" charset="0"/>
                            <a:ea typeface="Cambria Math" panose="02040503050406030204" pitchFamily="18" charset="0"/>
                          </a:rPr>
                          <m:t>𝑣</m:t>
                        </m:r>
                      </m:e>
                      <m:sup>
                        <m:r>
                          <a:rPr lang="en-US" altLang="zh-CN" b="0" i="1" dirty="0" smtClean="0">
                            <a:latin typeface="Cambria Math" panose="02040503050406030204" pitchFamily="18" charset="0"/>
                            <a:ea typeface="Cambria Math" panose="02040503050406030204" pitchFamily="18" charset="0"/>
                          </a:rPr>
                          <m:t>2</m:t>
                        </m:r>
                      </m:sup>
                    </m:sSup>
                  </m:oMath>
                </a14:m>
                <a:endParaRPr lang="en-US" altLang="zh-CN" dirty="0"/>
              </a:p>
              <a:p>
                <a:r>
                  <a:rPr lang="en-US" altLang="zh-CN" dirty="0"/>
                  <a:t>	</a:t>
                </a:r>
                <a14:m>
                  <m:oMath xmlns:m="http://schemas.openxmlformats.org/officeDocument/2006/math">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e>
                    </m:d>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e>
                    </m:d>
                    <m:r>
                      <a:rPr lang="en-US" altLang="zh-CN" b="0" i="1" smtClean="0">
                        <a:latin typeface="Cambria Math" panose="02040503050406030204" pitchFamily="18" charset="0"/>
                        <a:ea typeface="Cambria Math" panose="02040503050406030204" pitchFamily="18" charset="0"/>
                      </a:rPr>
                      <m:t>≡0</m:t>
                    </m:r>
                    <m:r>
                      <a:rPr lang="zh-CN" altLang="en-US"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𝑢</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𝑣</m:t>
                    </m:r>
                    <m:r>
                      <a:rPr lang="en-US" altLang="zh-CN" b="0" i="1" smtClean="0">
                        <a:latin typeface="Cambria Math" panose="02040503050406030204" pitchFamily="18" charset="0"/>
                        <a:ea typeface="Cambria Math" panose="02040503050406030204" pitchFamily="18" charset="0"/>
                      </a:rPr>
                      <m:t>&lt;</m:t>
                    </m:r>
                    <m:r>
                      <a:rPr lang="en-US" altLang="zh-CN" b="0" i="1" smtClean="0">
                        <a:latin typeface="Cambria Math" panose="02040503050406030204" pitchFamily="18" charset="0"/>
                        <a:ea typeface="Cambria Math" panose="02040503050406030204" pitchFamily="18" charset="0"/>
                      </a:rPr>
                      <m:t>𝑝</m:t>
                    </m:r>
                  </m:oMath>
                </a14:m>
                <a:r>
                  <a:rPr lang="zh-CN" altLang="en-US" dirty="0"/>
                  <a:t>，所以</a:t>
                </a:r>
                <a14:m>
                  <m:oMath xmlns:m="http://schemas.openxmlformats.org/officeDocument/2006/math">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r>
                      <a:rPr lang="en-US" altLang="zh-CN" b="0" i="1" smtClean="0">
                        <a:latin typeface="Cambria Math" panose="02040503050406030204" pitchFamily="18" charset="0"/>
                        <a:ea typeface="Cambria Math" panose="02040503050406030204" pitchFamily="18" charset="0"/>
                      </a:rPr>
                      <m:t>≡0</m:t>
                    </m:r>
                  </m:oMath>
                </a14:m>
                <a:endParaRPr lang="en-US" altLang="zh-CN" dirty="0"/>
              </a:p>
              <a:p>
                <a:r>
                  <a:rPr lang="en-US" altLang="zh-CN" dirty="0"/>
                  <a:t>	</a:t>
                </a:r>
                <a:r>
                  <a:rPr lang="zh-CN" altLang="en-US" dirty="0"/>
                  <a:t>所以</a:t>
                </a:r>
                <a14:m>
                  <m:oMath xmlns:m="http://schemas.openxmlformats.org/officeDocument/2006/math">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𝑝</m:t>
                    </m:r>
                  </m:oMath>
                </a14:m>
                <a:r>
                  <a:rPr lang="zh-CN" altLang="en-US" dirty="0"/>
                  <a:t>，这样的</a:t>
                </a:r>
                <a:r>
                  <a:rPr lang="en-US" altLang="zh-CN" dirty="0"/>
                  <a:t>(</a:t>
                </a:r>
                <a:r>
                  <a:rPr lang="en-US" altLang="zh-CN" dirty="0" err="1"/>
                  <a:t>u,v</a:t>
                </a:r>
                <a:r>
                  <a:rPr lang="en-US" altLang="zh-CN" dirty="0"/>
                  <a:t>)</a:t>
                </a:r>
                <a:r>
                  <a:rPr lang="zh-CN" altLang="en-US" dirty="0"/>
                  <a:t>一共有</a:t>
                </a:r>
                <a14:m>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𝑝</m:t>
                        </m:r>
                        <m:r>
                          <a:rPr lang="en-US" altLang="zh-CN" b="0" i="1" smtClean="0">
                            <a:latin typeface="Cambria Math" panose="02040503050406030204" pitchFamily="18" charset="0"/>
                          </a:rPr>
                          <m:t>−1</m:t>
                        </m:r>
                      </m:num>
                      <m:den>
                        <m:r>
                          <a:rPr lang="en-US" altLang="zh-CN" b="0" i="1" smtClean="0">
                            <a:latin typeface="Cambria Math" panose="02040503050406030204" pitchFamily="18" charset="0"/>
                          </a:rPr>
                          <m:t>2</m:t>
                        </m:r>
                      </m:den>
                    </m:f>
                    <m:r>
                      <a:rPr lang="zh-CN" altLang="en-US" i="1">
                        <a:latin typeface="Cambria Math" panose="02040503050406030204" pitchFamily="18" charset="0"/>
                      </a:rPr>
                      <m:t>组</m:t>
                    </m:r>
                  </m:oMath>
                </a14:m>
                <a:endParaRPr lang="en-US" altLang="zh-CN" dirty="0"/>
              </a:p>
            </p:txBody>
          </p:sp>
        </mc:Choice>
        <mc:Fallback xmlns="">
          <p:sp>
            <p:nvSpPr>
              <p:cNvPr id="2" name="内容占位符 1">
                <a:extLst>
                  <a:ext uri="{FF2B5EF4-FFF2-40B4-BE49-F238E27FC236}">
                    <a16:creationId xmlns:a16="http://schemas.microsoft.com/office/drawing/2014/main" id="{EB18E75C-C8FE-4E99-B1FF-8D1B28BE15E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F0634BE-5D42-419E-AA5F-0E3F353FADB5}"/>
              </a:ext>
            </a:extLst>
          </p:cNvPr>
          <p:cNvSpPr>
            <a:spLocks noGrp="1"/>
          </p:cNvSpPr>
          <p:nvPr>
            <p:ph type="ctrTitle"/>
          </p:nvPr>
        </p:nvSpPr>
        <p:spPr/>
        <p:txBody>
          <a:bodyPr/>
          <a:lstStyle/>
          <a:p>
            <a:r>
              <a:rPr lang="zh-CN" altLang="en-US" dirty="0"/>
              <a:t>二次剩余的分布</a:t>
            </a:r>
          </a:p>
        </p:txBody>
      </p:sp>
      <p:sp>
        <p:nvSpPr>
          <p:cNvPr id="4" name="内容占位符 3">
            <a:extLst>
              <a:ext uri="{FF2B5EF4-FFF2-40B4-BE49-F238E27FC236}">
                <a16:creationId xmlns:a16="http://schemas.microsoft.com/office/drawing/2014/main" id="{72D1AC21-88B9-4E74-ACF6-27859B6765A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879758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5D676AA-0A17-4DFD-B67D-8F0434DF4DD7}"/>
                  </a:ext>
                </a:extLst>
              </p:cNvPr>
              <p:cNvSpPr>
                <a:spLocks noGrp="1"/>
              </p:cNvSpPr>
              <p:nvPr>
                <p:ph idx="1"/>
              </p:nvPr>
            </p:nvSpPr>
            <p:spPr/>
            <p:txBody>
              <a:bodyPr>
                <a:normAutofit lnSpcReduction="10000"/>
              </a:bodyPr>
              <a:lstStyle/>
              <a:p>
                <a:r>
                  <a:rPr lang="zh-CN" altLang="en-US" dirty="0"/>
                  <a:t>根据欧拉定理</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𝑛</m:t>
                        </m:r>
                      </m:e>
                      <m:sup>
                        <m:f>
                          <m:fPr>
                            <m:ctrlPr>
                              <a:rPr lang="en-US" altLang="zh-CN" i="1">
                                <a:latin typeface="Cambria Math" panose="02040503050406030204" pitchFamily="18" charset="0"/>
                              </a:rPr>
                            </m:ctrlPr>
                          </m:fPr>
                          <m:num>
                            <m:r>
                              <a:rPr lang="en-US" altLang="zh-CN" i="1">
                                <a:latin typeface="Cambria Math" panose="02040503050406030204" pitchFamily="18" charset="0"/>
                              </a:rPr>
                              <m:t>𝑝</m:t>
                            </m:r>
                            <m:r>
                              <a:rPr lang="en-US" altLang="zh-CN" i="1">
                                <a:latin typeface="Cambria Math" panose="02040503050406030204" pitchFamily="18" charset="0"/>
                              </a:rPr>
                              <m:t>−1</m:t>
                            </m:r>
                          </m:num>
                          <m:den>
                            <m:r>
                              <a:rPr lang="en-US" altLang="zh-CN" i="1">
                                <a:latin typeface="Cambria Math" panose="02040503050406030204" pitchFamily="18" charset="0"/>
                              </a:rPr>
                              <m:t>2</m:t>
                            </m:r>
                          </m:den>
                        </m:f>
                      </m:sup>
                    </m:sSup>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1  (</m:t>
                    </m:r>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r>
                      <a:rPr lang="en-US" altLang="zh-CN" i="1">
                        <a:latin typeface="Cambria Math" panose="02040503050406030204" pitchFamily="18" charset="0"/>
                        <a:ea typeface="Cambria Math" panose="02040503050406030204" pitchFamily="18" charset="0"/>
                      </a:rPr>
                      <m:t>𝑝</m:t>
                    </m:r>
                    <m:r>
                      <a:rPr lang="en-US" altLang="zh-CN" i="1">
                        <a:latin typeface="Cambria Math" panose="02040503050406030204" pitchFamily="18" charset="0"/>
                        <a:ea typeface="Cambria Math" panose="02040503050406030204" pitchFamily="18" charset="0"/>
                      </a:rPr>
                      <m:t>)</m:t>
                    </m:r>
                  </m:oMath>
                </a14:m>
                <a:endParaRPr lang="en-US" altLang="zh-CN" dirty="0"/>
              </a:p>
              <a:p>
                <a:r>
                  <a:rPr lang="en-US" altLang="zh-CN" dirty="0"/>
                  <a:t>n</a:t>
                </a:r>
                <a:r>
                  <a:rPr lang="zh-CN" altLang="en-US" dirty="0"/>
                  <a:t>是模</a:t>
                </a:r>
                <a:r>
                  <a:rPr lang="en-US" altLang="zh-CN" dirty="0"/>
                  <a:t>p</a:t>
                </a:r>
                <a:r>
                  <a:rPr lang="zh-CN" altLang="en-US" dirty="0"/>
                  <a:t>的二次剩余，当且仅当</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𝑝</m:t>
                            </m:r>
                            <m:r>
                              <a:rPr lang="en-US" altLang="zh-CN" b="0" i="1" smtClean="0">
                                <a:latin typeface="Cambria Math" panose="02040503050406030204" pitchFamily="18" charset="0"/>
                              </a:rPr>
                              <m:t>−1</m:t>
                            </m:r>
                          </m:num>
                          <m:den>
                            <m:r>
                              <a:rPr lang="en-US" altLang="zh-CN" b="0" i="1" smtClean="0">
                                <a:latin typeface="Cambria Math" panose="02040503050406030204" pitchFamily="18" charset="0"/>
                              </a:rPr>
                              <m:t>2</m:t>
                            </m:r>
                          </m:den>
                        </m:f>
                      </m:sup>
                    </m:sSup>
                    <m:r>
                      <a:rPr lang="en-US" altLang="zh-CN" b="0" i="1" smtClean="0">
                        <a:latin typeface="Cambria Math" panose="02040503050406030204" pitchFamily="18" charset="0"/>
                        <a:ea typeface="Cambria Math" panose="02040503050406030204" pitchFamily="18" charset="0"/>
                      </a:rPr>
                      <m:t>≡1  (</m:t>
                    </m:r>
                    <m:r>
                      <m:rPr>
                        <m:sty m:val="p"/>
                      </m:rPr>
                      <a:rPr lang="en-US" altLang="zh-CN" i="1">
                        <a:latin typeface="Cambria Math" panose="02040503050406030204" pitchFamily="18" charset="0"/>
                        <a:ea typeface="Cambria Math" panose="02040503050406030204" pitchFamily="18" charset="0"/>
                      </a:rPr>
                      <m:t>mod</m:t>
                    </m:r>
                    <m:r>
                      <a:rPr lang="en-US" altLang="zh-CN" b="0" i="1" smtClean="0">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m:t>
                    </m:r>
                  </m:oMath>
                </a14:m>
                <a:endParaRPr lang="en-US" altLang="zh-CN" dirty="0"/>
              </a:p>
              <a:p>
                <a:r>
                  <a:rPr lang="zh-CN" altLang="en-US" dirty="0"/>
                  <a:t>证明：</a:t>
                </a:r>
                <a:endParaRPr lang="en-US" altLang="zh-CN" dirty="0"/>
              </a:p>
              <a:p>
                <a:r>
                  <a:rPr lang="en-US" altLang="zh-CN" dirty="0"/>
                  <a:t>	</a:t>
                </a:r>
                <a:r>
                  <a:rPr lang="zh-CN" altLang="en-US" dirty="0"/>
                  <a:t>如果</a:t>
                </a:r>
                <a:r>
                  <a:rPr lang="en-US" altLang="zh-CN" dirty="0"/>
                  <a:t>n</a:t>
                </a:r>
                <a:r>
                  <a:rPr lang="zh-CN" altLang="en-US" dirty="0"/>
                  <a:t>是模</a:t>
                </a:r>
                <a:r>
                  <a:rPr lang="en-US" altLang="zh-CN" dirty="0"/>
                  <a:t>p</a:t>
                </a:r>
                <a:r>
                  <a:rPr lang="zh-CN" altLang="en-US" dirty="0"/>
                  <a:t>的二次剩余，那么存在</a:t>
                </a:r>
                <a:r>
                  <a:rPr lang="en-US" altLang="zh-CN" dirty="0"/>
                  <a:t>x</a:t>
                </a:r>
                <a:r>
                  <a:rPr lang="zh-CN" altLang="en-US" dirty="0"/>
                  <a:t>使得</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𝑛</m:t>
                    </m:r>
                  </m:oMath>
                </a14:m>
                <a:r>
                  <a:rPr lang="zh-CN" altLang="en-US" dirty="0"/>
                  <a:t>，而</a:t>
                </a:r>
                <a:r>
                  <a:rPr lang="en-US" altLang="zh-CN" dirty="0"/>
                  <a:t>x</a:t>
                </a:r>
                <a:r>
                  <a:rPr lang="zh-CN" altLang="en-US" dirty="0"/>
                  <a:t>必满足</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𝑝</m:t>
                        </m:r>
                        <m:r>
                          <a:rPr lang="en-US" altLang="zh-CN" b="0" i="1" smtClean="0">
                            <a:latin typeface="Cambria Math" panose="02040503050406030204" pitchFamily="18" charset="0"/>
                          </a:rPr>
                          <m:t>−1</m:t>
                        </m:r>
                      </m:sup>
                    </m:sSup>
                    <m:r>
                      <a:rPr lang="en-US" altLang="zh-CN" b="0" i="1" smtClean="0">
                        <a:latin typeface="Cambria Math" panose="02040503050406030204" pitchFamily="18" charset="0"/>
                        <a:ea typeface="Cambria Math" panose="02040503050406030204" pitchFamily="18" charset="0"/>
                      </a:rPr>
                      <m:t>≡1</m:t>
                    </m:r>
                  </m:oMath>
                </a14:m>
                <a:r>
                  <a:rPr lang="zh-CN" altLang="en-US" dirty="0">
                    <a:solidFill>
                      <a:schemeClr val="bg1">
                        <a:lumMod val="50000"/>
                      </a:schemeClr>
                    </a:solidFill>
                  </a:rPr>
                  <a:t>，即</a:t>
                </a:r>
                <a14:m>
                  <m:oMath xmlns:m="http://schemas.openxmlformats.org/officeDocument/2006/math">
                    <m:sSup>
                      <m:sSupPr>
                        <m:ctrlPr>
                          <a:rPr lang="en-US" altLang="zh-CN" b="0" i="1" smtClean="0">
                            <a:solidFill>
                              <a:schemeClr val="bg1">
                                <a:lumMod val="50000"/>
                              </a:schemeClr>
                            </a:solidFill>
                            <a:latin typeface="Cambria Math" panose="02040503050406030204" pitchFamily="18" charset="0"/>
                          </a:rPr>
                        </m:ctrlPr>
                      </m:sSupPr>
                      <m:e>
                        <m:d>
                          <m:dPr>
                            <m:ctrlPr>
                              <a:rPr lang="en-US" altLang="zh-CN" b="0" i="1" smtClean="0">
                                <a:solidFill>
                                  <a:schemeClr val="bg1">
                                    <a:lumMod val="50000"/>
                                  </a:schemeClr>
                                </a:solidFill>
                                <a:latin typeface="Cambria Math" panose="02040503050406030204" pitchFamily="18" charset="0"/>
                              </a:rPr>
                            </m:ctrlPr>
                          </m:dPr>
                          <m:e>
                            <m:rad>
                              <m:radPr>
                                <m:degHide m:val="on"/>
                                <m:ctrlPr>
                                  <a:rPr lang="en-US" altLang="zh-CN" b="0" i="1" smtClean="0">
                                    <a:solidFill>
                                      <a:schemeClr val="bg1">
                                        <a:lumMod val="50000"/>
                                      </a:schemeClr>
                                    </a:solidFill>
                                    <a:latin typeface="Cambria Math" panose="02040503050406030204" pitchFamily="18" charset="0"/>
                                  </a:rPr>
                                </m:ctrlPr>
                              </m:radPr>
                              <m:deg/>
                              <m:e>
                                <m:r>
                                  <a:rPr lang="en-US" altLang="zh-CN" b="0" i="1" smtClean="0">
                                    <a:solidFill>
                                      <a:schemeClr val="bg1">
                                        <a:lumMod val="50000"/>
                                      </a:schemeClr>
                                    </a:solidFill>
                                    <a:latin typeface="Cambria Math" panose="02040503050406030204" pitchFamily="18" charset="0"/>
                                  </a:rPr>
                                  <m:t>𝑛</m:t>
                                </m:r>
                              </m:e>
                            </m:rad>
                          </m:e>
                        </m:d>
                      </m:e>
                      <m:sup>
                        <m:r>
                          <a:rPr lang="en-US" altLang="zh-CN" b="0" i="1" smtClean="0">
                            <a:solidFill>
                              <a:schemeClr val="bg1">
                                <a:lumMod val="50000"/>
                              </a:schemeClr>
                            </a:solidFill>
                            <a:latin typeface="Cambria Math" panose="02040503050406030204" pitchFamily="18" charset="0"/>
                          </a:rPr>
                          <m:t>𝑝</m:t>
                        </m:r>
                        <m:r>
                          <a:rPr lang="en-US" altLang="zh-CN" b="0" i="1" smtClean="0">
                            <a:solidFill>
                              <a:schemeClr val="bg1">
                                <a:lumMod val="50000"/>
                              </a:schemeClr>
                            </a:solidFill>
                            <a:latin typeface="Cambria Math" panose="02040503050406030204" pitchFamily="18" charset="0"/>
                          </a:rPr>
                          <m:t>−1</m:t>
                        </m:r>
                      </m:sup>
                    </m:sSup>
                    <m:r>
                      <a:rPr lang="en-US" altLang="zh-CN" b="0" i="1" smtClean="0">
                        <a:solidFill>
                          <a:schemeClr val="bg1">
                            <a:lumMod val="50000"/>
                          </a:schemeClr>
                        </a:solidFill>
                        <a:latin typeface="Cambria Math" panose="02040503050406030204" pitchFamily="18" charset="0"/>
                        <a:ea typeface="Cambria Math" panose="02040503050406030204" pitchFamily="18" charset="0"/>
                      </a:rPr>
                      <m:t>≡1</m:t>
                    </m:r>
                  </m:oMath>
                </a14:m>
                <a:endParaRPr lang="en-US" altLang="zh-CN" dirty="0"/>
              </a:p>
              <a:p>
                <a:r>
                  <a:rPr lang="en-US" altLang="zh-CN" dirty="0"/>
                  <a:t>	</a:t>
                </a:r>
                <a:r>
                  <a:rPr lang="zh-CN" altLang="en-US" dirty="0"/>
                  <a:t>证明如果</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𝑛</m:t>
                        </m:r>
                      </m:e>
                      <m:sup>
                        <m:f>
                          <m:fPr>
                            <m:ctrlPr>
                              <a:rPr lang="en-US" altLang="zh-CN" i="1">
                                <a:latin typeface="Cambria Math" panose="02040503050406030204" pitchFamily="18" charset="0"/>
                              </a:rPr>
                            </m:ctrlPr>
                          </m:fPr>
                          <m:num>
                            <m:r>
                              <a:rPr lang="en-US" altLang="zh-CN" i="1">
                                <a:latin typeface="Cambria Math" panose="02040503050406030204" pitchFamily="18" charset="0"/>
                              </a:rPr>
                              <m:t>𝑝</m:t>
                            </m:r>
                            <m:r>
                              <a:rPr lang="en-US" altLang="zh-CN" i="1">
                                <a:latin typeface="Cambria Math" panose="02040503050406030204" pitchFamily="18" charset="0"/>
                              </a:rPr>
                              <m:t>−1</m:t>
                            </m:r>
                          </m:num>
                          <m:den>
                            <m:r>
                              <a:rPr lang="en-US" altLang="zh-CN" i="1">
                                <a:latin typeface="Cambria Math" panose="02040503050406030204" pitchFamily="18" charset="0"/>
                              </a:rPr>
                              <m:t>2</m:t>
                            </m:r>
                          </m:den>
                        </m:f>
                      </m:sup>
                    </m:sSup>
                    <m:r>
                      <a:rPr lang="en-US" altLang="zh-CN" i="1">
                        <a:latin typeface="Cambria Math" panose="02040503050406030204" pitchFamily="18" charset="0"/>
                        <a:ea typeface="Cambria Math" panose="02040503050406030204" pitchFamily="18" charset="0"/>
                      </a:rPr>
                      <m:t>≡1 </m:t>
                    </m:r>
                  </m:oMath>
                </a14:m>
                <a:r>
                  <a:rPr lang="zh-CN" altLang="en-US" dirty="0"/>
                  <a:t>则</a:t>
                </a:r>
                <a:r>
                  <a:rPr lang="en-US" altLang="zh-CN" dirty="0"/>
                  <a:t>n</a:t>
                </a:r>
                <a:r>
                  <a:rPr lang="zh-CN" altLang="en-US" dirty="0"/>
                  <a:t>是模</a:t>
                </a:r>
                <a:r>
                  <a:rPr lang="en-US" altLang="zh-CN" dirty="0"/>
                  <a:t>p</a:t>
                </a:r>
                <a:r>
                  <a:rPr lang="zh-CN" altLang="en-US" dirty="0"/>
                  <a:t>的二次剩余：</a:t>
                </a:r>
                <a:endParaRPr lang="en-US" altLang="zh-CN" dirty="0"/>
              </a:p>
              <a:p>
                <a:r>
                  <a:rPr lang="en-US" altLang="zh-CN" dirty="0"/>
                  <a:t>	p</a:t>
                </a:r>
                <a:r>
                  <a:rPr lang="zh-CN" altLang="en-US" dirty="0"/>
                  <a:t>是奇素数，所以有原根</a:t>
                </a:r>
                <a14:m>
                  <m:oMath xmlns:m="http://schemas.openxmlformats.org/officeDocument/2006/math">
                    <m:r>
                      <a:rPr lang="en-US" altLang="zh-CN" i="1" dirty="0" smtClean="0">
                        <a:latin typeface="Cambria Math" panose="02040503050406030204" pitchFamily="18" charset="0"/>
                      </a:rPr>
                      <m:t>𝑔</m:t>
                    </m:r>
                  </m:oMath>
                </a14:m>
                <a:r>
                  <a:rPr lang="zh-CN" altLang="en-US" dirty="0"/>
                  <a:t>，设</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𝑔</m:t>
                        </m:r>
                      </m:e>
                      <m:sup>
                        <m:r>
                          <a:rPr lang="en-US" altLang="zh-CN" b="0" i="1" smtClean="0">
                            <a:latin typeface="Cambria Math" panose="02040503050406030204" pitchFamily="18" charset="0"/>
                          </a:rPr>
                          <m:t>𝑗</m:t>
                        </m:r>
                      </m:sup>
                    </m:sSup>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𝑛</m:t>
                    </m:r>
                  </m:oMath>
                </a14:m>
                <a:r>
                  <a:rPr lang="zh-CN" altLang="en-US" dirty="0"/>
                  <a:t>，那么</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𝑔</m:t>
                        </m:r>
                      </m:e>
                      <m:sup>
                        <m:r>
                          <a:rPr lang="en-US" altLang="zh-CN" b="0" i="1" smtClean="0">
                            <a:latin typeface="Cambria Math" panose="02040503050406030204" pitchFamily="18" charset="0"/>
                          </a:rPr>
                          <m:t>𝑗</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𝑝</m:t>
                            </m:r>
                            <m:r>
                              <a:rPr lang="en-US" altLang="zh-CN" b="0" i="1" smtClean="0">
                                <a:latin typeface="Cambria Math" panose="02040503050406030204" pitchFamily="18" charset="0"/>
                              </a:rPr>
                              <m:t>−1</m:t>
                            </m:r>
                          </m:num>
                          <m:den>
                            <m:r>
                              <a:rPr lang="en-US" altLang="zh-CN" b="0" i="1" smtClean="0">
                                <a:latin typeface="Cambria Math" panose="02040503050406030204" pitchFamily="18" charset="0"/>
                              </a:rPr>
                              <m:t>2</m:t>
                            </m:r>
                          </m:den>
                        </m:f>
                      </m:sup>
                    </m:sSup>
                    <m:r>
                      <a:rPr lang="en-US" altLang="zh-CN" b="0" i="1" smtClean="0">
                        <a:latin typeface="Cambria Math" panose="02040503050406030204" pitchFamily="18" charset="0"/>
                        <a:ea typeface="Cambria Math" panose="02040503050406030204" pitchFamily="18" charset="0"/>
                      </a:rPr>
                      <m:t>≡1</m:t>
                    </m:r>
                  </m:oMath>
                </a14:m>
                <a:endParaRPr lang="en-US" altLang="zh-CN" dirty="0"/>
              </a:p>
              <a:p>
                <a:r>
                  <a:rPr lang="en-US" altLang="zh-CN" dirty="0"/>
                  <a:t>	</a:t>
                </a:r>
                <a:r>
                  <a:rPr lang="zh-CN" altLang="en-US" dirty="0"/>
                  <a:t>所以</a:t>
                </a:r>
                <a14:m>
                  <m:oMath xmlns:m="http://schemas.openxmlformats.org/officeDocument/2006/math">
                    <m:r>
                      <a:rPr lang="en-US" altLang="zh-CN" i="1">
                        <a:latin typeface="Cambria Math" panose="02040503050406030204" pitchFamily="18" charset="0"/>
                      </a:rPr>
                      <m:t>𝑗</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𝑝</m:t>
                        </m:r>
                        <m:r>
                          <a:rPr lang="en-US" altLang="zh-CN" i="1">
                            <a:latin typeface="Cambria Math" panose="02040503050406030204" pitchFamily="18" charset="0"/>
                          </a:rPr>
                          <m:t>−1</m:t>
                        </m:r>
                      </m:num>
                      <m:den>
                        <m:r>
                          <a:rPr lang="en-US" altLang="zh-CN" i="1">
                            <a:latin typeface="Cambria Math" panose="02040503050406030204" pitchFamily="18" charset="0"/>
                          </a:rPr>
                          <m:t>2</m:t>
                        </m:r>
                      </m:den>
                    </m:f>
                  </m:oMath>
                </a14:m>
                <a:r>
                  <a:rPr lang="zh-CN" altLang="en-US" dirty="0"/>
                  <a:t>是</a:t>
                </a:r>
                <a:r>
                  <a:rPr lang="en-US" altLang="zh-CN" dirty="0"/>
                  <a:t>p-1</a:t>
                </a:r>
                <a:r>
                  <a:rPr lang="zh-CN" altLang="en-US" dirty="0"/>
                  <a:t>的倍数，</a:t>
                </a:r>
                <a14:m>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𝑗</m:t>
                        </m:r>
                      </m:num>
                      <m:den>
                        <m:r>
                          <a:rPr lang="en-US" altLang="zh-CN" b="0" i="1" smtClean="0">
                            <a:latin typeface="Cambria Math" panose="02040503050406030204" pitchFamily="18" charset="0"/>
                          </a:rPr>
                          <m:t>2</m:t>
                        </m:r>
                      </m:den>
                    </m:f>
                  </m:oMath>
                </a14:m>
                <a:r>
                  <a:rPr lang="zh-CN" altLang="en-US" dirty="0"/>
                  <a:t>是整数，所以</a:t>
                </a:r>
                <a14:m>
                  <m:oMath xmlns:m="http://schemas.openxmlformats.org/officeDocument/2006/math">
                    <m:r>
                      <a:rPr lang="en-US" altLang="zh-CN" b="0" i="1" smtClean="0">
                        <a:solidFill>
                          <a:srgbClr val="FFC000"/>
                        </a:solidFill>
                        <a:latin typeface="Cambria Math" panose="02040503050406030204" pitchFamily="18" charset="0"/>
                      </a:rPr>
                      <m:t>𝑥</m:t>
                    </m:r>
                    <m:r>
                      <a:rPr lang="en-US" altLang="zh-CN" b="0" i="1" smtClean="0">
                        <a:solidFill>
                          <a:srgbClr val="FFC000"/>
                        </a:solidFill>
                        <a:latin typeface="Cambria Math" panose="02040503050406030204" pitchFamily="18" charset="0"/>
                        <a:ea typeface="Cambria Math" panose="02040503050406030204" pitchFamily="18" charset="0"/>
                      </a:rPr>
                      <m:t>≡</m:t>
                    </m:r>
                    <m:sSup>
                      <m:sSupPr>
                        <m:ctrlPr>
                          <a:rPr lang="en-US" altLang="zh-CN" b="0" i="1" smtClean="0">
                            <a:solidFill>
                              <a:srgbClr val="FFC000"/>
                            </a:solidFill>
                            <a:latin typeface="Cambria Math" panose="02040503050406030204" pitchFamily="18" charset="0"/>
                            <a:ea typeface="Cambria Math" panose="02040503050406030204" pitchFamily="18" charset="0"/>
                          </a:rPr>
                        </m:ctrlPr>
                      </m:sSupPr>
                      <m:e>
                        <m:r>
                          <a:rPr lang="en-US" altLang="zh-CN" b="0" i="1" smtClean="0">
                            <a:solidFill>
                              <a:srgbClr val="FFC000"/>
                            </a:solidFill>
                            <a:latin typeface="Cambria Math" panose="02040503050406030204" pitchFamily="18" charset="0"/>
                            <a:ea typeface="Cambria Math" panose="02040503050406030204" pitchFamily="18" charset="0"/>
                          </a:rPr>
                          <m:t>𝑔</m:t>
                        </m:r>
                      </m:e>
                      <m:sup>
                        <m:f>
                          <m:fPr>
                            <m:ctrlPr>
                              <a:rPr lang="en-US" altLang="zh-CN" b="0" i="1" smtClean="0">
                                <a:solidFill>
                                  <a:srgbClr val="FFC000"/>
                                </a:solidFill>
                                <a:latin typeface="Cambria Math" panose="02040503050406030204" pitchFamily="18" charset="0"/>
                                <a:ea typeface="Cambria Math" panose="02040503050406030204" pitchFamily="18" charset="0"/>
                              </a:rPr>
                            </m:ctrlPr>
                          </m:fPr>
                          <m:num>
                            <m:r>
                              <a:rPr lang="en-US" altLang="zh-CN" b="0" i="1" smtClean="0">
                                <a:solidFill>
                                  <a:srgbClr val="FFC000"/>
                                </a:solidFill>
                                <a:latin typeface="Cambria Math" panose="02040503050406030204" pitchFamily="18" charset="0"/>
                                <a:ea typeface="Cambria Math" panose="02040503050406030204" pitchFamily="18" charset="0"/>
                              </a:rPr>
                              <m:t>𝑗</m:t>
                            </m:r>
                          </m:num>
                          <m:den>
                            <m:r>
                              <a:rPr lang="en-US" altLang="zh-CN" b="0" i="1" smtClean="0">
                                <a:solidFill>
                                  <a:srgbClr val="FFC000"/>
                                </a:solidFill>
                                <a:latin typeface="Cambria Math" panose="02040503050406030204" pitchFamily="18" charset="0"/>
                                <a:ea typeface="Cambria Math" panose="02040503050406030204" pitchFamily="18" charset="0"/>
                              </a:rPr>
                              <m:t>2</m:t>
                            </m:r>
                          </m:den>
                        </m:f>
                      </m:sup>
                    </m:sSup>
                  </m:oMath>
                </a14:m>
                <a:endParaRPr lang="en-US" altLang="zh-CN" dirty="0"/>
              </a:p>
              <a:p>
                <a:r>
                  <a:rPr lang="zh-CN" altLang="en-US" dirty="0"/>
                  <a:t>离散对数求</a:t>
                </a:r>
                <a:r>
                  <a:rPr lang="en-US" altLang="zh-CN" dirty="0"/>
                  <a:t>j</a:t>
                </a:r>
                <a:r>
                  <a:rPr lang="zh-CN" altLang="en-US" dirty="0"/>
                  <a:t>，复杂度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r>
                      <a:rPr lang="en-US" altLang="zh-CN" b="0" i="1" smtClean="0">
                        <a:latin typeface="Cambria Math" panose="02040503050406030204" pitchFamily="18" charset="0"/>
                      </a:rPr>
                      <m:t>)</m:t>
                    </m:r>
                  </m:oMath>
                </a14:m>
                <a:endParaRPr lang="en-US" altLang="zh-CN" dirty="0"/>
              </a:p>
            </p:txBody>
          </p:sp>
        </mc:Choice>
        <mc:Fallback xmlns="">
          <p:sp>
            <p:nvSpPr>
              <p:cNvPr id="2" name="内容占位符 1">
                <a:extLst>
                  <a:ext uri="{FF2B5EF4-FFF2-40B4-BE49-F238E27FC236}">
                    <a16:creationId xmlns:a16="http://schemas.microsoft.com/office/drawing/2014/main" id="{45D676AA-0A17-4DFD-B67D-8F0434DF4DD7}"/>
                  </a:ext>
                </a:extLst>
              </p:cNvPr>
              <p:cNvSpPr>
                <a:spLocks noGrp="1" noRot="1" noChangeAspect="1" noMove="1" noResize="1" noEditPoints="1" noAdjustHandles="1" noChangeArrowheads="1" noChangeShapeType="1" noTextEdit="1"/>
              </p:cNvSpPr>
              <p:nvPr>
                <p:ph idx="1"/>
              </p:nvPr>
            </p:nvSpPr>
            <p:spPr>
              <a:blipFill>
                <a:blip r:embed="rId2"/>
                <a:stretch>
                  <a:fillRect l="-1217" b="-135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F7A55C2-7B26-487C-8A52-503510CA7C52}"/>
              </a:ext>
            </a:extLst>
          </p:cNvPr>
          <p:cNvSpPr>
            <a:spLocks noGrp="1"/>
          </p:cNvSpPr>
          <p:nvPr>
            <p:ph type="ctrTitle"/>
          </p:nvPr>
        </p:nvSpPr>
        <p:spPr/>
        <p:txBody>
          <a:bodyPr/>
          <a:lstStyle/>
          <a:p>
            <a:r>
              <a:rPr lang="zh-CN" altLang="en-US" dirty="0"/>
              <a:t>二次剩余的判断标准</a:t>
            </a:r>
          </a:p>
        </p:txBody>
      </p:sp>
      <p:sp>
        <p:nvSpPr>
          <p:cNvPr id="4" name="内容占位符 3">
            <a:extLst>
              <a:ext uri="{FF2B5EF4-FFF2-40B4-BE49-F238E27FC236}">
                <a16:creationId xmlns:a16="http://schemas.microsoft.com/office/drawing/2014/main" id="{5C88A458-65CF-4113-8ECC-EC44B9F5ED4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15057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5D676AA-0A17-4DFD-B67D-8F0434DF4DD7}"/>
                  </a:ext>
                </a:extLst>
              </p:cNvPr>
              <p:cNvSpPr>
                <a:spLocks noGrp="1"/>
              </p:cNvSpPr>
              <p:nvPr>
                <p:ph idx="1"/>
              </p:nvPr>
            </p:nvSpPr>
            <p:spPr/>
            <p:txBody>
              <a:bodyPr>
                <a:normAutofit/>
              </a:bodyPr>
              <a:lstStyle/>
              <a:p>
                <a:r>
                  <a:rPr lang="zh-CN" altLang="en-US" dirty="0"/>
                  <a:t>随机取</a:t>
                </a:r>
                <a:r>
                  <a:rPr lang="en-US" altLang="zh-CN" dirty="0"/>
                  <a:t>a</a:t>
                </a:r>
                <a:r>
                  <a:rPr lang="zh-CN" altLang="en-US" dirty="0"/>
                  <a:t>，直到</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𝑛</m:t>
                    </m:r>
                  </m:oMath>
                </a14:m>
                <a:r>
                  <a:rPr lang="zh-CN" altLang="en-US" dirty="0"/>
                  <a:t>不是模</a:t>
                </a:r>
                <a:r>
                  <a:rPr lang="en-US" altLang="zh-CN" dirty="0"/>
                  <a:t>p</a:t>
                </a:r>
                <a:r>
                  <a:rPr lang="zh-CN" altLang="en-US" dirty="0"/>
                  <a:t>的二次剩余，令</a:t>
                </a:r>
                <a14:m>
                  <m:oMath xmlns:m="http://schemas.openxmlformats.org/officeDocument/2006/math">
                    <m:r>
                      <a:rPr lang="en-US" altLang="zh-CN" b="0" i="1" smtClean="0">
                        <a:latin typeface="Cambria Math" panose="02040503050406030204" pitchFamily="18" charset="0"/>
                      </a:rPr>
                      <m:t>𝜔</m:t>
                    </m:r>
                    <m:r>
                      <a:rPr lang="en-US" altLang="zh-CN" b="0" i="1" smtClean="0">
                        <a:latin typeface="Cambria Math" panose="02040503050406030204" pitchFamily="18" charset="0"/>
                      </a:rPr>
                      <m:t>=</m:t>
                    </m:r>
                    <m:rad>
                      <m:radPr>
                        <m:degHide m:val="on"/>
                        <m:ctrlPr>
                          <a:rPr lang="en-US" altLang="zh-CN" b="0" i="1" smtClean="0">
                            <a:latin typeface="Cambria Math" panose="02040503050406030204" pitchFamily="18" charset="0"/>
                          </a:rPr>
                        </m:ctrlPr>
                      </m:radPr>
                      <m:deg/>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𝑛</m:t>
                        </m:r>
                      </m:e>
                    </m:rad>
                  </m:oMath>
                </a14:m>
                <a:endParaRPr lang="en-US" altLang="zh-CN" dirty="0"/>
              </a:p>
              <a:p>
                <a:r>
                  <a:rPr lang="zh-CN" altLang="en-US" dirty="0"/>
                  <a:t>那么</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d>
                          <m:dPr>
                            <m:ctrlPr>
                              <a:rPr lang="en-US" altLang="zh-CN" b="0" i="1" smtClean="0">
                                <a:latin typeface="Cambria Math" panose="02040503050406030204" pitchFamily="18" charset="0"/>
                                <a:ea typeface="Cambria Math" panose="02040503050406030204" pitchFamily="18" charset="0"/>
                              </a:rPr>
                            </m:ctrlPr>
                          </m:dPr>
                          <m:e>
                            <m:r>
                              <a:rPr lang="en-US" altLang="zh-CN" b="0" i="1" smtClean="0">
                                <a:latin typeface="Cambria Math" panose="02040503050406030204" pitchFamily="18" charset="0"/>
                                <a:ea typeface="Cambria Math" panose="02040503050406030204" pitchFamily="18" charset="0"/>
                              </a:rPr>
                              <m:t>𝑎</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𝜔</m:t>
                            </m:r>
                          </m:e>
                        </m:d>
                      </m:e>
                      <m:sup>
                        <m:f>
                          <m:fPr>
                            <m:ctrlPr>
                              <a:rPr lang="en-US" altLang="zh-CN" b="0" i="1" smtClean="0">
                                <a:latin typeface="Cambria Math" panose="02040503050406030204" pitchFamily="18" charset="0"/>
                                <a:ea typeface="Cambria Math" panose="02040503050406030204" pitchFamily="18" charset="0"/>
                              </a:rPr>
                            </m:ctrlPr>
                          </m:fPr>
                          <m:num>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+1</m:t>
                            </m:r>
                          </m:num>
                          <m:den>
                            <m:r>
                              <a:rPr lang="en-US" altLang="zh-CN" b="0" i="1" smtClean="0">
                                <a:latin typeface="Cambria Math" panose="02040503050406030204" pitchFamily="18" charset="0"/>
                                <a:ea typeface="Cambria Math" panose="02040503050406030204" pitchFamily="18" charset="0"/>
                              </a:rPr>
                              <m:t>2</m:t>
                            </m:r>
                          </m:den>
                        </m:f>
                      </m:sup>
                    </m:sSup>
                  </m:oMath>
                </a14:m>
                <a:endParaRPr lang="en-US" altLang="zh-CN" dirty="0"/>
              </a:p>
              <a:p>
                <a:r>
                  <a:rPr lang="zh-CN" altLang="en-US" dirty="0"/>
                  <a:t>？？？说好的</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zh-CN" altLang="en-US" i="1">
                        <a:latin typeface="Cambria Math" panose="02040503050406030204" pitchFamily="18" charset="0"/>
                      </a:rPr>
                      <m:t>不是</m:t>
                    </m:r>
                  </m:oMath>
                </a14:m>
                <a:r>
                  <a:rPr lang="zh-CN" altLang="en-US" dirty="0"/>
                  <a:t>模</a:t>
                </a:r>
                <a:r>
                  <a:rPr lang="en-US" altLang="zh-CN" dirty="0"/>
                  <a:t>p</a:t>
                </a:r>
                <a:r>
                  <a:rPr lang="zh-CN" altLang="en-US" dirty="0"/>
                  <a:t>的二次剩余，为什么又开方？</a:t>
                </a:r>
                <a:endParaRPr lang="en-US" altLang="zh-CN" dirty="0"/>
              </a:p>
              <a:p>
                <a:r>
                  <a:rPr lang="zh-CN" altLang="en-US" dirty="0"/>
                  <a:t>这里强行扩大了数域</a:t>
                </a:r>
                <a:r>
                  <a:rPr lang="en-US" altLang="zh-CN" dirty="0"/>
                  <a:t>(</a:t>
                </a:r>
                <a:r>
                  <a:rPr lang="zh-CN" altLang="en-US" dirty="0"/>
                  <a:t>类似为了</a:t>
                </a:r>
                <a14:m>
                  <m:oMath xmlns:m="http://schemas.openxmlformats.org/officeDocument/2006/math">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−1</m:t>
                        </m:r>
                      </m:e>
                    </m:rad>
                    <m:r>
                      <a:rPr lang="zh-CN" altLang="en-US" i="1">
                        <a:latin typeface="Cambria Math" panose="02040503050406030204" pitchFamily="18" charset="0"/>
                      </a:rPr>
                      <m:t>把</m:t>
                    </m:r>
                  </m:oMath>
                </a14:m>
                <a:r>
                  <a:rPr lang="zh-CN" altLang="en-US" dirty="0"/>
                  <a:t>实数扩展成了负数</a:t>
                </a:r>
                <a:r>
                  <a:rPr lang="en-US" altLang="zh-CN" dirty="0"/>
                  <a:t>)</a:t>
                </a:r>
                <a:r>
                  <a:rPr lang="zh-CN" altLang="en-US" dirty="0"/>
                  <a:t>，其中运算和实数中的四则运算完全相同，除了</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𝜔</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𝑛</m:t>
                    </m:r>
                  </m:oMath>
                </a14:m>
                <a:endParaRPr lang="en-US" altLang="zh-CN" dirty="0"/>
              </a:p>
            </p:txBody>
          </p:sp>
        </mc:Choice>
        <mc:Fallback xmlns="">
          <p:sp>
            <p:nvSpPr>
              <p:cNvPr id="2" name="内容占位符 1">
                <a:extLst>
                  <a:ext uri="{FF2B5EF4-FFF2-40B4-BE49-F238E27FC236}">
                    <a16:creationId xmlns:a16="http://schemas.microsoft.com/office/drawing/2014/main" id="{45D676AA-0A17-4DFD-B67D-8F0434DF4DD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F7A55C2-7B26-487C-8A52-503510CA7C52}"/>
              </a:ext>
            </a:extLst>
          </p:cNvPr>
          <p:cNvSpPr>
            <a:spLocks noGrp="1"/>
          </p:cNvSpPr>
          <p:nvPr>
            <p:ph type="ctrTitle"/>
          </p:nvPr>
        </p:nvSpPr>
        <p:spPr/>
        <p:txBody>
          <a:bodyPr/>
          <a:lstStyle/>
          <a:p>
            <a:r>
              <a:rPr lang="zh-CN" altLang="en-US" dirty="0"/>
              <a:t>快速解二次同余方程</a:t>
            </a:r>
          </a:p>
        </p:txBody>
      </p:sp>
      <p:sp>
        <p:nvSpPr>
          <p:cNvPr id="4" name="内容占位符 3">
            <a:extLst>
              <a:ext uri="{FF2B5EF4-FFF2-40B4-BE49-F238E27FC236}">
                <a16:creationId xmlns:a16="http://schemas.microsoft.com/office/drawing/2014/main" id="{5C88A458-65CF-4113-8ECC-EC44B9F5ED4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83145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5D676AA-0A17-4DFD-B67D-8F0434DF4DD7}"/>
                  </a:ext>
                </a:extLst>
              </p:cNvPr>
              <p:cNvSpPr>
                <a:spLocks noGrp="1"/>
              </p:cNvSpPr>
              <p:nvPr>
                <p:ph idx="1"/>
              </p:nvPr>
            </p:nvSpPr>
            <p:spPr>
              <a:xfrm>
                <a:off x="838200" y="1382233"/>
                <a:ext cx="5727700" cy="4938546"/>
              </a:xfrm>
            </p:spPr>
            <p:txBody>
              <a:bodyPr>
                <a:normAutofit/>
              </a:bodyPr>
              <a:lstStyle/>
              <a:p>
                <a:endParaRPr lang="en-US" altLang="zh-CN" dirty="0"/>
              </a:p>
              <a:p>
                <a:r>
                  <a:rPr lang="zh-CN" altLang="en-US" b="0" dirty="0"/>
                  <a:t>证明</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d>
                          <m:dPr>
                            <m:ctrlPr>
                              <a:rPr lang="en-US" altLang="zh-CN" b="0" i="1" smtClean="0">
                                <a:latin typeface="Cambria Math" panose="02040503050406030204" pitchFamily="18" charset="0"/>
                                <a:ea typeface="Cambria Math" panose="02040503050406030204" pitchFamily="18" charset="0"/>
                              </a:rPr>
                            </m:ctrlPr>
                          </m:dPr>
                          <m:e>
                            <m:r>
                              <a:rPr lang="en-US" altLang="zh-CN" b="0" i="1" smtClean="0">
                                <a:latin typeface="Cambria Math" panose="02040503050406030204" pitchFamily="18" charset="0"/>
                                <a:ea typeface="Cambria Math" panose="02040503050406030204" pitchFamily="18" charset="0"/>
                              </a:rPr>
                              <m:t>𝑎</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𝜔</m:t>
                            </m:r>
                          </m:e>
                        </m:d>
                      </m:e>
                      <m:sup>
                        <m:f>
                          <m:fPr>
                            <m:ctrlPr>
                              <a:rPr lang="en-US" altLang="zh-CN" b="0" i="1" smtClean="0">
                                <a:latin typeface="Cambria Math" panose="02040503050406030204" pitchFamily="18" charset="0"/>
                                <a:ea typeface="Cambria Math" panose="02040503050406030204" pitchFamily="18" charset="0"/>
                              </a:rPr>
                            </m:ctrlPr>
                          </m:fPr>
                          <m:num>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+1</m:t>
                            </m:r>
                          </m:num>
                          <m:den>
                            <m:r>
                              <a:rPr lang="en-US" altLang="zh-CN" b="0" i="1" smtClean="0">
                                <a:latin typeface="Cambria Math" panose="02040503050406030204" pitchFamily="18" charset="0"/>
                                <a:ea typeface="Cambria Math" panose="02040503050406030204" pitchFamily="18" charset="0"/>
                              </a:rPr>
                              <m:t>2</m:t>
                            </m:r>
                          </m:den>
                        </m:f>
                      </m:sup>
                    </m:sSup>
                  </m:oMath>
                </a14:m>
                <a:endParaRPr lang="en-US" altLang="zh-CN" b="0" dirty="0">
                  <a:ea typeface="Cambria Math" panose="02040503050406030204" pitchFamily="18" charset="0"/>
                </a:endParaRPr>
              </a:p>
              <a:p>
                <a:pPr/>
                <a14:m>
                  <m:oMathPara xmlns:m="http://schemas.openxmlformats.org/officeDocument/2006/math">
                    <m:oMathParaPr>
                      <m:jc m:val="left"/>
                    </m:oMathParaPr>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d>
                            <m:dPr>
                              <m:ctrlPr>
                                <a:rPr lang="en-US" altLang="zh-CN" b="0" i="1" smtClean="0">
                                  <a:latin typeface="Cambria Math" panose="02040503050406030204" pitchFamily="18" charset="0"/>
                                  <a:ea typeface="Cambria Math" panose="02040503050406030204" pitchFamily="18" charset="0"/>
                                </a:rPr>
                              </m:ctrlPr>
                            </m:dPr>
                            <m:e>
                              <m:r>
                                <a:rPr lang="en-US" altLang="zh-CN" b="0" i="1" smtClean="0">
                                  <a:latin typeface="Cambria Math" panose="02040503050406030204" pitchFamily="18" charset="0"/>
                                  <a:ea typeface="Cambria Math" panose="02040503050406030204" pitchFamily="18" charset="0"/>
                                </a:rPr>
                                <m:t>𝑎</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𝜔</m:t>
                              </m:r>
                            </m:e>
                          </m:d>
                        </m:e>
                        <m:sup>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+1</m:t>
                          </m:r>
                        </m:sup>
                      </m:sSup>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ea typeface="Cambria Math" panose="02040503050406030204" pitchFamily="18" charset="0"/>
                        </a:rPr>
                        <m:t>      </m:t>
                      </m:r>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𝑎</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𝜔</m:t>
                      </m:r>
                      <m:r>
                        <a:rPr lang="en-US" altLang="zh-CN" b="0" i="1" smtClean="0">
                          <a:latin typeface="Cambria Math" panose="02040503050406030204" pitchFamily="18" charset="0"/>
                          <a:ea typeface="Cambria Math" panose="02040503050406030204" pitchFamily="18" charset="0"/>
                        </a:rPr>
                        <m:t>)</m:t>
                      </m:r>
                      <m:nary>
                        <m:naryPr>
                          <m:chr m:val="∑"/>
                          <m:ctrlPr>
                            <a:rPr lang="en-US" altLang="zh-CN" i="1" smtClean="0">
                              <a:latin typeface="Cambria Math" panose="02040503050406030204" pitchFamily="18" charset="0"/>
                              <a:ea typeface="Cambria Math" panose="02040503050406030204" pitchFamily="18" charset="0"/>
                            </a:rPr>
                          </m:ctrlPr>
                        </m:naryPr>
                        <m:sub>
                          <m:r>
                            <m:rPr>
                              <m:brk m:alnAt="23"/>
                            </m:rPr>
                            <a:rPr lang="en-US" altLang="zh-CN" b="0" i="1" smtClean="0">
                              <a:latin typeface="Cambria Math" panose="02040503050406030204" pitchFamily="18" charset="0"/>
                              <a:ea typeface="Cambria Math" panose="02040503050406030204" pitchFamily="18" charset="0"/>
                            </a:rPr>
                            <m:t>𝑖</m:t>
                          </m:r>
                          <m:r>
                            <a:rPr lang="en-US" altLang="zh-CN" b="0" i="1" smtClean="0">
                              <a:latin typeface="Cambria Math" panose="02040503050406030204" pitchFamily="18" charset="0"/>
                              <a:ea typeface="Cambria Math" panose="02040503050406030204" pitchFamily="18" charset="0"/>
                            </a:rPr>
                            <m:t>=0</m:t>
                          </m:r>
                        </m:sub>
                        <m:sup>
                          <m:r>
                            <a:rPr lang="en-US" altLang="zh-CN" b="0" i="1" smtClean="0">
                              <a:latin typeface="Cambria Math" panose="02040503050406030204" pitchFamily="18" charset="0"/>
                              <a:ea typeface="Cambria Math" panose="02040503050406030204" pitchFamily="18" charset="0"/>
                            </a:rPr>
                            <m:t>𝑝</m:t>
                          </m:r>
                        </m:sup>
                        <m:e>
                          <m:sSubSup>
                            <m:sSubSupPr>
                              <m:ctrlPr>
                                <a:rPr lang="en-US" altLang="zh-CN" i="1">
                                  <a:latin typeface="Cambria Math" panose="02040503050406030204" pitchFamily="18" charset="0"/>
                                  <a:ea typeface="Cambria Math" panose="02040503050406030204" pitchFamily="18" charset="0"/>
                                </a:rPr>
                              </m:ctrlPr>
                            </m:sSubSupPr>
                            <m:e>
                              <m:r>
                                <a:rPr lang="en-US" altLang="zh-CN" i="1">
                                  <a:latin typeface="Cambria Math" panose="02040503050406030204" pitchFamily="18" charset="0"/>
                                  <a:ea typeface="Cambria Math" panose="02040503050406030204" pitchFamily="18" charset="0"/>
                                </a:rPr>
                                <m:t>𝐶</m:t>
                              </m:r>
                            </m:e>
                            <m:sub>
                              <m:r>
                                <a:rPr lang="en-US" altLang="zh-CN" i="1">
                                  <a:latin typeface="Cambria Math" panose="02040503050406030204" pitchFamily="18" charset="0"/>
                                  <a:ea typeface="Cambria Math" panose="02040503050406030204" pitchFamily="18" charset="0"/>
                                </a:rPr>
                                <m:t>𝑝</m:t>
                              </m:r>
                            </m:sub>
                            <m:sup>
                              <m:r>
                                <a:rPr lang="en-US" altLang="zh-CN" i="1">
                                  <a:latin typeface="Cambria Math" panose="02040503050406030204" pitchFamily="18" charset="0"/>
                                  <a:ea typeface="Cambria Math" panose="02040503050406030204" pitchFamily="18" charset="0"/>
                                </a:rPr>
                                <m:t>𝑖</m:t>
                              </m:r>
                            </m:sup>
                          </m:sSubSup>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𝑎</m:t>
                              </m:r>
                            </m:e>
                            <m:sup>
                              <m:r>
                                <a:rPr lang="en-US" altLang="zh-CN" b="0" i="1" smtClean="0">
                                  <a:latin typeface="Cambria Math" panose="02040503050406030204" pitchFamily="18" charset="0"/>
                                  <a:ea typeface="Cambria Math" panose="02040503050406030204" pitchFamily="18" charset="0"/>
                                </a:rPr>
                                <m:t>𝑖</m:t>
                              </m:r>
                            </m:sup>
                          </m:sSup>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𝜔</m:t>
                              </m:r>
                            </m:e>
                            <m:sup>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𝑖</m:t>
                              </m:r>
                            </m:sup>
                          </m:sSup>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     </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𝑎</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𝜔</m:t>
                      </m:r>
                      <m:r>
                        <a:rPr lang="en-US" altLang="zh-CN" i="1">
                          <a:latin typeface="Cambria Math" panose="02040503050406030204" pitchFamily="18" charset="0"/>
                          <a:ea typeface="Cambria Math" panose="02040503050406030204" pitchFamily="18" charset="0"/>
                        </a:rPr>
                        <m:t>)</m:t>
                      </m:r>
                      <m:nary>
                        <m:naryPr>
                          <m:chr m:val="∑"/>
                          <m:ctrlPr>
                            <a:rPr lang="en-US" altLang="zh-CN" i="1">
                              <a:latin typeface="Cambria Math" panose="02040503050406030204" pitchFamily="18" charset="0"/>
                              <a:ea typeface="Cambria Math" panose="02040503050406030204" pitchFamily="18" charset="0"/>
                            </a:rPr>
                          </m:ctrlPr>
                        </m:naryPr>
                        <m:sub>
                          <m:r>
                            <m:rPr>
                              <m:brk m:alnAt="23"/>
                            </m:rPr>
                            <a:rPr lang="en-US" altLang="zh-CN" i="1">
                              <a:latin typeface="Cambria Math" panose="02040503050406030204" pitchFamily="18" charset="0"/>
                              <a:ea typeface="Cambria Math" panose="02040503050406030204" pitchFamily="18" charset="0"/>
                            </a:rPr>
                            <m:t>𝑖</m:t>
                          </m:r>
                          <m:r>
                            <a:rPr lang="en-US" altLang="zh-CN" i="1">
                              <a:latin typeface="Cambria Math" panose="02040503050406030204" pitchFamily="18" charset="0"/>
                              <a:ea typeface="Cambria Math" panose="02040503050406030204" pitchFamily="18" charset="0"/>
                            </a:rPr>
                            <m:t>=0</m:t>
                          </m:r>
                        </m:sub>
                        <m:sup>
                          <m:r>
                            <a:rPr lang="en-US" altLang="zh-CN" i="1">
                              <a:latin typeface="Cambria Math" panose="02040503050406030204" pitchFamily="18" charset="0"/>
                              <a:ea typeface="Cambria Math" panose="02040503050406030204" pitchFamily="18" charset="0"/>
                            </a:rPr>
                            <m:t>𝑝</m:t>
                          </m:r>
                        </m:sup>
                        <m:e>
                          <m:d>
                            <m:dPr>
                              <m:ctrlPr>
                                <a:rPr lang="en-US" altLang="zh-CN" b="0" i="1" smtClean="0">
                                  <a:latin typeface="Cambria Math" panose="02040503050406030204" pitchFamily="18" charset="0"/>
                                  <a:ea typeface="Cambria Math" panose="02040503050406030204" pitchFamily="18" charset="0"/>
                                </a:rPr>
                              </m:ctrlPr>
                            </m:dPr>
                            <m:e>
                              <m:sSubSup>
                                <m:sSubSupPr>
                                  <m:ctrlPr>
                                    <a:rPr lang="en-US" altLang="zh-CN" i="1">
                                      <a:latin typeface="Cambria Math" panose="02040503050406030204" pitchFamily="18" charset="0"/>
                                      <a:ea typeface="Cambria Math" panose="02040503050406030204" pitchFamily="18" charset="0"/>
                                    </a:rPr>
                                  </m:ctrlPr>
                                </m:sSubSupPr>
                                <m:e>
                                  <m:r>
                                    <a:rPr lang="en-US" altLang="zh-CN" i="1">
                                      <a:latin typeface="Cambria Math" panose="02040503050406030204" pitchFamily="18" charset="0"/>
                                      <a:ea typeface="Cambria Math" panose="02040503050406030204" pitchFamily="18" charset="0"/>
                                    </a:rPr>
                                    <m:t>𝐶</m:t>
                                  </m:r>
                                </m:e>
                                <m:sub>
                                  <m:r>
                                    <a:rPr lang="en-US" altLang="zh-CN" b="0" i="1" smtClean="0">
                                      <a:latin typeface="Cambria Math" panose="02040503050406030204" pitchFamily="18" charset="0"/>
                                      <a:ea typeface="Cambria Math" panose="02040503050406030204" pitchFamily="18" charset="0"/>
                                    </a:rPr>
                                    <m:t>𝑝</m:t>
                                  </m:r>
                                </m:sub>
                                <m:sup>
                                  <m:r>
                                    <a:rPr lang="en-US" altLang="zh-CN" i="1">
                                      <a:latin typeface="Cambria Math" panose="02040503050406030204" pitchFamily="18" charset="0"/>
                                      <a:ea typeface="Cambria Math" panose="02040503050406030204" pitchFamily="18" charset="0"/>
                                    </a:rPr>
                                    <m:t>𝑖</m:t>
                                  </m:r>
                                </m:sup>
                              </m:sSubSup>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𝑝</m:t>
                              </m:r>
                            </m:e>
                          </m:d>
                          <m:r>
                            <a:rPr lang="en-US" altLang="zh-CN" i="1">
                              <a:latin typeface="Cambria Math" panose="02040503050406030204" pitchFamily="18" charset="0"/>
                              <a:ea typeface="Cambria Math" panose="02040503050406030204" pitchFamily="18" charset="0"/>
                            </a:rPr>
                            <m:t>∗</m:t>
                          </m:r>
                          <m:sSup>
                            <m:sSupPr>
                              <m:ctrlPr>
                                <a:rPr lang="en-US" altLang="zh-CN" i="1">
                                  <a:latin typeface="Cambria Math" panose="02040503050406030204" pitchFamily="18" charset="0"/>
                                  <a:ea typeface="Cambria Math" panose="02040503050406030204" pitchFamily="18" charset="0"/>
                                </a:rPr>
                              </m:ctrlPr>
                            </m:sSupPr>
                            <m:e>
                              <m:r>
                                <a:rPr lang="en-US" altLang="zh-CN" i="1">
                                  <a:latin typeface="Cambria Math" panose="02040503050406030204" pitchFamily="18" charset="0"/>
                                  <a:ea typeface="Cambria Math" panose="02040503050406030204" pitchFamily="18" charset="0"/>
                                </a:rPr>
                                <m:t>𝑎</m:t>
                              </m:r>
                            </m:e>
                            <m:sup>
                              <m:r>
                                <a:rPr lang="en-US" altLang="zh-CN" i="1">
                                  <a:latin typeface="Cambria Math" panose="02040503050406030204" pitchFamily="18" charset="0"/>
                                  <a:ea typeface="Cambria Math" panose="02040503050406030204" pitchFamily="18" charset="0"/>
                                </a:rPr>
                                <m:t>𝑖</m:t>
                              </m:r>
                            </m:sup>
                          </m:sSup>
                          <m:r>
                            <a:rPr lang="en-US" altLang="zh-CN" i="1">
                              <a:latin typeface="Cambria Math" panose="02040503050406030204" pitchFamily="18" charset="0"/>
                              <a:ea typeface="Cambria Math" panose="02040503050406030204" pitchFamily="18" charset="0"/>
                            </a:rPr>
                            <m:t>∗</m:t>
                          </m:r>
                          <m:sSup>
                            <m:sSupPr>
                              <m:ctrlPr>
                                <a:rPr lang="en-US" altLang="zh-CN" i="1">
                                  <a:latin typeface="Cambria Math" panose="02040503050406030204" pitchFamily="18" charset="0"/>
                                  <a:ea typeface="Cambria Math" panose="02040503050406030204" pitchFamily="18" charset="0"/>
                                </a:rPr>
                              </m:ctrlPr>
                            </m:sSupPr>
                            <m:e>
                              <m:r>
                                <a:rPr lang="en-US" altLang="zh-CN" i="1">
                                  <a:latin typeface="Cambria Math" panose="02040503050406030204" pitchFamily="18" charset="0"/>
                                  <a:ea typeface="Cambria Math" panose="02040503050406030204" pitchFamily="18" charset="0"/>
                                </a:rPr>
                                <m:t>𝜔</m:t>
                              </m:r>
                            </m:e>
                            <m:sup>
                              <m:r>
                                <a:rPr lang="en-US" altLang="zh-CN" i="1">
                                  <a:latin typeface="Cambria Math" panose="02040503050406030204" pitchFamily="18" charset="0"/>
                                  <a:ea typeface="Cambria Math" panose="02040503050406030204" pitchFamily="18" charset="0"/>
                                </a:rPr>
                                <m:t>𝑝</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𝑖</m:t>
                              </m:r>
                            </m:sup>
                          </m:sSup>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     </m:t>
                      </m:r>
                      <m:r>
                        <a:rPr lang="en-US" altLang="zh-CN" i="1">
                          <a:latin typeface="Cambria Math" panose="02040503050406030204" pitchFamily="18" charset="0"/>
                          <a:ea typeface="Cambria Math" panose="02040503050406030204" pitchFamily="18" charset="0"/>
                        </a:rPr>
                        <m:t>≡</m:t>
                      </m:r>
                      <m:d>
                        <m:dPr>
                          <m:ctrlPr>
                            <a:rPr lang="en-US" altLang="zh-CN" b="0" i="1">
                              <a:latin typeface="Cambria Math" panose="02040503050406030204" pitchFamily="18" charset="0"/>
                              <a:ea typeface="Cambria Math" panose="02040503050406030204" pitchFamily="18" charset="0"/>
                            </a:rPr>
                          </m:ctrlPr>
                        </m:dPr>
                        <m:e>
                          <m:r>
                            <a:rPr lang="en-US" altLang="zh-CN" i="1">
                              <a:latin typeface="Cambria Math" panose="02040503050406030204" pitchFamily="18" charset="0"/>
                              <a:ea typeface="Cambria Math" panose="02040503050406030204" pitchFamily="18" charset="0"/>
                            </a:rPr>
                            <m:t>𝑎</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𝜔</m:t>
                          </m:r>
                        </m:e>
                      </m:d>
                      <m:d>
                        <m:dPr>
                          <m:ctrlPr>
                            <a:rPr lang="en-US" altLang="zh-CN" b="0" i="1" smtClean="0">
                              <a:latin typeface="Cambria Math" panose="02040503050406030204" pitchFamily="18" charset="0"/>
                              <a:ea typeface="Cambria Math" panose="02040503050406030204" pitchFamily="18" charset="0"/>
                            </a:rPr>
                          </m:ctrlPr>
                        </m:dPr>
                        <m:e>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𝑎</m:t>
                              </m:r>
                            </m:e>
                            <m:sup>
                              <m:r>
                                <a:rPr lang="en-US" altLang="zh-CN" b="0" i="1" smtClean="0">
                                  <a:latin typeface="Cambria Math" panose="02040503050406030204" pitchFamily="18" charset="0"/>
                                  <a:ea typeface="Cambria Math" panose="02040503050406030204" pitchFamily="18" charset="0"/>
                                </a:rPr>
                                <m:t>𝑝</m:t>
                              </m:r>
                            </m:sup>
                          </m:sSup>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𝜔</m:t>
                              </m:r>
                            </m:e>
                            <m:sup>
                              <m:r>
                                <a:rPr lang="en-US" altLang="zh-CN" b="0" i="1" smtClean="0">
                                  <a:latin typeface="Cambria Math" panose="02040503050406030204" pitchFamily="18" charset="0"/>
                                  <a:ea typeface="Cambria Math" panose="02040503050406030204" pitchFamily="18" charset="0"/>
                                </a:rPr>
                                <m:t>𝑝</m:t>
                              </m:r>
                            </m:sup>
                          </m:sSup>
                        </m:e>
                      </m:d>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ea typeface="Cambria Math" panose="02040503050406030204" pitchFamily="18" charset="0"/>
                        </a:rPr>
                        <m:t>      </m:t>
                      </m:r>
                      <m:r>
                        <a:rPr lang="en-US" altLang="zh-CN" i="1">
                          <a:latin typeface="Cambria Math" panose="02040503050406030204" pitchFamily="18" charset="0"/>
                          <a:ea typeface="Cambria Math" panose="02040503050406030204" pitchFamily="18" charset="0"/>
                        </a:rPr>
                        <m:t>≡</m:t>
                      </m:r>
                      <m:d>
                        <m:dPr>
                          <m:ctrlPr>
                            <a:rPr lang="en-US" altLang="zh-CN" i="1">
                              <a:latin typeface="Cambria Math" panose="02040503050406030204" pitchFamily="18" charset="0"/>
                              <a:ea typeface="Cambria Math" panose="02040503050406030204" pitchFamily="18" charset="0"/>
                            </a:rPr>
                          </m:ctrlPr>
                        </m:dPr>
                        <m:e>
                          <m:r>
                            <a:rPr lang="en-US" altLang="zh-CN" i="1">
                              <a:latin typeface="Cambria Math" panose="02040503050406030204" pitchFamily="18" charset="0"/>
                              <a:ea typeface="Cambria Math" panose="02040503050406030204" pitchFamily="18" charset="0"/>
                            </a:rPr>
                            <m:t>𝑎</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𝜔</m:t>
                          </m:r>
                        </m:e>
                      </m:d>
                      <m:d>
                        <m:dPr>
                          <m:ctrlPr>
                            <a:rPr lang="en-US" altLang="zh-CN" i="1">
                              <a:latin typeface="Cambria Math" panose="02040503050406030204" pitchFamily="18" charset="0"/>
                              <a:ea typeface="Cambria Math" panose="02040503050406030204" pitchFamily="18" charset="0"/>
                            </a:rPr>
                          </m:ctrlPr>
                        </m:dPr>
                        <m:e>
                          <m:r>
                            <a:rPr lang="en-US" altLang="zh-CN" b="0" i="1" smtClean="0">
                              <a:latin typeface="Cambria Math" panose="02040503050406030204" pitchFamily="18" charset="0"/>
                              <a:ea typeface="Cambria Math" panose="02040503050406030204" pitchFamily="18" charset="0"/>
                            </a:rPr>
                            <m:t>𝑎</m:t>
                          </m:r>
                          <m:r>
                            <a:rPr lang="en-US" altLang="zh-CN" i="1">
                              <a:latin typeface="Cambria Math" panose="02040503050406030204" pitchFamily="18" charset="0"/>
                              <a:ea typeface="Cambria Math" panose="02040503050406030204" pitchFamily="18" charset="0"/>
                            </a:rPr>
                            <m:t>+</m:t>
                          </m:r>
                          <m:sSup>
                            <m:sSupPr>
                              <m:ctrlPr>
                                <a:rPr lang="en-US" altLang="zh-CN" i="1">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𝜔</m:t>
                              </m:r>
                              <m:r>
                                <a:rPr lang="en-US" altLang="zh-CN" b="0" i="1" smtClean="0">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𝜔</m:t>
                              </m:r>
                            </m:e>
                            <m:sup>
                              <m:r>
                                <a:rPr lang="en-US" altLang="zh-CN" i="1">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−1</m:t>
                              </m:r>
                            </m:sup>
                          </m:sSup>
                        </m:e>
                      </m:d>
                    </m:oMath>
                  </m:oMathPara>
                </a14:m>
                <a:endParaRPr lang="en-US" altLang="zh-CN" dirty="0"/>
              </a:p>
            </p:txBody>
          </p:sp>
        </mc:Choice>
        <mc:Fallback xmlns="">
          <p:sp>
            <p:nvSpPr>
              <p:cNvPr id="2" name="内容占位符 1">
                <a:extLst>
                  <a:ext uri="{FF2B5EF4-FFF2-40B4-BE49-F238E27FC236}">
                    <a16:creationId xmlns:a16="http://schemas.microsoft.com/office/drawing/2014/main" id="{45D676AA-0A17-4DFD-B67D-8F0434DF4DD7}"/>
                  </a:ext>
                </a:extLst>
              </p:cNvPr>
              <p:cNvSpPr>
                <a:spLocks noGrp="1" noRot="1" noChangeAspect="1" noMove="1" noResize="1" noEditPoints="1" noAdjustHandles="1" noChangeArrowheads="1" noChangeShapeType="1" noTextEdit="1"/>
              </p:cNvSpPr>
              <p:nvPr>
                <p:ph idx="1"/>
              </p:nvPr>
            </p:nvSpPr>
            <p:spPr>
              <a:xfrm>
                <a:off x="838200" y="1382233"/>
                <a:ext cx="5727700" cy="4938546"/>
              </a:xfrm>
              <a:blipFill>
                <a:blip r:embed="rId2"/>
                <a:stretch>
                  <a:fillRect l="-223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F7A55C2-7B26-487C-8A52-503510CA7C52}"/>
              </a:ext>
            </a:extLst>
          </p:cNvPr>
          <p:cNvSpPr>
            <a:spLocks noGrp="1"/>
          </p:cNvSpPr>
          <p:nvPr>
            <p:ph type="ctrTitle"/>
          </p:nvPr>
        </p:nvSpPr>
        <p:spPr/>
        <p:txBody>
          <a:bodyPr/>
          <a:lstStyle/>
          <a:p>
            <a:r>
              <a:rPr lang="zh-CN" altLang="en-US" dirty="0"/>
              <a:t>快速解二次同余方程</a:t>
            </a:r>
          </a:p>
        </p:txBody>
      </p:sp>
      <p:sp>
        <p:nvSpPr>
          <p:cNvPr id="4" name="内容占位符 3">
            <a:extLst>
              <a:ext uri="{FF2B5EF4-FFF2-40B4-BE49-F238E27FC236}">
                <a16:creationId xmlns:a16="http://schemas.microsoft.com/office/drawing/2014/main" id="{5C88A458-65CF-4113-8ECC-EC44B9F5ED4B}"/>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A7732F8F-EF67-458E-871C-6DD2104B135B}"/>
                  </a:ext>
                </a:extLst>
              </p:cNvPr>
              <p:cNvSpPr txBox="1">
                <a:spLocks/>
              </p:cNvSpPr>
              <p:nvPr/>
            </p:nvSpPr>
            <p:spPr>
              <a:xfrm>
                <a:off x="6565900" y="1213312"/>
                <a:ext cx="5727700" cy="4938546"/>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CN" dirty="0">
                  <a:ea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ea typeface="Cambria Math" panose="02040503050406030204" pitchFamily="18" charset="0"/>
                        </a:rPr>
                        <m:t>≡</m:t>
                      </m:r>
                      <m:d>
                        <m:dPr>
                          <m:ctrlPr>
                            <a:rPr lang="en-US" altLang="zh-CN" i="1">
                              <a:latin typeface="Cambria Math" panose="02040503050406030204" pitchFamily="18" charset="0"/>
                              <a:ea typeface="Cambria Math" panose="02040503050406030204" pitchFamily="18" charset="0"/>
                            </a:rPr>
                          </m:ctrlPr>
                        </m:dPr>
                        <m:e>
                          <m:r>
                            <a:rPr lang="en-US" altLang="zh-CN" i="1">
                              <a:latin typeface="Cambria Math" panose="02040503050406030204" pitchFamily="18" charset="0"/>
                              <a:ea typeface="Cambria Math" panose="02040503050406030204" pitchFamily="18" charset="0"/>
                            </a:rPr>
                            <m:t>𝑎</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𝜔</m:t>
                          </m:r>
                        </m:e>
                      </m:d>
                      <m:d>
                        <m:dPr>
                          <m:ctrlPr>
                            <a:rPr lang="en-US" altLang="zh-CN" i="1">
                              <a:latin typeface="Cambria Math" panose="02040503050406030204" pitchFamily="18" charset="0"/>
                              <a:ea typeface="Cambria Math" panose="02040503050406030204" pitchFamily="18" charset="0"/>
                            </a:rPr>
                          </m:ctrlPr>
                        </m:dPr>
                        <m:e>
                          <m:r>
                            <a:rPr lang="en-US" altLang="zh-CN" i="1" smtClean="0">
                              <a:latin typeface="Cambria Math" panose="02040503050406030204" pitchFamily="18" charset="0"/>
                              <a:ea typeface="Cambria Math" panose="02040503050406030204" pitchFamily="18" charset="0"/>
                            </a:rPr>
                            <m:t>𝑎</m:t>
                          </m:r>
                          <m:r>
                            <a:rPr lang="en-US" altLang="zh-CN" i="1">
                              <a:latin typeface="Cambria Math" panose="02040503050406030204" pitchFamily="18" charset="0"/>
                              <a:ea typeface="Cambria Math" panose="02040503050406030204" pitchFamily="18" charset="0"/>
                            </a:rPr>
                            <m:t>+</m:t>
                          </m:r>
                          <m:sSup>
                            <m:sSupPr>
                              <m:ctrlPr>
                                <a:rPr lang="en-US" altLang="zh-CN" i="1">
                                  <a:latin typeface="Cambria Math" panose="02040503050406030204" pitchFamily="18" charset="0"/>
                                  <a:ea typeface="Cambria Math" panose="02040503050406030204" pitchFamily="18" charset="0"/>
                                </a:rPr>
                              </m:ctrlPr>
                            </m:sSupPr>
                            <m:e>
                              <m:r>
                                <a:rPr lang="en-US" altLang="zh-CN" i="1" smtClean="0">
                                  <a:latin typeface="Cambria Math" panose="02040503050406030204" pitchFamily="18" charset="0"/>
                                  <a:ea typeface="Cambria Math" panose="02040503050406030204" pitchFamily="18" charset="0"/>
                                </a:rPr>
                                <m:t>𝜔</m:t>
                              </m:r>
                              <m:r>
                                <a:rPr lang="en-US" altLang="zh-CN"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𝑎</m:t>
                                  </m:r>
                                </m:e>
                                <m:sup>
                                  <m:r>
                                    <a:rPr lang="en-US" altLang="zh-CN" b="0" i="1" smtClean="0">
                                      <a:latin typeface="Cambria Math" panose="02040503050406030204" pitchFamily="18" charset="0"/>
                                      <a:ea typeface="Cambria Math" panose="02040503050406030204" pitchFamily="18" charset="0"/>
                                    </a:rPr>
                                    <m:t>2</m:t>
                                  </m:r>
                                </m:sup>
                              </m:sSup>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𝑛</m:t>
                              </m:r>
                              <m:r>
                                <a:rPr lang="en-US" altLang="zh-CN" b="0" i="1" smtClean="0">
                                  <a:latin typeface="Cambria Math" panose="02040503050406030204" pitchFamily="18" charset="0"/>
                                  <a:ea typeface="Cambria Math" panose="02040503050406030204" pitchFamily="18" charset="0"/>
                                </a:rPr>
                                <m:t>)</m:t>
                              </m:r>
                            </m:e>
                            <m:sup>
                              <m:f>
                                <m:fPr>
                                  <m:ctrlPr>
                                    <a:rPr lang="en-US" altLang="zh-CN" b="0" i="1" smtClean="0">
                                      <a:latin typeface="Cambria Math" panose="02040503050406030204" pitchFamily="18" charset="0"/>
                                      <a:ea typeface="Cambria Math" panose="02040503050406030204" pitchFamily="18" charset="0"/>
                                    </a:rPr>
                                  </m:ctrlPr>
                                </m:fPr>
                                <m:num>
                                  <m:r>
                                    <a:rPr lang="en-US" altLang="zh-CN" i="1">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−1</m:t>
                                  </m:r>
                                </m:num>
                                <m:den>
                                  <m:r>
                                    <a:rPr lang="en-US" altLang="zh-CN" b="0" i="1" smtClean="0">
                                      <a:latin typeface="Cambria Math" panose="02040503050406030204" pitchFamily="18" charset="0"/>
                                      <a:ea typeface="Cambria Math" panose="02040503050406030204" pitchFamily="18" charset="0"/>
                                    </a:rPr>
                                    <m:t>2</m:t>
                                  </m:r>
                                </m:den>
                              </m:f>
                            </m:sup>
                          </m:sSup>
                        </m:e>
                      </m:d>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ea typeface="Cambria Math" panose="02040503050406030204" pitchFamily="18" charset="0"/>
                        </a:rPr>
                        <m:t>≡</m:t>
                      </m:r>
                      <m:d>
                        <m:dPr>
                          <m:ctrlPr>
                            <a:rPr lang="en-US" altLang="zh-CN" i="1">
                              <a:latin typeface="Cambria Math" panose="02040503050406030204" pitchFamily="18" charset="0"/>
                              <a:ea typeface="Cambria Math" panose="02040503050406030204" pitchFamily="18" charset="0"/>
                            </a:rPr>
                          </m:ctrlPr>
                        </m:dPr>
                        <m:e>
                          <m:r>
                            <a:rPr lang="en-US" altLang="zh-CN" i="1">
                              <a:latin typeface="Cambria Math" panose="02040503050406030204" pitchFamily="18" charset="0"/>
                              <a:ea typeface="Cambria Math" panose="02040503050406030204" pitchFamily="18" charset="0"/>
                            </a:rPr>
                            <m:t>𝑎</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𝜔</m:t>
                          </m:r>
                        </m:e>
                      </m:d>
                      <m:d>
                        <m:dPr>
                          <m:ctrlPr>
                            <a:rPr lang="en-US" altLang="zh-CN" i="1">
                              <a:latin typeface="Cambria Math" panose="02040503050406030204" pitchFamily="18" charset="0"/>
                              <a:ea typeface="Cambria Math" panose="02040503050406030204" pitchFamily="18" charset="0"/>
                            </a:rPr>
                          </m:ctrlPr>
                        </m:dPr>
                        <m:e>
                          <m:r>
                            <a:rPr lang="en-US" altLang="zh-CN" i="1">
                              <a:latin typeface="Cambria Math" panose="02040503050406030204" pitchFamily="18" charset="0"/>
                              <a:ea typeface="Cambria Math" panose="02040503050406030204" pitchFamily="18" charset="0"/>
                            </a:rPr>
                            <m:t>𝑎</m:t>
                          </m:r>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𝜔</m:t>
                          </m:r>
                          <m:r>
                            <a:rPr lang="en-US" altLang="zh-CN" b="0" i="1" smtClean="0">
                              <a:latin typeface="Cambria Math" panose="02040503050406030204" pitchFamily="18" charset="0"/>
                              <a:ea typeface="Cambria Math" panose="02040503050406030204" pitchFamily="18" charset="0"/>
                            </a:rPr>
                            <m:t>∗</m:t>
                          </m:r>
                          <m:d>
                            <m:dPr>
                              <m:ctrlPr>
                                <a:rPr lang="en-US" altLang="zh-CN" b="0" i="1" smtClean="0">
                                  <a:latin typeface="Cambria Math" panose="02040503050406030204" pitchFamily="18" charset="0"/>
                                  <a:ea typeface="Cambria Math" panose="02040503050406030204" pitchFamily="18" charset="0"/>
                                </a:rPr>
                              </m:ctrlPr>
                            </m:dPr>
                            <m:e>
                              <m:r>
                                <a:rPr lang="en-US" altLang="zh-CN" b="0" i="1" smtClean="0">
                                  <a:latin typeface="Cambria Math" panose="02040503050406030204" pitchFamily="18" charset="0"/>
                                  <a:ea typeface="Cambria Math" panose="02040503050406030204" pitchFamily="18" charset="0"/>
                                </a:rPr>
                                <m:t>−1</m:t>
                              </m:r>
                            </m:e>
                          </m:d>
                        </m:e>
                      </m:d>
                      <m:r>
                        <a:rPr lang="en-US" altLang="zh-CN" b="0" i="1" smtClean="0">
                          <a:latin typeface="Cambria Math" panose="02040503050406030204" pitchFamily="18" charset="0"/>
                          <a:ea typeface="Cambria Math" panose="02040503050406030204" pitchFamily="18" charset="0"/>
                        </a:rPr>
                        <m:t> </m:t>
                      </m:r>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𝑎</m:t>
                          </m:r>
                        </m:e>
                        <m:sup>
                          <m:r>
                            <a:rPr lang="en-US" altLang="zh-CN" b="0" i="1" smtClean="0">
                              <a:latin typeface="Cambria Math" panose="02040503050406030204" pitchFamily="18" charset="0"/>
                              <a:ea typeface="Cambria Math" panose="02040503050406030204" pitchFamily="18" charset="0"/>
                            </a:rPr>
                            <m:t>2</m:t>
                          </m:r>
                        </m:sup>
                      </m:sSup>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𝜔</m:t>
                          </m:r>
                        </m:e>
                        <m:sup>
                          <m:r>
                            <a:rPr lang="en-US" altLang="zh-CN" b="0" i="1" smtClean="0">
                              <a:latin typeface="Cambria Math" panose="02040503050406030204" pitchFamily="18" charset="0"/>
                              <a:ea typeface="Cambria Math" panose="02040503050406030204" pitchFamily="18" charset="0"/>
                            </a:rPr>
                            <m:t>2</m:t>
                          </m:r>
                        </m:sup>
                      </m:sSup>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ea typeface="Cambria Math" panose="02040503050406030204" pitchFamily="18" charset="0"/>
                        </a:rPr>
                        <m:t>≡</m:t>
                      </m:r>
                      <m:sSup>
                        <m:sSupPr>
                          <m:ctrlPr>
                            <a:rPr lang="en-US" altLang="zh-CN" i="1">
                              <a:latin typeface="Cambria Math" panose="02040503050406030204" pitchFamily="18" charset="0"/>
                              <a:ea typeface="Cambria Math" panose="02040503050406030204" pitchFamily="18" charset="0"/>
                            </a:rPr>
                          </m:ctrlPr>
                        </m:sSupPr>
                        <m:e>
                          <m:r>
                            <a:rPr lang="en-US" altLang="zh-CN" i="1">
                              <a:latin typeface="Cambria Math" panose="02040503050406030204" pitchFamily="18" charset="0"/>
                              <a:ea typeface="Cambria Math" panose="02040503050406030204" pitchFamily="18" charset="0"/>
                            </a:rPr>
                            <m:t>𝑎</m:t>
                          </m:r>
                        </m:e>
                        <m:sup>
                          <m:r>
                            <a:rPr lang="en-US" altLang="zh-CN" i="1">
                              <a:latin typeface="Cambria Math" panose="02040503050406030204" pitchFamily="18" charset="0"/>
                              <a:ea typeface="Cambria Math" panose="02040503050406030204" pitchFamily="18" charset="0"/>
                            </a:rPr>
                            <m:t>2</m:t>
                          </m:r>
                        </m:sup>
                      </m:sSup>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𝑎</m:t>
                          </m:r>
                        </m:e>
                        <m:sup>
                          <m:r>
                            <a:rPr lang="en-US" altLang="zh-CN" b="0" i="1" smtClean="0">
                              <a:latin typeface="Cambria Math" panose="02040503050406030204" pitchFamily="18" charset="0"/>
                              <a:ea typeface="Cambria Math" panose="02040503050406030204" pitchFamily="18" charset="0"/>
                            </a:rPr>
                            <m:t>2</m:t>
                          </m:r>
                        </m:sup>
                      </m:sSup>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𝑛</m:t>
                      </m:r>
                      <m:r>
                        <a:rPr lang="en-US" altLang="zh-CN" b="0" i="1" smtClean="0">
                          <a:latin typeface="Cambria Math" panose="02040503050406030204" pitchFamily="18" charset="0"/>
                          <a:ea typeface="Cambria Math" panose="02040503050406030204" pitchFamily="18" charset="0"/>
                        </a:rPr>
                        <m:t>)</m:t>
                      </m:r>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𝑛</m:t>
                      </m:r>
                    </m:oMath>
                  </m:oMathPara>
                </a14:m>
                <a:endParaRPr lang="en-US" altLang="zh-CN" dirty="0"/>
              </a:p>
              <a:p>
                <a:endParaRPr lang="en-US" altLang="zh-CN" dirty="0"/>
              </a:p>
            </p:txBody>
          </p:sp>
        </mc:Choice>
        <mc:Fallback xmlns="">
          <p:sp>
            <p:nvSpPr>
              <p:cNvPr id="5" name="内容占位符 1">
                <a:extLst>
                  <a:ext uri="{FF2B5EF4-FFF2-40B4-BE49-F238E27FC236}">
                    <a16:creationId xmlns:a16="http://schemas.microsoft.com/office/drawing/2014/main" id="{A7732F8F-EF67-458E-871C-6DD2104B135B}"/>
                  </a:ext>
                </a:extLst>
              </p:cNvPr>
              <p:cNvSpPr txBox="1">
                <a:spLocks noRot="1" noChangeAspect="1" noMove="1" noResize="1" noEditPoints="1" noAdjustHandles="1" noChangeArrowheads="1" noChangeShapeType="1" noTextEdit="1"/>
              </p:cNvSpPr>
              <p:nvPr/>
            </p:nvSpPr>
            <p:spPr>
              <a:xfrm>
                <a:off x="6565900" y="1213312"/>
                <a:ext cx="5727700" cy="4938546"/>
              </a:xfrm>
              <a:prstGeom prst="rect">
                <a:avLst/>
              </a:prstGeom>
              <a:blipFill>
                <a:blip r:embed="rId3"/>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189152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5D676AA-0A17-4DFD-B67D-8F0434DF4DD7}"/>
                  </a:ext>
                </a:extLst>
              </p:cNvPr>
              <p:cNvSpPr>
                <a:spLocks noGrp="1"/>
              </p:cNvSpPr>
              <p:nvPr>
                <p:ph idx="1"/>
              </p:nvPr>
            </p:nvSpPr>
            <p:spPr/>
            <p:txBody>
              <a:bodyPr>
                <a:normAutofit/>
              </a:bodyPr>
              <a:lstStyle/>
              <a:p>
                <a:r>
                  <a:rPr lang="zh-CN" altLang="en-US" dirty="0"/>
                  <a:t>随机取</a:t>
                </a:r>
                <a:r>
                  <a:rPr lang="en-US" altLang="zh-CN" dirty="0"/>
                  <a:t>a</a:t>
                </a:r>
                <a:r>
                  <a:rPr lang="zh-CN" altLang="en-US" dirty="0"/>
                  <a:t>，直到</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𝑛</m:t>
                    </m:r>
                  </m:oMath>
                </a14:m>
                <a:r>
                  <a:rPr lang="zh-CN" altLang="en-US" dirty="0"/>
                  <a:t>不是模</a:t>
                </a:r>
                <a:r>
                  <a:rPr lang="en-US" altLang="zh-CN" dirty="0"/>
                  <a:t>p</a:t>
                </a:r>
                <a:r>
                  <a:rPr lang="zh-CN" altLang="en-US" dirty="0"/>
                  <a:t>的二次剩余，令</a:t>
                </a:r>
                <a14:m>
                  <m:oMath xmlns:m="http://schemas.openxmlformats.org/officeDocument/2006/math">
                    <m:r>
                      <a:rPr lang="en-US" altLang="zh-CN" b="0" i="1" smtClean="0">
                        <a:latin typeface="Cambria Math" panose="02040503050406030204" pitchFamily="18" charset="0"/>
                      </a:rPr>
                      <m:t>𝜔</m:t>
                    </m:r>
                    <m:r>
                      <a:rPr lang="en-US" altLang="zh-CN" b="0" i="1" smtClean="0">
                        <a:latin typeface="Cambria Math" panose="02040503050406030204" pitchFamily="18" charset="0"/>
                      </a:rPr>
                      <m:t>=</m:t>
                    </m:r>
                    <m:rad>
                      <m:radPr>
                        <m:degHide m:val="on"/>
                        <m:ctrlPr>
                          <a:rPr lang="en-US" altLang="zh-CN" b="0" i="1" smtClean="0">
                            <a:latin typeface="Cambria Math" panose="02040503050406030204" pitchFamily="18" charset="0"/>
                          </a:rPr>
                        </m:ctrlPr>
                      </m:radPr>
                      <m:deg/>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𝑛</m:t>
                        </m:r>
                      </m:e>
                    </m:rad>
                  </m:oMath>
                </a14:m>
                <a:endParaRPr lang="en-US" altLang="zh-CN" dirty="0"/>
              </a:p>
              <a:p>
                <a:r>
                  <a:rPr lang="zh-CN" altLang="en-US" dirty="0"/>
                  <a:t>那么</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d>
                          <m:dPr>
                            <m:ctrlPr>
                              <a:rPr lang="en-US" altLang="zh-CN" b="0" i="1" smtClean="0">
                                <a:latin typeface="Cambria Math" panose="02040503050406030204" pitchFamily="18" charset="0"/>
                                <a:ea typeface="Cambria Math" panose="02040503050406030204" pitchFamily="18" charset="0"/>
                              </a:rPr>
                            </m:ctrlPr>
                          </m:dPr>
                          <m:e>
                            <m:r>
                              <a:rPr lang="en-US" altLang="zh-CN" b="0" i="1" smtClean="0">
                                <a:latin typeface="Cambria Math" panose="02040503050406030204" pitchFamily="18" charset="0"/>
                                <a:ea typeface="Cambria Math" panose="02040503050406030204" pitchFamily="18" charset="0"/>
                              </a:rPr>
                              <m:t>𝑎</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𝜔</m:t>
                            </m:r>
                          </m:e>
                        </m:d>
                      </m:e>
                      <m:sup>
                        <m:f>
                          <m:fPr>
                            <m:ctrlPr>
                              <a:rPr lang="en-US" altLang="zh-CN" b="0" i="1" smtClean="0">
                                <a:latin typeface="Cambria Math" panose="02040503050406030204" pitchFamily="18" charset="0"/>
                                <a:ea typeface="Cambria Math" panose="02040503050406030204" pitchFamily="18" charset="0"/>
                              </a:rPr>
                            </m:ctrlPr>
                          </m:fPr>
                          <m:num>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+1</m:t>
                            </m:r>
                          </m:num>
                          <m:den>
                            <m:r>
                              <a:rPr lang="en-US" altLang="zh-CN" b="0" i="1" smtClean="0">
                                <a:latin typeface="Cambria Math" panose="02040503050406030204" pitchFamily="18" charset="0"/>
                                <a:ea typeface="Cambria Math" panose="02040503050406030204" pitchFamily="18" charset="0"/>
                              </a:rPr>
                              <m:t>2</m:t>
                            </m:r>
                          </m:den>
                        </m:f>
                      </m:sup>
                    </m:sSup>
                  </m:oMath>
                </a14:m>
                <a:endParaRPr lang="en-US" altLang="zh-CN" dirty="0"/>
              </a:p>
              <a:p>
                <a:r>
                  <a:rPr lang="zh-CN" altLang="en-US" dirty="0"/>
                  <a:t>这里强行扩大了数域</a:t>
                </a:r>
                <a:r>
                  <a:rPr lang="en-US" altLang="zh-CN" dirty="0"/>
                  <a:t>(</a:t>
                </a:r>
                <a:r>
                  <a:rPr lang="zh-CN" altLang="en-US" dirty="0"/>
                  <a:t>类似为了</a:t>
                </a:r>
                <a14:m>
                  <m:oMath xmlns:m="http://schemas.openxmlformats.org/officeDocument/2006/math">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−1</m:t>
                        </m:r>
                      </m:e>
                    </m:rad>
                    <m:r>
                      <a:rPr lang="zh-CN" altLang="en-US" i="1">
                        <a:latin typeface="Cambria Math" panose="02040503050406030204" pitchFamily="18" charset="0"/>
                      </a:rPr>
                      <m:t>把</m:t>
                    </m:r>
                  </m:oMath>
                </a14:m>
                <a:r>
                  <a:rPr lang="zh-CN" altLang="en-US" dirty="0"/>
                  <a:t>实数扩展成了负数</a:t>
                </a:r>
                <a:r>
                  <a:rPr lang="en-US" altLang="zh-CN" dirty="0"/>
                  <a:t>)</a:t>
                </a:r>
                <a:r>
                  <a:rPr lang="zh-CN" altLang="en-US" dirty="0"/>
                  <a:t>，其中运算和实数中的四则运算完全相同，除了</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𝜔</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𝑛</m:t>
                    </m:r>
                  </m:oMath>
                </a14:m>
                <a:endParaRPr lang="en-US" altLang="zh-CN" dirty="0"/>
              </a:p>
              <a:p>
                <a:r>
                  <a:rPr lang="zh-CN" altLang="en-US" dirty="0"/>
                  <a:t>由于二次剩余一半一半，所以期望两次出结果</a:t>
                </a:r>
                <a:endParaRPr lang="en-US" altLang="zh-CN" dirty="0"/>
              </a:p>
            </p:txBody>
          </p:sp>
        </mc:Choice>
        <mc:Fallback xmlns="">
          <p:sp>
            <p:nvSpPr>
              <p:cNvPr id="2" name="内容占位符 1">
                <a:extLst>
                  <a:ext uri="{FF2B5EF4-FFF2-40B4-BE49-F238E27FC236}">
                    <a16:creationId xmlns:a16="http://schemas.microsoft.com/office/drawing/2014/main" id="{45D676AA-0A17-4DFD-B67D-8F0434DF4DD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F7A55C2-7B26-487C-8A52-503510CA7C52}"/>
              </a:ext>
            </a:extLst>
          </p:cNvPr>
          <p:cNvSpPr>
            <a:spLocks noGrp="1"/>
          </p:cNvSpPr>
          <p:nvPr>
            <p:ph type="ctrTitle"/>
          </p:nvPr>
        </p:nvSpPr>
        <p:spPr/>
        <p:txBody>
          <a:bodyPr/>
          <a:lstStyle/>
          <a:p>
            <a:r>
              <a:rPr lang="zh-CN" altLang="en-US" dirty="0"/>
              <a:t>快速解二次同余方程</a:t>
            </a:r>
          </a:p>
        </p:txBody>
      </p:sp>
      <p:sp>
        <p:nvSpPr>
          <p:cNvPr id="4" name="内容占位符 3">
            <a:extLst>
              <a:ext uri="{FF2B5EF4-FFF2-40B4-BE49-F238E27FC236}">
                <a16:creationId xmlns:a16="http://schemas.microsoft.com/office/drawing/2014/main" id="{5C88A458-65CF-4113-8ECC-EC44B9F5ED4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054899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7AD07B-8ACD-47E5-B56F-40F15ABD19F9}"/>
              </a:ext>
            </a:extLst>
          </p:cNvPr>
          <p:cNvSpPr>
            <a:spLocks noGrp="1"/>
          </p:cNvSpPr>
          <p:nvPr>
            <p:ph type="ctrTitle"/>
          </p:nvPr>
        </p:nvSpPr>
        <p:spPr/>
        <p:txBody>
          <a:bodyPr/>
          <a:lstStyle/>
          <a:p>
            <a:r>
              <a:rPr lang="zh-CN" altLang="en-US" dirty="0"/>
              <a:t>概率和组合数学</a:t>
            </a:r>
          </a:p>
        </p:txBody>
      </p:sp>
      <p:sp>
        <p:nvSpPr>
          <p:cNvPr id="3" name="内容占位符 2">
            <a:extLst>
              <a:ext uri="{FF2B5EF4-FFF2-40B4-BE49-F238E27FC236}">
                <a16:creationId xmlns:a16="http://schemas.microsoft.com/office/drawing/2014/main" id="{65325B6B-B593-4B7D-8FCC-5258E68B9A0E}"/>
              </a:ext>
            </a:extLst>
          </p:cNvPr>
          <p:cNvSpPr>
            <a:spLocks noGrp="1"/>
          </p:cNvSpPr>
          <p:nvPr>
            <p:ph sz="quarter" idx="10"/>
          </p:nvPr>
        </p:nvSpPr>
        <p:spPr/>
        <p:txBody>
          <a:bodyPr/>
          <a:lstStyle/>
          <a:p>
            <a:r>
              <a:rPr lang="zh-CN" altLang="en-US" dirty="0"/>
              <a:t>朴素概率论</a:t>
            </a:r>
          </a:p>
        </p:txBody>
      </p:sp>
    </p:spTree>
    <p:extLst>
      <p:ext uri="{BB962C8B-B14F-4D97-AF65-F5344CB8AC3E}">
        <p14:creationId xmlns:p14="http://schemas.microsoft.com/office/powerpoint/2010/main" val="3966772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CB7C908-DBEE-49D6-9BC9-9FA3D4248FE2}"/>
              </a:ext>
            </a:extLst>
          </p:cNvPr>
          <p:cNvSpPr>
            <a:spLocks noGrp="1"/>
          </p:cNvSpPr>
          <p:nvPr>
            <p:ph idx="1"/>
          </p:nvPr>
        </p:nvSpPr>
        <p:spPr/>
        <p:txBody>
          <a:bodyPr/>
          <a:lstStyle/>
          <a:p>
            <a:r>
              <a:rPr lang="zh-CN" altLang="en-US" dirty="0"/>
              <a:t>符合下列三个条件的实验：</a:t>
            </a:r>
            <a:endParaRPr lang="en-US" altLang="zh-CN" dirty="0"/>
          </a:p>
          <a:p>
            <a:r>
              <a:rPr lang="en-US" altLang="zh-CN" dirty="0"/>
              <a:t>1.</a:t>
            </a:r>
            <a:r>
              <a:rPr lang="zh-CN" altLang="en-US" dirty="0"/>
              <a:t>可以在相同的条件下重复的进行</a:t>
            </a:r>
          </a:p>
          <a:p>
            <a:r>
              <a:rPr lang="en-US" altLang="zh-CN" dirty="0"/>
              <a:t>2.</a:t>
            </a:r>
            <a:r>
              <a:rPr lang="zh-CN" altLang="en-US" dirty="0"/>
              <a:t>每次试验的可能结果不止一个，并且能事先明确试验的所有可能结果</a:t>
            </a:r>
          </a:p>
          <a:p>
            <a:r>
              <a:rPr lang="en-US" altLang="zh-CN" dirty="0"/>
              <a:t>3.</a:t>
            </a:r>
            <a:r>
              <a:rPr lang="zh-CN" altLang="en-US" dirty="0"/>
              <a:t>进行一次试验之前不能确定哪一个结果会出现</a:t>
            </a:r>
            <a:endParaRPr lang="en-US" altLang="zh-CN" dirty="0"/>
          </a:p>
          <a:p>
            <a:endParaRPr lang="en-US" altLang="zh-CN" dirty="0"/>
          </a:p>
          <a:p>
            <a:r>
              <a:rPr lang="zh-CN" altLang="en-US" dirty="0"/>
              <a:t>例如：</a:t>
            </a:r>
            <a:endParaRPr lang="en-US" altLang="zh-CN" dirty="0"/>
          </a:p>
          <a:p>
            <a:r>
              <a:rPr lang="zh-CN" altLang="en-US" dirty="0"/>
              <a:t>抛一枚硬币，观察正面和反面出现的情况</a:t>
            </a:r>
            <a:endParaRPr lang="en-US" altLang="zh-CN" dirty="0"/>
          </a:p>
          <a:p>
            <a:r>
              <a:rPr lang="zh-CN" altLang="en-US" dirty="0"/>
              <a:t>抛两颗骰子，观察出现的点数情况</a:t>
            </a:r>
          </a:p>
          <a:p>
            <a:endParaRPr lang="en-US" altLang="zh-CN" dirty="0"/>
          </a:p>
        </p:txBody>
      </p:sp>
      <p:sp>
        <p:nvSpPr>
          <p:cNvPr id="3" name="标题 2">
            <a:extLst>
              <a:ext uri="{FF2B5EF4-FFF2-40B4-BE49-F238E27FC236}">
                <a16:creationId xmlns:a16="http://schemas.microsoft.com/office/drawing/2014/main" id="{94E29025-1A1B-4C4B-A806-60BF21BF4091}"/>
              </a:ext>
            </a:extLst>
          </p:cNvPr>
          <p:cNvSpPr>
            <a:spLocks noGrp="1"/>
          </p:cNvSpPr>
          <p:nvPr>
            <p:ph type="ctrTitle"/>
          </p:nvPr>
        </p:nvSpPr>
        <p:spPr/>
        <p:txBody>
          <a:bodyPr/>
          <a:lstStyle/>
          <a:p>
            <a:r>
              <a:rPr lang="zh-CN" altLang="en-US" dirty="0"/>
              <a:t>随机事件</a:t>
            </a:r>
          </a:p>
        </p:txBody>
      </p:sp>
      <p:sp>
        <p:nvSpPr>
          <p:cNvPr id="4" name="内容占位符 3">
            <a:extLst>
              <a:ext uri="{FF2B5EF4-FFF2-40B4-BE49-F238E27FC236}">
                <a16:creationId xmlns:a16="http://schemas.microsoft.com/office/drawing/2014/main" id="{501CD080-A38F-4358-8F66-F10166F3E35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51994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6B1DA20-9563-42B0-9831-810928AF370E}"/>
                  </a:ext>
                </a:extLst>
              </p:cNvPr>
              <p:cNvSpPr>
                <a:spLocks noGrp="1"/>
              </p:cNvSpPr>
              <p:nvPr>
                <p:ph idx="1"/>
              </p:nvPr>
            </p:nvSpPr>
            <p:spPr/>
            <p:txBody>
              <a:bodyPr/>
              <a:lstStyle/>
              <a:p>
                <a14:m>
                  <m:oMath xmlns:m="http://schemas.openxmlformats.org/officeDocument/2006/math">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oMath>
                </a14:m>
                <a:r>
                  <a:rPr lang="zh-CN" altLang="en-US" dirty="0"/>
                  <a:t>在</a:t>
                </a:r>
                <a14:m>
                  <m:oMath xmlns:m="http://schemas.openxmlformats.org/officeDocument/2006/math">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oMath>
                </a14:m>
                <a:r>
                  <a:rPr lang="zh-CN" altLang="en-US" dirty="0"/>
                  <a:t>处的导数：</a:t>
                </a:r>
                <a:r>
                  <a:rPr lang="en-US" altLang="zh-CN" dirty="0"/>
                  <a:t> </a:t>
                </a:r>
                <a14:m>
                  <m:oMath xmlns:m="http://schemas.openxmlformats.org/officeDocument/2006/math">
                    <m:sSup>
                      <m:sSupPr>
                        <m:ctrlPr>
                          <a:rPr lang="en-US" altLang="zh-CN" b="0" i="1" dirty="0" smtClean="0">
                            <a:latin typeface="Cambria Math" panose="02040503050406030204" pitchFamily="18" charset="0"/>
                          </a:rPr>
                        </m:ctrlPr>
                      </m:sSupPr>
                      <m:e>
                        <m:r>
                          <m:rPr>
                            <m:sty m:val="p"/>
                          </m:rPr>
                          <a:rPr lang="en-US" altLang="zh-CN" i="1" dirty="0">
                            <a:latin typeface="Cambria Math" panose="02040503050406030204" pitchFamily="18" charset="0"/>
                          </a:rPr>
                          <m:t>f</m:t>
                        </m:r>
                      </m:e>
                      <m:sup>
                        <m:r>
                          <a:rPr lang="en-US" altLang="zh-CN" b="0" i="1" dirty="0" smtClean="0">
                            <a:latin typeface="Cambria Math" panose="02040503050406030204" pitchFamily="18" charset="0"/>
                          </a:rPr>
                          <m:t>′</m:t>
                        </m:r>
                      </m:sup>
                    </m:sSup>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e>
                    </m:d>
                    <m:r>
                      <a:rPr lang="en-US" altLang="zh-CN" b="0" i="1" dirty="0" smtClean="0">
                        <a:latin typeface="Cambria Math" panose="02040503050406030204" pitchFamily="18" charset="0"/>
                      </a:rPr>
                      <m:t>=</m:t>
                    </m:r>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a:rPr lang="en-US" altLang="zh-CN" b="0" i="1" dirty="0" smtClean="0">
                                <a:latin typeface="Cambria Math" panose="02040503050406030204" pitchFamily="18" charset="0"/>
                              </a:rPr>
                              <m:t>𝑥</m:t>
                            </m:r>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lim>
                        </m:limLow>
                      </m:fName>
                      <m:e>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e>
                            </m:d>
                          </m:num>
                          <m:den>
                            <m:r>
                              <a:rPr lang="en-US" altLang="zh-CN" b="0" i="1" dirty="0" smtClean="0">
                                <a:latin typeface="Cambria Math" panose="02040503050406030204" pitchFamily="18" charset="0"/>
                              </a:rPr>
                              <m:t>𝑥</m:t>
                            </m:r>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den>
                        </m:f>
                      </m:e>
                    </m:func>
                  </m:oMath>
                </a14:m>
                <a:endParaRPr lang="en-US" altLang="zh-CN" b="0" i="1" dirty="0">
                  <a:latin typeface="Cambria Math" panose="02040503050406030204" pitchFamily="18" charset="0"/>
                </a:endParaRPr>
              </a:p>
              <a:p>
                <a14:m>
                  <m:oMath xmlns:m="http://schemas.openxmlformats.org/officeDocument/2006/math">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e>
                        </m:d>
                      </m:num>
                      <m:den>
                        <m:r>
                          <a:rPr lang="en-US" altLang="zh-CN" b="0" i="1" dirty="0" smtClean="0">
                            <a:latin typeface="Cambria Math" panose="02040503050406030204" pitchFamily="18" charset="0"/>
                          </a:rPr>
                          <m:t>𝑥</m:t>
                        </m:r>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0</m:t>
                            </m:r>
                          </m:sub>
                        </m:sSub>
                      </m:den>
                    </m:f>
                    <m:r>
                      <a:rPr lang="zh-CN" altLang="en-US" i="1" dirty="0">
                        <a:latin typeface="Cambria Math" panose="02040503050406030204" pitchFamily="18" charset="0"/>
                      </a:rPr>
                      <m:t>可以</m:t>
                    </m:r>
                  </m:oMath>
                </a14:m>
                <a:r>
                  <a:rPr lang="zh-CN" altLang="en-US" dirty="0">
                    <a:latin typeface="Cambria Math" panose="02040503050406030204" pitchFamily="18" charset="0"/>
                  </a:rPr>
                  <a:t>看做是</a:t>
                </a:r>
                <a14:m>
                  <m:oMath xmlns:m="http://schemas.openxmlformats.org/officeDocument/2006/math">
                    <m:r>
                      <a:rPr lang="en-US" altLang="zh-CN" b="0" i="1" smtClean="0">
                        <a:latin typeface="Cambria Math" panose="02040503050406030204" pitchFamily="18" charset="0"/>
                      </a:rPr>
                      <m:t>( </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 )</m:t>
                    </m:r>
                    <m:r>
                      <a:rPr lang="zh-CN" altLang="en-US" i="1" smtClean="0">
                        <a:latin typeface="Cambria Math" panose="02040503050406030204" pitchFamily="18" charset="0"/>
                      </a:rPr>
                      <m:t>到</m:t>
                    </m:r>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e>
                    </m:d>
                    <m:r>
                      <a:rPr lang="en-US" altLang="zh-CN" b="0" i="1" smtClean="0">
                        <a:latin typeface="Cambria Math" panose="02040503050406030204" pitchFamily="18" charset="0"/>
                      </a:rPr>
                      <m:t> )</m:t>
                    </m:r>
                  </m:oMath>
                </a14:m>
                <a:r>
                  <a:rPr lang="zh-CN" altLang="en-US" dirty="0">
                    <a:latin typeface="Cambria Math" panose="02040503050406030204" pitchFamily="18" charset="0"/>
                  </a:rPr>
                  <a:t>的连线的斜率</a:t>
                </a:r>
                <a:endParaRPr lang="en-US" altLang="zh-CN" dirty="0">
                  <a:latin typeface="Cambria Math" panose="02040503050406030204" pitchFamily="18" charset="0"/>
                </a:endParaRPr>
              </a:p>
              <a:p>
                <a14:m>
                  <m:oMath xmlns:m="http://schemas.openxmlformats.org/officeDocument/2006/math">
                    <m:r>
                      <a:rPr lang="zh-CN" altLang="en-US" i="1" dirty="0">
                        <a:latin typeface="Cambria Math" panose="02040503050406030204" pitchFamily="18" charset="0"/>
                      </a:rPr>
                      <m:t>取</m:t>
                    </m:r>
                    <m:r>
                      <a:rPr lang="zh-CN" altLang="en-US" i="1" dirty="0" smtClean="0">
                        <a:latin typeface="Cambria Math" panose="02040503050406030204" pitchFamily="18" charset="0"/>
                      </a:rPr>
                      <m:t>极限后</m:t>
                    </m:r>
                    <m:r>
                      <a:rPr lang="zh-CN" altLang="en-US" i="1" dirty="0">
                        <a:latin typeface="Cambria Math" panose="02040503050406030204" pitchFamily="18" charset="0"/>
                      </a:rPr>
                      <m:t>即</m:t>
                    </m:r>
                    <m:r>
                      <a:rPr lang="zh-CN" altLang="en-US" i="1" dirty="0" smtClean="0">
                        <a:latin typeface="Cambria Math" panose="02040503050406030204" pitchFamily="18" charset="0"/>
                      </a:rPr>
                      <m:t>为</m:t>
                    </m:r>
                    <m:r>
                      <a:rPr lang="zh-CN" altLang="en-US" i="1" smtClean="0">
                        <a:latin typeface="Cambria Math" panose="02040503050406030204" pitchFamily="18" charset="0"/>
                      </a:rPr>
                      <m:t>函数</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zh-CN" altLang="en-US" i="1">
                        <a:latin typeface="Cambria Math" panose="02040503050406030204" pitchFamily="18" charset="0"/>
                      </a:rPr>
                      <m:t>在</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zh-CN" altLang="en-US" i="1">
                        <a:latin typeface="Cambria Math" panose="02040503050406030204" pitchFamily="18" charset="0"/>
                      </a:rPr>
                      <m:t>处</m:t>
                    </m:r>
                  </m:oMath>
                </a14:m>
                <a:r>
                  <a:rPr lang="zh-CN" altLang="en-US" dirty="0"/>
                  <a:t>的</a:t>
                </a:r>
                <a:r>
                  <a:rPr lang="zh-CN" altLang="en-US" dirty="0">
                    <a:solidFill>
                      <a:srgbClr val="FFCC00"/>
                    </a:solidFill>
                  </a:rPr>
                  <a:t>切线的斜率</a:t>
                </a:r>
                <a:endParaRPr lang="en-US" altLang="zh-CN" dirty="0">
                  <a:solidFill>
                    <a:srgbClr val="FFCC00"/>
                  </a:solidFill>
                </a:endParaRPr>
              </a:p>
              <a:p>
                <a:r>
                  <a:rPr lang="zh-CN" altLang="en-US" dirty="0"/>
                  <a:t>导数可以说明函数在</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oMath>
                </a14:m>
                <a:r>
                  <a:rPr lang="zh-CN" altLang="en-US" dirty="0"/>
                  <a:t>处增大</a:t>
                </a:r>
                <a:r>
                  <a:rPr lang="en-US" altLang="zh-CN" dirty="0"/>
                  <a:t>/</a:t>
                </a:r>
                <a:r>
                  <a:rPr lang="zh-CN" altLang="en-US" dirty="0"/>
                  <a:t>减小的趋势，可以用来</a:t>
                </a:r>
                <a:r>
                  <a:rPr lang="zh-CN" altLang="en-US" dirty="0">
                    <a:solidFill>
                      <a:srgbClr val="FFC000"/>
                    </a:solidFill>
                  </a:rPr>
                  <a:t>求极值</a:t>
                </a:r>
                <a:r>
                  <a:rPr lang="en-US" altLang="zh-CN" dirty="0"/>
                  <a:t>(</a:t>
                </a:r>
                <a:r>
                  <a:rPr lang="zh-CN" altLang="en-US" dirty="0"/>
                  <a:t>即导数等于</a:t>
                </a:r>
                <a:r>
                  <a:rPr lang="en-US" altLang="zh-CN" dirty="0"/>
                  <a:t>0</a:t>
                </a:r>
                <a:r>
                  <a:rPr lang="zh-CN" altLang="en-US" dirty="0"/>
                  <a:t>处</a:t>
                </a:r>
                <a:r>
                  <a:rPr lang="en-US" altLang="zh-CN" dirty="0"/>
                  <a:t>f(x)</a:t>
                </a:r>
                <a:r>
                  <a:rPr lang="zh-CN" altLang="en-US" dirty="0"/>
                  <a:t>取得极值</a:t>
                </a:r>
                <a:r>
                  <a:rPr lang="en-US" altLang="zh-CN" dirty="0"/>
                  <a:t>)</a:t>
                </a:r>
                <a:endParaRPr lang="zh-CN" altLang="en-US" dirty="0"/>
              </a:p>
            </p:txBody>
          </p:sp>
        </mc:Choice>
        <mc:Fallback xmlns="">
          <p:sp>
            <p:nvSpPr>
              <p:cNvPr id="2" name="内容占位符 1">
                <a:extLst>
                  <a:ext uri="{FF2B5EF4-FFF2-40B4-BE49-F238E27FC236}">
                    <a16:creationId xmlns:a16="http://schemas.microsoft.com/office/drawing/2014/main" id="{C6B1DA20-9563-42B0-9831-810928AF370E}"/>
                  </a:ext>
                </a:extLst>
              </p:cNvPr>
              <p:cNvSpPr>
                <a:spLocks noGrp="1" noRot="1" noChangeAspect="1" noMove="1" noResize="1" noEditPoints="1" noAdjustHandles="1" noChangeArrowheads="1" noChangeShapeType="1" noTextEdit="1"/>
              </p:cNvSpPr>
              <p:nvPr>
                <p:ph idx="1"/>
              </p:nvPr>
            </p:nvSpPr>
            <p:spPr>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D662746-FA0A-440E-BFA6-978CA6347036}"/>
              </a:ext>
            </a:extLst>
          </p:cNvPr>
          <p:cNvSpPr>
            <a:spLocks noGrp="1"/>
          </p:cNvSpPr>
          <p:nvPr>
            <p:ph type="ctrTitle"/>
          </p:nvPr>
        </p:nvSpPr>
        <p:spPr/>
        <p:txBody>
          <a:bodyPr/>
          <a:lstStyle/>
          <a:p>
            <a:r>
              <a:rPr lang="zh-CN" altLang="en-US" dirty="0"/>
              <a:t>导数的几何意义</a:t>
            </a:r>
          </a:p>
        </p:txBody>
      </p:sp>
      <p:sp>
        <p:nvSpPr>
          <p:cNvPr id="4" name="内容占位符 3">
            <a:extLst>
              <a:ext uri="{FF2B5EF4-FFF2-40B4-BE49-F238E27FC236}">
                <a16:creationId xmlns:a16="http://schemas.microsoft.com/office/drawing/2014/main" id="{58FAFD37-205C-49C5-A469-CC98FA747A0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13585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A5403D5-54B5-492F-801C-C603E442B5A3}"/>
              </a:ext>
            </a:extLst>
          </p:cNvPr>
          <p:cNvSpPr>
            <a:spLocks noGrp="1"/>
          </p:cNvSpPr>
          <p:nvPr>
            <p:ph idx="1"/>
          </p:nvPr>
        </p:nvSpPr>
        <p:spPr/>
        <p:txBody>
          <a:bodyPr/>
          <a:lstStyle/>
          <a:p>
            <a:r>
              <a:rPr lang="zh-CN" altLang="en-US" dirty="0"/>
              <a:t>样本空间是一个实验或随机试验</a:t>
            </a:r>
            <a:r>
              <a:rPr lang="zh-CN" altLang="en-US" dirty="0">
                <a:solidFill>
                  <a:srgbClr val="FFCC00"/>
                </a:solidFill>
              </a:rPr>
              <a:t>所有可能结果的集合</a:t>
            </a:r>
            <a:endParaRPr lang="en-US" altLang="zh-CN" dirty="0">
              <a:solidFill>
                <a:srgbClr val="FFCC00"/>
              </a:solidFill>
            </a:endParaRPr>
          </a:p>
          <a:p>
            <a:r>
              <a:rPr lang="zh-CN" altLang="en-US" dirty="0"/>
              <a:t>而随机试验中的每个可能结果称为样本点</a:t>
            </a:r>
            <a:endParaRPr lang="en-US" altLang="zh-CN" dirty="0"/>
          </a:p>
          <a:p>
            <a:endParaRPr lang="en-US" altLang="zh-CN" dirty="0"/>
          </a:p>
          <a:p>
            <a:r>
              <a:rPr lang="zh-CN" altLang="en-US" dirty="0"/>
              <a:t>例如投掷一个骰子，观察朝上面的点数：</a:t>
            </a:r>
            <a:endParaRPr lang="en-US" altLang="zh-CN" dirty="0"/>
          </a:p>
          <a:p>
            <a:r>
              <a:rPr lang="zh-CN" altLang="en-US" dirty="0"/>
              <a:t>样本空间是</a:t>
            </a:r>
            <a:r>
              <a:rPr lang="en-US" altLang="zh-CN" dirty="0"/>
              <a:t>{1,2,3,4,5,6}</a:t>
            </a:r>
            <a:r>
              <a:rPr lang="zh-CN" altLang="en-US" dirty="0"/>
              <a:t>，朝上点数为</a:t>
            </a:r>
            <a:r>
              <a:rPr lang="en-US" altLang="zh-CN" dirty="0"/>
              <a:t>1,2,3,4,5,6</a:t>
            </a:r>
            <a:r>
              <a:rPr lang="zh-CN" altLang="en-US" dirty="0"/>
              <a:t>分别是</a:t>
            </a:r>
            <a:r>
              <a:rPr lang="en-US" altLang="zh-CN" dirty="0"/>
              <a:t>6</a:t>
            </a:r>
            <a:r>
              <a:rPr lang="zh-CN" altLang="en-US" dirty="0"/>
              <a:t>个样本点</a:t>
            </a:r>
            <a:endParaRPr lang="en-US" altLang="zh-CN" dirty="0"/>
          </a:p>
        </p:txBody>
      </p:sp>
      <p:sp>
        <p:nvSpPr>
          <p:cNvPr id="3" name="标题 2">
            <a:extLst>
              <a:ext uri="{FF2B5EF4-FFF2-40B4-BE49-F238E27FC236}">
                <a16:creationId xmlns:a16="http://schemas.microsoft.com/office/drawing/2014/main" id="{CF856688-FB10-41CB-B894-046827399E65}"/>
              </a:ext>
            </a:extLst>
          </p:cNvPr>
          <p:cNvSpPr>
            <a:spLocks noGrp="1"/>
          </p:cNvSpPr>
          <p:nvPr>
            <p:ph type="ctrTitle"/>
          </p:nvPr>
        </p:nvSpPr>
        <p:spPr/>
        <p:txBody>
          <a:bodyPr/>
          <a:lstStyle/>
          <a:p>
            <a:r>
              <a:rPr lang="zh-CN" altLang="en-US" dirty="0"/>
              <a:t>样本空间和样本点</a:t>
            </a:r>
          </a:p>
        </p:txBody>
      </p:sp>
      <p:sp>
        <p:nvSpPr>
          <p:cNvPr id="4" name="内容占位符 3">
            <a:extLst>
              <a:ext uri="{FF2B5EF4-FFF2-40B4-BE49-F238E27FC236}">
                <a16:creationId xmlns:a16="http://schemas.microsoft.com/office/drawing/2014/main" id="{7B3680BD-55B6-416F-B224-63C1FB11F06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58618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DCAE701-FE9C-4A08-982C-B29164165AC1}"/>
              </a:ext>
            </a:extLst>
          </p:cNvPr>
          <p:cNvSpPr>
            <a:spLocks noGrp="1"/>
          </p:cNvSpPr>
          <p:nvPr>
            <p:ph idx="1"/>
          </p:nvPr>
        </p:nvSpPr>
        <p:spPr/>
        <p:txBody>
          <a:bodyPr/>
          <a:lstStyle/>
          <a:p>
            <a:r>
              <a:rPr lang="zh-CN" altLang="en-US" dirty="0"/>
              <a:t>事件是</a:t>
            </a:r>
            <a:r>
              <a:rPr lang="zh-CN" altLang="en-US" dirty="0">
                <a:solidFill>
                  <a:srgbClr val="FFCC00"/>
                </a:solidFill>
              </a:rPr>
              <a:t>样本点的集合</a:t>
            </a:r>
            <a:r>
              <a:rPr lang="zh-CN" altLang="en-US" dirty="0"/>
              <a:t>，是样本空间的一个子集，常用大写字母表示</a:t>
            </a:r>
            <a:endParaRPr lang="en-US" altLang="zh-CN" dirty="0"/>
          </a:p>
          <a:p>
            <a:r>
              <a:rPr lang="zh-CN" altLang="en-US" dirty="0"/>
              <a:t>基本事件：只含有</a:t>
            </a:r>
            <a:r>
              <a:rPr lang="zh-CN" altLang="en-US" dirty="0">
                <a:solidFill>
                  <a:srgbClr val="FFCC00"/>
                </a:solidFill>
              </a:rPr>
              <a:t>一个样本点的事件</a:t>
            </a:r>
            <a:endParaRPr lang="en-US" altLang="zh-CN" dirty="0">
              <a:solidFill>
                <a:srgbClr val="FFCC00"/>
              </a:solidFill>
            </a:endParaRPr>
          </a:p>
          <a:p>
            <a:r>
              <a:rPr lang="zh-CN" altLang="en-US" dirty="0"/>
              <a:t>一个事件发生，当且仅当实验得到的样本点属于这个事件</a:t>
            </a:r>
            <a:endParaRPr lang="en-US" altLang="zh-CN" dirty="0"/>
          </a:p>
          <a:p>
            <a:endParaRPr lang="en-US" altLang="zh-CN" dirty="0"/>
          </a:p>
          <a:p>
            <a:r>
              <a:rPr lang="zh-CN" altLang="en-US" dirty="0"/>
              <a:t>例如投掷一枚骰子：</a:t>
            </a:r>
            <a:endParaRPr lang="en-US" altLang="zh-CN" dirty="0"/>
          </a:p>
          <a:p>
            <a:r>
              <a:rPr lang="zh-CN" altLang="en-US" dirty="0"/>
              <a:t>朝上点数为</a:t>
            </a:r>
            <a:r>
              <a:rPr lang="en-US" altLang="zh-CN" dirty="0"/>
              <a:t>1,2,3,4,5,6</a:t>
            </a:r>
            <a:r>
              <a:rPr lang="zh-CN" altLang="en-US" dirty="0"/>
              <a:t>分别是</a:t>
            </a:r>
            <a:r>
              <a:rPr lang="en-US" altLang="zh-CN" dirty="0"/>
              <a:t>6</a:t>
            </a:r>
            <a:r>
              <a:rPr lang="zh-CN" altLang="en-US" dirty="0"/>
              <a:t>个基本事件</a:t>
            </a:r>
            <a:endParaRPr lang="en-US" altLang="zh-CN" dirty="0"/>
          </a:p>
          <a:p>
            <a:r>
              <a:rPr lang="zh-CN" altLang="en-US" dirty="0"/>
              <a:t>事件</a:t>
            </a:r>
            <a:r>
              <a:rPr lang="en-US" altLang="zh-CN" dirty="0"/>
              <a:t>A</a:t>
            </a:r>
            <a:r>
              <a:rPr lang="zh-CN" altLang="en-US" dirty="0"/>
              <a:t>「朝上点数小于等于</a:t>
            </a:r>
            <a:r>
              <a:rPr lang="en-US" altLang="zh-CN" dirty="0"/>
              <a:t>3</a:t>
            </a:r>
            <a:r>
              <a:rPr lang="zh-CN" altLang="en-US" dirty="0"/>
              <a:t>」代表样本点的集合</a:t>
            </a:r>
            <a:r>
              <a:rPr lang="en-US" altLang="zh-CN" dirty="0"/>
              <a:t>A={1,2,3}</a:t>
            </a:r>
          </a:p>
        </p:txBody>
      </p:sp>
      <p:sp>
        <p:nvSpPr>
          <p:cNvPr id="3" name="标题 2">
            <a:extLst>
              <a:ext uri="{FF2B5EF4-FFF2-40B4-BE49-F238E27FC236}">
                <a16:creationId xmlns:a16="http://schemas.microsoft.com/office/drawing/2014/main" id="{B56A2C8E-BC79-47B7-BDC8-67AA0A4D80E5}"/>
              </a:ext>
            </a:extLst>
          </p:cNvPr>
          <p:cNvSpPr>
            <a:spLocks noGrp="1"/>
          </p:cNvSpPr>
          <p:nvPr>
            <p:ph type="ctrTitle"/>
          </p:nvPr>
        </p:nvSpPr>
        <p:spPr/>
        <p:txBody>
          <a:bodyPr/>
          <a:lstStyle/>
          <a:p>
            <a:r>
              <a:rPr lang="zh-CN" altLang="en-US" dirty="0"/>
              <a:t>事件</a:t>
            </a:r>
          </a:p>
        </p:txBody>
      </p:sp>
      <p:sp>
        <p:nvSpPr>
          <p:cNvPr id="4" name="内容占位符 3">
            <a:extLst>
              <a:ext uri="{FF2B5EF4-FFF2-40B4-BE49-F238E27FC236}">
                <a16:creationId xmlns:a16="http://schemas.microsoft.com/office/drawing/2014/main" id="{077FDA24-A10F-4976-B99D-B141469A2AC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349563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03019EC-48EA-476A-8465-82C8C6FD8C42}"/>
                  </a:ext>
                </a:extLst>
              </p:cNvPr>
              <p:cNvSpPr>
                <a:spLocks noGrp="1"/>
              </p:cNvSpPr>
              <p:nvPr>
                <p:ph idx="1"/>
              </p:nvPr>
            </p:nvSpPr>
            <p:spPr/>
            <p:txBody>
              <a:bodyPr/>
              <a:lstStyle/>
              <a:p>
                <a:r>
                  <a:rPr lang="zh-CN" altLang="en-US" dirty="0"/>
                  <a:t>包含：</a:t>
                </a:r>
                <a14:m>
                  <m:oMath xmlns:m="http://schemas.openxmlformats.org/officeDocument/2006/math">
                    <m:r>
                      <a:rPr lang="en-US" altLang="zh-CN" b="0" i="1" smtClean="0">
                        <a:latin typeface="Cambria Math" panose="02040503050406030204" pitchFamily="18" charset="0"/>
                      </a:rPr>
                      <m:t>𝐴</m:t>
                    </m:r>
                    <m:r>
                      <a:rPr lang="zh-CN" altLang="en-US" dirty="0" smtClean="0">
                        <a:latin typeface="Cambria Math" panose="02040503050406030204" pitchFamily="18" charset="0"/>
                      </a:rPr>
                      <m:t>⊆</m:t>
                    </m:r>
                    <m:r>
                      <m:rPr>
                        <m:sty m:val="p"/>
                      </m:rPr>
                      <a:rPr lang="en-US" altLang="zh-CN" b="0" i="0" dirty="0" smtClean="0">
                        <a:latin typeface="Cambria Math" panose="02040503050406030204" pitchFamily="18" charset="0"/>
                      </a:rPr>
                      <m:t>B</m:t>
                    </m:r>
                  </m:oMath>
                </a14:m>
                <a:endParaRPr lang="en-US" altLang="zh-CN" dirty="0"/>
              </a:p>
              <a:p>
                <a:r>
                  <a:rPr lang="zh-CN" altLang="en-US" dirty="0"/>
                  <a:t>相等：若</a:t>
                </a:r>
                <a14:m>
                  <m:oMath xmlns:m="http://schemas.openxmlformats.org/officeDocument/2006/math">
                    <m:r>
                      <a:rPr lang="en-US" altLang="zh-CN" i="1">
                        <a:latin typeface="Cambria Math" panose="02040503050406030204" pitchFamily="18" charset="0"/>
                      </a:rPr>
                      <m:t>𝐴</m:t>
                    </m:r>
                    <m:r>
                      <a:rPr lang="zh-CN" altLang="en-US" dirty="0">
                        <a:latin typeface="Cambria Math" panose="02040503050406030204" pitchFamily="18" charset="0"/>
                      </a:rPr>
                      <m:t>⊆</m:t>
                    </m:r>
                    <m:r>
                      <m:rPr>
                        <m:sty m:val="p"/>
                      </m:rPr>
                      <a:rPr lang="en-US" altLang="zh-CN" dirty="0">
                        <a:latin typeface="Cambria Math" panose="02040503050406030204" pitchFamily="18" charset="0"/>
                      </a:rPr>
                      <m:t>B</m:t>
                    </m:r>
                  </m:oMath>
                </a14:m>
                <a:r>
                  <a:rPr lang="zh-CN" altLang="en-US" dirty="0"/>
                  <a:t>且</a:t>
                </a:r>
                <a14:m>
                  <m:oMath xmlns:m="http://schemas.openxmlformats.org/officeDocument/2006/math">
                    <m:r>
                      <m:rPr>
                        <m:sty m:val="p"/>
                      </m:rPr>
                      <a:rPr lang="en-US" altLang="zh-CN" b="0" i="0" dirty="0" smtClean="0">
                        <a:latin typeface="Cambria Math" panose="02040503050406030204" pitchFamily="18" charset="0"/>
                      </a:rPr>
                      <m:t>B</m:t>
                    </m:r>
                    <m:r>
                      <a:rPr lang="zh-CN" altLang="en-US" dirty="0">
                        <a:latin typeface="Cambria Math" panose="02040503050406030204" pitchFamily="18" charset="0"/>
                      </a:rPr>
                      <m:t>⊆</m:t>
                    </m:r>
                    <m:r>
                      <m:rPr>
                        <m:sty m:val="p"/>
                      </m:rPr>
                      <a:rPr lang="en-US" altLang="zh-CN" b="0" i="0" dirty="0" smtClean="0">
                        <a:latin typeface="Cambria Math" panose="02040503050406030204" pitchFamily="18" charset="0"/>
                      </a:rPr>
                      <m:t>A</m:t>
                    </m:r>
                  </m:oMath>
                </a14:m>
                <a:r>
                  <a:rPr lang="zh-CN" altLang="en-US" dirty="0"/>
                  <a:t>，则</a:t>
                </a:r>
                <a14:m>
                  <m:oMath xmlns:m="http://schemas.openxmlformats.org/officeDocument/2006/math">
                    <m:r>
                      <a:rPr lang="en-US" altLang="zh-CN" b="0" i="1" smtClean="0">
                        <a:latin typeface="Cambria Math" panose="02040503050406030204" pitchFamily="18" charset="0"/>
                      </a:rPr>
                      <m:t>𝐴</m:t>
                    </m:r>
                    <m:r>
                      <a:rPr lang="en-US" altLang="zh-CN" b="0" i="1" smtClean="0">
                        <a:latin typeface="Cambria Math" panose="02040503050406030204" pitchFamily="18" charset="0"/>
                      </a:rPr>
                      <m:t>=</m:t>
                    </m:r>
                    <m:r>
                      <a:rPr lang="en-US" altLang="zh-CN" b="0" i="1" smtClean="0">
                        <a:latin typeface="Cambria Math" panose="02040503050406030204" pitchFamily="18" charset="0"/>
                      </a:rPr>
                      <m:t>𝐵</m:t>
                    </m:r>
                  </m:oMath>
                </a14:m>
                <a:endParaRPr lang="en-US" altLang="zh-CN" dirty="0"/>
              </a:p>
              <a:p>
                <a:r>
                  <a:rPr lang="zh-CN" altLang="en-US" dirty="0"/>
                  <a:t>互斥事件：</a:t>
                </a:r>
                <a14:m>
                  <m:oMath xmlns:m="http://schemas.openxmlformats.org/officeDocument/2006/math">
                    <m:r>
                      <a:rPr lang="zh-CN" altLang="en-US" i="1">
                        <a:latin typeface="Cambria Math" panose="02040503050406030204" pitchFamily="18" charset="0"/>
                      </a:rPr>
                      <m:t>𝐴</m:t>
                    </m:r>
                    <m:r>
                      <a:rPr lang="zh-CN" altLang="en-US" i="1">
                        <a:latin typeface="Cambria Math" panose="02040503050406030204" pitchFamily="18" charset="0"/>
                      </a:rPr>
                      <m:t>∩</m:t>
                    </m:r>
                    <m:r>
                      <a:rPr lang="zh-CN" altLang="en-US" i="1">
                        <a:latin typeface="Cambria Math" panose="02040503050406030204" pitchFamily="18" charset="0"/>
                      </a:rPr>
                      <m:t>𝐵</m:t>
                    </m:r>
                    <m:r>
                      <a:rPr lang="zh-CN" altLang="en-US" i="1">
                        <a:latin typeface="Cambria Math" panose="02040503050406030204" pitchFamily="18" charset="0"/>
                      </a:rPr>
                      <m:t>=∅</m:t>
                    </m:r>
                  </m:oMath>
                </a14:m>
                <a:endParaRPr lang="en-US" altLang="zh-CN" dirty="0"/>
              </a:p>
              <a:p>
                <a:r>
                  <a:rPr lang="zh-CN" altLang="en-US" dirty="0"/>
                  <a:t>对立事件：</a:t>
                </a:r>
                <a14:m>
                  <m:oMath xmlns:m="http://schemas.openxmlformats.org/officeDocument/2006/math">
                    <m:r>
                      <a:rPr lang="zh-CN" altLang="en-US" i="1">
                        <a:latin typeface="Cambria Math" panose="02040503050406030204" pitchFamily="18" charset="0"/>
                      </a:rPr>
                      <m:t>𝐴</m:t>
                    </m:r>
                    <m:r>
                      <a:rPr lang="zh-CN" altLang="en-US" i="1">
                        <a:latin typeface="Cambria Math" panose="02040503050406030204" pitchFamily="18" charset="0"/>
                      </a:rPr>
                      <m:t>∩</m:t>
                    </m:r>
                    <m:r>
                      <a:rPr lang="zh-CN" altLang="en-US" i="1">
                        <a:latin typeface="Cambria Math" panose="02040503050406030204" pitchFamily="18" charset="0"/>
                      </a:rPr>
                      <m:t>𝐵</m:t>
                    </m:r>
                    <m:r>
                      <a:rPr lang="zh-CN" altLang="en-US" i="1">
                        <a:latin typeface="Cambria Math" panose="02040503050406030204" pitchFamily="18" charset="0"/>
                      </a:rPr>
                      <m:t>=∅</m:t>
                    </m:r>
                  </m:oMath>
                </a14:m>
                <a:r>
                  <a:rPr lang="zh-CN" altLang="en-US" dirty="0"/>
                  <a:t>且</a:t>
                </a:r>
                <a14:m>
                  <m:oMath xmlns:m="http://schemas.openxmlformats.org/officeDocument/2006/math">
                    <m:r>
                      <a:rPr lang="zh-CN" altLang="en-US" i="1" dirty="0" smtClean="0">
                        <a:latin typeface="Cambria Math" panose="02040503050406030204" pitchFamily="18" charset="0"/>
                      </a:rPr>
                      <m:t>𝐴</m:t>
                    </m:r>
                    <m:r>
                      <a:rPr lang="zh-CN" altLang="en-US" i="1" dirty="0" smtClean="0">
                        <a:latin typeface="Cambria Math" panose="02040503050406030204" pitchFamily="18" charset="0"/>
                      </a:rPr>
                      <m:t>∪</m:t>
                    </m:r>
                    <m:r>
                      <a:rPr lang="zh-CN" altLang="en-US" i="1" dirty="0" smtClean="0">
                        <a:latin typeface="Cambria Math" panose="02040503050406030204" pitchFamily="18" charset="0"/>
                      </a:rPr>
                      <m:t>𝐵</m:t>
                    </m:r>
                    <m:r>
                      <a:rPr lang="zh-CN" altLang="en-US" i="1" dirty="0" smtClean="0">
                        <a:latin typeface="Cambria Math" panose="02040503050406030204" pitchFamily="18" charset="0"/>
                      </a:rPr>
                      <m:t>=</m:t>
                    </m:r>
                    <m:r>
                      <a:rPr lang="zh-CN" altLang="en-US" i="1" dirty="0" smtClean="0">
                        <a:latin typeface="Cambria Math" panose="02040503050406030204" pitchFamily="18" charset="0"/>
                      </a:rPr>
                      <m:t>𝑈</m:t>
                    </m:r>
                  </m:oMath>
                </a14:m>
                <a:r>
                  <a:rPr lang="zh-CN" altLang="en-US" dirty="0"/>
                  <a:t>，记</a:t>
                </a:r>
                <a14:m>
                  <m:oMath xmlns:m="http://schemas.openxmlformats.org/officeDocument/2006/math">
                    <m:r>
                      <a:rPr lang="zh-CN" altLang="en-US" i="1" dirty="0" smtClean="0">
                        <a:latin typeface="Cambria Math" panose="02040503050406030204" pitchFamily="18" charset="0"/>
                      </a:rPr>
                      <m:t>𝐵</m:t>
                    </m:r>
                    <m:r>
                      <a:rPr lang="zh-CN" altLang="en-US" i="1" dirty="0" smtClean="0">
                        <a:latin typeface="Cambria Math" panose="02040503050406030204" pitchFamily="18" charset="0"/>
                      </a:rPr>
                      <m:t>=</m:t>
                    </m:r>
                    <m:acc>
                      <m:accPr>
                        <m:chr m:val="̅"/>
                        <m:ctrlPr>
                          <a:rPr lang="zh-CN" altLang="en-US" i="1" dirty="0" smtClean="0">
                            <a:latin typeface="Cambria Math" panose="02040503050406030204" pitchFamily="18" charset="0"/>
                          </a:rPr>
                        </m:ctrlPr>
                      </m:accPr>
                      <m:e>
                        <m:r>
                          <a:rPr lang="zh-CN" altLang="en-US" i="1" dirty="0" smtClean="0">
                            <a:latin typeface="Cambria Math" panose="02040503050406030204" pitchFamily="18" charset="0"/>
                          </a:rPr>
                          <m:t>𝐴</m:t>
                        </m:r>
                      </m:e>
                    </m:acc>
                  </m:oMath>
                </a14:m>
                <a:endParaRPr lang="en-US" altLang="zh-CN" dirty="0"/>
              </a:p>
              <a:p>
                <a:r>
                  <a:rPr lang="zh-CN" altLang="en-US" dirty="0"/>
                  <a:t>和事件</a:t>
                </a:r>
                <a:r>
                  <a:rPr lang="en-US" altLang="zh-CN" dirty="0"/>
                  <a:t>(</a:t>
                </a:r>
                <a:r>
                  <a:rPr lang="zh-CN" altLang="en-US" dirty="0"/>
                  <a:t>取或</a:t>
                </a:r>
                <a:r>
                  <a:rPr lang="en-US" altLang="zh-CN" dirty="0"/>
                  <a:t>)</a:t>
                </a:r>
                <a:r>
                  <a:rPr lang="zh-CN" altLang="en-US" dirty="0"/>
                  <a:t>：</a:t>
                </a:r>
                <a14:m>
                  <m:oMath xmlns:m="http://schemas.openxmlformats.org/officeDocument/2006/math">
                    <m:r>
                      <m:rPr>
                        <m:sty m:val="p"/>
                      </m:rPr>
                      <a:rPr lang="en-US" altLang="zh-CN" i="1" dirty="0">
                        <a:latin typeface="Cambria Math" panose="02040503050406030204" pitchFamily="18" charset="0"/>
                      </a:rPr>
                      <m:t>A</m:t>
                    </m:r>
                    <m:r>
                      <a:rPr lang="en-US" altLang="zh-CN" i="1" dirty="0">
                        <a:latin typeface="Cambria Math" panose="02040503050406030204" pitchFamily="18" charset="0"/>
                      </a:rPr>
                      <m:t>+</m:t>
                    </m:r>
                    <m:r>
                      <m:rPr>
                        <m:sty m:val="p"/>
                      </m:rPr>
                      <a:rPr lang="en-US" altLang="zh-CN" i="1" dirty="0">
                        <a:latin typeface="Cambria Math" panose="02040503050406030204" pitchFamily="18" charset="0"/>
                      </a:rPr>
                      <m:t>B</m:t>
                    </m:r>
                    <m:r>
                      <a:rPr lang="zh-CN" altLang="en-US" i="1" smtClean="0">
                        <a:latin typeface="Cambria Math" panose="02040503050406030204" pitchFamily="18" charset="0"/>
                      </a:rPr>
                      <m:t>=</m:t>
                    </m:r>
                    <m:r>
                      <a:rPr lang="zh-CN" altLang="en-US" i="1" smtClean="0">
                        <a:latin typeface="Cambria Math" panose="02040503050406030204" pitchFamily="18" charset="0"/>
                      </a:rPr>
                      <m:t>𝐴</m:t>
                    </m:r>
                    <m:r>
                      <a:rPr lang="zh-CN" altLang="en-US" i="1" smtClean="0">
                        <a:latin typeface="Cambria Math" panose="02040503050406030204" pitchFamily="18" charset="0"/>
                      </a:rPr>
                      <m:t>∪</m:t>
                    </m:r>
                    <m:r>
                      <a:rPr lang="zh-CN" altLang="en-US" i="1" smtClean="0">
                        <a:latin typeface="Cambria Math" panose="02040503050406030204" pitchFamily="18" charset="0"/>
                      </a:rPr>
                      <m:t>𝐵</m:t>
                    </m:r>
                  </m:oMath>
                </a14:m>
                <a:endParaRPr lang="en-US" altLang="zh-CN" dirty="0"/>
              </a:p>
              <a:p>
                <a:r>
                  <a:rPr lang="zh-CN" altLang="en-US" dirty="0"/>
                  <a:t>积事件</a:t>
                </a:r>
                <a:r>
                  <a:rPr lang="en-US" altLang="zh-CN" dirty="0"/>
                  <a:t>(</a:t>
                </a:r>
                <a:r>
                  <a:rPr lang="zh-CN" altLang="en-US" dirty="0"/>
                  <a:t>取与</a:t>
                </a:r>
                <a:r>
                  <a:rPr lang="en-US" altLang="zh-CN" dirty="0"/>
                  <a:t>)</a:t>
                </a:r>
                <a:r>
                  <a:rPr lang="zh-CN" altLang="en-US" dirty="0"/>
                  <a:t>：</a:t>
                </a:r>
                <a14:m>
                  <m:oMath xmlns:m="http://schemas.openxmlformats.org/officeDocument/2006/math">
                    <m:r>
                      <m:rPr>
                        <m:sty m:val="p"/>
                      </m:rPr>
                      <a:rPr lang="en-US" altLang="zh-CN" b="0" i="0" smtClean="0">
                        <a:latin typeface="Cambria Math" panose="02040503050406030204" pitchFamily="18" charset="0"/>
                      </a:rPr>
                      <m:t>AB</m:t>
                    </m:r>
                    <m:r>
                      <a:rPr lang="zh-CN" altLang="en-US" i="1" smtClean="0">
                        <a:latin typeface="Cambria Math" panose="02040503050406030204" pitchFamily="18" charset="0"/>
                      </a:rPr>
                      <m:t>=</m:t>
                    </m:r>
                    <m:r>
                      <a:rPr lang="zh-CN" altLang="en-US" i="1" smtClean="0">
                        <a:latin typeface="Cambria Math" panose="02040503050406030204" pitchFamily="18" charset="0"/>
                      </a:rPr>
                      <m:t>𝐴</m:t>
                    </m:r>
                    <m:r>
                      <a:rPr lang="zh-CN" altLang="en-US" i="1" smtClean="0">
                        <a:latin typeface="Cambria Math" panose="02040503050406030204" pitchFamily="18" charset="0"/>
                      </a:rPr>
                      <m:t>∩</m:t>
                    </m:r>
                    <m:r>
                      <a:rPr lang="zh-CN" altLang="en-US" i="1" smtClean="0">
                        <a:latin typeface="Cambria Math" panose="02040503050406030204" pitchFamily="18" charset="0"/>
                      </a:rPr>
                      <m:t>𝐵</m:t>
                    </m:r>
                  </m:oMath>
                </a14:m>
                <a:endParaRPr lang="en-US" altLang="zh-CN" dirty="0"/>
              </a:p>
              <a:p>
                <a:r>
                  <a:rPr lang="zh-CN" altLang="en-US" dirty="0"/>
                  <a:t>差事件</a:t>
                </a:r>
                <a:r>
                  <a:rPr lang="en-US" altLang="zh-CN" dirty="0"/>
                  <a:t>(</a:t>
                </a:r>
                <a:r>
                  <a:rPr lang="zh-CN" altLang="en-US" dirty="0"/>
                  <a:t>满足</a:t>
                </a:r>
                <a:r>
                  <a:rPr lang="en-US" altLang="zh-CN" dirty="0"/>
                  <a:t>A</a:t>
                </a:r>
                <a:r>
                  <a:rPr lang="zh-CN" altLang="en-US" dirty="0"/>
                  <a:t>且不满足</a:t>
                </a:r>
                <a:r>
                  <a:rPr lang="en-US" altLang="zh-CN" dirty="0"/>
                  <a:t>B)</a:t>
                </a:r>
                <a:r>
                  <a:rPr lang="zh-CN" altLang="en-US" dirty="0"/>
                  <a:t>：</a:t>
                </a:r>
                <a14:m>
                  <m:oMath xmlns:m="http://schemas.openxmlformats.org/officeDocument/2006/math">
                    <m:r>
                      <a:rPr lang="en-US" altLang="zh-CN" b="0" i="1" smtClean="0">
                        <a:latin typeface="Cambria Math" panose="02040503050406030204" pitchFamily="18" charset="0"/>
                      </a:rPr>
                      <m:t>𝐴</m:t>
                    </m:r>
                    <m:r>
                      <a:rPr lang="en-US" altLang="zh-CN" b="0" i="1" smtClean="0">
                        <a:latin typeface="Cambria Math" panose="02040503050406030204" pitchFamily="18" charset="0"/>
                      </a:rPr>
                      <m:t>−</m:t>
                    </m:r>
                    <m:r>
                      <a:rPr lang="en-US" altLang="zh-CN" b="0" i="1" smtClean="0">
                        <a:latin typeface="Cambria Math" panose="02040503050406030204" pitchFamily="18" charset="0"/>
                      </a:rPr>
                      <m:t>𝐵</m:t>
                    </m:r>
                  </m:oMath>
                </a14:m>
                <a:endParaRPr lang="en-US" altLang="zh-CN" dirty="0"/>
              </a:p>
            </p:txBody>
          </p:sp>
        </mc:Choice>
        <mc:Fallback xmlns="">
          <p:sp>
            <p:nvSpPr>
              <p:cNvPr id="2" name="内容占位符 1">
                <a:extLst>
                  <a:ext uri="{FF2B5EF4-FFF2-40B4-BE49-F238E27FC236}">
                    <a16:creationId xmlns:a16="http://schemas.microsoft.com/office/drawing/2014/main" id="{003019EC-48EA-476A-8465-82C8C6FD8C42}"/>
                  </a:ext>
                </a:extLst>
              </p:cNvPr>
              <p:cNvSpPr>
                <a:spLocks noGrp="1" noRot="1" noChangeAspect="1" noMove="1" noResize="1" noEditPoints="1" noAdjustHandles="1" noChangeArrowheads="1" noChangeShapeType="1" noTextEdit="1"/>
              </p:cNvSpPr>
              <p:nvPr>
                <p:ph idx="1"/>
              </p:nvPr>
            </p:nvSpPr>
            <p:spPr>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9ED4145-B6AD-4BF7-9A53-A22FC7665031}"/>
              </a:ext>
            </a:extLst>
          </p:cNvPr>
          <p:cNvSpPr>
            <a:spLocks noGrp="1"/>
          </p:cNvSpPr>
          <p:nvPr>
            <p:ph type="ctrTitle"/>
          </p:nvPr>
        </p:nvSpPr>
        <p:spPr/>
        <p:txBody>
          <a:bodyPr/>
          <a:lstStyle/>
          <a:p>
            <a:r>
              <a:rPr lang="zh-CN" altLang="en-US" dirty="0"/>
              <a:t>事件的关系和运算</a:t>
            </a:r>
          </a:p>
        </p:txBody>
      </p:sp>
      <p:sp>
        <p:nvSpPr>
          <p:cNvPr id="4" name="内容占位符 3">
            <a:extLst>
              <a:ext uri="{FF2B5EF4-FFF2-40B4-BE49-F238E27FC236}">
                <a16:creationId xmlns:a16="http://schemas.microsoft.com/office/drawing/2014/main" id="{E7D9FA87-80B5-4291-9E79-206918ACC0E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380240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50450C4-0C7B-43EA-9FF3-BC1D459DF3AD}"/>
              </a:ext>
            </a:extLst>
          </p:cNvPr>
          <p:cNvSpPr>
            <a:spLocks noGrp="1"/>
          </p:cNvSpPr>
          <p:nvPr>
            <p:ph idx="1"/>
          </p:nvPr>
        </p:nvSpPr>
        <p:spPr/>
        <p:txBody>
          <a:bodyPr/>
          <a:lstStyle/>
          <a:p>
            <a:r>
              <a:rPr lang="zh-CN" altLang="en-US" dirty="0"/>
              <a:t>对随机事件发生之可能性的度量</a:t>
            </a:r>
            <a:endParaRPr lang="en-US" altLang="zh-CN" dirty="0"/>
          </a:p>
          <a:p>
            <a:r>
              <a:rPr lang="zh-CN" altLang="en-US" dirty="0"/>
              <a:t>实验次数足够多时，一个事件发生的频率趋向于一个固定的值，称之为这个事件的概率</a:t>
            </a:r>
          </a:p>
        </p:txBody>
      </p:sp>
      <p:sp>
        <p:nvSpPr>
          <p:cNvPr id="3" name="标题 2">
            <a:extLst>
              <a:ext uri="{FF2B5EF4-FFF2-40B4-BE49-F238E27FC236}">
                <a16:creationId xmlns:a16="http://schemas.microsoft.com/office/drawing/2014/main" id="{E9BD62D2-A5AB-49F8-A9BF-DAC29972CC13}"/>
              </a:ext>
            </a:extLst>
          </p:cNvPr>
          <p:cNvSpPr>
            <a:spLocks noGrp="1"/>
          </p:cNvSpPr>
          <p:nvPr>
            <p:ph type="ctrTitle"/>
          </p:nvPr>
        </p:nvSpPr>
        <p:spPr/>
        <p:txBody>
          <a:bodyPr/>
          <a:lstStyle/>
          <a:p>
            <a:r>
              <a:rPr lang="zh-CN" altLang="en-US" dirty="0"/>
              <a:t>概率</a:t>
            </a:r>
          </a:p>
        </p:txBody>
      </p:sp>
      <p:sp>
        <p:nvSpPr>
          <p:cNvPr id="4" name="内容占位符 3">
            <a:extLst>
              <a:ext uri="{FF2B5EF4-FFF2-40B4-BE49-F238E27FC236}">
                <a16:creationId xmlns:a16="http://schemas.microsoft.com/office/drawing/2014/main" id="{5ABAAABC-EC3A-494E-AB46-386E96E9F10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219103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D9BCA89-A195-498A-9FA9-5E6D92749A9F}"/>
                  </a:ext>
                </a:extLst>
              </p:cNvPr>
              <p:cNvSpPr>
                <a:spLocks noGrp="1"/>
              </p:cNvSpPr>
              <p:nvPr>
                <p:ph idx="1"/>
              </p:nvPr>
            </p:nvSpPr>
            <p:spPr/>
            <p:txBody>
              <a:bodyPr/>
              <a:lstStyle/>
              <a:p>
                <a:r>
                  <a:rPr lang="en-US" altLang="zh-CN" b="0" dirty="0"/>
                  <a:t> </a:t>
                </a:r>
                <a14:m>
                  <m:oMath xmlns:m="http://schemas.openxmlformats.org/officeDocument/2006/math">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𝐴</m:t>
                        </m:r>
                      </m:e>
                    </m:d>
                    <m:r>
                      <a:rPr lang="en-US" altLang="zh-CN" b="0" i="1" smtClean="0">
                        <a:latin typeface="Cambria Math" panose="02040503050406030204" pitchFamily="18" charset="0"/>
                      </a:rPr>
                      <m:t>∈[0,1]</m:t>
                    </m:r>
                  </m:oMath>
                </a14:m>
                <a:endParaRPr lang="en-US" altLang="zh-CN" dirty="0"/>
              </a:p>
              <a:p>
                <a:r>
                  <a:rPr lang="en-US" altLang="zh-CN" b="0" dirty="0"/>
                  <a:t> </a:t>
                </a:r>
                <a14:m>
                  <m:oMath xmlns:m="http://schemas.openxmlformats.org/officeDocument/2006/math">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𝑈</m:t>
                        </m:r>
                      </m:e>
                    </m:d>
                    <m:r>
                      <a:rPr lang="en-US" altLang="zh-CN" b="0" i="1" smtClean="0">
                        <a:latin typeface="Cambria Math" panose="02040503050406030204" pitchFamily="18" charset="0"/>
                      </a:rPr>
                      <m:t>=1</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P</m:t>
                    </m:r>
                    <m:d>
                      <m:dPr>
                        <m:ctrlPr>
                          <a:rPr lang="en-US" altLang="zh-CN" b="0" i="1" smtClean="0">
                            <a:latin typeface="Cambria Math" panose="02040503050406030204" pitchFamily="18" charset="0"/>
                          </a:rPr>
                        </m:ctrlPr>
                      </m:dPr>
                      <m:e>
                        <m:r>
                          <a:rPr lang="en-US" altLang="zh-CN" b="0" i="0" smtClean="0">
                            <a:latin typeface="Cambria Math" panose="02040503050406030204" pitchFamily="18" charset="0"/>
                          </a:rPr>
                          <m:t>∅</m:t>
                        </m:r>
                      </m:e>
                    </m:d>
                    <m:r>
                      <a:rPr lang="en-US" altLang="zh-CN" b="0" i="0" smtClean="0">
                        <a:latin typeface="Cambria Math" panose="02040503050406030204" pitchFamily="18" charset="0"/>
                      </a:rPr>
                      <m:t>=0</m:t>
                    </m:r>
                  </m:oMath>
                </a14:m>
                <a:endParaRPr lang="en-US" altLang="zh-CN" dirty="0"/>
              </a:p>
              <a:p>
                <a:r>
                  <a:rPr lang="en-US" altLang="zh-CN" dirty="0"/>
                  <a:t> </a:t>
                </a:r>
                <a14:m>
                  <m:oMath xmlns:m="http://schemas.openxmlformats.org/officeDocument/2006/math">
                    <m:r>
                      <m:rPr>
                        <m:sty m:val="p"/>
                      </m:rPr>
                      <a:rPr lang="en-US" altLang="zh-CN" i="1" dirty="0">
                        <a:latin typeface="Cambria Math" panose="02040503050406030204" pitchFamily="18" charset="0"/>
                      </a:rPr>
                      <m:t>P</m:t>
                    </m:r>
                    <m:d>
                      <m:dPr>
                        <m:ctrlPr>
                          <a:rPr lang="en-US" altLang="zh-CN" b="0" i="1" dirty="0" smtClean="0">
                            <a:latin typeface="Cambria Math" panose="02040503050406030204" pitchFamily="18" charset="0"/>
                          </a:rPr>
                        </m:ctrlPr>
                      </m:dPr>
                      <m:e>
                        <m:acc>
                          <m:accPr>
                            <m:chr m:val="̅"/>
                            <m:ctrlPr>
                              <a:rPr lang="en-US" altLang="zh-CN" b="0" i="1" dirty="0" smtClean="0">
                                <a:latin typeface="Cambria Math" panose="02040503050406030204" pitchFamily="18" charset="0"/>
                              </a:rPr>
                            </m:ctrlPr>
                          </m:accPr>
                          <m:e>
                            <m:r>
                              <a:rPr lang="en-US" altLang="zh-CN" b="0" i="1" dirty="0" smtClean="0">
                                <a:latin typeface="Cambria Math" panose="02040503050406030204" pitchFamily="18" charset="0"/>
                              </a:rPr>
                              <m:t>𝐴</m:t>
                            </m:r>
                          </m:e>
                        </m:acc>
                      </m:e>
                    </m:d>
                    <m:r>
                      <a:rPr lang="en-US" altLang="zh-CN" b="0" i="1" dirty="0" smtClean="0">
                        <a:latin typeface="Cambria Math" panose="02040503050406030204" pitchFamily="18" charset="0"/>
                      </a:rPr>
                      <m:t>=1−</m:t>
                    </m:r>
                    <m:r>
                      <a:rPr lang="en-US" altLang="zh-CN" b="0" i="1" dirty="0" smtClean="0">
                        <a:latin typeface="Cambria Math" panose="02040503050406030204" pitchFamily="18" charset="0"/>
                      </a:rPr>
                      <m:t>𝑃</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𝐴</m:t>
                    </m:r>
                    <m:r>
                      <a:rPr lang="en-US" altLang="zh-CN" b="0" i="1" dirty="0" smtClean="0">
                        <a:latin typeface="Cambria Math" panose="02040503050406030204" pitchFamily="18" charset="0"/>
                      </a:rPr>
                      <m:t>)</m:t>
                    </m:r>
                  </m:oMath>
                </a14:m>
                <a:endParaRPr lang="en-US" altLang="zh-CN" dirty="0"/>
              </a:p>
              <a:p>
                <a:r>
                  <a:rPr lang="zh-CN" altLang="en-US" dirty="0"/>
                  <a:t>对于互斥事件：</a:t>
                </a:r>
                <a14:m>
                  <m:oMath xmlns:m="http://schemas.openxmlformats.org/officeDocument/2006/math">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𝐴</m:t>
                        </m:r>
                        <m:r>
                          <a:rPr lang="en-US" altLang="zh-CN" b="0" i="1" smtClean="0">
                            <a:latin typeface="Cambria Math" panose="02040503050406030204" pitchFamily="18" charset="0"/>
                          </a:rPr>
                          <m:t>∪</m:t>
                        </m:r>
                        <m:r>
                          <a:rPr lang="en-US" altLang="zh-CN" b="0" i="1" smtClean="0">
                            <a:latin typeface="Cambria Math" panose="02040503050406030204" pitchFamily="18" charset="0"/>
                          </a:rPr>
                          <m:t>𝐵</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𝐴</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𝐵</m:t>
                        </m:r>
                      </m:e>
                    </m:d>
                  </m:oMath>
                </a14:m>
                <a:endParaRPr lang="en-US" altLang="zh-CN" b="0" dirty="0"/>
              </a:p>
              <a:p>
                <a14:m>
                  <m:oMath xmlns:m="http://schemas.openxmlformats.org/officeDocument/2006/math">
                    <m:r>
                      <m:rPr>
                        <m:sty m:val="p"/>
                      </m:rPr>
                      <a:rPr lang="en-US" altLang="zh-CN" i="1" dirty="0">
                        <a:latin typeface="Cambria Math" panose="02040503050406030204" pitchFamily="18" charset="0"/>
                      </a:rPr>
                      <m:t>P</m:t>
                    </m:r>
                    <m:d>
                      <m:dPr>
                        <m:ctrlPr>
                          <a:rPr lang="en-US" altLang="zh-CN" i="1" dirty="0">
                            <a:latin typeface="Cambria Math" panose="02040503050406030204" pitchFamily="18" charset="0"/>
                          </a:rPr>
                        </m:ctrlPr>
                      </m:dPr>
                      <m:e>
                        <m:nary>
                          <m:naryPr>
                            <m:chr m:val="⋃"/>
                            <m:ctrlPr>
                              <a:rPr lang="en-US" altLang="zh-CN" i="1" dirty="0" smtClean="0">
                                <a:latin typeface="Cambria Math" panose="02040503050406030204" pitchFamily="18" charset="0"/>
                              </a:rPr>
                            </m:ctrlPr>
                          </m:naryPr>
                          <m:sub>
                            <m:r>
                              <m:rPr>
                                <m:brk m:alnAt="23"/>
                              </m:rP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=1</m:t>
                            </m:r>
                          </m:sub>
                          <m:sup>
                            <m:r>
                              <a:rPr lang="en-US" altLang="zh-CN" b="0" i="1" dirty="0" smtClean="0">
                                <a:latin typeface="Cambria Math" panose="02040503050406030204" pitchFamily="18" charset="0"/>
                              </a:rPr>
                              <m:t>𝑛</m:t>
                            </m:r>
                          </m:sup>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𝐴</m:t>
                                </m:r>
                              </m:e>
                              <m:sub>
                                <m:r>
                                  <a:rPr lang="en-US" altLang="zh-CN" b="0" i="1" dirty="0" smtClean="0">
                                    <a:latin typeface="Cambria Math" panose="02040503050406030204" pitchFamily="18" charset="0"/>
                                  </a:rPr>
                                  <m:t>𝑖</m:t>
                                </m:r>
                              </m:sub>
                            </m:sSub>
                          </m:e>
                        </m:nary>
                      </m:e>
                    </m:d>
                    <m:r>
                      <a:rPr lang="en-US" altLang="zh-CN" b="0" i="1" dirty="0" smtClean="0">
                        <a:latin typeface="Cambria Math" panose="02040503050406030204" pitchFamily="18" charset="0"/>
                      </a:rPr>
                      <m:t>=</m:t>
                    </m:r>
                    <m:nary>
                      <m:naryPr>
                        <m:chr m:val="∑"/>
                        <m:ctrlPr>
                          <a:rPr lang="en-US" altLang="zh-CN" b="0" i="1" dirty="0" smtClean="0">
                            <a:latin typeface="Cambria Math" panose="02040503050406030204" pitchFamily="18" charset="0"/>
                          </a:rPr>
                        </m:ctrlPr>
                      </m:naryPr>
                      <m:sub>
                        <m:r>
                          <m:rPr>
                            <m:brk m:alnAt="23"/>
                          </m:rPr>
                          <a:rPr lang="en-US" altLang="zh-CN" b="0" i="1" dirty="0" smtClean="0">
                            <a:latin typeface="Cambria Math" panose="02040503050406030204" pitchFamily="18" charset="0"/>
                          </a:rPr>
                          <m:t>𝑆</m:t>
                        </m:r>
                        <m:r>
                          <a:rPr lang="en-US" altLang="zh-CN" b="0" i="1" dirty="0" smtClean="0">
                            <a:latin typeface="Cambria Math" panose="02040503050406030204" pitchFamily="18" charset="0"/>
                          </a:rPr>
                          <m:t>⊆</m:t>
                        </m:r>
                        <m:r>
                          <a:rPr lang="en-US" altLang="zh-CN" i="1" dirty="0">
                            <a:latin typeface="Cambria Math" panose="02040503050406030204" pitchFamily="18" charset="0"/>
                          </a:rPr>
                          <m:t>{</m:t>
                        </m:r>
                        <m:r>
                          <a:rPr lang="en-US" altLang="zh-CN" b="0" i="1" dirty="0" smtClean="0">
                            <a:latin typeface="Cambria Math" panose="02040503050406030204" pitchFamily="18" charset="0"/>
                          </a:rPr>
                          <m:t>1,2,…,</m:t>
                        </m:r>
                        <m:r>
                          <a:rPr lang="en-US" altLang="zh-CN" b="0" i="1" dirty="0" smtClean="0">
                            <a:latin typeface="Cambria Math" panose="02040503050406030204" pitchFamily="18" charset="0"/>
                          </a:rPr>
                          <m:t>𝑛</m:t>
                        </m:r>
                        <m:r>
                          <a:rPr lang="en-US" altLang="zh-CN" i="1" dirty="0">
                            <a:latin typeface="Cambria Math" panose="02040503050406030204" pitchFamily="18" charset="0"/>
                          </a:rPr>
                          <m:t>}</m:t>
                        </m:r>
                      </m:sub>
                      <m:sup/>
                      <m:e>
                        <m:sSup>
                          <m:sSupPr>
                            <m:ctrlPr>
                              <a:rPr lang="en-US" altLang="zh-CN" b="0" i="1" dirty="0" smtClean="0">
                                <a:latin typeface="Cambria Math" panose="02040503050406030204" pitchFamily="18" charset="0"/>
                              </a:rPr>
                            </m:ctrlPr>
                          </m:sSupPr>
                          <m:e>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−1</m:t>
                                </m:r>
                              </m:e>
                            </m:d>
                          </m:e>
                          <m:sup>
                            <m:d>
                              <m:dPr>
                                <m:begChr m:val="|"/>
                                <m:endChr m:val="|"/>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𝑆</m:t>
                                </m:r>
                              </m:e>
                            </m:d>
                          </m:sup>
                        </m:sSup>
                        <m:r>
                          <a:rPr lang="en-US" altLang="zh-CN" b="0" i="1" dirty="0" smtClean="0">
                            <a:latin typeface="Cambria Math" panose="02040503050406030204" pitchFamily="18" charset="0"/>
                          </a:rPr>
                          <m:t>𝑃</m:t>
                        </m:r>
                        <m:d>
                          <m:dPr>
                            <m:ctrlPr>
                              <a:rPr lang="en-US" altLang="zh-CN" b="0" i="1" dirty="0" smtClean="0">
                                <a:latin typeface="Cambria Math" panose="02040503050406030204" pitchFamily="18" charset="0"/>
                              </a:rPr>
                            </m:ctrlPr>
                          </m:dPr>
                          <m:e>
                            <m:nary>
                              <m:naryPr>
                                <m:chr m:val="⋂"/>
                                <m:limLoc m:val="subSup"/>
                                <m:ctrlPr>
                                  <a:rPr lang="en-US" altLang="zh-CN" b="0" i="1" dirty="0" smtClean="0">
                                    <a:latin typeface="Cambria Math" panose="02040503050406030204" pitchFamily="18" charset="0"/>
                                  </a:rPr>
                                </m:ctrlPr>
                              </m:naryPr>
                              <m:sub>
                                <m:r>
                                  <m:rPr>
                                    <m:brk m:alnAt="25"/>
                                  </m:rP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𝑆</m:t>
                                </m:r>
                              </m:sub>
                              <m:sup/>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𝐴</m:t>
                                    </m:r>
                                  </m:e>
                                  <m:sub>
                                    <m:r>
                                      <a:rPr lang="en-US" altLang="zh-CN" b="0" i="1" dirty="0" smtClean="0">
                                        <a:latin typeface="Cambria Math" panose="02040503050406030204" pitchFamily="18" charset="0"/>
                                      </a:rPr>
                                      <m:t>𝑖</m:t>
                                    </m:r>
                                  </m:sub>
                                </m:sSub>
                              </m:e>
                            </m:nary>
                          </m:e>
                        </m:d>
                      </m:e>
                    </m:nary>
                  </m:oMath>
                </a14:m>
                <a:r>
                  <a:rPr lang="zh-CN" altLang="en-US" b="0" dirty="0"/>
                  <a:t>（</a:t>
                </a:r>
                <a:r>
                  <a:rPr lang="zh-CN" altLang="en-US" dirty="0"/>
                  <a:t>容斥</a:t>
                </a:r>
                <a:r>
                  <a:rPr lang="zh-CN" altLang="en-US" b="0" dirty="0"/>
                  <a:t>）</a:t>
                </a:r>
                <a:endParaRPr lang="en-US" altLang="zh-CN" b="0" dirty="0"/>
              </a:p>
              <a:p>
                <a:r>
                  <a:rPr lang="zh-CN" altLang="en-US" dirty="0"/>
                  <a:t>注意必然事件概率为</a:t>
                </a:r>
                <a:r>
                  <a:rPr lang="en-US" altLang="zh-CN" dirty="0"/>
                  <a:t>1</a:t>
                </a:r>
                <a:r>
                  <a:rPr lang="zh-CN" altLang="en-US" dirty="0"/>
                  <a:t>，但概率为</a:t>
                </a:r>
                <a:r>
                  <a:rPr lang="en-US" altLang="zh-CN" dirty="0"/>
                  <a:t>1</a:t>
                </a:r>
                <a:r>
                  <a:rPr lang="zh-CN" altLang="en-US" dirty="0"/>
                  <a:t>的事件不一定是必然事件</a:t>
                </a:r>
                <a:r>
                  <a:rPr lang="en-US" altLang="zh-CN" b="0" dirty="0"/>
                  <a:t> </a:t>
                </a:r>
              </a:p>
              <a:p>
                <a:r>
                  <a:rPr lang="zh-CN" altLang="en-US" dirty="0"/>
                  <a:t>不可能事件概率为</a:t>
                </a:r>
                <a:r>
                  <a:rPr lang="en-US" altLang="zh-CN" dirty="0"/>
                  <a:t>0</a:t>
                </a:r>
                <a:r>
                  <a:rPr lang="zh-CN" altLang="en-US" dirty="0"/>
                  <a:t>，但概率为</a:t>
                </a:r>
                <a:r>
                  <a:rPr lang="en-US" altLang="zh-CN" dirty="0"/>
                  <a:t>0</a:t>
                </a:r>
                <a:r>
                  <a:rPr lang="zh-CN" altLang="en-US" dirty="0"/>
                  <a:t>的事件不一定是不可能时间</a:t>
                </a:r>
                <a:endParaRPr lang="en-US" altLang="zh-CN" b="0" dirty="0"/>
              </a:p>
            </p:txBody>
          </p:sp>
        </mc:Choice>
        <mc:Fallback xmlns="">
          <p:sp>
            <p:nvSpPr>
              <p:cNvPr id="2" name="内容占位符 1">
                <a:extLst>
                  <a:ext uri="{FF2B5EF4-FFF2-40B4-BE49-F238E27FC236}">
                    <a16:creationId xmlns:a16="http://schemas.microsoft.com/office/drawing/2014/main" id="{1D9BCA89-A195-498A-9FA9-5E6D92749A9F}"/>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FD56F6A-BD8D-4AE6-9883-0602168DCC84}"/>
              </a:ext>
            </a:extLst>
          </p:cNvPr>
          <p:cNvSpPr>
            <a:spLocks noGrp="1"/>
          </p:cNvSpPr>
          <p:nvPr>
            <p:ph type="ctrTitle"/>
          </p:nvPr>
        </p:nvSpPr>
        <p:spPr/>
        <p:txBody>
          <a:bodyPr/>
          <a:lstStyle/>
          <a:p>
            <a:r>
              <a:rPr lang="zh-CN" altLang="en-US" dirty="0"/>
              <a:t>概率的性质</a:t>
            </a:r>
          </a:p>
        </p:txBody>
      </p:sp>
      <p:sp>
        <p:nvSpPr>
          <p:cNvPr id="4" name="内容占位符 3">
            <a:extLst>
              <a:ext uri="{FF2B5EF4-FFF2-40B4-BE49-F238E27FC236}">
                <a16:creationId xmlns:a16="http://schemas.microsoft.com/office/drawing/2014/main" id="{4814FE6C-7FAE-4A18-BB7D-31566DACB5E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327446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108DB94-38B7-4383-B711-921D85855ABC}"/>
                  </a:ext>
                </a:extLst>
              </p:cNvPr>
              <p:cNvSpPr>
                <a:spLocks noGrp="1"/>
              </p:cNvSpPr>
              <p:nvPr>
                <p:ph idx="1"/>
              </p:nvPr>
            </p:nvSpPr>
            <p:spPr/>
            <p:txBody>
              <a:bodyPr/>
              <a:lstStyle/>
              <a:p>
                <a:r>
                  <a:rPr lang="en-US" altLang="zh-CN" dirty="0"/>
                  <a:t>P(A|B)</a:t>
                </a:r>
                <a:r>
                  <a:rPr lang="zh-CN" altLang="en-US" dirty="0"/>
                  <a:t>表示已知</a:t>
                </a:r>
                <a:r>
                  <a:rPr lang="en-US" altLang="zh-CN" dirty="0"/>
                  <a:t>B</a:t>
                </a:r>
                <a:r>
                  <a:rPr lang="zh-CN" altLang="en-US" dirty="0"/>
                  <a:t>发生的条件下，</a:t>
                </a:r>
                <a:r>
                  <a:rPr lang="en-US" altLang="zh-CN" dirty="0"/>
                  <a:t>A</a:t>
                </a:r>
                <a:r>
                  <a:rPr lang="zh-CN" altLang="en-US" dirty="0"/>
                  <a:t>事件发生的概率</a:t>
                </a:r>
                <a:endParaRPr lang="en-US" altLang="zh-CN" dirty="0"/>
              </a:p>
              <a:p>
                <a:r>
                  <a:rPr lang="zh-CN" altLang="en-US" dirty="0"/>
                  <a:t>根据定义：</a:t>
                </a:r>
                <a14:m>
                  <m:oMath xmlns:m="http://schemas.openxmlformats.org/officeDocument/2006/math">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𝐴</m:t>
                        </m:r>
                      </m:e>
                      <m:e>
                        <m:r>
                          <a:rPr lang="en-US" altLang="zh-CN" b="0" i="1" smtClean="0">
                            <a:latin typeface="Cambria Math" panose="02040503050406030204" pitchFamily="18" charset="0"/>
                          </a:rPr>
                          <m:t>𝐵</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𝐴𝐵</m:t>
                        </m:r>
                        <m:r>
                          <a:rPr lang="en-US" altLang="zh-CN" b="0" i="1" smtClean="0">
                            <a:latin typeface="Cambria Math" panose="02040503050406030204" pitchFamily="18" charset="0"/>
                          </a:rPr>
                          <m:t>)</m:t>
                        </m:r>
                      </m:num>
                      <m:den>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𝐵</m:t>
                            </m:r>
                          </m:e>
                        </m:d>
                      </m:den>
                    </m:f>
                  </m:oMath>
                </a14:m>
                <a:endParaRPr lang="en-US" altLang="zh-CN" dirty="0"/>
              </a:p>
              <a:p>
                <a:r>
                  <a:rPr lang="en-US" altLang="zh-CN" dirty="0"/>
                  <a:t> </a:t>
                </a:r>
                <a14:m>
                  <m:oMath xmlns:m="http://schemas.openxmlformats.org/officeDocument/2006/math">
                    <m:r>
                      <m:rPr>
                        <m:sty m:val="p"/>
                      </m:rPr>
                      <a:rPr lang="en-US" altLang="zh-CN" i="1" dirty="0">
                        <a:latin typeface="Cambria Math" panose="02040503050406030204" pitchFamily="18" charset="0"/>
                      </a:rPr>
                      <m:t>P</m:t>
                    </m:r>
                    <m:d>
                      <m:dPr>
                        <m:ctrlPr>
                          <a:rPr lang="en-US" altLang="zh-CN" i="1" dirty="0">
                            <a:latin typeface="Cambria Math" panose="02040503050406030204" pitchFamily="18" charset="0"/>
                          </a:rPr>
                        </m:ctrlPr>
                      </m:dPr>
                      <m:e>
                        <m:r>
                          <a:rPr lang="en-US" altLang="zh-CN" b="0" i="1" dirty="0" smtClean="0">
                            <a:latin typeface="Cambria Math" panose="02040503050406030204" pitchFamily="18" charset="0"/>
                          </a:rPr>
                          <m:t>𝐴𝐵</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𝑃</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𝐵</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𝑃</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𝐴</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𝐵</m:t>
                    </m:r>
                    <m:r>
                      <a:rPr lang="en-US" altLang="zh-CN" b="0" i="1" dirty="0"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B108DB94-38B7-4383-B711-921D85855AB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79CF4E0-CC27-448A-8489-DA0E52A2F064}"/>
              </a:ext>
            </a:extLst>
          </p:cNvPr>
          <p:cNvSpPr>
            <a:spLocks noGrp="1"/>
          </p:cNvSpPr>
          <p:nvPr>
            <p:ph type="ctrTitle"/>
          </p:nvPr>
        </p:nvSpPr>
        <p:spPr/>
        <p:txBody>
          <a:bodyPr/>
          <a:lstStyle/>
          <a:p>
            <a:r>
              <a:rPr lang="zh-CN" altLang="en-US" dirty="0"/>
              <a:t>条件概率</a:t>
            </a:r>
          </a:p>
        </p:txBody>
      </p:sp>
      <p:sp>
        <p:nvSpPr>
          <p:cNvPr id="4" name="内容占位符 3">
            <a:extLst>
              <a:ext uri="{FF2B5EF4-FFF2-40B4-BE49-F238E27FC236}">
                <a16:creationId xmlns:a16="http://schemas.microsoft.com/office/drawing/2014/main" id="{00B6AD82-F9B3-4883-8B90-BBD59E0CAA2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89786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35E45B8-BB4F-4C25-A0B7-7A110C4C2464}"/>
                  </a:ext>
                </a:extLst>
              </p:cNvPr>
              <p:cNvSpPr>
                <a:spLocks noGrp="1"/>
              </p:cNvSpPr>
              <p:nvPr>
                <p:ph idx="1"/>
              </p:nvPr>
            </p:nvSpPr>
            <p:spPr/>
            <p:txBody>
              <a:bodyPr/>
              <a:lstStyle/>
              <a:p>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𝐵</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𝐵</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𝐵</m:t>
                        </m:r>
                      </m:e>
                      <m:sub>
                        <m:r>
                          <a:rPr lang="en-US" altLang="zh-CN" b="0" i="1" smtClean="0">
                            <a:latin typeface="Cambria Math" panose="02040503050406030204" pitchFamily="18" charset="0"/>
                          </a:rPr>
                          <m:t>𝑛</m:t>
                        </m:r>
                      </m:sub>
                    </m:sSub>
                  </m:oMath>
                </a14:m>
                <a:r>
                  <a:rPr lang="zh-CN" altLang="en-US" dirty="0"/>
                  <a:t>满足</a:t>
                </a:r>
                <a14:m>
                  <m:oMath xmlns:m="http://schemas.openxmlformats.org/officeDocument/2006/math">
                    <m:sSub>
                      <m:sSubPr>
                        <m:ctrlPr>
                          <a:rPr lang="zh-CN" altLang="en-US" i="1" dirty="0" smtClean="0">
                            <a:latin typeface="Cambria Math" panose="02040503050406030204" pitchFamily="18" charset="0"/>
                          </a:rPr>
                        </m:ctrlPr>
                      </m:sSubPr>
                      <m:e>
                        <m:r>
                          <a:rPr lang="zh-CN" altLang="en-US" i="1" dirty="0" smtClean="0">
                            <a:latin typeface="Cambria Math" panose="02040503050406030204" pitchFamily="18" charset="0"/>
                          </a:rPr>
                          <m:t>𝐵</m:t>
                        </m:r>
                      </m:e>
                      <m:sub>
                        <m:r>
                          <a:rPr lang="zh-CN" altLang="en-US" i="1" dirty="0" smtClean="0">
                            <a:latin typeface="Cambria Math" panose="02040503050406030204" pitchFamily="18" charset="0"/>
                          </a:rPr>
                          <m:t>𝑖</m:t>
                        </m:r>
                      </m:sub>
                    </m:sSub>
                    <m:r>
                      <a:rPr lang="zh-CN" altLang="en-US" i="1" dirty="0" smtClean="0">
                        <a:latin typeface="Cambria Math" panose="02040503050406030204" pitchFamily="18" charset="0"/>
                      </a:rPr>
                      <m:t>∩</m:t>
                    </m:r>
                    <m:sSub>
                      <m:sSubPr>
                        <m:ctrlPr>
                          <a:rPr lang="zh-CN" altLang="en-US" i="1" dirty="0" smtClean="0">
                            <a:latin typeface="Cambria Math" panose="02040503050406030204" pitchFamily="18" charset="0"/>
                          </a:rPr>
                        </m:ctrlPr>
                      </m:sSubPr>
                      <m:e>
                        <m:r>
                          <a:rPr lang="zh-CN" altLang="en-US" i="1" dirty="0" smtClean="0">
                            <a:latin typeface="Cambria Math" panose="02040503050406030204" pitchFamily="18" charset="0"/>
                          </a:rPr>
                          <m:t>𝐵</m:t>
                        </m:r>
                      </m:e>
                      <m:sub>
                        <m:r>
                          <a:rPr lang="zh-CN" altLang="en-US" i="1" dirty="0" smtClean="0">
                            <a:latin typeface="Cambria Math" panose="02040503050406030204" pitchFamily="18" charset="0"/>
                          </a:rPr>
                          <m:t>𝑗</m:t>
                        </m:r>
                      </m:sub>
                    </m:sSub>
                    <m:r>
                      <a:rPr lang="zh-CN" altLang="en-US" i="1" dirty="0" smtClean="0">
                        <a:latin typeface="Cambria Math" panose="02040503050406030204" pitchFamily="18" charset="0"/>
                      </a:rPr>
                      <m:t>=∅</m:t>
                    </m:r>
                    <m:r>
                      <a:rPr lang="en-US" altLang="zh-CN" b="0" i="1" dirty="0" smtClean="0">
                        <a:latin typeface="Cambria Math" panose="02040503050406030204" pitchFamily="18" charset="0"/>
                      </a:rPr>
                      <m:t>,</m:t>
                    </m:r>
                    <m:nary>
                      <m:naryPr>
                        <m:chr m:val="⋃"/>
                        <m:ctrlPr>
                          <a:rPr lang="en-US" altLang="zh-CN" b="0" i="1" dirty="0" smtClean="0">
                            <a:latin typeface="Cambria Math" panose="02040503050406030204" pitchFamily="18" charset="0"/>
                          </a:rPr>
                        </m:ctrlPr>
                      </m:naryPr>
                      <m:sub>
                        <m:r>
                          <m:rPr>
                            <m:brk m:alnAt="23"/>
                          </m:rP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=1</m:t>
                        </m:r>
                      </m:sub>
                      <m:sup>
                        <m:r>
                          <a:rPr lang="en-US" altLang="zh-CN" b="0" i="1" dirty="0" smtClean="0">
                            <a:latin typeface="Cambria Math" panose="02040503050406030204" pitchFamily="18" charset="0"/>
                          </a:rPr>
                          <m:t>𝑛</m:t>
                        </m:r>
                      </m:sup>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𝐵</m:t>
                            </m:r>
                          </m:e>
                          <m:sub>
                            <m:r>
                              <a:rPr lang="en-US" altLang="zh-CN" b="0" i="1" dirty="0" smtClean="0">
                                <a:latin typeface="Cambria Math" panose="02040503050406030204" pitchFamily="18" charset="0"/>
                              </a:rPr>
                              <m:t>𝑖</m:t>
                            </m:r>
                          </m:sub>
                        </m:sSub>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𝑈</m:t>
                        </m:r>
                      </m:e>
                    </m:nary>
                    <m:r>
                      <a:rPr lang="zh-CN" altLang="en-US" i="1" dirty="0">
                        <a:latin typeface="Cambria Math" panose="02040503050406030204" pitchFamily="18" charset="0"/>
                      </a:rPr>
                      <m:t>，</m:t>
                    </m:r>
                  </m:oMath>
                </a14:m>
                <a:r>
                  <a:rPr lang="zh-CN" altLang="en-US" dirty="0"/>
                  <a:t>则称</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𝐵</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𝐵</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𝐵</m:t>
                        </m:r>
                      </m:e>
                      <m:sub>
                        <m:r>
                          <a:rPr lang="en-US" altLang="zh-CN" i="1">
                            <a:latin typeface="Cambria Math" panose="02040503050406030204" pitchFamily="18" charset="0"/>
                          </a:rPr>
                          <m:t>𝑛</m:t>
                        </m:r>
                      </m:sub>
                    </m:sSub>
                    <m:r>
                      <a:rPr lang="zh-CN" altLang="en-US" i="1" smtClean="0">
                        <a:latin typeface="Cambria Math" panose="02040503050406030204" pitchFamily="18" charset="0"/>
                      </a:rPr>
                      <m:t>是</m:t>
                    </m:r>
                  </m:oMath>
                </a14:m>
                <a:r>
                  <a:rPr lang="zh-CN" altLang="en-US" dirty="0"/>
                  <a:t>样本空间</a:t>
                </a:r>
                <a:r>
                  <a:rPr lang="en-US" altLang="zh-CN" dirty="0"/>
                  <a:t>U</a:t>
                </a:r>
                <a:r>
                  <a:rPr lang="zh-CN" altLang="en-US" dirty="0"/>
                  <a:t>的一个划分</a:t>
                </a:r>
                <a:endParaRPr lang="en-US" altLang="zh-CN" dirty="0"/>
              </a:p>
              <a:p>
                <a:r>
                  <a:rPr lang="zh-CN" altLang="en-US" dirty="0"/>
                  <a:t>对于任意事件</a:t>
                </a:r>
                <a:r>
                  <a:rPr lang="en-US" altLang="zh-CN" dirty="0"/>
                  <a:t>A</a:t>
                </a:r>
              </a:p>
              <a:p>
                <a:pPr/>
                <a14:m>
                  <m:oMathPara xmlns:m="http://schemas.openxmlformats.org/officeDocument/2006/math">
                    <m:oMathParaPr>
                      <m:jc m:val="centerGroup"/>
                    </m:oMathParaPr>
                    <m:oMath xmlns:m="http://schemas.openxmlformats.org/officeDocument/2006/math">
                      <m:r>
                        <m:rPr>
                          <m:sty m:val="p"/>
                        </m:rPr>
                        <a:rPr lang="en-US" altLang="zh-CN" i="1" dirty="0">
                          <a:latin typeface="Cambria Math" panose="02040503050406030204" pitchFamily="18" charset="0"/>
                        </a:rPr>
                        <m:t>P</m:t>
                      </m:r>
                      <m:d>
                        <m:dPr>
                          <m:ctrlPr>
                            <a:rPr lang="en-US" altLang="zh-CN" i="1" dirty="0">
                              <a:latin typeface="Cambria Math" panose="02040503050406030204" pitchFamily="18" charset="0"/>
                            </a:rPr>
                          </m:ctrlPr>
                        </m:dPr>
                        <m:e>
                          <m:r>
                            <a:rPr lang="en-US" altLang="zh-CN" b="0" i="1" dirty="0" smtClean="0">
                              <a:latin typeface="Cambria Math" panose="02040503050406030204" pitchFamily="18" charset="0"/>
                            </a:rPr>
                            <m:t>𝐴</m:t>
                          </m:r>
                        </m:e>
                      </m:d>
                      <m:r>
                        <a:rPr lang="en-US" altLang="zh-CN" b="0" i="1" dirty="0" smtClean="0">
                          <a:latin typeface="Cambria Math" panose="02040503050406030204" pitchFamily="18" charset="0"/>
                        </a:rPr>
                        <m:t>=</m:t>
                      </m:r>
                      <m:nary>
                        <m:naryPr>
                          <m:chr m:val="∑"/>
                          <m:ctrlPr>
                            <a:rPr lang="en-US" altLang="zh-CN" b="0" i="1" dirty="0" smtClean="0">
                              <a:latin typeface="Cambria Math" panose="02040503050406030204" pitchFamily="18" charset="0"/>
                            </a:rPr>
                          </m:ctrlPr>
                        </m:naryPr>
                        <m:sub>
                          <m:r>
                            <m:rPr>
                              <m:brk m:alnAt="23"/>
                            </m:rP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=1</m:t>
                          </m:r>
                        </m:sub>
                        <m:sup>
                          <m:r>
                            <a:rPr lang="en-US" altLang="zh-CN" b="0" i="1" dirty="0" smtClean="0">
                              <a:latin typeface="Cambria Math" panose="02040503050406030204" pitchFamily="18" charset="0"/>
                            </a:rPr>
                            <m:t>𝑛</m:t>
                          </m:r>
                        </m:sup>
                        <m:e>
                          <m:r>
                            <a:rPr lang="en-US" altLang="zh-CN" b="0" i="1" dirty="0" smtClean="0">
                              <a:latin typeface="Cambria Math" panose="02040503050406030204" pitchFamily="18" charset="0"/>
                            </a:rPr>
                            <m:t>𝑃</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𝐵</m:t>
                                  </m:r>
                                </m:e>
                                <m:sub>
                                  <m:r>
                                    <a:rPr lang="en-US" altLang="zh-CN" b="0" i="1" dirty="0" smtClean="0">
                                      <a:latin typeface="Cambria Math" panose="02040503050406030204" pitchFamily="18" charset="0"/>
                                    </a:rPr>
                                    <m:t>𝑖</m:t>
                                  </m:r>
                                </m:sub>
                              </m:sSub>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𝑃</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𝐴</m:t>
                              </m:r>
                            </m:e>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𝐵</m:t>
                                  </m:r>
                                </m:e>
                                <m:sub>
                                  <m:r>
                                    <a:rPr lang="en-US" altLang="zh-CN" b="0" i="1" dirty="0" smtClean="0">
                                      <a:latin typeface="Cambria Math" panose="02040503050406030204" pitchFamily="18" charset="0"/>
                                    </a:rPr>
                                    <m:t>𝑖</m:t>
                                  </m:r>
                                </m:sub>
                              </m:sSub>
                            </m:e>
                          </m:d>
                        </m:e>
                      </m:nary>
                    </m:oMath>
                  </m:oMathPara>
                </a14:m>
                <a:endParaRPr lang="zh-CN" altLang="en-US" dirty="0"/>
              </a:p>
            </p:txBody>
          </p:sp>
        </mc:Choice>
        <mc:Fallback xmlns="">
          <p:sp>
            <p:nvSpPr>
              <p:cNvPr id="2" name="内容占位符 1">
                <a:extLst>
                  <a:ext uri="{FF2B5EF4-FFF2-40B4-BE49-F238E27FC236}">
                    <a16:creationId xmlns:a16="http://schemas.microsoft.com/office/drawing/2014/main" id="{635E45B8-BB4F-4C25-A0B7-7A110C4C2464}"/>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19D07E4-82BA-4A8C-916B-3572B26F4B56}"/>
              </a:ext>
            </a:extLst>
          </p:cNvPr>
          <p:cNvSpPr>
            <a:spLocks noGrp="1"/>
          </p:cNvSpPr>
          <p:nvPr>
            <p:ph type="ctrTitle"/>
          </p:nvPr>
        </p:nvSpPr>
        <p:spPr/>
        <p:txBody>
          <a:bodyPr/>
          <a:lstStyle/>
          <a:p>
            <a:r>
              <a:rPr lang="zh-CN" altLang="en-US" dirty="0"/>
              <a:t>全概率公式</a:t>
            </a:r>
          </a:p>
        </p:txBody>
      </p:sp>
      <p:sp>
        <p:nvSpPr>
          <p:cNvPr id="4" name="内容占位符 3">
            <a:extLst>
              <a:ext uri="{FF2B5EF4-FFF2-40B4-BE49-F238E27FC236}">
                <a16:creationId xmlns:a16="http://schemas.microsoft.com/office/drawing/2014/main" id="{5DDE9034-AB36-477B-A5D8-0B9766E3123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463805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1542DA5-B892-4D7F-A814-6001DE115DCE}"/>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𝐴</m:t>
                          </m:r>
                        </m:e>
                        <m:e>
                          <m:r>
                            <a:rPr lang="en-US" altLang="zh-CN" b="0" i="1" smtClean="0">
                              <a:latin typeface="Cambria Math" panose="02040503050406030204" pitchFamily="18" charset="0"/>
                            </a:rPr>
                            <m:t>𝐵</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𝐵</m:t>
                              </m:r>
                            </m:e>
                            <m:e>
                              <m:r>
                                <a:rPr lang="en-US" altLang="zh-CN" b="0" i="1" smtClean="0">
                                  <a:latin typeface="Cambria Math" panose="02040503050406030204" pitchFamily="18" charset="0"/>
                                </a:rPr>
                                <m:t>𝐴</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𝐴</m:t>
                          </m:r>
                          <m:r>
                            <a:rPr lang="en-US" altLang="zh-CN" b="0" i="1" smtClean="0">
                              <a:latin typeface="Cambria Math" panose="02040503050406030204" pitchFamily="18" charset="0"/>
                            </a:rPr>
                            <m:t>)</m:t>
                          </m:r>
                        </m:num>
                        <m:den>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𝐵</m:t>
                          </m:r>
                          <m:r>
                            <a:rPr lang="en-US" altLang="zh-CN" b="0" i="1" smtClean="0">
                              <a:latin typeface="Cambria Math" panose="02040503050406030204" pitchFamily="18" charset="0"/>
                            </a:rPr>
                            <m:t>)</m:t>
                          </m:r>
                        </m:den>
                      </m:f>
                    </m:oMath>
                  </m:oMathPara>
                </a14:m>
                <a:endParaRPr lang="zh-CN" altLang="en-US" dirty="0"/>
              </a:p>
            </p:txBody>
          </p:sp>
        </mc:Choice>
        <mc:Fallback xmlns="">
          <p:sp>
            <p:nvSpPr>
              <p:cNvPr id="2" name="内容占位符 1">
                <a:extLst>
                  <a:ext uri="{FF2B5EF4-FFF2-40B4-BE49-F238E27FC236}">
                    <a16:creationId xmlns:a16="http://schemas.microsoft.com/office/drawing/2014/main" id="{31542DA5-B892-4D7F-A814-6001DE115DCE}"/>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81E3289-D2F1-4F44-AB30-33DC7DE2AAC2}"/>
              </a:ext>
            </a:extLst>
          </p:cNvPr>
          <p:cNvSpPr>
            <a:spLocks noGrp="1"/>
          </p:cNvSpPr>
          <p:nvPr>
            <p:ph type="ctrTitle"/>
          </p:nvPr>
        </p:nvSpPr>
        <p:spPr/>
        <p:txBody>
          <a:bodyPr/>
          <a:lstStyle/>
          <a:p>
            <a:r>
              <a:rPr lang="zh-CN" altLang="en-US" dirty="0"/>
              <a:t>贝叶斯定理</a:t>
            </a:r>
          </a:p>
        </p:txBody>
      </p:sp>
      <p:sp>
        <p:nvSpPr>
          <p:cNvPr id="4" name="内容占位符 3">
            <a:extLst>
              <a:ext uri="{FF2B5EF4-FFF2-40B4-BE49-F238E27FC236}">
                <a16:creationId xmlns:a16="http://schemas.microsoft.com/office/drawing/2014/main" id="{FD4C55F0-8747-495F-97E9-E795863CEF9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910340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D9CD703-D594-448B-BC00-D728F48D3EBA}"/>
                  </a:ext>
                </a:extLst>
              </p:cNvPr>
              <p:cNvSpPr>
                <a:spLocks noGrp="1"/>
              </p:cNvSpPr>
              <p:nvPr>
                <p:ph idx="1"/>
              </p:nvPr>
            </p:nvSpPr>
            <p:spPr/>
            <p:txBody>
              <a:bodyPr/>
              <a:lstStyle/>
              <a:p>
                <a:r>
                  <a:rPr lang="zh-CN" altLang="en-US" dirty="0"/>
                  <a:t>在概率论里，说两个事件是独立的，直觉上是指一次实验中一事件的发生不会影响到另一事件发生的</a:t>
                </a:r>
                <a:r>
                  <a:rPr lang="zh-CN" altLang="en-US" dirty="0">
                    <a:solidFill>
                      <a:srgbClr val="FFCC00"/>
                    </a:solidFill>
                  </a:rPr>
                  <a:t>概率</a:t>
                </a:r>
                <a:endParaRPr lang="en-US" altLang="zh-CN" dirty="0">
                  <a:solidFill>
                    <a:srgbClr val="FFCC00"/>
                  </a:solidFill>
                </a:endParaRPr>
              </a:p>
              <a:p>
                <a:r>
                  <a:rPr lang="zh-CN" altLang="en-US" dirty="0">
                    <a:solidFill>
                      <a:schemeClr val="bg1"/>
                    </a:solidFill>
                  </a:rPr>
                  <a:t>两个事件是独立的，当且仅当</a:t>
                </a:r>
                <a14:m>
                  <m:oMath xmlns:m="http://schemas.openxmlformats.org/officeDocument/2006/math">
                    <m:r>
                      <a:rPr lang="en-US" altLang="zh-CN" b="0" i="1" smtClean="0">
                        <a:solidFill>
                          <a:schemeClr val="bg1"/>
                        </a:solidFill>
                        <a:latin typeface="Cambria Math" panose="02040503050406030204" pitchFamily="18" charset="0"/>
                      </a:rPr>
                      <m:t>𝑃</m:t>
                    </m:r>
                    <m:d>
                      <m:dPr>
                        <m:ctrlPr>
                          <a:rPr lang="en-US" altLang="zh-CN" b="0" i="1" smtClean="0">
                            <a:solidFill>
                              <a:schemeClr val="bg1"/>
                            </a:solidFill>
                            <a:latin typeface="Cambria Math" panose="02040503050406030204" pitchFamily="18" charset="0"/>
                          </a:rPr>
                        </m:ctrlPr>
                      </m:dPr>
                      <m:e>
                        <m:r>
                          <a:rPr lang="en-US" altLang="zh-CN" b="0" i="1" smtClean="0">
                            <a:solidFill>
                              <a:schemeClr val="bg1"/>
                            </a:solidFill>
                            <a:latin typeface="Cambria Math" panose="02040503050406030204" pitchFamily="18" charset="0"/>
                          </a:rPr>
                          <m:t>𝐴𝐵</m:t>
                        </m:r>
                      </m:e>
                    </m:d>
                    <m:r>
                      <a:rPr lang="en-US" altLang="zh-CN" b="0" i="1" smtClean="0">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𝑃</m:t>
                    </m:r>
                    <m:d>
                      <m:dPr>
                        <m:ctrlPr>
                          <a:rPr lang="en-US" altLang="zh-CN" b="0" i="1" smtClean="0">
                            <a:solidFill>
                              <a:schemeClr val="bg1"/>
                            </a:solidFill>
                            <a:latin typeface="Cambria Math" panose="02040503050406030204" pitchFamily="18" charset="0"/>
                          </a:rPr>
                        </m:ctrlPr>
                      </m:dPr>
                      <m:e>
                        <m:r>
                          <a:rPr lang="en-US" altLang="zh-CN" b="0" i="1" smtClean="0">
                            <a:solidFill>
                              <a:schemeClr val="bg1"/>
                            </a:solidFill>
                            <a:latin typeface="Cambria Math" panose="02040503050406030204" pitchFamily="18" charset="0"/>
                          </a:rPr>
                          <m:t>𝐴</m:t>
                        </m:r>
                      </m:e>
                    </m:d>
                    <m:r>
                      <a:rPr lang="en-US" altLang="zh-CN" b="0" i="1" smtClean="0">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𝑃</m:t>
                    </m:r>
                    <m:r>
                      <a:rPr lang="en-US" altLang="zh-CN" b="0" i="1" smtClean="0">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𝐵</m:t>
                    </m:r>
                    <m:r>
                      <a:rPr lang="en-US" altLang="zh-CN" b="0" i="1" smtClean="0">
                        <a:solidFill>
                          <a:schemeClr val="bg1"/>
                        </a:solidFill>
                        <a:latin typeface="Cambria Math" panose="02040503050406030204" pitchFamily="18" charset="0"/>
                      </a:rPr>
                      <m:t>)</m:t>
                    </m:r>
                  </m:oMath>
                </a14:m>
                <a:endParaRPr lang="en-US" altLang="zh-CN" dirty="0">
                  <a:solidFill>
                    <a:schemeClr val="bg1"/>
                  </a:solidFill>
                </a:endParaRPr>
              </a:p>
              <a:p>
                <a:r>
                  <a:rPr lang="zh-CN" altLang="en-US" dirty="0">
                    <a:solidFill>
                      <a:schemeClr val="bg1"/>
                    </a:solidFill>
                  </a:rPr>
                  <a:t>此时</a:t>
                </a:r>
                <a:r>
                  <a:rPr lang="en-US" altLang="zh-CN" dirty="0">
                    <a:solidFill>
                      <a:schemeClr val="bg1"/>
                    </a:solidFill>
                  </a:rPr>
                  <a:t>P(A|B)=P(A)</a:t>
                </a:r>
              </a:p>
              <a:p>
                <a14:m>
                  <m:oMath xmlns:m="http://schemas.openxmlformats.org/officeDocument/2006/math">
                    <m:r>
                      <a:rPr lang="en-US" altLang="zh-CN" i="1">
                        <a:latin typeface="Cambria Math" panose="02040503050406030204" pitchFamily="18" charset="0"/>
                      </a:rPr>
                      <m:t>𝐴</m:t>
                    </m:r>
                    <m:r>
                      <a:rPr lang="en-US" altLang="zh-CN" i="1">
                        <a:latin typeface="Cambria Math" panose="02040503050406030204" pitchFamily="18" charset="0"/>
                      </a:rPr>
                      <m:t>,</m:t>
                    </m:r>
                    <m:bar>
                      <m:barPr>
                        <m:pos m:val="top"/>
                        <m:ctrlPr>
                          <a:rPr lang="en-US" altLang="zh-CN" i="1">
                            <a:latin typeface="Cambria Math" panose="02040503050406030204" pitchFamily="18" charset="0"/>
                          </a:rPr>
                        </m:ctrlPr>
                      </m:barPr>
                      <m:e>
                        <m:r>
                          <a:rPr lang="en-US" altLang="zh-CN" i="1">
                            <a:latin typeface="Cambria Math" panose="02040503050406030204" pitchFamily="18" charset="0"/>
                          </a:rPr>
                          <m:t>𝐵</m:t>
                        </m:r>
                      </m:e>
                    </m:bar>
                    <m:r>
                      <a:rPr lang="zh-CN" altLang="en-US" i="1" smtClean="0">
                        <a:latin typeface="Cambria Math" panose="02040503050406030204" pitchFamily="18" charset="0"/>
                      </a:rPr>
                      <m:t>、</m:t>
                    </m:r>
                    <m:r>
                      <a:rPr lang="en-US" altLang="zh-CN" i="1">
                        <a:latin typeface="Cambria Math" panose="02040503050406030204" pitchFamily="18" charset="0"/>
                      </a:rPr>
                      <m:t>  </m:t>
                    </m:r>
                    <m:bar>
                      <m:barPr>
                        <m:pos m:val="top"/>
                        <m:ctrlPr>
                          <a:rPr lang="en-US" altLang="zh-CN" i="1">
                            <a:latin typeface="Cambria Math" panose="02040503050406030204" pitchFamily="18" charset="0"/>
                          </a:rPr>
                        </m:ctrlPr>
                      </m:barPr>
                      <m:e>
                        <m:r>
                          <a:rPr lang="en-US" altLang="zh-CN" i="1">
                            <a:latin typeface="Cambria Math" panose="02040503050406030204" pitchFamily="18" charset="0"/>
                          </a:rPr>
                          <m:t>𝐴</m:t>
                        </m:r>
                      </m:e>
                    </m:bar>
                    <m:r>
                      <a:rPr lang="en-US" altLang="zh-CN" i="1">
                        <a:latin typeface="Cambria Math" panose="02040503050406030204" pitchFamily="18" charset="0"/>
                      </a:rPr>
                      <m:t>,</m:t>
                    </m:r>
                    <m:r>
                      <a:rPr lang="en-US" altLang="zh-CN" i="1">
                        <a:latin typeface="Cambria Math" panose="02040503050406030204" pitchFamily="18" charset="0"/>
                      </a:rPr>
                      <m:t>𝐵</m:t>
                    </m:r>
                    <m:r>
                      <a:rPr lang="zh-CN" altLang="en-US" i="1" smtClean="0">
                        <a:latin typeface="Cambria Math" panose="02040503050406030204" pitchFamily="18" charset="0"/>
                      </a:rPr>
                      <m:t>、</m:t>
                    </m:r>
                    <m:r>
                      <a:rPr lang="en-US" altLang="zh-CN" i="1">
                        <a:latin typeface="Cambria Math" panose="02040503050406030204" pitchFamily="18" charset="0"/>
                      </a:rPr>
                      <m:t>   </m:t>
                    </m:r>
                    <m:bar>
                      <m:barPr>
                        <m:pos m:val="top"/>
                        <m:ctrlPr>
                          <a:rPr lang="en-US" altLang="zh-CN" i="1">
                            <a:latin typeface="Cambria Math" panose="02040503050406030204" pitchFamily="18" charset="0"/>
                          </a:rPr>
                        </m:ctrlPr>
                      </m:barPr>
                      <m:e>
                        <m:r>
                          <a:rPr lang="en-US" altLang="zh-CN" i="1">
                            <a:latin typeface="Cambria Math" panose="02040503050406030204" pitchFamily="18" charset="0"/>
                          </a:rPr>
                          <m:t>𝐴</m:t>
                        </m:r>
                      </m:e>
                    </m:bar>
                    <m:r>
                      <a:rPr lang="en-US" altLang="zh-CN" i="1">
                        <a:latin typeface="Cambria Math" panose="02040503050406030204" pitchFamily="18" charset="0"/>
                      </a:rPr>
                      <m:t>,</m:t>
                    </m:r>
                    <m:bar>
                      <m:barPr>
                        <m:pos m:val="top"/>
                        <m:ctrlPr>
                          <a:rPr lang="en-US" altLang="zh-CN" i="1">
                            <a:latin typeface="Cambria Math" panose="02040503050406030204" pitchFamily="18" charset="0"/>
                          </a:rPr>
                        </m:ctrlPr>
                      </m:barPr>
                      <m:e>
                        <m:r>
                          <a:rPr lang="en-US" altLang="zh-CN" i="1">
                            <a:latin typeface="Cambria Math" panose="02040503050406030204" pitchFamily="18" charset="0"/>
                          </a:rPr>
                          <m:t>𝐵</m:t>
                        </m:r>
                      </m:e>
                    </m:bar>
                  </m:oMath>
                </a14:m>
                <a:r>
                  <a:rPr lang="zh-CN" altLang="en-US" dirty="0"/>
                  <a:t> 都相互独立</a:t>
                </a:r>
                <a:endParaRPr lang="zh-CN" altLang="en-US" dirty="0">
                  <a:solidFill>
                    <a:schemeClr val="bg1"/>
                  </a:solidFill>
                </a:endParaRPr>
              </a:p>
            </p:txBody>
          </p:sp>
        </mc:Choice>
        <mc:Fallback xmlns="">
          <p:sp>
            <p:nvSpPr>
              <p:cNvPr id="2" name="内容占位符 1">
                <a:extLst>
                  <a:ext uri="{FF2B5EF4-FFF2-40B4-BE49-F238E27FC236}">
                    <a16:creationId xmlns:a16="http://schemas.microsoft.com/office/drawing/2014/main" id="{6D9CD703-D594-448B-BC00-D728F48D3EBA}"/>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C9ADF14-33A5-4F75-8779-83CCFE169491}"/>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C0AB0825-177B-4DB2-8976-E994A057A7E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865339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64DAD25-282A-4807-9341-88EF571859D5}"/>
                  </a:ext>
                </a:extLst>
              </p:cNvPr>
              <p:cNvSpPr>
                <a:spLocks noGrp="1"/>
              </p:cNvSpPr>
              <p:nvPr>
                <p:ph idx="1"/>
              </p:nvPr>
            </p:nvSpPr>
            <p:spPr/>
            <p:txBody>
              <a:bodyPr/>
              <a:lstStyle/>
              <a:p>
                <a:r>
                  <a:rPr lang="zh-CN" altLang="en-US" dirty="0"/>
                  <a:t>样本空间由有限个基本事件组成</a:t>
                </a:r>
                <a:endParaRPr lang="en-US" altLang="zh-CN" dirty="0"/>
              </a:p>
              <a:p>
                <a:r>
                  <a:rPr lang="zh-CN" altLang="en-US" dirty="0"/>
                  <a:t>基本事件发生的概率都是相等的</a:t>
                </a:r>
                <a:endParaRPr lang="en-US" altLang="zh-CN" dirty="0"/>
              </a:p>
              <a:p>
                <a:r>
                  <a:rPr lang="zh-CN" altLang="en-US" dirty="0"/>
                  <a:t>即</a:t>
                </a:r>
                <a14:m>
                  <m:oMath xmlns:m="http://schemas.openxmlformats.org/officeDocument/2006/math">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𝑒</m:t>
                            </m:r>
                          </m:e>
                          <m:sub>
                            <m:r>
                              <a:rPr lang="en-US" altLang="zh-CN" b="0" i="1" smtClean="0">
                                <a:latin typeface="Cambria Math" panose="02040503050406030204" pitchFamily="18" charset="0"/>
                              </a:rPr>
                              <m:t>1</m:t>
                            </m:r>
                          </m:sub>
                        </m:sSub>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𝑒</m:t>
                            </m:r>
                          </m:e>
                          <m:sub>
                            <m:r>
                              <a:rPr lang="en-US" altLang="zh-CN" b="0" i="1" smtClean="0">
                                <a:latin typeface="Cambria Math" panose="02040503050406030204" pitchFamily="18" charset="0"/>
                              </a:rPr>
                              <m:t>2</m:t>
                            </m:r>
                          </m:sub>
                        </m:sSub>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𝑒</m:t>
                            </m:r>
                          </m:e>
                          <m:sub>
                            <m:r>
                              <a:rPr lang="en-US" altLang="zh-CN" b="0" i="1" smtClean="0">
                                <a:latin typeface="Cambria Math" panose="02040503050406030204" pitchFamily="18" charset="0"/>
                              </a:rPr>
                              <m:t>𝑛</m:t>
                            </m:r>
                          </m:sub>
                        </m:sSub>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𝑛</m:t>
                        </m:r>
                      </m:den>
                    </m:f>
                  </m:oMath>
                </a14:m>
                <a:endParaRPr lang="en-US" altLang="zh-CN" dirty="0"/>
              </a:p>
              <a:p>
                <a:r>
                  <a:rPr lang="en-US" altLang="zh-CN" dirty="0"/>
                  <a:t> </a:t>
                </a:r>
                <a14:m>
                  <m:oMath xmlns:m="http://schemas.openxmlformats.org/officeDocument/2006/math">
                    <m:r>
                      <m:rPr>
                        <m:sty m:val="p"/>
                      </m:rPr>
                      <a:rPr lang="en-US" altLang="zh-CN" i="1" dirty="0">
                        <a:latin typeface="Cambria Math" panose="02040503050406030204" pitchFamily="18" charset="0"/>
                      </a:rPr>
                      <m:t>P</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𝐴</m:t>
                        </m:r>
                      </m:e>
                    </m:d>
                    <m:r>
                      <a:rPr lang="en-US" altLang="zh-CN" b="0" i="1" dirty="0" smtClean="0">
                        <a:latin typeface="Cambria Math" panose="02040503050406030204" pitchFamily="18" charset="0"/>
                      </a:rPr>
                      <m:t>=</m:t>
                    </m:r>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𝐴</m:t>
                        </m:r>
                        <m:r>
                          <a:rPr lang="en-US" altLang="zh-CN" b="0" i="1" dirty="0" smtClean="0">
                            <a:latin typeface="Cambria Math" panose="02040503050406030204" pitchFamily="18" charset="0"/>
                          </a:rPr>
                          <m:t>|</m:t>
                        </m:r>
                      </m:num>
                      <m:den>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𝑈</m:t>
                        </m:r>
                        <m:r>
                          <a:rPr lang="en-US" altLang="zh-CN" b="0" i="1" dirty="0" smtClean="0">
                            <a:latin typeface="Cambria Math" panose="02040503050406030204" pitchFamily="18" charset="0"/>
                          </a:rPr>
                          <m:t>|</m:t>
                        </m:r>
                      </m:den>
                    </m:f>
                  </m:oMath>
                </a14:m>
                <a:endParaRPr lang="zh-CN" altLang="en-US" dirty="0"/>
              </a:p>
            </p:txBody>
          </p:sp>
        </mc:Choice>
        <mc:Fallback xmlns="">
          <p:sp>
            <p:nvSpPr>
              <p:cNvPr id="2" name="内容占位符 1">
                <a:extLst>
                  <a:ext uri="{FF2B5EF4-FFF2-40B4-BE49-F238E27FC236}">
                    <a16:creationId xmlns:a16="http://schemas.microsoft.com/office/drawing/2014/main" id="{164DAD25-282A-4807-9341-88EF571859D5}"/>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AD2F47E-7DE1-4ED7-A139-8F68E64EAF73}"/>
              </a:ext>
            </a:extLst>
          </p:cNvPr>
          <p:cNvSpPr>
            <a:spLocks noGrp="1"/>
          </p:cNvSpPr>
          <p:nvPr>
            <p:ph type="ctrTitle"/>
          </p:nvPr>
        </p:nvSpPr>
        <p:spPr/>
        <p:txBody>
          <a:bodyPr/>
          <a:lstStyle/>
          <a:p>
            <a:r>
              <a:rPr lang="zh-CN" altLang="en-US" dirty="0"/>
              <a:t>古典概型</a:t>
            </a:r>
          </a:p>
        </p:txBody>
      </p:sp>
      <p:sp>
        <p:nvSpPr>
          <p:cNvPr id="4" name="内容占位符 3">
            <a:extLst>
              <a:ext uri="{FF2B5EF4-FFF2-40B4-BE49-F238E27FC236}">
                <a16:creationId xmlns:a16="http://schemas.microsoft.com/office/drawing/2014/main" id="{67652207-58CC-40AE-A4EA-5953F1A8C7E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46846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对象 4">
            <a:extLst>
              <a:ext uri="{FF2B5EF4-FFF2-40B4-BE49-F238E27FC236}">
                <a16:creationId xmlns:a16="http://schemas.microsoft.com/office/drawing/2014/main" id="{5026EAC5-46AB-4C89-89E9-C1B55362FA52}"/>
              </a:ext>
            </a:extLst>
          </p:cNvPr>
          <p:cNvGraphicFramePr>
            <a:graphicFrameLocks noChangeAspect="1"/>
          </p:cNvGraphicFramePr>
          <p:nvPr>
            <p:extLst>
              <p:ext uri="{D42A27DB-BD31-4B8C-83A1-F6EECF244321}">
                <p14:modId xmlns:p14="http://schemas.microsoft.com/office/powerpoint/2010/main" val="1264239962"/>
              </p:ext>
            </p:extLst>
          </p:nvPr>
        </p:nvGraphicFramePr>
        <p:xfrm>
          <a:off x="3626429" y="1068554"/>
          <a:ext cx="4939142" cy="3037367"/>
        </p:xfrm>
        <a:graphic>
          <a:graphicData uri="http://schemas.openxmlformats.org/presentationml/2006/ole">
            <mc:AlternateContent xmlns:mc="http://schemas.openxmlformats.org/markup-compatibility/2006">
              <mc:Choice xmlns:v="urn:schemas-microsoft-com:vml" Requires="v">
                <p:oleObj spid="_x0000_s4462" name="Image" r:id="rId4" imgW="6304680" imgH="3876120" progId="Photoshop.Image.18">
                  <p:embed/>
                </p:oleObj>
              </mc:Choice>
              <mc:Fallback>
                <p:oleObj name="Image" r:id="rId4" imgW="6304680" imgH="3876120" progId="Photoshop.Image.18">
                  <p:embed/>
                  <p:pic>
                    <p:nvPicPr>
                      <p:cNvPr id="0" name=""/>
                      <p:cNvPicPr/>
                      <p:nvPr/>
                    </p:nvPicPr>
                    <p:blipFill>
                      <a:blip r:embed="rId5"/>
                      <a:stretch>
                        <a:fillRect/>
                      </a:stretch>
                    </p:blipFill>
                    <p:spPr>
                      <a:xfrm>
                        <a:off x="3626429" y="1068554"/>
                        <a:ext cx="4939142" cy="3037367"/>
                      </a:xfrm>
                      <a:prstGeom prst="rect">
                        <a:avLst/>
                      </a:prstGeom>
                    </p:spPr>
                  </p:pic>
                </p:oleObj>
              </mc:Fallback>
            </mc:AlternateContent>
          </a:graphicData>
        </a:graphic>
      </p:graphicFrame>
      <p:sp>
        <p:nvSpPr>
          <p:cNvPr id="6" name="文本框 5">
            <a:extLst>
              <a:ext uri="{FF2B5EF4-FFF2-40B4-BE49-F238E27FC236}">
                <a16:creationId xmlns:a16="http://schemas.microsoft.com/office/drawing/2014/main" id="{27945246-8CF1-48E1-89C1-7C46EC0FC3E1}"/>
              </a:ext>
            </a:extLst>
          </p:cNvPr>
          <p:cNvSpPr txBox="1"/>
          <p:nvPr/>
        </p:nvSpPr>
        <p:spPr>
          <a:xfrm>
            <a:off x="4977745" y="4648103"/>
            <a:ext cx="2236510" cy="707886"/>
          </a:xfrm>
          <a:prstGeom prst="rect">
            <a:avLst/>
          </a:prstGeom>
          <a:noFill/>
        </p:spPr>
        <p:txBody>
          <a:bodyPr wrap="none" rtlCol="0">
            <a:spAutoFit/>
          </a:bodyPr>
          <a:lstStyle/>
          <a:p>
            <a:pPr algn="ctr"/>
            <a:r>
              <a:rPr lang="zh-CN" altLang="en-US" sz="2000" dirty="0">
                <a:solidFill>
                  <a:schemeClr val="bg1"/>
                </a:solidFill>
              </a:rPr>
              <a:t>左导数≠右导数</a:t>
            </a:r>
            <a:endParaRPr lang="en-US" altLang="zh-CN" sz="2000" dirty="0">
              <a:solidFill>
                <a:schemeClr val="bg1"/>
              </a:solidFill>
            </a:endParaRPr>
          </a:p>
          <a:p>
            <a:pPr algn="ctr"/>
            <a:r>
              <a:rPr lang="zh-CN" altLang="en-US" sz="2000" dirty="0">
                <a:solidFill>
                  <a:schemeClr val="bg1"/>
                </a:solidFill>
              </a:rPr>
              <a:t>函数在此处</a:t>
            </a:r>
            <a:r>
              <a:rPr lang="zh-CN" altLang="en-US" sz="2000" dirty="0">
                <a:solidFill>
                  <a:srgbClr val="FFCC00"/>
                </a:solidFill>
              </a:rPr>
              <a:t>不可导</a:t>
            </a:r>
          </a:p>
        </p:txBody>
      </p:sp>
    </p:spTree>
    <p:extLst>
      <p:ext uri="{BB962C8B-B14F-4D97-AF65-F5344CB8AC3E}">
        <p14:creationId xmlns:p14="http://schemas.microsoft.com/office/powerpoint/2010/main" val="3523899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B76C536-3FBA-4CED-9A0E-DBEFD178C19E}"/>
              </a:ext>
            </a:extLst>
          </p:cNvPr>
          <p:cNvSpPr>
            <a:spLocks noGrp="1"/>
          </p:cNvSpPr>
          <p:nvPr>
            <p:ph idx="1"/>
          </p:nvPr>
        </p:nvSpPr>
        <p:spPr/>
        <p:txBody>
          <a:bodyPr/>
          <a:lstStyle/>
          <a:p>
            <a:r>
              <a:rPr lang="zh-CN" altLang="en-US" dirty="0"/>
              <a:t>随机事件可能的结果数量是无限的，且每个基本事件发生的概率是相同的</a:t>
            </a:r>
            <a:endParaRPr lang="en-US" altLang="zh-CN" dirty="0"/>
          </a:p>
          <a:p>
            <a:endParaRPr lang="en-US" altLang="zh-CN" dirty="0"/>
          </a:p>
          <a:p>
            <a:r>
              <a:rPr lang="zh-CN" altLang="en-US" dirty="0"/>
              <a:t>例如：</a:t>
            </a:r>
            <a:endParaRPr lang="en-US" altLang="zh-CN" dirty="0"/>
          </a:p>
          <a:p>
            <a:r>
              <a:rPr lang="zh-CN" altLang="en-US" dirty="0"/>
              <a:t>在正方形中投石子，投入圆的概率为</a:t>
            </a:r>
            <a:endParaRPr lang="en-US" altLang="zh-CN" dirty="0"/>
          </a:p>
          <a:p>
            <a:r>
              <a:rPr lang="zh-CN" altLang="en-US" dirty="0"/>
              <a:t>圆面积除以正方形面积</a:t>
            </a:r>
            <a:endParaRPr lang="en-US" altLang="zh-CN" dirty="0"/>
          </a:p>
        </p:txBody>
      </p:sp>
      <p:sp>
        <p:nvSpPr>
          <p:cNvPr id="3" name="标题 2">
            <a:extLst>
              <a:ext uri="{FF2B5EF4-FFF2-40B4-BE49-F238E27FC236}">
                <a16:creationId xmlns:a16="http://schemas.microsoft.com/office/drawing/2014/main" id="{9BC13E1E-B57A-4FCD-84B3-4B58064E0B48}"/>
              </a:ext>
            </a:extLst>
          </p:cNvPr>
          <p:cNvSpPr>
            <a:spLocks noGrp="1"/>
          </p:cNvSpPr>
          <p:nvPr>
            <p:ph type="ctrTitle"/>
          </p:nvPr>
        </p:nvSpPr>
        <p:spPr/>
        <p:txBody>
          <a:bodyPr/>
          <a:lstStyle/>
          <a:p>
            <a:r>
              <a:rPr lang="zh-CN" altLang="en-US" dirty="0"/>
              <a:t>几何概型</a:t>
            </a:r>
          </a:p>
        </p:txBody>
      </p:sp>
      <p:sp>
        <p:nvSpPr>
          <p:cNvPr id="4" name="内容占位符 3">
            <a:extLst>
              <a:ext uri="{FF2B5EF4-FFF2-40B4-BE49-F238E27FC236}">
                <a16:creationId xmlns:a16="http://schemas.microsoft.com/office/drawing/2014/main" id="{94830AD2-3060-4145-91D8-54B3A8B2B7D7}"/>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D360A32A-9E06-4F98-88C9-AB1A801FC434}"/>
              </a:ext>
            </a:extLst>
          </p:cNvPr>
          <p:cNvGraphicFramePr>
            <a:graphicFrameLocks noChangeAspect="1"/>
          </p:cNvGraphicFramePr>
          <p:nvPr>
            <p:extLst>
              <p:ext uri="{D42A27DB-BD31-4B8C-83A1-F6EECF244321}">
                <p14:modId xmlns:p14="http://schemas.microsoft.com/office/powerpoint/2010/main" val="3723139262"/>
              </p:ext>
            </p:extLst>
          </p:nvPr>
        </p:nvGraphicFramePr>
        <p:xfrm>
          <a:off x="7403356" y="3583668"/>
          <a:ext cx="3094037" cy="2873375"/>
        </p:xfrm>
        <a:graphic>
          <a:graphicData uri="http://schemas.openxmlformats.org/presentationml/2006/ole">
            <mc:AlternateContent xmlns:mc="http://schemas.openxmlformats.org/markup-compatibility/2006">
              <mc:Choice xmlns:v="urn:schemas-microsoft-com:vml" Requires="v">
                <p:oleObj spid="_x0000_s9381" name="Image" r:id="rId3" imgW="3093840" imgH="2872800" progId="Photoshop.Image.18">
                  <p:embed/>
                </p:oleObj>
              </mc:Choice>
              <mc:Fallback>
                <p:oleObj name="Image" r:id="rId3" imgW="3093840" imgH="2872800" progId="Photoshop.Image.18">
                  <p:embed/>
                  <p:pic>
                    <p:nvPicPr>
                      <p:cNvPr id="0" name=""/>
                      <p:cNvPicPr/>
                      <p:nvPr/>
                    </p:nvPicPr>
                    <p:blipFill>
                      <a:blip r:embed="rId4"/>
                      <a:stretch>
                        <a:fillRect/>
                      </a:stretch>
                    </p:blipFill>
                    <p:spPr>
                      <a:xfrm>
                        <a:off x="7403356" y="3583668"/>
                        <a:ext cx="3094037" cy="2873375"/>
                      </a:xfrm>
                      <a:prstGeom prst="rect">
                        <a:avLst/>
                      </a:prstGeom>
                    </p:spPr>
                  </p:pic>
                </p:oleObj>
              </mc:Fallback>
            </mc:AlternateContent>
          </a:graphicData>
        </a:graphic>
      </p:graphicFrame>
    </p:spTree>
    <p:extLst>
      <p:ext uri="{BB962C8B-B14F-4D97-AF65-F5344CB8AC3E}">
        <p14:creationId xmlns:p14="http://schemas.microsoft.com/office/powerpoint/2010/main" val="17730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293E92A-554B-4C75-9996-28DB2F2328F1}"/>
              </a:ext>
            </a:extLst>
          </p:cNvPr>
          <p:cNvSpPr>
            <a:spLocks noGrp="1"/>
          </p:cNvSpPr>
          <p:nvPr>
            <p:ph idx="1"/>
          </p:nvPr>
        </p:nvSpPr>
        <p:spPr/>
        <p:txBody>
          <a:bodyPr/>
          <a:lstStyle/>
          <a:p>
            <a:r>
              <a:rPr lang="zh-CN" altLang="en-US" dirty="0"/>
              <a:t>甲乙约吃饭，甲等概率地在</a:t>
            </a:r>
            <a:r>
              <a:rPr lang="en-US" altLang="zh-CN" dirty="0"/>
              <a:t>1:00~3:00</a:t>
            </a:r>
            <a:r>
              <a:rPr lang="zh-CN" altLang="en-US" dirty="0"/>
              <a:t>之间到达饭店，乙等概率地在</a:t>
            </a:r>
            <a:r>
              <a:rPr lang="en-US" altLang="zh-CN" dirty="0"/>
              <a:t>2:00~5:00</a:t>
            </a:r>
            <a:r>
              <a:rPr lang="zh-CN" altLang="en-US" dirty="0"/>
              <a:t>之间到达饭店，求甲比乙早的概率</a:t>
            </a:r>
            <a:endParaRPr lang="en-US" altLang="zh-CN" dirty="0"/>
          </a:p>
          <a:p>
            <a:r>
              <a:rPr lang="zh-CN" altLang="en-US" dirty="0"/>
              <a:t>设</a:t>
            </a:r>
            <a:r>
              <a:rPr lang="en-US" altLang="zh-CN" dirty="0"/>
              <a:t>x</a:t>
            </a:r>
            <a:r>
              <a:rPr lang="zh-CN" altLang="en-US" dirty="0"/>
              <a:t>是甲到达的时间</a:t>
            </a:r>
            <a:r>
              <a:rPr lang="en-US" altLang="zh-CN" dirty="0"/>
              <a:t>(h)</a:t>
            </a:r>
            <a:r>
              <a:rPr lang="zh-CN" altLang="en-US" dirty="0"/>
              <a:t>，</a:t>
            </a:r>
            <a:r>
              <a:rPr lang="en-US" altLang="zh-CN" dirty="0"/>
              <a:t>y</a:t>
            </a:r>
            <a:r>
              <a:rPr lang="zh-CN" altLang="en-US" dirty="0"/>
              <a:t>是乙到达的时间</a:t>
            </a:r>
            <a:endParaRPr lang="en-US" altLang="zh-CN" dirty="0"/>
          </a:p>
          <a:p>
            <a:r>
              <a:rPr lang="zh-CN" altLang="en-US" dirty="0"/>
              <a:t>则样本点就是图中深色的部分</a:t>
            </a:r>
          </a:p>
        </p:txBody>
      </p:sp>
      <p:sp>
        <p:nvSpPr>
          <p:cNvPr id="3" name="标题 2">
            <a:extLst>
              <a:ext uri="{FF2B5EF4-FFF2-40B4-BE49-F238E27FC236}">
                <a16:creationId xmlns:a16="http://schemas.microsoft.com/office/drawing/2014/main" id="{9547A0AC-9C8E-46ED-960E-367012A8A9BD}"/>
              </a:ext>
            </a:extLst>
          </p:cNvPr>
          <p:cNvSpPr>
            <a:spLocks noGrp="1"/>
          </p:cNvSpPr>
          <p:nvPr>
            <p:ph type="ctrTitle"/>
          </p:nvPr>
        </p:nvSpPr>
        <p:spPr/>
        <p:txBody>
          <a:bodyPr/>
          <a:lstStyle/>
          <a:p>
            <a:r>
              <a:rPr lang="zh-CN" altLang="en-US" dirty="0"/>
              <a:t>几何概型高考数学题</a:t>
            </a:r>
          </a:p>
        </p:txBody>
      </p:sp>
      <p:sp>
        <p:nvSpPr>
          <p:cNvPr id="4" name="内容占位符 3">
            <a:extLst>
              <a:ext uri="{FF2B5EF4-FFF2-40B4-BE49-F238E27FC236}">
                <a16:creationId xmlns:a16="http://schemas.microsoft.com/office/drawing/2014/main" id="{3447AFD2-A696-46D4-9814-D1F2575AC1AE}"/>
              </a:ext>
            </a:extLst>
          </p:cNvPr>
          <p:cNvSpPr>
            <a:spLocks noGrp="1"/>
          </p:cNvSpPr>
          <p:nvPr>
            <p:ph sz="quarter" idx="10"/>
          </p:nvPr>
        </p:nvSpPr>
        <p:spPr/>
        <p:txBody>
          <a:bodyPr/>
          <a:lstStyle/>
          <a:p>
            <a:endParaRPr lang="zh-CN" altLang="en-US"/>
          </a:p>
        </p:txBody>
      </p:sp>
      <p:pic>
        <p:nvPicPr>
          <p:cNvPr id="6" name="图片 5">
            <a:extLst>
              <a:ext uri="{FF2B5EF4-FFF2-40B4-BE49-F238E27FC236}">
                <a16:creationId xmlns:a16="http://schemas.microsoft.com/office/drawing/2014/main" id="{D6C7B690-7EDD-411A-A321-DA4DD8855BF6}"/>
              </a:ext>
            </a:extLst>
          </p:cNvPr>
          <p:cNvPicPr>
            <a:picLocks noChangeAspect="1"/>
          </p:cNvPicPr>
          <p:nvPr/>
        </p:nvPicPr>
        <p:blipFill>
          <a:blip r:embed="rId2"/>
          <a:stretch>
            <a:fillRect/>
          </a:stretch>
        </p:blipFill>
        <p:spPr>
          <a:xfrm>
            <a:off x="8864241" y="3966308"/>
            <a:ext cx="2235917" cy="2523392"/>
          </a:xfrm>
          <a:prstGeom prst="rect">
            <a:avLst/>
          </a:prstGeom>
        </p:spPr>
      </p:pic>
    </p:spTree>
    <p:extLst>
      <p:ext uri="{BB962C8B-B14F-4D97-AF65-F5344CB8AC3E}">
        <p14:creationId xmlns:p14="http://schemas.microsoft.com/office/powerpoint/2010/main" val="3057826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293E92A-554B-4C75-9996-28DB2F2328F1}"/>
                  </a:ext>
                </a:extLst>
              </p:cNvPr>
              <p:cNvSpPr>
                <a:spLocks noGrp="1"/>
              </p:cNvSpPr>
              <p:nvPr>
                <p:ph idx="1"/>
              </p:nvPr>
            </p:nvSpPr>
            <p:spPr/>
            <p:txBody>
              <a:bodyPr/>
              <a:lstStyle/>
              <a:p>
                <a:r>
                  <a:rPr lang="zh-CN" altLang="en-US" dirty="0"/>
                  <a:t>样本点是图中深色的部分</a:t>
                </a:r>
                <a:endParaRPr lang="en-US" altLang="zh-CN" dirty="0"/>
              </a:p>
              <a:p>
                <a:r>
                  <a:rPr lang="zh-CN" altLang="en-US" dirty="0"/>
                  <a:t>事件「甲比乙早」对应着半平面</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oMath>
                </a14:m>
                <a:endParaRPr lang="en-US" altLang="zh-CN" dirty="0"/>
              </a:p>
              <a:p>
                <a:r>
                  <a:rPr lang="zh-CN" altLang="en-US" dirty="0"/>
                  <a:t>所求概率为交集面积除以长方形面积</a:t>
                </a:r>
              </a:p>
            </p:txBody>
          </p:sp>
        </mc:Choice>
        <mc:Fallback xmlns="">
          <p:sp>
            <p:nvSpPr>
              <p:cNvPr id="2" name="内容占位符 1">
                <a:extLst>
                  <a:ext uri="{FF2B5EF4-FFF2-40B4-BE49-F238E27FC236}">
                    <a16:creationId xmlns:a16="http://schemas.microsoft.com/office/drawing/2014/main" id="{B293E92A-554B-4C75-9996-28DB2F2328F1}"/>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547A0AC-9C8E-46ED-960E-367012A8A9BD}"/>
              </a:ext>
            </a:extLst>
          </p:cNvPr>
          <p:cNvSpPr>
            <a:spLocks noGrp="1"/>
          </p:cNvSpPr>
          <p:nvPr>
            <p:ph type="ctrTitle"/>
          </p:nvPr>
        </p:nvSpPr>
        <p:spPr/>
        <p:txBody>
          <a:bodyPr/>
          <a:lstStyle/>
          <a:p>
            <a:r>
              <a:rPr lang="zh-CN" altLang="en-US" dirty="0"/>
              <a:t>几何概型高考数学题</a:t>
            </a:r>
          </a:p>
        </p:txBody>
      </p:sp>
      <p:sp>
        <p:nvSpPr>
          <p:cNvPr id="4" name="内容占位符 3">
            <a:extLst>
              <a:ext uri="{FF2B5EF4-FFF2-40B4-BE49-F238E27FC236}">
                <a16:creationId xmlns:a16="http://schemas.microsoft.com/office/drawing/2014/main" id="{3447AFD2-A696-46D4-9814-D1F2575AC1AE}"/>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98F67684-183F-4185-B182-87D3A912884D}"/>
              </a:ext>
            </a:extLst>
          </p:cNvPr>
          <p:cNvPicPr>
            <a:picLocks noChangeAspect="1"/>
          </p:cNvPicPr>
          <p:nvPr/>
        </p:nvPicPr>
        <p:blipFill>
          <a:blip r:embed="rId3"/>
          <a:stretch>
            <a:fillRect/>
          </a:stretch>
        </p:blipFill>
        <p:spPr>
          <a:xfrm>
            <a:off x="8255000" y="2091133"/>
            <a:ext cx="2796782" cy="3520745"/>
          </a:xfrm>
          <a:prstGeom prst="rect">
            <a:avLst/>
          </a:prstGeom>
        </p:spPr>
      </p:pic>
    </p:spTree>
    <p:extLst>
      <p:ext uri="{BB962C8B-B14F-4D97-AF65-F5344CB8AC3E}">
        <p14:creationId xmlns:p14="http://schemas.microsoft.com/office/powerpoint/2010/main" val="3419159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3772F30-B676-4AB8-912A-0B49CB01C011}"/>
              </a:ext>
            </a:extLst>
          </p:cNvPr>
          <p:cNvSpPr>
            <a:spLocks noGrp="1"/>
          </p:cNvSpPr>
          <p:nvPr>
            <p:ph idx="1"/>
          </p:nvPr>
        </p:nvSpPr>
        <p:spPr/>
        <p:txBody>
          <a:bodyPr/>
          <a:lstStyle/>
          <a:p>
            <a:r>
              <a:rPr lang="zh-CN" altLang="en-US" dirty="0"/>
              <a:t>随机变量是一个</a:t>
            </a:r>
            <a:r>
              <a:rPr lang="zh-CN" altLang="en-US" dirty="0">
                <a:solidFill>
                  <a:srgbClr val="FFCC00"/>
                </a:solidFill>
              </a:rPr>
              <a:t>函数</a:t>
            </a:r>
            <a:r>
              <a:rPr lang="zh-CN" altLang="en-US" dirty="0"/>
              <a:t>，定义域是样本空间，值域是实数</a:t>
            </a:r>
            <a:endParaRPr lang="en-US" altLang="zh-CN" dirty="0"/>
          </a:p>
          <a:p>
            <a:r>
              <a:rPr lang="zh-CN" altLang="en-US" dirty="0"/>
              <a:t>可以理解为对每个样本点给出一个评分</a:t>
            </a:r>
            <a:endParaRPr lang="en-US" altLang="zh-CN" dirty="0"/>
          </a:p>
          <a:p>
            <a:r>
              <a:rPr lang="zh-CN" altLang="en-US" dirty="0"/>
              <a:t>随机变量可分为离散型随机变量和连续性随机变量</a:t>
            </a:r>
          </a:p>
        </p:txBody>
      </p:sp>
      <p:sp>
        <p:nvSpPr>
          <p:cNvPr id="3" name="标题 2">
            <a:extLst>
              <a:ext uri="{FF2B5EF4-FFF2-40B4-BE49-F238E27FC236}">
                <a16:creationId xmlns:a16="http://schemas.microsoft.com/office/drawing/2014/main" id="{9210728A-1230-40DE-AF39-85A36638993A}"/>
              </a:ext>
            </a:extLst>
          </p:cNvPr>
          <p:cNvSpPr>
            <a:spLocks noGrp="1"/>
          </p:cNvSpPr>
          <p:nvPr>
            <p:ph type="ctrTitle"/>
          </p:nvPr>
        </p:nvSpPr>
        <p:spPr/>
        <p:txBody>
          <a:bodyPr/>
          <a:lstStyle/>
          <a:p>
            <a:r>
              <a:rPr lang="zh-CN" altLang="en-US" dirty="0"/>
              <a:t>随机变量</a:t>
            </a:r>
          </a:p>
        </p:txBody>
      </p:sp>
      <p:sp>
        <p:nvSpPr>
          <p:cNvPr id="4" name="内容占位符 3">
            <a:extLst>
              <a:ext uri="{FF2B5EF4-FFF2-40B4-BE49-F238E27FC236}">
                <a16:creationId xmlns:a16="http://schemas.microsoft.com/office/drawing/2014/main" id="{E4F47011-E61B-414C-9194-46C99CB6502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40046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392960C-8172-4874-9BE9-82E25C7F3D6C}"/>
                  </a:ext>
                </a:extLst>
              </p:cNvPr>
              <p:cNvSpPr>
                <a:spLocks noGrp="1"/>
              </p:cNvSpPr>
              <p:nvPr>
                <p:ph idx="1"/>
              </p:nvPr>
            </p:nvSpPr>
            <p:spPr/>
            <p:txBody>
              <a:bodyPr>
                <a:normAutofit/>
              </a:bodyPr>
              <a:lstStyle/>
              <a:p>
                <a:r>
                  <a:rPr lang="zh-CN" altLang="en-US" dirty="0"/>
                  <a:t>一个离散性随机变量的期望值是试验中</a:t>
                </a:r>
                <a:r>
                  <a:rPr lang="zh-CN" altLang="en-US" dirty="0">
                    <a:solidFill>
                      <a:srgbClr val="FFCC00"/>
                    </a:solidFill>
                  </a:rPr>
                  <a:t>每次可能的结果乘以其结果概率的总和</a:t>
                </a:r>
                <a:r>
                  <a:rPr lang="zh-CN" altLang="en-US" dirty="0"/>
                  <a:t>，记作</a:t>
                </a:r>
                <a:r>
                  <a:rPr lang="en-US" altLang="zh-CN" dirty="0"/>
                  <a:t>E(X)</a:t>
                </a:r>
                <a:r>
                  <a:rPr lang="zh-CN" altLang="en-US" dirty="0"/>
                  <a:t>，即</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𝐸</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𝑋</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𝑒</m:t>
                          </m:r>
                          <m:r>
                            <a:rPr lang="en-US" altLang="zh-CN" b="0" i="1" smtClean="0">
                              <a:latin typeface="Cambria Math" panose="02040503050406030204" pitchFamily="18" charset="0"/>
                            </a:rPr>
                            <m:t>∈</m:t>
                          </m:r>
                          <m:r>
                            <a:rPr lang="en-US" altLang="zh-CN" b="0" i="1" smtClean="0">
                              <a:latin typeface="Cambria Math" panose="02040503050406030204" pitchFamily="18" charset="0"/>
                            </a:rPr>
                            <m:t>𝑈</m:t>
                          </m:r>
                        </m:sub>
                        <m:sup/>
                        <m:e>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𝑒</m:t>
                          </m:r>
                          <m:r>
                            <a:rPr lang="en-US" altLang="zh-CN" b="0" i="1" smtClean="0">
                              <a:latin typeface="Cambria Math" panose="02040503050406030204" pitchFamily="18" charset="0"/>
                            </a:rPr>
                            <m:t>)</m:t>
                          </m:r>
                        </m:e>
                      </m:nary>
                      <m:r>
                        <a:rPr lang="en-US" altLang="zh-CN" b="0" i="1" smtClean="0">
                          <a:latin typeface="Cambria Math" panose="02040503050406030204" pitchFamily="18" charset="0"/>
                        </a:rPr>
                        <m:t>∗</m:t>
                      </m:r>
                      <m:r>
                        <a:rPr lang="en-US" altLang="zh-CN" b="0" i="1" smtClean="0">
                          <a:latin typeface="Cambria Math" panose="02040503050406030204" pitchFamily="18" charset="0"/>
                        </a:rPr>
                        <m:t>𝑋</m:t>
                      </m:r>
                      <m:r>
                        <a:rPr lang="en-US" altLang="zh-CN" b="0" i="1" smtClean="0">
                          <a:latin typeface="Cambria Math" panose="02040503050406030204" pitchFamily="18" charset="0"/>
                        </a:rPr>
                        <m:t>(</m:t>
                      </m:r>
                      <m:r>
                        <a:rPr lang="en-US" altLang="zh-CN" b="0" i="1" smtClean="0">
                          <a:latin typeface="Cambria Math" panose="02040503050406030204" pitchFamily="18" charset="0"/>
                        </a:rPr>
                        <m:t>𝑒</m:t>
                      </m:r>
                      <m:r>
                        <a:rPr lang="en-US" altLang="zh-CN" b="0" i="1" smtClean="0">
                          <a:latin typeface="Cambria Math" panose="02040503050406030204" pitchFamily="18" charset="0"/>
                        </a:rPr>
                        <m:t>)</m:t>
                      </m:r>
                    </m:oMath>
                  </m:oMathPara>
                </a14:m>
                <a:endParaRPr lang="en-US" altLang="zh-CN" dirty="0"/>
              </a:p>
              <a:p>
                <a:r>
                  <a:rPr lang="zh-CN" altLang="en-US" dirty="0"/>
                  <a:t>或者考虑随机变量每个值的贡献</a:t>
                </a:r>
                <a:r>
                  <a:rPr lang="en-US" altLang="zh-CN" dirty="0"/>
                  <a:t>(</a:t>
                </a:r>
                <a:r>
                  <a:rPr lang="zh-CN" altLang="en-US" dirty="0"/>
                  <a:t>设随机变量值域为</a:t>
                </a:r>
                <a14:m>
                  <m:oMath xmlns:m="http://schemas.openxmlformats.org/officeDocument/2006/math">
                    <m:r>
                      <m:rPr>
                        <m:sty m:val="p"/>
                      </m:rPr>
                      <a:rPr lang="en-US" altLang="zh-CN" b="0" i="0" smtClean="0">
                        <a:latin typeface="Cambria Math" panose="02040503050406030204" pitchFamily="18" charset="0"/>
                      </a:rPr>
                      <m:t>Ω</m:t>
                    </m:r>
                  </m:oMath>
                </a14:m>
                <a:r>
                  <a:rPr lang="en-US" altLang="zh-CN" dirty="0"/>
                  <a:t>)</a:t>
                </a:r>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𝐸</m:t>
                      </m:r>
                      <m:d>
                        <m:dPr>
                          <m:ctrlPr>
                            <a:rPr lang="en-US" altLang="zh-CN" i="1">
                              <a:latin typeface="Cambria Math" panose="02040503050406030204" pitchFamily="18" charset="0"/>
                            </a:rPr>
                          </m:ctrlPr>
                        </m:dPr>
                        <m:e>
                          <m:r>
                            <a:rPr lang="en-US" altLang="zh-CN" i="1">
                              <a:latin typeface="Cambria Math" panose="02040503050406030204" pitchFamily="18" charset="0"/>
                            </a:rPr>
                            <m:t>𝑋</m:t>
                          </m:r>
                        </m:e>
                      </m:d>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Ω</m:t>
                          </m:r>
                        </m:sub>
                        <m:sup/>
                        <m:e>
                          <m:r>
                            <a:rPr lang="en-US" altLang="zh-CN" i="1">
                              <a:latin typeface="Cambria Math" panose="02040503050406030204" pitchFamily="18" charset="0"/>
                            </a:rPr>
                            <m:t>𝑃</m:t>
                          </m:r>
                          <m:r>
                            <a:rPr lang="en-US" altLang="zh-CN" i="1">
                              <a:latin typeface="Cambria Math" panose="02040503050406030204" pitchFamily="18" charset="0"/>
                            </a:rPr>
                            <m:t>(</m:t>
                          </m:r>
                          <m:r>
                            <a:rPr lang="en-US" altLang="zh-CN" b="0" i="1" smtClean="0">
                              <a:latin typeface="Cambria Math" panose="02040503050406030204" pitchFamily="18" charset="0"/>
                            </a:rPr>
                            <m:t>𝑋</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i="1">
                              <a:latin typeface="Cambria Math" panose="02040503050406030204" pitchFamily="18" charset="0"/>
                            </a:rPr>
                            <m:t>)</m:t>
                          </m:r>
                        </m:e>
                      </m:nary>
                      <m:r>
                        <a:rPr lang="en-US" altLang="zh-CN" i="1">
                          <a:latin typeface="Cambria Math" panose="02040503050406030204" pitchFamily="18" charset="0"/>
                        </a:rPr>
                        <m:t>∗</m:t>
                      </m:r>
                      <m:r>
                        <a:rPr lang="en-US" altLang="zh-CN" b="0" i="1" smtClean="0">
                          <a:latin typeface="Cambria Math" panose="02040503050406030204" pitchFamily="18" charset="0"/>
                        </a:rPr>
                        <m:t>𝑖</m:t>
                      </m:r>
                    </m:oMath>
                  </m:oMathPara>
                </a14:m>
                <a:endParaRPr lang="en-US" altLang="zh-CN" dirty="0"/>
              </a:p>
              <a:p>
                <a:r>
                  <a:rPr lang="zh-CN" altLang="en-US" dirty="0"/>
                  <a:t>期望可以看做一种加权平均数</a:t>
                </a:r>
                <a:endParaRPr lang="en-US" altLang="zh-CN" dirty="0"/>
              </a:p>
              <a:p>
                <a:r>
                  <a:rPr lang="zh-CN" altLang="en-US" dirty="0"/>
                  <a:t>随机试验在相同条件下</a:t>
                </a:r>
                <a:r>
                  <a:rPr lang="zh-CN" altLang="en-US" dirty="0">
                    <a:solidFill>
                      <a:srgbClr val="FFCC00"/>
                    </a:solidFill>
                  </a:rPr>
                  <a:t>重复多次</a:t>
                </a:r>
                <a:r>
                  <a:rPr lang="zh-CN" altLang="en-US" dirty="0"/>
                  <a:t>，</a:t>
                </a:r>
                <a:r>
                  <a:rPr lang="zh-CN" altLang="en-US" dirty="0">
                    <a:solidFill>
                      <a:srgbClr val="FFCC00"/>
                    </a:solidFill>
                  </a:rPr>
                  <a:t>所有结果的平均值</a:t>
                </a:r>
                <a:r>
                  <a:rPr lang="zh-CN" altLang="en-US" dirty="0"/>
                  <a:t>便趋近于期望</a:t>
                </a:r>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2392960C-8172-4874-9BE9-82E25C7F3D6C}"/>
                  </a:ext>
                </a:extLst>
              </p:cNvPr>
              <p:cNvSpPr>
                <a:spLocks noGrp="1" noRot="1" noChangeAspect="1" noMove="1" noResize="1" noEditPoints="1" noAdjustHandles="1" noChangeArrowheads="1" noChangeShapeType="1" noTextEdit="1"/>
              </p:cNvSpPr>
              <p:nvPr>
                <p:ph idx="1"/>
              </p:nvPr>
            </p:nvSpPr>
            <p:spPr>
              <a:blipFill>
                <a:blip r:embed="rId3"/>
                <a:stretch>
                  <a:fillRect l="-1217" t="-4074"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C8CDCA8-0496-4F62-9669-C0856B41582D}"/>
              </a:ext>
            </a:extLst>
          </p:cNvPr>
          <p:cNvSpPr>
            <a:spLocks noGrp="1"/>
          </p:cNvSpPr>
          <p:nvPr>
            <p:ph type="ctrTitle"/>
          </p:nvPr>
        </p:nvSpPr>
        <p:spPr>
          <a:xfrm>
            <a:off x="838200" y="435429"/>
            <a:ext cx="10515600" cy="946804"/>
          </a:xfrm>
        </p:spPr>
        <p:txBody>
          <a:bodyPr/>
          <a:lstStyle/>
          <a:p>
            <a:r>
              <a:rPr lang="zh-CN" altLang="en-US" dirty="0"/>
              <a:t>期望</a:t>
            </a:r>
          </a:p>
        </p:txBody>
      </p:sp>
      <p:sp>
        <p:nvSpPr>
          <p:cNvPr id="4" name="内容占位符 3">
            <a:extLst>
              <a:ext uri="{FF2B5EF4-FFF2-40B4-BE49-F238E27FC236}">
                <a16:creationId xmlns:a16="http://schemas.microsoft.com/office/drawing/2014/main" id="{260BDF4E-C5D2-4FBD-9DF6-E622CD3D0F6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429094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9B9F4E0-D06E-4225-9479-5E2E9403055A}"/>
                  </a:ext>
                </a:extLst>
              </p:cNvPr>
              <p:cNvSpPr>
                <a:spLocks noGrp="1"/>
              </p:cNvSpPr>
              <p:nvPr>
                <p:ph idx="1"/>
              </p:nvPr>
            </p:nvSpPr>
            <p:spPr/>
            <p:txBody>
              <a:bodyPr/>
              <a:lstStyle/>
              <a:p>
                <a:r>
                  <a:rPr lang="zh-CN" altLang="en-US" dirty="0"/>
                  <a:t>例如：</a:t>
                </a:r>
                <a:endParaRPr lang="en-US" altLang="zh-CN" dirty="0"/>
              </a:p>
              <a:p>
                <a:r>
                  <a:rPr lang="zh-CN" altLang="en-US" dirty="0"/>
                  <a:t>投掷一个六面骰子，设随机变量</a:t>
                </a:r>
                <a:r>
                  <a:rPr lang="en-US" altLang="zh-CN" dirty="0"/>
                  <a:t>X</a:t>
                </a:r>
                <a:r>
                  <a:rPr lang="zh-CN" altLang="en-US" dirty="0"/>
                  <a:t>表示朝上一面的点数</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𝐸</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𝑋</m:t>
                          </m:r>
                        </m:e>
                      </m:d>
                      <m:r>
                        <a:rPr lang="en-US" altLang="zh-CN" b="0" i="1" smtClean="0">
                          <a:latin typeface="Cambria Math" panose="02040503050406030204" pitchFamily="18" charset="0"/>
                        </a:rPr>
                        <m:t>=1∗</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6</m:t>
                          </m:r>
                        </m:den>
                      </m:f>
                      <m:r>
                        <a:rPr lang="en-US" altLang="zh-CN" b="0" i="1" smtClean="0">
                          <a:latin typeface="Cambria Math" panose="02040503050406030204" pitchFamily="18" charset="0"/>
                        </a:rPr>
                        <m:t>+2∗</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6</m:t>
                          </m:r>
                        </m:den>
                      </m:f>
                      <m:r>
                        <a:rPr lang="en-US" altLang="zh-CN" b="0" i="1" smtClean="0">
                          <a:latin typeface="Cambria Math" panose="02040503050406030204" pitchFamily="18" charset="0"/>
                        </a:rPr>
                        <m:t>+3∗</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6</m:t>
                          </m:r>
                        </m:den>
                      </m:f>
                      <m:r>
                        <a:rPr lang="en-US" altLang="zh-CN" b="0" i="1" smtClean="0">
                          <a:latin typeface="Cambria Math" panose="02040503050406030204" pitchFamily="18" charset="0"/>
                        </a:rPr>
                        <m:t>+4∗</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6</m:t>
                          </m:r>
                        </m:den>
                      </m:f>
                      <m:r>
                        <a:rPr lang="en-US" altLang="zh-CN" b="0" i="1" smtClean="0">
                          <a:latin typeface="Cambria Math" panose="02040503050406030204" pitchFamily="18" charset="0"/>
                        </a:rPr>
                        <m:t>+5∗</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6</m:t>
                          </m:r>
                        </m:den>
                      </m:f>
                      <m:r>
                        <a:rPr lang="en-US" altLang="zh-CN" i="1">
                          <a:latin typeface="Cambria Math" panose="02040503050406030204" pitchFamily="18" charset="0"/>
                        </a:rPr>
                        <m:t>=</m:t>
                      </m:r>
                      <m:r>
                        <a:rPr lang="en-US" altLang="zh-CN" b="0" i="1" smtClean="0">
                          <a:latin typeface="Cambria Math" panose="02040503050406030204" pitchFamily="18" charset="0"/>
                        </a:rPr>
                        <m:t>3.5</m:t>
                      </m:r>
                    </m:oMath>
                  </m:oMathPara>
                </a14:m>
                <a:endParaRPr lang="en-US" altLang="zh-CN" dirty="0"/>
              </a:p>
              <a:p>
                <a:r>
                  <a:rPr lang="zh-CN" altLang="en-US" dirty="0"/>
                  <a:t>多次投掷后，所有点数的平均值会趋近于</a:t>
                </a:r>
                <a:r>
                  <a:rPr lang="en-US" altLang="zh-CN" dirty="0"/>
                  <a:t>3.5</a:t>
                </a:r>
              </a:p>
            </p:txBody>
          </p:sp>
        </mc:Choice>
        <mc:Fallback xmlns="">
          <p:sp>
            <p:nvSpPr>
              <p:cNvPr id="2" name="内容占位符 1">
                <a:extLst>
                  <a:ext uri="{FF2B5EF4-FFF2-40B4-BE49-F238E27FC236}">
                    <a16:creationId xmlns:a16="http://schemas.microsoft.com/office/drawing/2014/main" id="{99B9F4E0-D06E-4225-9479-5E2E9403055A}"/>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FAA621E-52E9-4D0A-AF41-13E0CF3CA12F}"/>
              </a:ext>
            </a:extLst>
          </p:cNvPr>
          <p:cNvSpPr>
            <a:spLocks noGrp="1"/>
          </p:cNvSpPr>
          <p:nvPr>
            <p:ph type="ctrTitle"/>
          </p:nvPr>
        </p:nvSpPr>
        <p:spPr/>
        <p:txBody>
          <a:bodyPr/>
          <a:lstStyle/>
          <a:p>
            <a:r>
              <a:rPr lang="zh-CN" altLang="en-US" dirty="0"/>
              <a:t>期望</a:t>
            </a:r>
          </a:p>
        </p:txBody>
      </p:sp>
      <p:sp>
        <p:nvSpPr>
          <p:cNvPr id="4" name="内容占位符 3">
            <a:extLst>
              <a:ext uri="{FF2B5EF4-FFF2-40B4-BE49-F238E27FC236}">
                <a16:creationId xmlns:a16="http://schemas.microsoft.com/office/drawing/2014/main" id="{A23846F3-6BE0-4303-8823-B8C6DC6933E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200537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C613416-B14E-431B-B467-58B925B1FC4A}"/>
                  </a:ext>
                </a:extLst>
              </p:cNvPr>
              <p:cNvSpPr>
                <a:spLocks noGrp="1"/>
              </p:cNvSpPr>
              <p:nvPr>
                <p:ph idx="1"/>
              </p:nvPr>
            </p:nvSpPr>
            <p:spPr/>
            <p:txBody>
              <a:bodyPr/>
              <a:lstStyle/>
              <a:p>
                <a:r>
                  <a:rPr lang="zh-CN" altLang="en-US" dirty="0"/>
                  <a:t>类似地，连续性随机变量的期望：</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𝐸</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𝑋</m:t>
                          </m:r>
                        </m:e>
                      </m:d>
                      <m:r>
                        <a:rPr lang="en-US" altLang="zh-CN" b="0" i="1" smtClean="0">
                          <a:latin typeface="Cambria Math" panose="02040503050406030204" pitchFamily="18" charset="0"/>
                        </a:rPr>
                        <m:t>=</m:t>
                      </m:r>
                      <m:nary>
                        <m:naryPr>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m:t>
                          </m:r>
                        </m:sub>
                        <m:sup>
                          <m:r>
                            <a:rPr lang="en-US" altLang="zh-CN" b="0" i="1" smtClean="0">
                              <a:latin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m:t>
                          </m:r>
                        </m:sup>
                        <m:e>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𝑑𝑥</m:t>
                          </m:r>
                        </m:e>
                      </m:nary>
                    </m:oMath>
                  </m:oMathPara>
                </a14:m>
                <a:endParaRPr lang="en-US" altLang="zh-CN" dirty="0"/>
              </a:p>
              <a:p>
                <a:r>
                  <a:rPr lang="zh-CN" altLang="en-US" dirty="0"/>
                  <a:t>例如，在</a:t>
                </a:r>
                <a:r>
                  <a:rPr lang="en-US" altLang="zh-CN" dirty="0"/>
                  <a:t>[0,1]</a:t>
                </a:r>
                <a:r>
                  <a:rPr lang="zh-CN" altLang="en-US" dirty="0"/>
                  <a:t>上随机取实数，求取到的数的期望：</a:t>
                </a:r>
                <a:endParaRPr lang="en-US" altLang="zh-CN" dirty="0"/>
              </a:p>
              <a:p>
                <a:r>
                  <a:rPr lang="zh-CN" altLang="en-US" dirty="0"/>
                  <a:t>这个问题中</a:t>
                </a:r>
                <a:r>
                  <a:rPr lang="en-US" altLang="zh-CN" dirty="0"/>
                  <a:t>U</a:t>
                </a:r>
                <a:r>
                  <a:rPr lang="zh-CN" altLang="en-US" dirty="0"/>
                  <a:t>是取到</a:t>
                </a:r>
                <a:r>
                  <a:rPr lang="en-US" altLang="zh-CN" dirty="0"/>
                  <a:t>[0,1]</a:t>
                </a:r>
                <a:r>
                  <a:rPr lang="zh-CN" altLang="en-US" dirty="0"/>
                  <a:t>中的所有实数，</a:t>
                </a:r>
                <a:r>
                  <a:rPr lang="en-US" altLang="zh-CN" dirty="0"/>
                  <a:t>e</a:t>
                </a:r>
                <a:r>
                  <a:rPr lang="zh-CN" altLang="en-US" dirty="0"/>
                  <a:t>即是取到的数，</a:t>
                </a:r>
                <a:r>
                  <a:rPr lang="en-US" altLang="zh-CN" dirty="0"/>
                  <a:t>X(e)=e</a:t>
                </a:r>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𝐸</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𝑋</m:t>
                          </m:r>
                        </m:e>
                      </m:d>
                      <m:r>
                        <a:rPr lang="en-US" altLang="zh-CN" b="0" i="1" smtClean="0">
                          <a:latin typeface="Cambria Math" panose="02040503050406030204" pitchFamily="18" charset="0"/>
                        </a:rPr>
                        <m:t>=</m:t>
                      </m:r>
                      <m:nary>
                        <m:naryPr>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0</m:t>
                          </m:r>
                        </m:sub>
                        <m:sup>
                          <m:r>
                            <a:rPr lang="en-US" altLang="zh-CN" b="0" i="1" smtClean="0">
                              <a:latin typeface="Cambria Math" panose="02040503050406030204" pitchFamily="18" charset="0"/>
                            </a:rPr>
                            <m:t>1</m:t>
                          </m:r>
                        </m:sup>
                        <m:e>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𝑑𝑥</m:t>
                          </m:r>
                        </m:e>
                      </m:nary>
                    </m:oMath>
                  </m:oMathPara>
                </a14:m>
                <a:endParaRPr lang="en-US" altLang="zh-CN" dirty="0"/>
              </a:p>
            </p:txBody>
          </p:sp>
        </mc:Choice>
        <mc:Fallback xmlns="">
          <p:sp>
            <p:nvSpPr>
              <p:cNvPr id="2" name="内容占位符 1">
                <a:extLst>
                  <a:ext uri="{FF2B5EF4-FFF2-40B4-BE49-F238E27FC236}">
                    <a16:creationId xmlns:a16="http://schemas.microsoft.com/office/drawing/2014/main" id="{FC613416-B14E-431B-B467-58B925B1FC4A}"/>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35EF570-A80E-409C-9F62-102BDC3525B3}"/>
              </a:ext>
            </a:extLst>
          </p:cNvPr>
          <p:cNvSpPr>
            <a:spLocks noGrp="1"/>
          </p:cNvSpPr>
          <p:nvPr>
            <p:ph type="ctrTitle"/>
          </p:nvPr>
        </p:nvSpPr>
        <p:spPr/>
        <p:txBody>
          <a:bodyPr/>
          <a:lstStyle/>
          <a:p>
            <a:r>
              <a:rPr lang="zh-CN" altLang="en-US" dirty="0"/>
              <a:t>期望</a:t>
            </a:r>
          </a:p>
        </p:txBody>
      </p:sp>
      <p:sp>
        <p:nvSpPr>
          <p:cNvPr id="4" name="内容占位符 3">
            <a:extLst>
              <a:ext uri="{FF2B5EF4-FFF2-40B4-BE49-F238E27FC236}">
                <a16:creationId xmlns:a16="http://schemas.microsoft.com/office/drawing/2014/main" id="{4897C7E4-2AD4-42A4-B6C1-EAC59BB6C9B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687490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18776CA-8BAB-4244-9FA2-60D807595DA8}"/>
              </a:ext>
            </a:extLst>
          </p:cNvPr>
          <p:cNvSpPr>
            <a:spLocks noGrp="1"/>
          </p:cNvSpPr>
          <p:nvPr>
            <p:ph idx="1"/>
          </p:nvPr>
        </p:nvSpPr>
        <p:spPr/>
        <p:txBody>
          <a:bodyPr/>
          <a:lstStyle/>
          <a:p>
            <a:r>
              <a:rPr lang="zh-CN" altLang="en-US" dirty="0"/>
              <a:t>如果</a:t>
            </a:r>
            <a:r>
              <a:rPr lang="en-US" altLang="zh-CN" dirty="0"/>
              <a:t>C(e)</a:t>
            </a:r>
            <a:r>
              <a:rPr lang="zh-CN" altLang="en-US" dirty="0"/>
              <a:t>是常数</a:t>
            </a:r>
            <a:r>
              <a:rPr lang="en-US" altLang="zh-CN" dirty="0"/>
              <a:t>C</a:t>
            </a:r>
            <a:r>
              <a:rPr lang="zh-CN" altLang="en-US" dirty="0"/>
              <a:t>，那么</a:t>
            </a:r>
            <a:r>
              <a:rPr lang="en-US" altLang="zh-CN" dirty="0"/>
              <a:t>E(C)=C</a:t>
            </a:r>
          </a:p>
          <a:p>
            <a:r>
              <a:rPr lang="zh-CN" altLang="en-US" dirty="0"/>
              <a:t>期望的</a:t>
            </a:r>
            <a:r>
              <a:rPr lang="zh-CN" altLang="en-US" dirty="0">
                <a:solidFill>
                  <a:srgbClr val="FFCC00"/>
                </a:solidFill>
              </a:rPr>
              <a:t>线性性</a:t>
            </a:r>
            <a:r>
              <a:rPr lang="zh-CN" altLang="en-US" dirty="0"/>
              <a:t>：</a:t>
            </a:r>
            <a:endParaRPr lang="en-US" altLang="zh-CN" dirty="0"/>
          </a:p>
          <a:p>
            <a:r>
              <a:rPr lang="en-US" altLang="zh-CN" dirty="0"/>
              <a:t>	</a:t>
            </a:r>
            <a:r>
              <a:rPr lang="zh-CN" altLang="en-US" dirty="0"/>
              <a:t>如果</a:t>
            </a:r>
            <a:r>
              <a:rPr lang="en-US" altLang="zh-CN" dirty="0"/>
              <a:t>X</a:t>
            </a:r>
            <a:r>
              <a:rPr lang="zh-CN" altLang="en-US" dirty="0"/>
              <a:t>是随机变量，而</a:t>
            </a:r>
            <a:r>
              <a:rPr lang="en-US" altLang="zh-CN" dirty="0"/>
              <a:t>C</a:t>
            </a:r>
            <a:r>
              <a:rPr lang="zh-CN" altLang="en-US" dirty="0"/>
              <a:t>是常数，那么</a:t>
            </a:r>
            <a:r>
              <a:rPr lang="en-US" altLang="zh-CN" dirty="0"/>
              <a:t>E(CX)=C*E(x)</a:t>
            </a:r>
          </a:p>
          <a:p>
            <a:r>
              <a:rPr lang="en-US" altLang="zh-CN" dirty="0"/>
              <a:t>	</a:t>
            </a:r>
            <a:r>
              <a:rPr lang="zh-CN" altLang="en-US" dirty="0"/>
              <a:t>如果</a:t>
            </a:r>
            <a:r>
              <a:rPr lang="en-US" altLang="zh-CN" dirty="0"/>
              <a:t>X,Y</a:t>
            </a:r>
            <a:r>
              <a:rPr lang="zh-CN" altLang="en-US" dirty="0"/>
              <a:t>是两个随机变量，那么</a:t>
            </a:r>
            <a:r>
              <a:rPr lang="en-US" altLang="zh-CN" dirty="0"/>
              <a:t>E(X+Y)=E(X)+E(Y)</a:t>
            </a:r>
          </a:p>
          <a:p>
            <a:r>
              <a:rPr lang="en-US" altLang="zh-CN" dirty="0"/>
              <a:t>	</a:t>
            </a:r>
            <a:r>
              <a:rPr lang="zh-CN" altLang="en-US" dirty="0"/>
              <a:t>综合起来即是</a:t>
            </a:r>
            <a:r>
              <a:rPr lang="en-US" altLang="zh-CN" dirty="0"/>
              <a:t>E(A*X+B*Y)=A*E(X)+B*E(Y)</a:t>
            </a:r>
          </a:p>
          <a:p>
            <a:r>
              <a:rPr lang="zh-CN" altLang="en-US" dirty="0"/>
              <a:t>如果</a:t>
            </a:r>
            <a:r>
              <a:rPr lang="en-US" altLang="zh-CN" dirty="0"/>
              <a:t>X</a:t>
            </a:r>
            <a:r>
              <a:rPr lang="zh-CN" altLang="en-US" dirty="0"/>
              <a:t>和</a:t>
            </a:r>
            <a:r>
              <a:rPr lang="en-US" altLang="zh-CN" dirty="0"/>
              <a:t>Y</a:t>
            </a:r>
            <a:r>
              <a:rPr lang="zh-CN" altLang="en-US" dirty="0"/>
              <a:t>是两个</a:t>
            </a:r>
            <a:r>
              <a:rPr lang="zh-CN" altLang="en-US" dirty="0">
                <a:solidFill>
                  <a:srgbClr val="FFCC00"/>
                </a:solidFill>
              </a:rPr>
              <a:t>相互独立</a:t>
            </a:r>
            <a:r>
              <a:rPr lang="zh-CN" altLang="en-US" dirty="0"/>
              <a:t>的随机变量，那么</a:t>
            </a:r>
            <a:r>
              <a:rPr lang="en-US" altLang="zh-CN" dirty="0"/>
              <a:t>E(XY)=E(X)*E(Y)</a:t>
            </a:r>
            <a:endParaRPr lang="zh-CN" altLang="en-US" dirty="0"/>
          </a:p>
        </p:txBody>
      </p:sp>
      <p:sp>
        <p:nvSpPr>
          <p:cNvPr id="3" name="标题 2">
            <a:extLst>
              <a:ext uri="{FF2B5EF4-FFF2-40B4-BE49-F238E27FC236}">
                <a16:creationId xmlns:a16="http://schemas.microsoft.com/office/drawing/2014/main" id="{D1AEFDEA-9B61-4BF5-8EEA-A7EE2A569C50}"/>
              </a:ext>
            </a:extLst>
          </p:cNvPr>
          <p:cNvSpPr>
            <a:spLocks noGrp="1"/>
          </p:cNvSpPr>
          <p:nvPr>
            <p:ph type="ctrTitle"/>
          </p:nvPr>
        </p:nvSpPr>
        <p:spPr/>
        <p:txBody>
          <a:bodyPr/>
          <a:lstStyle/>
          <a:p>
            <a:r>
              <a:rPr lang="zh-CN" altLang="en-US" dirty="0"/>
              <a:t>期望的性质</a:t>
            </a:r>
          </a:p>
        </p:txBody>
      </p:sp>
      <p:sp>
        <p:nvSpPr>
          <p:cNvPr id="4" name="内容占位符 3">
            <a:extLst>
              <a:ext uri="{FF2B5EF4-FFF2-40B4-BE49-F238E27FC236}">
                <a16:creationId xmlns:a16="http://schemas.microsoft.com/office/drawing/2014/main" id="{9F25B947-321F-44FF-B86C-3E1555C911C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48850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0E1469E-3B04-4EF5-BD91-AE62667D47CA}"/>
              </a:ext>
            </a:extLst>
          </p:cNvPr>
          <p:cNvSpPr>
            <a:spLocks noGrp="1"/>
          </p:cNvSpPr>
          <p:nvPr>
            <p:ph idx="1"/>
          </p:nvPr>
        </p:nvSpPr>
        <p:spPr/>
        <p:txBody>
          <a:bodyPr/>
          <a:lstStyle/>
          <a:p>
            <a:r>
              <a:rPr lang="zh-CN" altLang="en-US" dirty="0"/>
              <a:t>平方的期望 和 期望的平方？</a:t>
            </a:r>
          </a:p>
        </p:txBody>
      </p:sp>
      <p:sp>
        <p:nvSpPr>
          <p:cNvPr id="3" name="标题 2">
            <a:extLst>
              <a:ext uri="{FF2B5EF4-FFF2-40B4-BE49-F238E27FC236}">
                <a16:creationId xmlns:a16="http://schemas.microsoft.com/office/drawing/2014/main" id="{42D19C45-9C9A-44AE-A3D4-2C35E047BD6E}"/>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0CB8227B-F81A-4A18-9B2E-5BB31ABF284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23405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3AC994A-BC0B-48A3-BFC4-A48AC4D45348}"/>
                  </a:ext>
                </a:extLst>
              </p:cNvPr>
              <p:cNvSpPr>
                <a:spLocks noGrp="1"/>
              </p:cNvSpPr>
              <p:nvPr>
                <p:ph idx="1"/>
              </p:nvPr>
            </p:nvSpPr>
            <p:spPr/>
            <p:txBody>
              <a:bodyPr/>
              <a:lstStyle/>
              <a:p>
                <a:r>
                  <a:rPr lang="zh-CN" altLang="en-US" dirty="0"/>
                  <a:t>描述一个随机变量的</a:t>
                </a:r>
                <a:r>
                  <a:rPr lang="zh-CN" altLang="en-US" dirty="0">
                    <a:solidFill>
                      <a:srgbClr val="FFCC00"/>
                    </a:solidFill>
                  </a:rPr>
                  <a:t>离散程度</a:t>
                </a:r>
                <a:endParaRPr lang="en-US" altLang="zh-CN" dirty="0">
                  <a:solidFill>
                    <a:srgbClr val="FFCC00"/>
                  </a:solidFill>
                </a:endParaRPr>
              </a:p>
              <a:p>
                <a:r>
                  <a:rPr lang="en-US" altLang="zh-CN" b="0" dirty="0"/>
                  <a:t> </a:t>
                </a:r>
                <a14:m>
                  <m:oMath xmlns:m="http://schemas.openxmlformats.org/officeDocument/2006/math">
                    <m:r>
                      <a:rPr lang="en-US" altLang="zh-CN" b="0" i="1" smtClean="0">
                        <a:latin typeface="Cambria Math" panose="02040503050406030204" pitchFamily="18" charset="0"/>
                      </a:rPr>
                      <m:t>𝐷</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𝑋</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𝐸</m:t>
                    </m:r>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𝑋</m:t>
                                </m:r>
                                <m:r>
                                  <a:rPr lang="en-US" altLang="zh-CN" b="0" i="1" smtClean="0">
                                    <a:latin typeface="Cambria Math" panose="02040503050406030204" pitchFamily="18" charset="0"/>
                                  </a:rPr>
                                  <m:t>−</m:t>
                                </m:r>
                                <m:r>
                                  <a:rPr lang="en-US" altLang="zh-CN" b="0" i="1" smtClean="0">
                                    <a:latin typeface="Cambria Math" panose="02040503050406030204" pitchFamily="18" charset="0"/>
                                  </a:rPr>
                                  <m:t>𝐸</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𝑋</m:t>
                                    </m:r>
                                  </m:e>
                                </m:d>
                              </m:e>
                            </m:d>
                          </m:e>
                          <m:sup>
                            <m:r>
                              <a:rPr lang="en-US" altLang="zh-CN" b="0" i="1" smtClean="0">
                                <a:latin typeface="Cambria Math" panose="02040503050406030204" pitchFamily="18" charset="0"/>
                              </a:rPr>
                              <m:t>2</m:t>
                            </m:r>
                          </m:sup>
                        </m:sSup>
                      </m:e>
                    </m:d>
                  </m:oMath>
                </a14:m>
                <a:endParaRPr lang="en-US" altLang="zh-CN" dirty="0"/>
              </a:p>
              <a:p>
                <a:r>
                  <a:rPr lang="en-US" altLang="zh-CN" b="0" dirty="0"/>
                  <a:t> 	</a:t>
                </a:r>
                <a14:m>
                  <m:oMath xmlns:m="http://schemas.openxmlformats.org/officeDocument/2006/math">
                    <m:r>
                      <a:rPr lang="en-US" altLang="zh-CN" b="0" i="1" smtClean="0">
                        <a:latin typeface="Cambria Math" panose="02040503050406030204" pitchFamily="18" charset="0"/>
                      </a:rPr>
                      <m:t>=</m:t>
                    </m:r>
                    <m:r>
                      <a:rPr lang="en-US" altLang="zh-CN" b="0" i="1" smtClean="0">
                        <a:latin typeface="Cambria Math" panose="02040503050406030204" pitchFamily="18" charset="0"/>
                      </a:rPr>
                      <m:t>𝐸</m:t>
                    </m:r>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𝑋</m:t>
                            </m:r>
                          </m:e>
                          <m:sup>
                            <m:r>
                              <a:rPr lang="en-US" altLang="zh-CN" b="0" i="1" smtClean="0">
                                <a:latin typeface="Cambria Math" panose="02040503050406030204" pitchFamily="18" charset="0"/>
                              </a:rPr>
                              <m:t>2</m:t>
                            </m:r>
                          </m:sup>
                        </m:sSup>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𝐸</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𝑋</m:t>
                    </m:r>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D3AC994A-BC0B-48A3-BFC4-A48AC4D45348}"/>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9279682-DB51-47FE-B5E1-E54893CE22A1}"/>
              </a:ext>
            </a:extLst>
          </p:cNvPr>
          <p:cNvSpPr>
            <a:spLocks noGrp="1"/>
          </p:cNvSpPr>
          <p:nvPr>
            <p:ph type="ctrTitle"/>
          </p:nvPr>
        </p:nvSpPr>
        <p:spPr/>
        <p:txBody>
          <a:bodyPr/>
          <a:lstStyle/>
          <a:p>
            <a:r>
              <a:rPr lang="zh-CN" altLang="en-US" dirty="0"/>
              <a:t>方差</a:t>
            </a:r>
          </a:p>
        </p:txBody>
      </p:sp>
      <p:sp>
        <p:nvSpPr>
          <p:cNvPr id="4" name="内容占位符 3">
            <a:extLst>
              <a:ext uri="{FF2B5EF4-FFF2-40B4-BE49-F238E27FC236}">
                <a16:creationId xmlns:a16="http://schemas.microsoft.com/office/drawing/2014/main" id="{03C94AB2-CC04-4002-85FC-6594E318E8B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044478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80B8E673-34C2-4C82-B073-10345C47713A}"/>
              </a:ext>
            </a:extLst>
          </p:cNvPr>
          <p:cNvSpPr>
            <a:spLocks noGrp="1"/>
          </p:cNvSpPr>
          <p:nvPr>
            <p:ph type="ctrTitle"/>
          </p:nvPr>
        </p:nvSpPr>
        <p:spPr/>
        <p:txBody>
          <a:bodyPr/>
          <a:lstStyle/>
          <a:p>
            <a:r>
              <a:rPr lang="zh-CN" altLang="en-US" dirty="0"/>
              <a:t>常见求导结果</a:t>
            </a:r>
          </a:p>
        </p:txBody>
      </p:sp>
      <p:graphicFrame>
        <p:nvGraphicFramePr>
          <p:cNvPr id="5" name="对象 4">
            <a:extLst>
              <a:ext uri="{FF2B5EF4-FFF2-40B4-BE49-F238E27FC236}">
                <a16:creationId xmlns:a16="http://schemas.microsoft.com/office/drawing/2014/main" id="{13B29B47-88FD-4603-B1E3-6835EDFA2437}"/>
              </a:ext>
            </a:extLst>
          </p:cNvPr>
          <p:cNvGraphicFramePr>
            <a:graphicFrameLocks noChangeAspect="1"/>
          </p:cNvGraphicFramePr>
          <p:nvPr>
            <p:extLst>
              <p:ext uri="{D42A27DB-BD31-4B8C-83A1-F6EECF244321}">
                <p14:modId xmlns:p14="http://schemas.microsoft.com/office/powerpoint/2010/main" val="3165081803"/>
              </p:ext>
            </p:extLst>
          </p:nvPr>
        </p:nvGraphicFramePr>
        <p:xfrm>
          <a:off x="1988344" y="1817854"/>
          <a:ext cx="3777456" cy="4178078"/>
        </p:xfrm>
        <a:graphic>
          <a:graphicData uri="http://schemas.openxmlformats.org/presentationml/2006/ole">
            <mc:AlternateContent xmlns:mc="http://schemas.openxmlformats.org/markup-compatibility/2006">
              <mc:Choice xmlns:v="urn:schemas-microsoft-com:vml" Requires="v">
                <p:oleObj spid="_x0000_s5817" name="Image" r:id="rId3" imgW="5269680" imgH="5828400" progId="Photoshop.Image.18">
                  <p:embed/>
                </p:oleObj>
              </mc:Choice>
              <mc:Fallback>
                <p:oleObj name="Image" r:id="rId3" imgW="5269680" imgH="5828400" progId="Photoshop.Image.18">
                  <p:embed/>
                  <p:pic>
                    <p:nvPicPr>
                      <p:cNvPr id="0" name=""/>
                      <p:cNvPicPr/>
                      <p:nvPr/>
                    </p:nvPicPr>
                    <p:blipFill>
                      <a:blip r:embed="rId4"/>
                      <a:stretch>
                        <a:fillRect/>
                      </a:stretch>
                    </p:blipFill>
                    <p:spPr>
                      <a:xfrm>
                        <a:off x="1988344" y="1817854"/>
                        <a:ext cx="3777456" cy="4178078"/>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5D91A1FD-301A-43A5-836B-0CA3A97E5D7B}"/>
              </a:ext>
            </a:extLst>
          </p:cNvPr>
          <p:cNvGraphicFramePr>
            <a:graphicFrameLocks noChangeAspect="1"/>
          </p:cNvGraphicFramePr>
          <p:nvPr>
            <p:extLst>
              <p:ext uri="{D42A27DB-BD31-4B8C-83A1-F6EECF244321}">
                <p14:modId xmlns:p14="http://schemas.microsoft.com/office/powerpoint/2010/main" val="2969397593"/>
              </p:ext>
            </p:extLst>
          </p:nvPr>
        </p:nvGraphicFramePr>
        <p:xfrm>
          <a:off x="6188971" y="1817854"/>
          <a:ext cx="4058672" cy="4178078"/>
        </p:xfrm>
        <a:graphic>
          <a:graphicData uri="http://schemas.openxmlformats.org/presentationml/2006/ole">
            <mc:AlternateContent xmlns:mc="http://schemas.openxmlformats.org/markup-compatibility/2006">
              <mc:Choice xmlns:v="urn:schemas-microsoft-com:vml" Requires="v">
                <p:oleObj spid="_x0000_s5818" name="Image" r:id="rId5" imgW="5612400" imgH="5777640" progId="Photoshop.Image.18">
                  <p:embed/>
                </p:oleObj>
              </mc:Choice>
              <mc:Fallback>
                <p:oleObj name="Image" r:id="rId5" imgW="5612400" imgH="5777640" progId="Photoshop.Image.18">
                  <p:embed/>
                  <p:pic>
                    <p:nvPicPr>
                      <p:cNvPr id="0" name=""/>
                      <p:cNvPicPr/>
                      <p:nvPr/>
                    </p:nvPicPr>
                    <p:blipFill>
                      <a:blip r:embed="rId6"/>
                      <a:stretch>
                        <a:fillRect/>
                      </a:stretch>
                    </p:blipFill>
                    <p:spPr>
                      <a:xfrm>
                        <a:off x="6188971" y="1817854"/>
                        <a:ext cx="4058672" cy="4178078"/>
                      </a:xfrm>
                      <a:prstGeom prst="rect">
                        <a:avLst/>
                      </a:prstGeom>
                    </p:spPr>
                  </p:pic>
                </p:oleObj>
              </mc:Fallback>
            </mc:AlternateContent>
          </a:graphicData>
        </a:graphic>
      </p:graphicFrame>
    </p:spTree>
    <p:extLst>
      <p:ext uri="{BB962C8B-B14F-4D97-AF65-F5344CB8AC3E}">
        <p14:creationId xmlns:p14="http://schemas.microsoft.com/office/powerpoint/2010/main" val="2185133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47B3AE3-BD08-46F5-A64B-27C78F41A675}"/>
                  </a:ext>
                </a:extLst>
              </p:cNvPr>
              <p:cNvSpPr>
                <a:spLocks noGrp="1"/>
              </p:cNvSpPr>
              <p:nvPr>
                <p:ph idx="1"/>
              </p:nvPr>
            </p:nvSpPr>
            <p:spPr/>
            <p:txBody>
              <a:bodyPr/>
              <a:lstStyle/>
              <a:p>
                <a:r>
                  <a:rPr lang="zh-CN" altLang="en-US" dirty="0"/>
                  <a:t>概率分布函数</a:t>
                </a:r>
                <a:r>
                  <a:rPr lang="en-US" altLang="zh-CN" dirty="0"/>
                  <a:t>F(x)</a:t>
                </a:r>
                <a:r>
                  <a:rPr lang="zh-CN" altLang="en-US" dirty="0"/>
                  <a:t>的定义：</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𝑋</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647B3AE3-BD08-46F5-A64B-27C78F41A675}"/>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B3736A9-B87E-4990-8D4B-C45001F35388}"/>
              </a:ext>
            </a:extLst>
          </p:cNvPr>
          <p:cNvSpPr>
            <a:spLocks noGrp="1"/>
          </p:cNvSpPr>
          <p:nvPr>
            <p:ph type="ctrTitle"/>
          </p:nvPr>
        </p:nvSpPr>
        <p:spPr/>
        <p:txBody>
          <a:bodyPr/>
          <a:lstStyle/>
          <a:p>
            <a:r>
              <a:rPr lang="zh-CN" altLang="en-US" dirty="0"/>
              <a:t>概率分布函数</a:t>
            </a:r>
          </a:p>
        </p:txBody>
      </p:sp>
      <p:sp>
        <p:nvSpPr>
          <p:cNvPr id="4" name="内容占位符 3">
            <a:extLst>
              <a:ext uri="{FF2B5EF4-FFF2-40B4-BE49-F238E27FC236}">
                <a16:creationId xmlns:a16="http://schemas.microsoft.com/office/drawing/2014/main" id="{D38A7F1B-B259-4B4B-8CE8-B54E61573A6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843045341"/>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056CB9D-99E2-4316-B3C3-7A76C014BC04}"/>
                  </a:ext>
                </a:extLst>
              </p:cNvPr>
              <p:cNvSpPr>
                <a:spLocks noGrp="1"/>
              </p:cNvSpPr>
              <p:nvPr>
                <p:ph idx="1"/>
              </p:nvPr>
            </p:nvSpPr>
            <p:spPr/>
            <p:txBody>
              <a:bodyPr/>
              <a:lstStyle/>
              <a:p>
                <a:pPr>
                  <a:lnSpc>
                    <a:spcPct val="120000"/>
                  </a:lnSpc>
                </a:pPr>
                <a:r>
                  <a:rPr lang="zh-CN" altLang="en-US" dirty="0"/>
                  <a:t>之前提到的几何概型两种在直线上取点的方法，取到每个点的概率都是</a:t>
                </a:r>
                <a:r>
                  <a:rPr lang="en-US" altLang="zh-CN" dirty="0"/>
                  <a:t>0</a:t>
                </a:r>
                <a:r>
                  <a:rPr lang="zh-CN" altLang="en-US" dirty="0"/>
                  <a:t>，那么该如何表示这两个方法带来的不同呢？</a:t>
                </a:r>
                <a:endParaRPr lang="en-US" altLang="zh-CN" dirty="0"/>
              </a:p>
              <a:p>
                <a:pPr>
                  <a:lnSpc>
                    <a:spcPct val="120000"/>
                  </a:lnSpc>
                </a:pPr>
                <a:r>
                  <a:rPr lang="zh-CN" altLang="en-US" dirty="0"/>
                  <a:t>概率密度函数：何谓密度？重量密度：单位体积某种物质能带来的质量，类比概率密度：单位长度的</a:t>
                </a:r>
                <a:r>
                  <a:rPr lang="en-US" altLang="zh-CN" dirty="0"/>
                  <a:t>X</a:t>
                </a:r>
                <a:r>
                  <a:rPr lang="zh-CN" altLang="en-US" dirty="0"/>
                  <a:t>区间能带来的概率</a:t>
                </a:r>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limLow>
                            <m:limLowPr>
                              <m:ctrlPr>
                                <a:rPr lang="en-US" altLang="zh-CN" b="0" i="1" smtClean="0">
                                  <a:latin typeface="Cambria Math" panose="02040503050406030204" pitchFamily="18" charset="0"/>
                                </a:rPr>
                              </m:ctrlPr>
                            </m:limLowPr>
                            <m:e>
                              <m:r>
                                <m:rPr>
                                  <m:sty m:val="p"/>
                                </m:rPr>
                                <a:rPr lang="en-US" altLang="zh-CN" b="0" i="0" smtClean="0">
                                  <a:latin typeface="Cambria Math" panose="02040503050406030204" pitchFamily="18" charset="0"/>
                                </a:rPr>
                                <m:t>lim</m:t>
                              </m:r>
                            </m:e>
                            <m:lim>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lim>
                          </m:limLow>
                        </m:fName>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𝑋</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𝑋</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num>
                            <m:den>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den>
                          </m:f>
                        </m:e>
                      </m:func>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func>
                        <m:funcPr>
                          <m:ctrlPr>
                            <a:rPr lang="en-US" altLang="zh-CN" i="1">
                              <a:latin typeface="Cambria Math" panose="02040503050406030204" pitchFamily="18" charset="0"/>
                            </a:rPr>
                          </m:ctrlPr>
                        </m:funcPr>
                        <m:fName>
                          <m:limLow>
                            <m:limLowPr>
                              <m:ctrlPr>
                                <a:rPr lang="en-US" altLang="zh-CN" i="1">
                                  <a:latin typeface="Cambria Math" panose="02040503050406030204" pitchFamily="18" charset="0"/>
                                </a:rPr>
                              </m:ctrlPr>
                            </m:limLowPr>
                            <m:e>
                              <m:r>
                                <m:rPr>
                                  <m:sty m:val="p"/>
                                </m:rPr>
                                <a:rPr lang="en-US" altLang="zh-CN">
                                  <a:latin typeface="Cambria Math" panose="02040503050406030204" pitchFamily="18" charset="0"/>
                                </a:rPr>
                                <m:t>lim</m:t>
                              </m:r>
                            </m:e>
                            <m:lim>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𝑥</m:t>
                              </m:r>
                            </m:lim>
                          </m:limLow>
                        </m:fName>
                        <m:e>
                          <m:f>
                            <m:fPr>
                              <m:ctrlPr>
                                <a:rPr lang="en-US" altLang="zh-CN" i="1">
                                  <a:latin typeface="Cambria Math" panose="02040503050406030204" pitchFamily="18" charset="0"/>
                                </a:rPr>
                              </m:ctrlPr>
                            </m:fPr>
                            <m:num>
                              <m:r>
                                <a:rPr lang="en-US" altLang="zh-CN" b="0" i="1" smtClean="0">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r>
                                <a:rPr lang="en-US" altLang="zh-CN" b="0" i="1" smtClean="0">
                                  <a:latin typeface="Cambria Math" panose="02040503050406030204" pitchFamily="18" charset="0"/>
                                </a:rPr>
                                <m:t>𝐹</m:t>
                              </m:r>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num>
                            <m:den>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den>
                          </m:f>
                        </m:e>
                      </m:func>
                      <m:r>
                        <a:rPr lang="en-US" altLang="zh-CN" b="0" i="1" smtClean="0">
                          <a:latin typeface="Cambria Math" panose="02040503050406030204" pitchFamily="18" charset="0"/>
                        </a:rPr>
                        <m:t>=</m:t>
                      </m:r>
                      <m:r>
                        <a:rPr lang="en-US" altLang="zh-CN" b="0" i="1" smtClean="0">
                          <a:latin typeface="Cambria Math" panose="02040503050406030204" pitchFamily="18" charset="0"/>
                        </a:rPr>
                        <m:t>𝐹</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oMath>
                  </m:oMathPara>
                </a14:m>
                <a:endParaRPr lang="zh-CN" altLang="en-US" dirty="0"/>
              </a:p>
              <a:p>
                <a:pPr>
                  <a:lnSpc>
                    <a:spcPct val="120000"/>
                  </a:lnSpc>
                </a:pPr>
                <a:endParaRPr lang="zh-CN" altLang="en-US" dirty="0"/>
              </a:p>
            </p:txBody>
          </p:sp>
        </mc:Choice>
        <mc:Fallback xmlns="">
          <p:sp>
            <p:nvSpPr>
              <p:cNvPr id="2" name="内容占位符 1">
                <a:extLst>
                  <a:ext uri="{FF2B5EF4-FFF2-40B4-BE49-F238E27FC236}">
                    <a16:creationId xmlns:a16="http://schemas.microsoft.com/office/drawing/2014/main" id="{C056CB9D-99E2-4316-B3C3-7A76C014BC04}"/>
                  </a:ext>
                </a:extLst>
              </p:cNvPr>
              <p:cNvSpPr>
                <a:spLocks noGrp="1" noRot="1" noChangeAspect="1" noMove="1" noResize="1" noEditPoints="1" noAdjustHandles="1" noChangeArrowheads="1" noChangeShapeType="1" noTextEdit="1"/>
              </p:cNvSpPr>
              <p:nvPr>
                <p:ph idx="1"/>
              </p:nvPr>
            </p:nvSpPr>
            <p:spPr>
              <a:blipFill>
                <a:blip r:embed="rId3"/>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65E7CB3-D5DC-442B-8841-D501A257BA00}"/>
              </a:ext>
            </a:extLst>
          </p:cNvPr>
          <p:cNvSpPr>
            <a:spLocks noGrp="1"/>
          </p:cNvSpPr>
          <p:nvPr>
            <p:ph type="ctrTitle"/>
          </p:nvPr>
        </p:nvSpPr>
        <p:spPr/>
        <p:txBody>
          <a:bodyPr/>
          <a:lstStyle/>
          <a:p>
            <a:r>
              <a:rPr lang="zh-CN" altLang="en-US" dirty="0"/>
              <a:t>概率密度函数</a:t>
            </a:r>
          </a:p>
        </p:txBody>
      </p:sp>
      <p:sp>
        <p:nvSpPr>
          <p:cNvPr id="4" name="内容占位符 3">
            <a:extLst>
              <a:ext uri="{FF2B5EF4-FFF2-40B4-BE49-F238E27FC236}">
                <a16:creationId xmlns:a16="http://schemas.microsoft.com/office/drawing/2014/main" id="{500B7CE3-46E8-4C74-82C8-ECF12C165F8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394023317"/>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056CB9D-99E2-4316-B3C3-7A76C014BC04}"/>
                  </a:ext>
                </a:extLst>
              </p:cNvPr>
              <p:cNvSpPr>
                <a:spLocks noGrp="1"/>
              </p:cNvSpPr>
              <p:nvPr>
                <p:ph idx="1"/>
              </p:nvPr>
            </p:nvSpPr>
            <p:spPr/>
            <p:txBody>
              <a:bodyPr>
                <a:normAutofit fontScale="85000" lnSpcReduction="10000"/>
              </a:bodyPr>
              <a:lstStyle/>
              <a:p>
                <a:pPr>
                  <a:lnSpc>
                    <a:spcPct val="130000"/>
                  </a:lnSpc>
                </a:pPr>
                <a:r>
                  <a:rPr lang="zh-CN" altLang="en-US" dirty="0"/>
                  <a:t>之前提到的几何概型两种在直线上取点的方法，取到每个点的概率都是</a:t>
                </a:r>
                <a:r>
                  <a:rPr lang="en-US" altLang="zh-CN" dirty="0"/>
                  <a:t>0</a:t>
                </a:r>
                <a:r>
                  <a:rPr lang="zh-CN" altLang="en-US" dirty="0"/>
                  <a:t>，那么该如何表示这两个方法带来的不同呢？</a:t>
                </a:r>
                <a:endParaRPr lang="en-US" altLang="zh-CN" dirty="0"/>
              </a:p>
              <a:p>
                <a:pPr>
                  <a:lnSpc>
                    <a:spcPct val="130000"/>
                  </a:lnSpc>
                </a:pPr>
                <a:r>
                  <a:rPr lang="zh-CN" altLang="en-US" dirty="0"/>
                  <a:t>概率密度函数：何谓密度？重量密度：单位体积某种物质能带来的质量，类比概率密度：单位长度的</a:t>
                </a:r>
                <a:r>
                  <a:rPr lang="en-US" altLang="zh-CN" dirty="0"/>
                  <a:t>X</a:t>
                </a:r>
                <a:r>
                  <a:rPr lang="zh-CN" altLang="en-US" dirty="0"/>
                  <a:t>区间能带来的概率</a:t>
                </a:r>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limLow>
                            <m:limLowPr>
                              <m:ctrlPr>
                                <a:rPr lang="en-US" altLang="zh-CN" b="0" i="1" smtClean="0">
                                  <a:latin typeface="Cambria Math" panose="02040503050406030204" pitchFamily="18" charset="0"/>
                                </a:rPr>
                              </m:ctrlPr>
                            </m:limLowPr>
                            <m:e>
                              <m:r>
                                <m:rPr>
                                  <m:sty m:val="p"/>
                                </m:rPr>
                                <a:rPr lang="en-US" altLang="zh-CN" b="0" i="0" smtClean="0">
                                  <a:latin typeface="Cambria Math" panose="02040503050406030204" pitchFamily="18" charset="0"/>
                                </a:rPr>
                                <m:t>lim</m:t>
                              </m:r>
                            </m:e>
                            <m:lim>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lim>
                          </m:limLow>
                        </m:fName>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𝑋</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𝑋</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num>
                            <m:den>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den>
                          </m:f>
                        </m:e>
                      </m:func>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func>
                        <m:funcPr>
                          <m:ctrlPr>
                            <a:rPr lang="en-US" altLang="zh-CN" i="1">
                              <a:latin typeface="Cambria Math" panose="02040503050406030204" pitchFamily="18" charset="0"/>
                            </a:rPr>
                          </m:ctrlPr>
                        </m:funcPr>
                        <m:fName>
                          <m:limLow>
                            <m:limLowPr>
                              <m:ctrlPr>
                                <a:rPr lang="en-US" altLang="zh-CN" i="1">
                                  <a:latin typeface="Cambria Math" panose="02040503050406030204" pitchFamily="18" charset="0"/>
                                </a:rPr>
                              </m:ctrlPr>
                            </m:limLowPr>
                            <m:e>
                              <m:r>
                                <m:rPr>
                                  <m:sty m:val="p"/>
                                </m:rPr>
                                <a:rPr lang="en-US" altLang="zh-CN">
                                  <a:latin typeface="Cambria Math" panose="02040503050406030204" pitchFamily="18" charset="0"/>
                                </a:rPr>
                                <m:t>lim</m:t>
                              </m:r>
                            </m:e>
                            <m:lim>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𝑥</m:t>
                              </m:r>
                            </m:lim>
                          </m:limLow>
                        </m:fName>
                        <m:e>
                          <m:f>
                            <m:fPr>
                              <m:ctrlPr>
                                <a:rPr lang="en-US" altLang="zh-CN" i="1">
                                  <a:latin typeface="Cambria Math" panose="02040503050406030204" pitchFamily="18" charset="0"/>
                                </a:rPr>
                              </m:ctrlPr>
                            </m:fPr>
                            <m:num>
                              <m:r>
                                <a:rPr lang="en-US" altLang="zh-CN" b="0" i="1" smtClean="0">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r>
                                <a:rPr lang="en-US" altLang="zh-CN" b="0" i="1" smtClean="0">
                                  <a:latin typeface="Cambria Math" panose="02040503050406030204" pitchFamily="18" charset="0"/>
                                </a:rPr>
                                <m:t>𝐹</m:t>
                              </m:r>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num>
                            <m:den>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den>
                          </m:f>
                        </m:e>
                      </m:func>
                      <m:r>
                        <a:rPr lang="en-US" altLang="zh-CN" b="0" i="1" smtClean="0">
                          <a:latin typeface="Cambria Math" panose="02040503050406030204" pitchFamily="18" charset="0"/>
                        </a:rPr>
                        <m:t>=</m:t>
                      </m:r>
                      <m:r>
                        <a:rPr lang="en-US" altLang="zh-CN" b="0" i="1" smtClean="0">
                          <a:latin typeface="Cambria Math" panose="02040503050406030204" pitchFamily="18" charset="0"/>
                        </a:rPr>
                        <m:t>𝐹</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oMath>
                  </m:oMathPara>
                </a14:m>
                <a:endParaRPr lang="en-US" altLang="zh-CN" dirty="0"/>
              </a:p>
              <a:p>
                <a:pPr>
                  <a:lnSpc>
                    <a:spcPct val="130000"/>
                  </a:lnSpc>
                </a:pPr>
                <a:r>
                  <a:rPr lang="zh-CN" altLang="en-US" dirty="0"/>
                  <a:t>好处：两种方法的</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oMath>
                </a14:m>
                <a:r>
                  <a:rPr lang="zh-CN" altLang="en-US" dirty="0"/>
                  <a:t>相等时可以比较两者概率密度大小，此外可以和概率分布函数建立联系</a:t>
                </a:r>
              </a:p>
            </p:txBody>
          </p:sp>
        </mc:Choice>
        <mc:Fallback xmlns="">
          <p:sp>
            <p:nvSpPr>
              <p:cNvPr id="2" name="内容占位符 1">
                <a:extLst>
                  <a:ext uri="{FF2B5EF4-FFF2-40B4-BE49-F238E27FC236}">
                    <a16:creationId xmlns:a16="http://schemas.microsoft.com/office/drawing/2014/main" id="{C056CB9D-99E2-4316-B3C3-7A76C014BC04}"/>
                  </a:ext>
                </a:extLst>
              </p:cNvPr>
              <p:cNvSpPr>
                <a:spLocks noGrp="1" noRot="1" noChangeAspect="1" noMove="1" noResize="1" noEditPoints="1" noAdjustHandles="1" noChangeArrowheads="1" noChangeShapeType="1" noTextEdit="1"/>
              </p:cNvSpPr>
              <p:nvPr>
                <p:ph idx="1"/>
              </p:nvPr>
            </p:nvSpPr>
            <p:spPr>
              <a:blipFill>
                <a:blip r:embed="rId2"/>
                <a:stretch>
                  <a:fillRect l="-928" b="-1481"/>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65E7CB3-D5DC-442B-8841-D501A257BA00}"/>
              </a:ext>
            </a:extLst>
          </p:cNvPr>
          <p:cNvSpPr>
            <a:spLocks noGrp="1"/>
          </p:cNvSpPr>
          <p:nvPr>
            <p:ph type="ctrTitle"/>
          </p:nvPr>
        </p:nvSpPr>
        <p:spPr/>
        <p:txBody>
          <a:bodyPr/>
          <a:lstStyle/>
          <a:p>
            <a:r>
              <a:rPr lang="zh-CN" altLang="en-US" dirty="0"/>
              <a:t>概率密度函数</a:t>
            </a:r>
          </a:p>
        </p:txBody>
      </p:sp>
      <p:sp>
        <p:nvSpPr>
          <p:cNvPr id="4" name="内容占位符 3">
            <a:extLst>
              <a:ext uri="{FF2B5EF4-FFF2-40B4-BE49-F238E27FC236}">
                <a16:creationId xmlns:a16="http://schemas.microsoft.com/office/drawing/2014/main" id="{500B7CE3-46E8-4C74-82C8-ECF12C165F8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835432705"/>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DACC27D-0041-4A3B-AF15-0F2C2A1A4A37}"/>
                  </a:ext>
                </a:extLst>
              </p:cNvPr>
              <p:cNvSpPr>
                <a:spLocks noGrp="1"/>
              </p:cNvSpPr>
              <p:nvPr>
                <p:ph idx="1"/>
              </p:nvPr>
            </p:nvSpPr>
            <p:spPr>
              <a:xfrm>
                <a:off x="838200" y="1382233"/>
                <a:ext cx="5967046" cy="4938546"/>
              </a:xfrm>
            </p:spPr>
            <p:txBody>
              <a:bodyPr/>
              <a:lstStyle/>
              <a:p>
                <a:r>
                  <a:rPr lang="zh-CN" altLang="en-US" dirty="0"/>
                  <a:t>直接在直线上戳点：</a:t>
                </a:r>
                <a:endParaRPr lang="en-US" altLang="zh-CN" dirty="0"/>
              </a:p>
              <a:p>
                <a:r>
                  <a:rPr lang="zh-CN" altLang="en-US" dirty="0"/>
                  <a:t>根据「等概率」戳点的条件，</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𝑙</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𝑙</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𝑙</m:t>
                            </m:r>
                          </m:e>
                          <m:sub>
                            <m:r>
                              <a:rPr lang="en-US" altLang="zh-CN" b="0" i="1" smtClean="0">
                                <a:latin typeface="Cambria Math" panose="02040503050406030204" pitchFamily="18" charset="0"/>
                              </a:rPr>
                              <m:t>1</m:t>
                            </m:r>
                          </m:sub>
                        </m:sSub>
                      </m:e>
                    </m:d>
                    <m:r>
                      <a:rPr lang="en-US" altLang="zh-CN" b="0" i="1" smtClean="0">
                        <a:latin typeface="Cambria Math" panose="02040503050406030204" pitchFamily="18" charset="0"/>
                      </a:rPr>
                      <m:t>=</m:t>
                    </m:r>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𝑙</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𝑙</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𝐹</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𝑙</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oMath>
                </a14:m>
                <a:r>
                  <a:rPr lang="zh-CN" altLang="en-US" dirty="0"/>
                  <a:t>，所以其导数出处相等，即</a:t>
                </a:r>
                <a14:m>
                  <m:oMath xmlns:m="http://schemas.openxmlformats.org/officeDocument/2006/math">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oMath>
                </a14:m>
                <a:r>
                  <a:rPr lang="zh-CN" altLang="en-US" dirty="0"/>
                  <a:t>处处相等，由于</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4</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2</m:t>
                            </m:r>
                          </m:e>
                        </m:rad>
                      </m:e>
                    </m:d>
                    <m:r>
                      <a:rPr lang="en-US" altLang="zh-CN" b="0" i="1" smtClean="0">
                        <a:latin typeface="Cambria Math" panose="02040503050406030204" pitchFamily="18" charset="0"/>
                      </a:rPr>
                      <m:t>−</m:t>
                    </m:r>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0</m:t>
                        </m:r>
                      </m:e>
                    </m:d>
                    <m:r>
                      <a:rPr lang="en-US" altLang="zh-CN" b="0" i="1" smtClean="0">
                        <a:latin typeface="Cambria Math" panose="02040503050406030204" pitchFamily="18" charset="0"/>
                      </a:rPr>
                      <m:t>=1</m:t>
                    </m:r>
                  </m:oMath>
                </a14:m>
                <a:r>
                  <a:rPr lang="en-US" altLang="zh-CN" dirty="0"/>
                  <a:t>,</a:t>
                </a:r>
                <a:r>
                  <a:rPr lang="zh-CN" altLang="en-US" dirty="0"/>
                  <a:t>所以</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4</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2</m:t>
                            </m:r>
                          </m:e>
                        </m:rad>
                      </m:den>
                    </m:f>
                  </m:oMath>
                </a14:m>
                <a:endParaRPr lang="en-US" altLang="zh-CN" dirty="0"/>
              </a:p>
              <a:p>
                <a:endParaRPr lang="en-US" altLang="zh-CN" dirty="0"/>
              </a:p>
            </p:txBody>
          </p:sp>
        </mc:Choice>
        <mc:Fallback xmlns="">
          <p:sp>
            <p:nvSpPr>
              <p:cNvPr id="2" name="内容占位符 1">
                <a:extLst>
                  <a:ext uri="{FF2B5EF4-FFF2-40B4-BE49-F238E27FC236}">
                    <a16:creationId xmlns:a16="http://schemas.microsoft.com/office/drawing/2014/main" id="{7DACC27D-0041-4A3B-AF15-0F2C2A1A4A37}"/>
                  </a:ext>
                </a:extLst>
              </p:cNvPr>
              <p:cNvSpPr>
                <a:spLocks noGrp="1" noRot="1" noChangeAspect="1" noMove="1" noResize="1" noEditPoints="1" noAdjustHandles="1" noChangeArrowheads="1" noChangeShapeType="1" noTextEdit="1"/>
              </p:cNvSpPr>
              <p:nvPr>
                <p:ph idx="1"/>
              </p:nvPr>
            </p:nvSpPr>
            <p:spPr>
              <a:xfrm>
                <a:off x="838200" y="1382233"/>
                <a:ext cx="5967046" cy="4938546"/>
              </a:xfrm>
              <a:blipFill>
                <a:blip r:embed="rId6"/>
                <a:stretch>
                  <a:fillRect l="-2147"/>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96146622-C64D-4D7A-A218-191FE2AA2EF8}"/>
              </a:ext>
            </a:extLst>
          </p:cNvPr>
          <p:cNvSpPr>
            <a:spLocks noGrp="1"/>
          </p:cNvSpPr>
          <p:nvPr>
            <p:ph sz="quarter" idx="10"/>
          </p:nvPr>
        </p:nvSpPr>
        <p:spPr/>
        <p:txBody>
          <a:bodyPr/>
          <a:lstStyle/>
          <a:p>
            <a:endParaRPr lang="zh-CN" altLang="en-US"/>
          </a:p>
        </p:txBody>
      </p:sp>
      <p:pic>
        <p:nvPicPr>
          <p:cNvPr id="8" name="图片 7">
            <a:extLst>
              <a:ext uri="{FF2B5EF4-FFF2-40B4-BE49-F238E27FC236}">
                <a16:creationId xmlns:a16="http://schemas.microsoft.com/office/drawing/2014/main" id="{11077884-BAA5-4648-8820-97DFC45EAD9B}"/>
              </a:ext>
            </a:extLst>
          </p:cNvPr>
          <p:cNvPicPr>
            <a:picLocks noChangeAspect="1"/>
          </p:cNvPicPr>
          <p:nvPr/>
        </p:nvPicPr>
        <p:blipFill>
          <a:blip r:embed="rId7"/>
          <a:stretch>
            <a:fillRect/>
          </a:stretch>
        </p:blipFill>
        <p:spPr>
          <a:xfrm>
            <a:off x="6884481" y="1253301"/>
            <a:ext cx="4366638" cy="4351397"/>
          </a:xfrm>
          <a:prstGeom prst="rect">
            <a:avLst/>
          </a:prstGeom>
        </p:spPr>
      </p:pic>
    </p:spTree>
    <p:extLst>
      <p:ext uri="{BB962C8B-B14F-4D97-AF65-F5344CB8AC3E}">
        <p14:creationId xmlns:p14="http://schemas.microsoft.com/office/powerpoint/2010/main" val="1513794743"/>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DACC27D-0041-4A3B-AF15-0F2C2A1A4A37}"/>
                  </a:ext>
                </a:extLst>
              </p:cNvPr>
              <p:cNvSpPr>
                <a:spLocks noGrp="1"/>
              </p:cNvSpPr>
              <p:nvPr>
                <p:ph idx="1"/>
              </p:nvPr>
            </p:nvSpPr>
            <p:spPr>
              <a:xfrm>
                <a:off x="838200" y="1382233"/>
                <a:ext cx="5967046" cy="4938546"/>
              </a:xfrm>
            </p:spPr>
            <p:txBody>
              <a:bodyPr/>
              <a:lstStyle/>
              <a:p>
                <a:r>
                  <a:rPr lang="zh-CN" altLang="en-US" dirty="0"/>
                  <a:t>在圆上戳点然后延长：</a:t>
                </a:r>
                <a:endParaRPr lang="en-US" altLang="zh-CN" dirty="0"/>
              </a:p>
              <a:p>
                <a:r>
                  <a:rPr lang="zh-CN" altLang="en-US" dirty="0"/>
                  <a:t>根据「等概率在圆上取点」，则</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𝛼</m:t>
                        </m:r>
                      </m:sub>
                    </m:sSub>
                    <m:d>
                      <m:dPr>
                        <m:ctrlPr>
                          <a:rPr lang="en-US" altLang="zh-CN" b="0" i="1" smtClean="0">
                            <a:latin typeface="Cambria Math" panose="02040503050406030204" pitchFamily="18" charset="0"/>
                          </a:rPr>
                        </m:ctrlPr>
                      </m:dPr>
                      <m:e>
                        <m:r>
                          <a:rPr lang="en-US" altLang="zh-CN" i="1">
                            <a:latin typeface="Cambria Math" panose="02040503050406030204" pitchFamily="18" charset="0"/>
                          </a:rPr>
                          <m:t>𝛼</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2</m:t>
                        </m:r>
                      </m:num>
                      <m:den>
                        <m:r>
                          <a:rPr lang="en-US" altLang="zh-CN" b="0" i="1" smtClean="0">
                            <a:latin typeface="Cambria Math" panose="02040503050406030204" pitchFamily="18" charset="0"/>
                          </a:rPr>
                          <m:t>𝜋</m:t>
                        </m:r>
                      </m:den>
                    </m:f>
                  </m:oMath>
                </a14:m>
                <a:endParaRPr lang="en-US" altLang="zh-CN" dirty="0"/>
              </a:p>
              <a:p>
                <a:r>
                  <a:rPr lang="en-US" altLang="zh-CN" dirty="0"/>
                  <a:t>OD:</a:t>
                </a:r>
                <a14:m>
                  <m:oMath xmlns:m="http://schemas.openxmlformats.org/officeDocument/2006/math">
                    <m:r>
                      <a:rPr lang="en-US" altLang="zh-CN" b="0" i="1" smtClean="0">
                        <a:latin typeface="Cambria Math" panose="02040503050406030204" pitchFamily="18" charset="0"/>
                      </a:rPr>
                      <m:t>𝑦</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tan</m:t>
                        </m:r>
                      </m:fName>
                      <m:e>
                        <m:r>
                          <a:rPr lang="en-US" altLang="zh-CN" b="0" i="1" smtClean="0">
                            <a:latin typeface="Cambria Math" panose="02040503050406030204" pitchFamily="18" charset="0"/>
                          </a:rPr>
                          <m:t>𝛼</m:t>
                        </m:r>
                      </m:e>
                    </m:func>
                  </m:oMath>
                </a14:m>
                <a:r>
                  <a:rPr lang="en-US" altLang="zh-CN" dirty="0"/>
                  <a:t>,AD</a:t>
                </a:r>
                <a:r>
                  <a:rPr lang="zh-CN" altLang="en-US" dirty="0"/>
                  <a:t>：</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=4</m:t>
                    </m:r>
                  </m:oMath>
                </a14:m>
                <a:endParaRPr lang="en-US" altLang="zh-CN" dirty="0"/>
              </a:p>
              <a:p>
                <a:r>
                  <a:rPr lang="zh-CN" altLang="en-US" dirty="0"/>
                  <a:t>所以</a:t>
                </a:r>
                <a:r>
                  <a:rPr lang="en-US" altLang="zh-CN" dirty="0"/>
                  <a:t>D</a:t>
                </a:r>
                <a:r>
                  <a:rPr lang="zh-CN" altLang="en-US" dirty="0"/>
                  <a:t>满足</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tan</m:t>
                        </m:r>
                      </m:fName>
                      <m:e>
                        <m:r>
                          <a:rPr lang="en-US" altLang="zh-CN" b="0" i="1" smtClean="0">
                            <a:latin typeface="Cambria Math" panose="02040503050406030204" pitchFamily="18" charset="0"/>
                          </a:rPr>
                          <m:t>𝛼</m:t>
                        </m:r>
                      </m:e>
                    </m:func>
                    <m:r>
                      <a:rPr lang="en-US" altLang="zh-CN" b="0" i="1" smtClean="0">
                        <a:latin typeface="Cambria Math" panose="02040503050406030204" pitchFamily="18" charset="0"/>
                      </a:rPr>
                      <m:t>=4,</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4</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tan</m:t>
                            </m:r>
                          </m:fName>
                          <m:e>
                            <m:r>
                              <a:rPr lang="en-US" altLang="zh-CN" b="0" i="1" smtClean="0">
                                <a:latin typeface="Cambria Math" panose="02040503050406030204" pitchFamily="18" charset="0"/>
                              </a:rPr>
                              <m:t>𝛼</m:t>
                            </m:r>
                          </m:e>
                        </m:func>
                      </m:num>
                      <m:den>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tan</m:t>
                            </m:r>
                          </m:fName>
                          <m:e>
                            <m:r>
                              <a:rPr lang="en-US" altLang="zh-CN" b="0" i="1" smtClean="0">
                                <a:latin typeface="Cambria Math" panose="02040503050406030204" pitchFamily="18" charset="0"/>
                              </a:rPr>
                              <m:t>𝛼</m:t>
                            </m:r>
                          </m:e>
                        </m:func>
                        <m:r>
                          <a:rPr lang="en-US" altLang="zh-CN" b="0" i="1" smtClean="0">
                            <a:latin typeface="Cambria Math" panose="02040503050406030204" pitchFamily="18" charset="0"/>
                          </a:rPr>
                          <m:t>+1</m:t>
                        </m:r>
                      </m:den>
                    </m:f>
                  </m:oMath>
                </a14:m>
                <a:r>
                  <a:rPr lang="en-US" altLang="zh-CN" dirty="0"/>
                  <a:t>,</a:t>
                </a:r>
                <a14:m>
                  <m:oMath xmlns:m="http://schemas.openxmlformats.org/officeDocument/2006/math">
                    <m:r>
                      <a:rPr lang="en-US" altLang="zh-CN" b="0" i="1" dirty="0" smtClean="0">
                        <a:latin typeface="Cambria Math" panose="02040503050406030204" pitchFamily="18" charset="0"/>
                      </a:rPr>
                      <m:t>𝑙</m:t>
                    </m:r>
                    <m:r>
                      <a:rPr lang="en-US" altLang="zh-CN" b="0" i="1" dirty="0"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4</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2</m:t>
                            </m:r>
                          </m:e>
                        </m:rad>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tan</m:t>
                            </m:r>
                          </m:fName>
                          <m:e>
                            <m:r>
                              <a:rPr lang="en-US" altLang="zh-CN" i="1">
                                <a:latin typeface="Cambria Math" panose="02040503050406030204" pitchFamily="18" charset="0"/>
                              </a:rPr>
                              <m:t>𝛼</m:t>
                            </m:r>
                          </m:e>
                        </m:func>
                      </m:num>
                      <m:den>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tan</m:t>
                            </m:r>
                          </m:fName>
                          <m:e>
                            <m:r>
                              <a:rPr lang="en-US" altLang="zh-CN" i="1">
                                <a:latin typeface="Cambria Math" panose="02040503050406030204" pitchFamily="18" charset="0"/>
                              </a:rPr>
                              <m:t>𝛼</m:t>
                            </m:r>
                          </m:e>
                        </m:func>
                        <m:r>
                          <a:rPr lang="en-US" altLang="zh-CN" i="1">
                            <a:latin typeface="Cambria Math" panose="02040503050406030204" pitchFamily="18" charset="0"/>
                          </a:rPr>
                          <m:t>+1</m:t>
                        </m:r>
                      </m:den>
                    </m:f>
                    <m:r>
                      <a:rPr lang="en-US" altLang="zh-CN" b="0" i="1" smtClean="0">
                        <a:latin typeface="Cambria Math" panose="02040503050406030204" pitchFamily="18" charset="0"/>
                      </a:rPr>
                      <m:t>,</m:t>
                    </m:r>
                    <m:r>
                      <a:rPr lang="en-US" altLang="zh-CN" b="0" i="1" smtClean="0">
                        <a:latin typeface="Cambria Math" panose="02040503050406030204" pitchFamily="18" charset="0"/>
                      </a:rPr>
                      <m:t>𝛼</m:t>
                    </m:r>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arctan</m:t>
                        </m:r>
                      </m:fName>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𝑙</m:t>
                            </m:r>
                          </m:num>
                          <m:den>
                            <m:r>
                              <a:rPr lang="en-US" altLang="zh-CN" b="0" i="1" smtClean="0">
                                <a:latin typeface="Cambria Math" panose="02040503050406030204" pitchFamily="18" charset="0"/>
                              </a:rPr>
                              <m:t>4</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2</m:t>
                                </m:r>
                              </m:e>
                            </m:rad>
                            <m:r>
                              <a:rPr lang="en-US" altLang="zh-CN" b="0" i="1" smtClean="0">
                                <a:latin typeface="Cambria Math" panose="02040503050406030204" pitchFamily="18" charset="0"/>
                              </a:rPr>
                              <m:t>−</m:t>
                            </m:r>
                            <m:r>
                              <a:rPr lang="en-US" altLang="zh-CN" b="0" i="1" smtClean="0">
                                <a:latin typeface="Cambria Math" panose="02040503050406030204" pitchFamily="18" charset="0"/>
                              </a:rPr>
                              <m:t>𝑙</m:t>
                            </m:r>
                          </m:den>
                        </m:f>
                        <m:r>
                          <a:rPr lang="en-US" altLang="zh-CN" b="0" i="1" smtClean="0">
                            <a:latin typeface="Cambria Math" panose="02040503050406030204" pitchFamily="18" charset="0"/>
                          </a:rPr>
                          <m:t> </m:t>
                        </m:r>
                      </m:e>
                    </m:func>
                  </m:oMath>
                </a14:m>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𝑙</m:t>
                          </m:r>
                        </m:sub>
                      </m:sSub>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𝑙</m:t>
                          </m:r>
                        </m:e>
                      </m:d>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limLow>
                            <m:limLowPr>
                              <m:ctrlPr>
                                <a:rPr lang="en-US" altLang="zh-CN" b="0" i="1" smtClean="0">
                                  <a:latin typeface="Cambria Math" panose="02040503050406030204" pitchFamily="18" charset="0"/>
                                </a:rPr>
                              </m:ctrlPr>
                            </m:limLowPr>
                            <m:e>
                              <m:r>
                                <m:rPr>
                                  <m:sty m:val="p"/>
                                </m:rPr>
                                <a:rPr lang="en-US" altLang="zh-CN" b="0" i="0" smtClean="0">
                                  <a:latin typeface="Cambria Math" panose="02040503050406030204" pitchFamily="18" charset="0"/>
                                </a:rPr>
                                <m:t>lim</m:t>
                              </m:r>
                            </m:e>
                            <m:lim>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𝑙</m:t>
                              </m:r>
                              <m:r>
                                <a:rPr lang="en-US" altLang="zh-CN" b="0" i="1" smtClean="0">
                                  <a:latin typeface="Cambria Math" panose="02040503050406030204" pitchFamily="18" charset="0"/>
                                </a:rPr>
                                <m:t>→0</m:t>
                              </m:r>
                            </m:lim>
                          </m:limLow>
                        </m:fName>
                        <m:e>
                          <m:f>
                            <m:fPr>
                              <m:ctrlPr>
                                <a:rPr lang="en-US" altLang="zh-CN" b="0" i="1" smtClean="0">
                                  <a:latin typeface="Cambria Math" panose="02040503050406030204" pitchFamily="18" charset="0"/>
                                </a:rPr>
                              </m:ctrlPr>
                            </m:fPr>
                            <m:num>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𝑙</m:t>
                                  </m:r>
                                </m:sub>
                              </m:sSub>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𝑙</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𝑙</m:t>
                                  </m:r>
                                </m:e>
                              </m:d>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𝑙</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num>
                            <m:den>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𝑙</m:t>
                              </m:r>
                            </m:den>
                          </m:f>
                        </m:e>
                      </m:func>
                    </m:oMath>
                  </m:oMathPara>
                </a14:m>
                <a:endParaRPr lang="en-US" altLang="zh-CN" dirty="0"/>
              </a:p>
            </p:txBody>
          </p:sp>
        </mc:Choice>
        <mc:Fallback xmlns="">
          <p:sp>
            <p:nvSpPr>
              <p:cNvPr id="2" name="内容占位符 1">
                <a:extLst>
                  <a:ext uri="{FF2B5EF4-FFF2-40B4-BE49-F238E27FC236}">
                    <a16:creationId xmlns:a16="http://schemas.microsoft.com/office/drawing/2014/main" id="{7DACC27D-0041-4A3B-AF15-0F2C2A1A4A37}"/>
                  </a:ext>
                </a:extLst>
              </p:cNvPr>
              <p:cNvSpPr>
                <a:spLocks noGrp="1" noRot="1" noChangeAspect="1" noMove="1" noResize="1" noEditPoints="1" noAdjustHandles="1" noChangeArrowheads="1" noChangeShapeType="1" noTextEdit="1"/>
              </p:cNvSpPr>
              <p:nvPr>
                <p:ph idx="1"/>
              </p:nvPr>
            </p:nvSpPr>
            <p:spPr>
              <a:xfrm>
                <a:off x="838200" y="1382233"/>
                <a:ext cx="5967046" cy="4938546"/>
              </a:xfrm>
              <a:blipFill>
                <a:blip r:embed="rId5"/>
                <a:stretch>
                  <a:fillRect l="-2147"/>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96146622-C64D-4D7A-A218-191FE2AA2EF8}"/>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262FD853-2542-416B-B9CF-A27D6CC4B5B3}"/>
              </a:ext>
            </a:extLst>
          </p:cNvPr>
          <p:cNvPicPr>
            <a:picLocks noChangeAspect="1"/>
          </p:cNvPicPr>
          <p:nvPr/>
        </p:nvPicPr>
        <p:blipFill>
          <a:blip r:embed="rId6"/>
          <a:stretch>
            <a:fillRect/>
          </a:stretch>
        </p:blipFill>
        <p:spPr>
          <a:xfrm>
            <a:off x="6884481" y="1253301"/>
            <a:ext cx="4366638" cy="4351397"/>
          </a:xfrm>
          <a:prstGeom prst="rect">
            <a:avLst/>
          </a:prstGeom>
        </p:spPr>
      </p:pic>
    </p:spTree>
    <p:extLst>
      <p:ext uri="{BB962C8B-B14F-4D97-AF65-F5344CB8AC3E}">
        <p14:creationId xmlns:p14="http://schemas.microsoft.com/office/powerpoint/2010/main" val="3032482593"/>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DACC27D-0041-4A3B-AF15-0F2C2A1A4A37}"/>
                  </a:ext>
                </a:extLst>
              </p:cNvPr>
              <p:cNvSpPr>
                <a:spLocks noGrp="1"/>
              </p:cNvSpPr>
              <p:nvPr>
                <p:ph idx="1"/>
              </p:nvPr>
            </p:nvSpPr>
            <p:spPr>
              <a:xfrm>
                <a:off x="838200" y="1382233"/>
                <a:ext cx="5967046" cy="4938546"/>
              </a:xfrm>
            </p:spPr>
            <p:txBody>
              <a:bodyPr>
                <a:normAutofit/>
              </a:bodyPr>
              <a:lstStyle/>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𝛼</m:t>
                      </m:r>
                      <m:r>
                        <a:rPr lang="en-US" altLang="zh-CN" b="0" i="1" smtClean="0">
                          <a:latin typeface="Cambria Math" panose="02040503050406030204" pitchFamily="18" charset="0"/>
                        </a:rPr>
                        <m:t>(</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arctan</m:t>
                          </m:r>
                        </m:fName>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𝑙</m:t>
                              </m:r>
                            </m:num>
                            <m:den>
                              <m:r>
                                <a:rPr lang="en-US" altLang="zh-CN" b="0" i="1" smtClean="0">
                                  <a:latin typeface="Cambria Math" panose="02040503050406030204" pitchFamily="18" charset="0"/>
                                </a:rPr>
                                <m:t>4</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2</m:t>
                                  </m:r>
                                </m:e>
                              </m:rad>
                              <m:r>
                                <a:rPr lang="en-US" altLang="zh-CN" b="0" i="1" smtClean="0">
                                  <a:latin typeface="Cambria Math" panose="02040503050406030204" pitchFamily="18" charset="0"/>
                                </a:rPr>
                                <m:t>−</m:t>
                              </m:r>
                              <m:r>
                                <a:rPr lang="en-US" altLang="zh-CN" b="0" i="1" smtClean="0">
                                  <a:latin typeface="Cambria Math" panose="02040503050406030204" pitchFamily="18" charset="0"/>
                                </a:rPr>
                                <m:t>𝑙</m:t>
                              </m:r>
                            </m:den>
                          </m:f>
                          <m:r>
                            <a:rPr lang="en-US" altLang="zh-CN" b="0" i="1" smtClean="0">
                              <a:latin typeface="Cambria Math" panose="02040503050406030204" pitchFamily="18" charset="0"/>
                            </a:rPr>
                            <m:t> </m:t>
                          </m:r>
                        </m:e>
                      </m:func>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𝑙</m:t>
                          </m:r>
                        </m:sub>
                      </m:sSub>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𝑙</m:t>
                          </m:r>
                        </m:e>
                      </m:d>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limLow>
                            <m:limLowPr>
                              <m:ctrlPr>
                                <a:rPr lang="en-US" altLang="zh-CN" b="0" i="1" smtClean="0">
                                  <a:latin typeface="Cambria Math" panose="02040503050406030204" pitchFamily="18" charset="0"/>
                                </a:rPr>
                              </m:ctrlPr>
                            </m:limLowPr>
                            <m:e>
                              <m:r>
                                <m:rPr>
                                  <m:sty m:val="p"/>
                                </m:rPr>
                                <a:rPr lang="en-US" altLang="zh-CN" b="0" i="0" smtClean="0">
                                  <a:latin typeface="Cambria Math" panose="02040503050406030204" pitchFamily="18" charset="0"/>
                                </a:rPr>
                                <m:t>lim</m:t>
                              </m:r>
                            </m:e>
                            <m:lim>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𝑙</m:t>
                              </m:r>
                              <m:r>
                                <a:rPr lang="en-US" altLang="zh-CN" b="0" i="1" smtClean="0">
                                  <a:latin typeface="Cambria Math" panose="02040503050406030204" pitchFamily="18" charset="0"/>
                                </a:rPr>
                                <m:t>→0</m:t>
                              </m:r>
                            </m:lim>
                          </m:limLow>
                        </m:fName>
                        <m:e>
                          <m:f>
                            <m:fPr>
                              <m:ctrlPr>
                                <a:rPr lang="en-US" altLang="zh-CN" b="0" i="1" smtClean="0">
                                  <a:latin typeface="Cambria Math" panose="02040503050406030204" pitchFamily="18" charset="0"/>
                                </a:rPr>
                              </m:ctrlPr>
                            </m:fPr>
                            <m:num>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𝑙</m:t>
                                  </m:r>
                                </m:sub>
                              </m:sSub>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𝑙</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𝑙</m:t>
                                  </m:r>
                                </m:e>
                              </m:d>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𝑙</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num>
                            <m:den>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𝑙</m:t>
                              </m:r>
                            </m:den>
                          </m:f>
                        </m:e>
                      </m:func>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func>
                        <m:funcPr>
                          <m:ctrlPr>
                            <a:rPr lang="en-US" altLang="zh-CN" i="1">
                              <a:latin typeface="Cambria Math" panose="02040503050406030204" pitchFamily="18" charset="0"/>
                            </a:rPr>
                          </m:ctrlPr>
                        </m:funcPr>
                        <m:fName>
                          <m:limLow>
                            <m:limLowPr>
                              <m:ctrlPr>
                                <a:rPr lang="en-US" altLang="zh-CN" i="1">
                                  <a:latin typeface="Cambria Math" panose="02040503050406030204" pitchFamily="18" charset="0"/>
                                </a:rPr>
                              </m:ctrlPr>
                            </m:limLowPr>
                            <m:e>
                              <m:r>
                                <m:rPr>
                                  <m:sty m:val="p"/>
                                </m:rPr>
                                <a:rPr lang="en-US" altLang="zh-CN">
                                  <a:latin typeface="Cambria Math" panose="02040503050406030204" pitchFamily="18" charset="0"/>
                                </a:rPr>
                                <m:t>lim</m:t>
                              </m:r>
                            </m:e>
                            <m:lim>
                              <m:r>
                                <m:rPr>
                                  <m:sty m:val="p"/>
                                </m:rPr>
                                <a:rPr lang="en-US" altLang="zh-CN">
                                  <a:latin typeface="Cambria Math" panose="02040503050406030204" pitchFamily="18" charset="0"/>
                                </a:rPr>
                                <m:t>Δ</m:t>
                              </m:r>
                              <m:r>
                                <a:rPr lang="en-US" altLang="zh-CN" i="1">
                                  <a:latin typeface="Cambria Math" panose="02040503050406030204" pitchFamily="18" charset="0"/>
                                </a:rPr>
                                <m:t>𝑙</m:t>
                              </m:r>
                              <m:r>
                                <a:rPr lang="en-US" altLang="zh-CN" i="1">
                                  <a:latin typeface="Cambria Math" panose="02040503050406030204" pitchFamily="18" charset="0"/>
                                </a:rPr>
                                <m:t>→0</m:t>
                              </m:r>
                            </m:lim>
                          </m:limLow>
                        </m:fName>
                        <m:e>
                          <m:f>
                            <m:fPr>
                              <m:ctrlPr>
                                <a:rPr lang="en-US" altLang="zh-CN" i="1">
                                  <a:latin typeface="Cambria Math" panose="02040503050406030204" pitchFamily="18" charset="0"/>
                                </a:rPr>
                              </m:ctrlPr>
                            </m:fPr>
                            <m:num>
                              <m:f>
                                <m:fPr>
                                  <m:ctrlPr>
                                    <a:rPr lang="en-US" altLang="zh-CN" i="1">
                                      <a:latin typeface="Cambria Math" panose="02040503050406030204" pitchFamily="18" charset="0"/>
                                    </a:rPr>
                                  </m:ctrlPr>
                                </m:fPr>
                                <m:num>
                                  <m:r>
                                    <a:rPr lang="en-US" altLang="zh-CN" b="0" i="1" smtClean="0">
                                      <a:latin typeface="Cambria Math" panose="02040503050406030204" pitchFamily="18" charset="0"/>
                                    </a:rPr>
                                    <m:t>𝛼</m:t>
                                  </m:r>
                                  <m:r>
                                    <a:rPr lang="en-US" altLang="zh-CN" b="0" i="1" smtClean="0">
                                      <a:latin typeface="Cambria Math" panose="02040503050406030204" pitchFamily="18" charset="0"/>
                                    </a:rPr>
                                    <m:t>(</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num>
                                <m:den>
                                  <m:f>
                                    <m:fPr>
                                      <m:ctrlPr>
                                        <a:rPr lang="en-US" altLang="zh-CN" i="1">
                                          <a:latin typeface="Cambria Math" panose="02040503050406030204" pitchFamily="18" charset="0"/>
                                        </a:rPr>
                                      </m:ctrlPr>
                                    </m:fPr>
                                    <m:num>
                                      <m:r>
                                        <a:rPr lang="en-US" altLang="zh-CN" i="1">
                                          <a:latin typeface="Cambria Math" panose="02040503050406030204" pitchFamily="18" charset="0"/>
                                        </a:rPr>
                                        <m:t>𝜋</m:t>
                                      </m:r>
                                    </m:num>
                                    <m:den>
                                      <m:r>
                                        <a:rPr lang="en-US" altLang="zh-CN" i="1">
                                          <a:latin typeface="Cambria Math" panose="02040503050406030204" pitchFamily="18" charset="0"/>
                                        </a:rPr>
                                        <m:t>2</m:t>
                                      </m:r>
                                    </m:den>
                                  </m:f>
                                </m:den>
                              </m:f>
                              <m:r>
                                <a:rPr lang="en-US" altLang="zh-CN" i="1">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𝛼</m:t>
                                  </m:r>
                                  <m:r>
                                    <a:rPr lang="en-US" altLang="zh-CN" b="0" i="1" smtClean="0">
                                      <a:latin typeface="Cambria Math" panose="02040503050406030204" pitchFamily="18" charset="0"/>
                                    </a:rPr>
                                    <m:t>(</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num>
                                <m:den>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𝜋</m:t>
                                      </m:r>
                                    </m:num>
                                    <m:den>
                                      <m:r>
                                        <a:rPr lang="en-US" altLang="zh-CN" b="0" i="1" smtClean="0">
                                          <a:latin typeface="Cambria Math" panose="02040503050406030204" pitchFamily="18" charset="0"/>
                                        </a:rPr>
                                        <m:t>2</m:t>
                                      </m:r>
                                    </m:den>
                                  </m:f>
                                </m:den>
                              </m:f>
                            </m:num>
                            <m:den>
                              <m:r>
                                <m:rPr>
                                  <m:sty m:val="p"/>
                                </m:rPr>
                                <a:rPr lang="en-US" altLang="zh-CN">
                                  <a:latin typeface="Cambria Math" panose="02040503050406030204" pitchFamily="18" charset="0"/>
                                </a:rPr>
                                <m:t>Δ</m:t>
                              </m:r>
                              <m:r>
                                <m:rPr>
                                  <m:sty m:val="p"/>
                                </m:rPr>
                                <a:rPr lang="en-US" altLang="zh-CN" b="0" i="0" smtClean="0">
                                  <a:latin typeface="Cambria Math" panose="02040503050406030204" pitchFamily="18" charset="0"/>
                                </a:rPr>
                                <m:t>l</m:t>
                              </m:r>
                            </m:den>
                          </m:f>
                        </m:e>
                      </m:func>
                    </m:oMath>
                  </m:oMathPara>
                </a14:m>
                <a:endParaRPr lang="en-US" altLang="zh-CN" dirty="0"/>
              </a:p>
            </p:txBody>
          </p:sp>
        </mc:Choice>
        <mc:Fallback xmlns="">
          <p:sp>
            <p:nvSpPr>
              <p:cNvPr id="2" name="内容占位符 1">
                <a:extLst>
                  <a:ext uri="{FF2B5EF4-FFF2-40B4-BE49-F238E27FC236}">
                    <a16:creationId xmlns:a16="http://schemas.microsoft.com/office/drawing/2014/main" id="{7DACC27D-0041-4A3B-AF15-0F2C2A1A4A37}"/>
                  </a:ext>
                </a:extLst>
              </p:cNvPr>
              <p:cNvSpPr>
                <a:spLocks noGrp="1" noRot="1" noChangeAspect="1" noMove="1" noResize="1" noEditPoints="1" noAdjustHandles="1" noChangeArrowheads="1" noChangeShapeType="1" noTextEdit="1"/>
              </p:cNvSpPr>
              <p:nvPr>
                <p:ph idx="1"/>
              </p:nvPr>
            </p:nvSpPr>
            <p:spPr>
              <a:xfrm>
                <a:off x="838200" y="1382233"/>
                <a:ext cx="5967046" cy="4938546"/>
              </a:xfrm>
              <a:blipFill>
                <a:blip r:embed="rId2"/>
                <a:stretch>
                  <a:fillRect/>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96146622-C64D-4D7A-A218-191FE2AA2EF8}"/>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262FD853-2542-416B-B9CF-A27D6CC4B5B3}"/>
              </a:ext>
            </a:extLst>
          </p:cNvPr>
          <p:cNvPicPr>
            <a:picLocks noChangeAspect="1"/>
          </p:cNvPicPr>
          <p:nvPr/>
        </p:nvPicPr>
        <p:blipFill>
          <a:blip r:embed="rId3"/>
          <a:stretch>
            <a:fillRect/>
          </a:stretch>
        </p:blipFill>
        <p:spPr>
          <a:xfrm>
            <a:off x="6884481" y="1253301"/>
            <a:ext cx="4366638" cy="4351397"/>
          </a:xfrm>
          <a:prstGeom prst="rect">
            <a:avLst/>
          </a:prstGeom>
        </p:spPr>
      </p:pic>
    </p:spTree>
    <p:extLst>
      <p:ext uri="{BB962C8B-B14F-4D97-AF65-F5344CB8AC3E}">
        <p14:creationId xmlns:p14="http://schemas.microsoft.com/office/powerpoint/2010/main" val="417744435"/>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DACC27D-0041-4A3B-AF15-0F2C2A1A4A37}"/>
                  </a:ext>
                </a:extLst>
              </p:cNvPr>
              <p:cNvSpPr>
                <a:spLocks noGrp="1"/>
              </p:cNvSpPr>
              <p:nvPr>
                <p:ph idx="1"/>
              </p:nvPr>
            </p:nvSpPr>
            <p:spPr>
              <a:xfrm>
                <a:off x="838200" y="1382233"/>
                <a:ext cx="5967046" cy="4938546"/>
              </a:xfrm>
            </p:spPr>
            <p:txBody>
              <a:bodyPr>
                <a:normAutofit/>
              </a:bodyPr>
              <a:lstStyle/>
              <a:p>
                <a:pPr>
                  <a:lnSpc>
                    <a:spcPct val="120000"/>
                  </a:lnSpc>
                </a:pPr>
                <a14:m>
                  <m:oMathPara xmlns:m="http://schemas.openxmlformats.org/officeDocument/2006/math">
                    <m:oMathParaPr>
                      <m:jc m:val="left"/>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𝑙</m:t>
                          </m:r>
                        </m:sub>
                      </m:sSub>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𝑙</m:t>
                          </m:r>
                        </m:e>
                      </m:d>
                      <m:r>
                        <a:rPr lang="en-US" altLang="zh-CN" i="1">
                          <a:latin typeface="Cambria Math" panose="02040503050406030204" pitchFamily="18" charset="0"/>
                        </a:rPr>
                        <m:t>=</m:t>
                      </m:r>
                      <m:func>
                        <m:funcPr>
                          <m:ctrlPr>
                            <a:rPr lang="en-US" altLang="zh-CN" i="1">
                              <a:latin typeface="Cambria Math" panose="02040503050406030204" pitchFamily="18" charset="0"/>
                            </a:rPr>
                          </m:ctrlPr>
                        </m:funcPr>
                        <m:fName>
                          <m:limLow>
                            <m:limLowPr>
                              <m:ctrlPr>
                                <a:rPr lang="en-US" altLang="zh-CN" i="1">
                                  <a:latin typeface="Cambria Math" panose="02040503050406030204" pitchFamily="18" charset="0"/>
                                </a:rPr>
                              </m:ctrlPr>
                            </m:limLowPr>
                            <m:e>
                              <m:r>
                                <m:rPr>
                                  <m:sty m:val="p"/>
                                </m:rPr>
                                <a:rPr lang="en-US" altLang="zh-CN">
                                  <a:latin typeface="Cambria Math" panose="02040503050406030204" pitchFamily="18" charset="0"/>
                                </a:rPr>
                                <m:t>lim</m:t>
                              </m:r>
                            </m:e>
                            <m:lim>
                              <m:r>
                                <m:rPr>
                                  <m:sty m:val="p"/>
                                </m:rPr>
                                <a:rPr lang="en-US" altLang="zh-CN">
                                  <a:latin typeface="Cambria Math" panose="02040503050406030204" pitchFamily="18" charset="0"/>
                                </a:rPr>
                                <m:t>Δ</m:t>
                              </m:r>
                              <m:r>
                                <a:rPr lang="en-US" altLang="zh-CN" i="1">
                                  <a:latin typeface="Cambria Math" panose="02040503050406030204" pitchFamily="18" charset="0"/>
                                </a:rPr>
                                <m:t>𝑙</m:t>
                              </m:r>
                              <m:r>
                                <a:rPr lang="en-US" altLang="zh-CN" i="1">
                                  <a:latin typeface="Cambria Math" panose="02040503050406030204" pitchFamily="18" charset="0"/>
                                </a:rPr>
                                <m:t>→0</m:t>
                              </m:r>
                            </m:lim>
                          </m:limLow>
                        </m:fName>
                        <m:e>
                          <m:f>
                            <m:fPr>
                              <m:ctrlPr>
                                <a:rPr lang="en-US" altLang="zh-CN" i="1">
                                  <a:latin typeface="Cambria Math" panose="02040503050406030204" pitchFamily="18" charset="0"/>
                                </a:rPr>
                              </m:ctrlPr>
                            </m:fPr>
                            <m:num>
                              <m:f>
                                <m:fPr>
                                  <m:ctrlPr>
                                    <a:rPr lang="en-US" altLang="zh-CN" i="1">
                                      <a:latin typeface="Cambria Math" panose="02040503050406030204" pitchFamily="18" charset="0"/>
                                    </a:rPr>
                                  </m:ctrlPr>
                                </m:fPr>
                                <m:num>
                                  <m:r>
                                    <a:rPr lang="en-US" altLang="zh-CN" b="0" i="1" smtClean="0">
                                      <a:latin typeface="Cambria Math" panose="02040503050406030204" pitchFamily="18" charset="0"/>
                                    </a:rPr>
                                    <m:t>𝛼</m:t>
                                  </m:r>
                                  <m:r>
                                    <a:rPr lang="en-US" altLang="zh-CN" b="0" i="1" smtClean="0">
                                      <a:latin typeface="Cambria Math" panose="02040503050406030204" pitchFamily="18" charset="0"/>
                                    </a:rPr>
                                    <m:t>(</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num>
                                <m:den>
                                  <m:f>
                                    <m:fPr>
                                      <m:ctrlPr>
                                        <a:rPr lang="en-US" altLang="zh-CN" i="1">
                                          <a:latin typeface="Cambria Math" panose="02040503050406030204" pitchFamily="18" charset="0"/>
                                        </a:rPr>
                                      </m:ctrlPr>
                                    </m:fPr>
                                    <m:num>
                                      <m:r>
                                        <a:rPr lang="en-US" altLang="zh-CN" i="1">
                                          <a:latin typeface="Cambria Math" panose="02040503050406030204" pitchFamily="18" charset="0"/>
                                        </a:rPr>
                                        <m:t>𝜋</m:t>
                                      </m:r>
                                    </m:num>
                                    <m:den>
                                      <m:r>
                                        <a:rPr lang="en-US" altLang="zh-CN" i="1">
                                          <a:latin typeface="Cambria Math" panose="02040503050406030204" pitchFamily="18" charset="0"/>
                                        </a:rPr>
                                        <m:t>2</m:t>
                                      </m:r>
                                    </m:den>
                                  </m:f>
                                </m:den>
                              </m:f>
                              <m:r>
                                <a:rPr lang="en-US" altLang="zh-CN" i="1">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𝛼</m:t>
                                  </m:r>
                                  <m:r>
                                    <a:rPr lang="en-US" altLang="zh-CN" b="0" i="1" smtClean="0">
                                      <a:latin typeface="Cambria Math" panose="02040503050406030204" pitchFamily="18" charset="0"/>
                                    </a:rPr>
                                    <m:t>(</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num>
                                <m:den>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𝜋</m:t>
                                      </m:r>
                                    </m:num>
                                    <m:den>
                                      <m:r>
                                        <a:rPr lang="en-US" altLang="zh-CN" b="0" i="1" smtClean="0">
                                          <a:latin typeface="Cambria Math" panose="02040503050406030204" pitchFamily="18" charset="0"/>
                                        </a:rPr>
                                        <m:t>2</m:t>
                                      </m:r>
                                    </m:den>
                                  </m:f>
                                </m:den>
                              </m:f>
                            </m:num>
                            <m:den>
                              <m:r>
                                <m:rPr>
                                  <m:sty m:val="p"/>
                                </m:rPr>
                                <a:rPr lang="en-US" altLang="zh-CN">
                                  <a:latin typeface="Cambria Math" panose="02040503050406030204" pitchFamily="18" charset="0"/>
                                </a:rPr>
                                <m:t>Δ</m:t>
                              </m:r>
                              <m:r>
                                <m:rPr>
                                  <m:sty m:val="p"/>
                                </m:rPr>
                                <a:rPr lang="en-US" altLang="zh-CN" b="0" i="0" smtClean="0">
                                  <a:latin typeface="Cambria Math" panose="02040503050406030204" pitchFamily="18" charset="0"/>
                                </a:rPr>
                                <m:t>l</m:t>
                              </m:r>
                            </m:den>
                          </m:f>
                        </m:e>
                      </m:func>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b="0" i="1" smtClean="0">
                              <a:latin typeface="Cambria Math" panose="02040503050406030204" pitchFamily="18" charset="0"/>
                            </a:rPr>
                            <m:t>2</m:t>
                          </m:r>
                        </m:num>
                        <m:den>
                          <m:r>
                            <a:rPr lang="en-US" altLang="zh-CN" b="0" i="1" smtClean="0">
                              <a:latin typeface="Cambria Math" panose="02040503050406030204" pitchFamily="18" charset="0"/>
                            </a:rPr>
                            <m:t>𝜋</m:t>
                          </m:r>
                        </m:den>
                      </m:f>
                      <m:func>
                        <m:funcPr>
                          <m:ctrlPr>
                            <a:rPr lang="en-US" altLang="zh-CN" i="1">
                              <a:latin typeface="Cambria Math" panose="02040503050406030204" pitchFamily="18" charset="0"/>
                            </a:rPr>
                          </m:ctrlPr>
                        </m:funcPr>
                        <m:fName>
                          <m:limLow>
                            <m:limLowPr>
                              <m:ctrlPr>
                                <a:rPr lang="en-US" altLang="zh-CN" i="1">
                                  <a:latin typeface="Cambria Math" panose="02040503050406030204" pitchFamily="18" charset="0"/>
                                </a:rPr>
                              </m:ctrlPr>
                            </m:limLowPr>
                            <m:e>
                              <m:r>
                                <m:rPr>
                                  <m:sty m:val="p"/>
                                </m:rPr>
                                <a:rPr lang="en-US" altLang="zh-CN">
                                  <a:latin typeface="Cambria Math" panose="02040503050406030204" pitchFamily="18" charset="0"/>
                                </a:rPr>
                                <m:t>lim</m:t>
                              </m:r>
                            </m:e>
                            <m:lim>
                              <m:r>
                                <m:rPr>
                                  <m:sty m:val="p"/>
                                </m:rPr>
                                <a:rPr lang="en-US" altLang="zh-CN">
                                  <a:latin typeface="Cambria Math" panose="02040503050406030204" pitchFamily="18" charset="0"/>
                                </a:rPr>
                                <m:t>Δ</m:t>
                              </m:r>
                              <m:r>
                                <a:rPr lang="en-US" altLang="zh-CN" i="1">
                                  <a:latin typeface="Cambria Math" panose="02040503050406030204" pitchFamily="18" charset="0"/>
                                </a:rPr>
                                <m:t>𝑙</m:t>
                              </m:r>
                              <m:r>
                                <a:rPr lang="en-US" altLang="zh-CN" i="1">
                                  <a:latin typeface="Cambria Math" panose="02040503050406030204" pitchFamily="18" charset="0"/>
                                </a:rPr>
                                <m:t>→0</m:t>
                              </m:r>
                            </m:lim>
                          </m:limLow>
                        </m:fName>
                        <m:e>
                          <m:f>
                            <m:fPr>
                              <m:ctrlPr>
                                <a:rPr lang="en-US" altLang="zh-CN" i="1">
                                  <a:latin typeface="Cambria Math" panose="02040503050406030204" pitchFamily="18" charset="0"/>
                                </a:rPr>
                              </m:ctrlPr>
                            </m:fPr>
                            <m:num>
                              <m:r>
                                <a:rPr lang="en-US" altLang="zh-CN" b="0" i="1" smtClean="0">
                                  <a:latin typeface="Cambria Math" panose="02040503050406030204" pitchFamily="18" charset="0"/>
                                </a:rPr>
                                <m:t>𝛼</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𝑙</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𝑙</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𝛼</m:t>
                              </m:r>
                              <m:r>
                                <a:rPr lang="en-US" altLang="zh-CN" b="0" i="1" smtClean="0">
                                  <a:latin typeface="Cambria Math" panose="02040503050406030204" pitchFamily="18" charset="0"/>
                                </a:rPr>
                                <m:t>(</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num>
                            <m:den>
                              <m:r>
                                <m:rPr>
                                  <m:sty m:val="p"/>
                                </m:rPr>
                                <a:rPr lang="en-US" altLang="zh-CN">
                                  <a:latin typeface="Cambria Math" panose="02040503050406030204" pitchFamily="18" charset="0"/>
                                </a:rPr>
                                <m:t>Δ</m:t>
                              </m:r>
                              <m:r>
                                <a:rPr lang="en-US" altLang="zh-CN" b="0" i="1" smtClean="0">
                                  <a:latin typeface="Cambria Math" panose="02040503050406030204" pitchFamily="18" charset="0"/>
                                </a:rPr>
                                <m:t>𝑙</m:t>
                              </m:r>
                            </m:den>
                          </m:f>
                        </m:e>
                      </m:func>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b="0" i="1" smtClean="0">
                              <a:latin typeface="Cambria Math" panose="02040503050406030204" pitchFamily="18" charset="0"/>
                            </a:rPr>
                            <m:t>2</m:t>
                          </m:r>
                        </m:num>
                        <m:den>
                          <m:r>
                            <a:rPr lang="en-US" altLang="zh-CN" b="0" i="1" smtClean="0">
                              <a:latin typeface="Cambria Math" panose="02040503050406030204" pitchFamily="18" charset="0"/>
                            </a:rPr>
                            <m:t>𝜋</m:t>
                          </m:r>
                        </m:den>
                      </m:f>
                      <m:r>
                        <a:rPr lang="en-US" altLang="zh-CN" b="0" i="1" smtClean="0">
                          <a:latin typeface="Cambria Math" panose="02040503050406030204" pitchFamily="18" charset="0"/>
                        </a:rPr>
                        <m:t>𝛼</m:t>
                      </m:r>
                      <m:r>
                        <a:rPr lang="en-US" altLang="zh-CN" b="0" i="1" smtClean="0">
                          <a:latin typeface="Cambria Math" panose="02040503050406030204" pitchFamily="18" charset="0"/>
                        </a:rPr>
                        <m:t>′(</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 </m:t>
                      </m:r>
                      <m:r>
                        <a:rPr lang="en-US" altLang="zh-CN" b="0" i="1" smtClean="0">
                          <a:latin typeface="Cambria Math" panose="02040503050406030204" pitchFamily="18" charset="0"/>
                        </a:rPr>
                        <m:t>         </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2</m:t>
                          </m:r>
                        </m:num>
                        <m:den>
                          <m:r>
                            <a:rPr lang="en-US" altLang="zh-CN" i="1">
                              <a:latin typeface="Cambria Math" panose="02040503050406030204" pitchFamily="18" charset="0"/>
                            </a:rPr>
                            <m:t>𝜋</m:t>
                          </m:r>
                        </m:den>
                      </m:f>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2</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2</m:t>
                              </m:r>
                            </m:e>
                          </m:rad>
                        </m:num>
                        <m:den>
                          <m:r>
                            <a:rPr lang="en-US" altLang="zh-CN" b="0" i="1" smtClean="0">
                              <a:latin typeface="Cambria Math" panose="02040503050406030204" pitchFamily="18" charset="0"/>
                            </a:rPr>
                            <m:t>16−4</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2</m:t>
                              </m:r>
                            </m:e>
                          </m:rad>
                          <m:r>
                            <a:rPr lang="en-US" altLang="zh-CN" b="0" i="1" smtClean="0">
                              <a:latin typeface="Cambria Math" panose="02040503050406030204" pitchFamily="18" charset="0"/>
                            </a:rPr>
                            <m:t>𝑙</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𝑙</m:t>
                              </m:r>
                            </m:e>
                            <m:sup>
                              <m:r>
                                <a:rPr lang="en-US" altLang="zh-CN" b="0" i="1" smtClean="0">
                                  <a:latin typeface="Cambria Math" panose="02040503050406030204" pitchFamily="18" charset="0"/>
                                </a:rPr>
                                <m:t>2</m:t>
                              </m:r>
                            </m:sup>
                          </m:sSup>
                        </m:den>
                      </m:f>
                    </m:oMath>
                  </m:oMathPara>
                </a14:m>
                <a:endParaRPr lang="en-US" altLang="zh-CN" dirty="0"/>
              </a:p>
              <a:p>
                <a:pPr>
                  <a:lnSpc>
                    <a:spcPct val="120000"/>
                  </a:lnSpc>
                </a:pPr>
                <a:endParaRPr lang="en-US" altLang="zh-CN" dirty="0"/>
              </a:p>
            </p:txBody>
          </p:sp>
        </mc:Choice>
        <mc:Fallback xmlns="">
          <p:sp>
            <p:nvSpPr>
              <p:cNvPr id="2" name="内容占位符 1">
                <a:extLst>
                  <a:ext uri="{FF2B5EF4-FFF2-40B4-BE49-F238E27FC236}">
                    <a16:creationId xmlns:a16="http://schemas.microsoft.com/office/drawing/2014/main" id="{7DACC27D-0041-4A3B-AF15-0F2C2A1A4A37}"/>
                  </a:ext>
                </a:extLst>
              </p:cNvPr>
              <p:cNvSpPr>
                <a:spLocks noGrp="1" noRot="1" noChangeAspect="1" noMove="1" noResize="1" noEditPoints="1" noAdjustHandles="1" noChangeArrowheads="1" noChangeShapeType="1" noTextEdit="1"/>
              </p:cNvSpPr>
              <p:nvPr>
                <p:ph idx="1"/>
              </p:nvPr>
            </p:nvSpPr>
            <p:spPr>
              <a:xfrm>
                <a:off x="838200" y="1382233"/>
                <a:ext cx="5967046" cy="4938546"/>
              </a:xfrm>
              <a:blipFill>
                <a:blip r:embed="rId4"/>
                <a:stretch>
                  <a:fillRect t="-1975"/>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96146622-C64D-4D7A-A218-191FE2AA2EF8}"/>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262FD853-2542-416B-B9CF-A27D6CC4B5B3}"/>
              </a:ext>
            </a:extLst>
          </p:cNvPr>
          <p:cNvPicPr>
            <a:picLocks noChangeAspect="1"/>
          </p:cNvPicPr>
          <p:nvPr/>
        </p:nvPicPr>
        <p:blipFill>
          <a:blip r:embed="rId5"/>
          <a:stretch>
            <a:fillRect/>
          </a:stretch>
        </p:blipFill>
        <p:spPr>
          <a:xfrm>
            <a:off x="6884481" y="1253301"/>
            <a:ext cx="4366638" cy="4351397"/>
          </a:xfrm>
          <a:prstGeom prst="rect">
            <a:avLst/>
          </a:prstGeom>
        </p:spPr>
      </p:pic>
    </p:spTree>
    <p:extLst>
      <p:ext uri="{BB962C8B-B14F-4D97-AF65-F5344CB8AC3E}">
        <p14:creationId xmlns:p14="http://schemas.microsoft.com/office/powerpoint/2010/main" val="3874756494"/>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F9F3488-FCF8-4B09-B630-D54E054A5EC2}"/>
                  </a:ext>
                </a:extLst>
              </p:cNvPr>
              <p:cNvSpPr>
                <a:spLocks noGrp="1"/>
              </p:cNvSpPr>
              <p:nvPr>
                <p:ph idx="1"/>
              </p:nvPr>
            </p:nvSpPr>
            <p:spPr/>
            <p:txBody>
              <a:bodyPr/>
              <a:lstStyle/>
              <a:p>
                <a:r>
                  <a:rPr lang="en-US" altLang="zh-CN" dirty="0">
                    <a:solidFill>
                      <a:schemeClr val="bg2">
                        <a:lumMod val="10000"/>
                        <a:lumOff val="90000"/>
                      </a:schemeClr>
                    </a:solidFill>
                  </a:rPr>
                  <a:t> </a:t>
                </a:r>
                <a14:m>
                  <m:oMath xmlns:m="http://schemas.openxmlformats.org/officeDocument/2006/math">
                    <m:r>
                      <m:rPr>
                        <m:sty m:val="p"/>
                      </m:rPr>
                      <a:rPr lang="en-US" altLang="zh-CN" i="1" smtClean="0">
                        <a:solidFill>
                          <a:schemeClr val="bg1"/>
                        </a:solidFill>
                        <a:latin typeface="Cambria Math" panose="02040503050406030204" pitchFamily="18" charset="0"/>
                      </a:rPr>
                      <m:t>E</m:t>
                    </m:r>
                    <m:d>
                      <m:dPr>
                        <m:ctrlPr>
                          <a:rPr lang="en-US" altLang="zh-CN" b="0" i="1" smtClean="0">
                            <a:solidFill>
                              <a:schemeClr val="bg1"/>
                            </a:solidFill>
                            <a:latin typeface="Cambria Math" panose="02040503050406030204" pitchFamily="18" charset="0"/>
                          </a:rPr>
                        </m:ctrlPr>
                      </m:dPr>
                      <m:e>
                        <m:r>
                          <a:rPr lang="en-US" altLang="zh-CN" b="0" i="1" smtClean="0">
                            <a:solidFill>
                              <a:schemeClr val="bg1"/>
                            </a:solidFill>
                            <a:latin typeface="Cambria Math" panose="02040503050406030204" pitchFamily="18" charset="0"/>
                          </a:rPr>
                          <m:t>𝑋</m:t>
                        </m:r>
                      </m:e>
                    </m:d>
                    <m:r>
                      <a:rPr lang="en-US" altLang="zh-CN" b="0" i="1" smtClean="0">
                        <a:solidFill>
                          <a:schemeClr val="bg2">
                            <a:lumMod val="50000"/>
                            <a:lumOff val="50000"/>
                          </a:schemeClr>
                        </a:solidFill>
                        <a:latin typeface="Cambria Math" panose="02040503050406030204" pitchFamily="18" charset="0"/>
                      </a:rPr>
                      <m:t>=</m:t>
                    </m:r>
                    <m:nary>
                      <m:naryPr>
                        <m:ctrlPr>
                          <a:rPr lang="en-US" altLang="zh-CN" b="0" i="1" smtClean="0">
                            <a:solidFill>
                              <a:schemeClr val="bg2">
                                <a:lumMod val="50000"/>
                                <a:lumOff val="50000"/>
                              </a:schemeClr>
                            </a:solidFill>
                            <a:latin typeface="Cambria Math" panose="02040503050406030204" pitchFamily="18" charset="0"/>
                          </a:rPr>
                        </m:ctrlPr>
                      </m:naryPr>
                      <m:sub>
                        <m:r>
                          <m:rPr>
                            <m:brk m:alnAt="23"/>
                          </m:rPr>
                          <a:rPr lang="en-US" altLang="zh-CN" b="0" i="1" smtClean="0">
                            <a:solidFill>
                              <a:schemeClr val="bg2">
                                <a:lumMod val="50000"/>
                                <a:lumOff val="50000"/>
                              </a:schemeClr>
                            </a:solidFill>
                            <a:latin typeface="Cambria Math" panose="02040503050406030204" pitchFamily="18" charset="0"/>
                          </a:rPr>
                          <m:t>−</m:t>
                        </m:r>
                        <m:r>
                          <a:rPr lang="en-US" altLang="zh-CN" b="0" i="1" smtClean="0">
                            <a:solidFill>
                              <a:schemeClr val="bg2">
                                <a:lumMod val="50000"/>
                                <a:lumOff val="50000"/>
                              </a:schemeClr>
                            </a:solidFill>
                            <a:latin typeface="Cambria Math" panose="02040503050406030204" pitchFamily="18" charset="0"/>
                          </a:rPr>
                          <m:t>∞</m:t>
                        </m:r>
                      </m:sub>
                      <m:sup>
                        <m:r>
                          <a:rPr lang="en-US" altLang="zh-CN" i="1">
                            <a:solidFill>
                              <a:schemeClr val="bg2">
                                <a:lumMod val="50000"/>
                                <a:lumOff val="50000"/>
                              </a:schemeClr>
                            </a:solidFill>
                            <a:latin typeface="Cambria Math" panose="02040503050406030204" pitchFamily="18" charset="0"/>
                          </a:rPr>
                          <m:t>+∞</m:t>
                        </m:r>
                      </m:sup>
                      <m:e>
                        <m:r>
                          <a:rPr lang="en-US" altLang="zh-CN" b="0" i="1" smtClean="0">
                            <a:solidFill>
                              <a:schemeClr val="bg2">
                                <a:lumMod val="50000"/>
                                <a:lumOff val="50000"/>
                              </a:schemeClr>
                            </a:solidFill>
                            <a:latin typeface="Cambria Math" panose="02040503050406030204" pitchFamily="18" charset="0"/>
                          </a:rPr>
                          <m:t>𝑥</m:t>
                        </m:r>
                        <m:r>
                          <a:rPr lang="en-US" altLang="zh-CN" b="0" i="1" smtClean="0">
                            <a:solidFill>
                              <a:schemeClr val="bg2">
                                <a:lumMod val="50000"/>
                                <a:lumOff val="50000"/>
                              </a:schemeClr>
                            </a:solidFill>
                            <a:latin typeface="Cambria Math" panose="02040503050406030204" pitchFamily="18" charset="0"/>
                          </a:rPr>
                          <m:t>∗</m:t>
                        </m:r>
                        <m:func>
                          <m:funcPr>
                            <m:ctrlPr>
                              <a:rPr lang="en-US" altLang="zh-CN" b="0" i="1" smtClean="0">
                                <a:solidFill>
                                  <a:schemeClr val="bg2">
                                    <a:lumMod val="50000"/>
                                    <a:lumOff val="50000"/>
                                  </a:schemeClr>
                                </a:solidFill>
                                <a:latin typeface="Cambria Math" panose="02040503050406030204" pitchFamily="18" charset="0"/>
                              </a:rPr>
                            </m:ctrlPr>
                          </m:funcPr>
                          <m:fName>
                            <m:limLow>
                              <m:limLowPr>
                                <m:ctrlPr>
                                  <a:rPr lang="en-US" altLang="zh-CN" b="0" i="1" smtClean="0">
                                    <a:solidFill>
                                      <a:schemeClr val="bg2">
                                        <a:lumMod val="50000"/>
                                        <a:lumOff val="50000"/>
                                      </a:schemeClr>
                                    </a:solidFill>
                                    <a:latin typeface="Cambria Math" panose="02040503050406030204" pitchFamily="18" charset="0"/>
                                  </a:rPr>
                                </m:ctrlPr>
                              </m:limLowPr>
                              <m:e>
                                <m:r>
                                  <m:rPr>
                                    <m:sty m:val="p"/>
                                  </m:rPr>
                                  <a:rPr lang="en-US" altLang="zh-CN" b="0" i="0" smtClean="0">
                                    <a:solidFill>
                                      <a:schemeClr val="bg2">
                                        <a:lumMod val="50000"/>
                                        <a:lumOff val="50000"/>
                                      </a:schemeClr>
                                    </a:solidFill>
                                    <a:latin typeface="Cambria Math" panose="02040503050406030204" pitchFamily="18" charset="0"/>
                                  </a:rPr>
                                  <m:t>lim</m:t>
                                </m:r>
                              </m:e>
                              <m:lim>
                                <m:r>
                                  <m:rPr>
                                    <m:sty m:val="p"/>
                                  </m:rPr>
                                  <a:rPr lang="en-US" altLang="zh-CN" b="0" i="0" smtClean="0">
                                    <a:solidFill>
                                      <a:schemeClr val="bg2">
                                        <a:lumMod val="50000"/>
                                        <a:lumOff val="50000"/>
                                      </a:schemeClr>
                                    </a:solidFill>
                                    <a:latin typeface="Cambria Math" panose="02040503050406030204" pitchFamily="18" charset="0"/>
                                  </a:rPr>
                                  <m:t>Δ</m:t>
                                </m:r>
                                <m:r>
                                  <a:rPr lang="en-US" altLang="zh-CN" b="0" i="1" smtClean="0">
                                    <a:solidFill>
                                      <a:schemeClr val="bg2">
                                        <a:lumMod val="50000"/>
                                        <a:lumOff val="50000"/>
                                      </a:schemeClr>
                                    </a:solidFill>
                                    <a:latin typeface="Cambria Math" panose="02040503050406030204" pitchFamily="18" charset="0"/>
                                  </a:rPr>
                                  <m:t>𝑥</m:t>
                                </m:r>
                                <m:r>
                                  <a:rPr lang="en-US" altLang="zh-CN" b="0" i="1" smtClean="0">
                                    <a:solidFill>
                                      <a:schemeClr val="bg2">
                                        <a:lumMod val="50000"/>
                                        <a:lumOff val="50000"/>
                                      </a:schemeClr>
                                    </a:solidFill>
                                    <a:latin typeface="Cambria Math" panose="02040503050406030204" pitchFamily="18" charset="0"/>
                                  </a:rPr>
                                  <m:t>→0</m:t>
                                </m:r>
                              </m:lim>
                            </m:limLow>
                          </m:fName>
                          <m:e>
                            <m:d>
                              <m:dPr>
                                <m:ctrlPr>
                                  <a:rPr lang="en-US" altLang="zh-CN" b="0" i="1" smtClean="0">
                                    <a:solidFill>
                                      <a:schemeClr val="bg2">
                                        <a:lumMod val="50000"/>
                                        <a:lumOff val="50000"/>
                                      </a:schemeClr>
                                    </a:solidFill>
                                    <a:latin typeface="Cambria Math" panose="02040503050406030204" pitchFamily="18" charset="0"/>
                                  </a:rPr>
                                </m:ctrlPr>
                              </m:dPr>
                              <m:e>
                                <m:r>
                                  <a:rPr lang="en-US" altLang="zh-CN" b="0" i="1" smtClean="0">
                                    <a:solidFill>
                                      <a:schemeClr val="bg2">
                                        <a:lumMod val="50000"/>
                                        <a:lumOff val="50000"/>
                                      </a:schemeClr>
                                    </a:solidFill>
                                    <a:latin typeface="Cambria Math" panose="02040503050406030204" pitchFamily="18" charset="0"/>
                                  </a:rPr>
                                  <m:t>𝐹</m:t>
                                </m:r>
                                <m:d>
                                  <m:dPr>
                                    <m:ctrlPr>
                                      <a:rPr lang="en-US" altLang="zh-CN" b="0" i="1" smtClean="0">
                                        <a:solidFill>
                                          <a:schemeClr val="bg2">
                                            <a:lumMod val="50000"/>
                                            <a:lumOff val="50000"/>
                                          </a:schemeClr>
                                        </a:solidFill>
                                        <a:latin typeface="Cambria Math" panose="02040503050406030204" pitchFamily="18" charset="0"/>
                                      </a:rPr>
                                    </m:ctrlPr>
                                  </m:dPr>
                                  <m:e>
                                    <m:r>
                                      <a:rPr lang="en-US" altLang="zh-CN" b="0" i="1" smtClean="0">
                                        <a:solidFill>
                                          <a:schemeClr val="bg2">
                                            <a:lumMod val="50000"/>
                                            <a:lumOff val="50000"/>
                                          </a:schemeClr>
                                        </a:solidFill>
                                        <a:latin typeface="Cambria Math" panose="02040503050406030204" pitchFamily="18" charset="0"/>
                                      </a:rPr>
                                      <m:t>𝑥</m:t>
                                    </m:r>
                                    <m:r>
                                      <a:rPr lang="en-US" altLang="zh-CN" b="0" i="1" smtClean="0">
                                        <a:solidFill>
                                          <a:schemeClr val="bg2">
                                            <a:lumMod val="50000"/>
                                            <a:lumOff val="50000"/>
                                          </a:schemeClr>
                                        </a:solidFill>
                                        <a:latin typeface="Cambria Math" panose="02040503050406030204" pitchFamily="18" charset="0"/>
                                      </a:rPr>
                                      <m:t>+</m:t>
                                    </m:r>
                                    <m:r>
                                      <m:rPr>
                                        <m:sty m:val="p"/>
                                      </m:rPr>
                                      <a:rPr lang="en-US" altLang="zh-CN" b="0" i="0" smtClean="0">
                                        <a:solidFill>
                                          <a:schemeClr val="bg2">
                                            <a:lumMod val="50000"/>
                                            <a:lumOff val="50000"/>
                                          </a:schemeClr>
                                        </a:solidFill>
                                        <a:latin typeface="Cambria Math" panose="02040503050406030204" pitchFamily="18" charset="0"/>
                                      </a:rPr>
                                      <m:t>Δ</m:t>
                                    </m:r>
                                    <m:r>
                                      <a:rPr lang="en-US" altLang="zh-CN" b="0" i="1" smtClean="0">
                                        <a:solidFill>
                                          <a:schemeClr val="bg2">
                                            <a:lumMod val="50000"/>
                                            <a:lumOff val="50000"/>
                                          </a:schemeClr>
                                        </a:solidFill>
                                        <a:latin typeface="Cambria Math" panose="02040503050406030204" pitchFamily="18" charset="0"/>
                                      </a:rPr>
                                      <m:t>𝑥</m:t>
                                    </m:r>
                                  </m:e>
                                </m:d>
                                <m:r>
                                  <a:rPr lang="en-US" altLang="zh-CN" b="0" i="1" smtClean="0">
                                    <a:solidFill>
                                      <a:schemeClr val="bg2">
                                        <a:lumMod val="50000"/>
                                        <a:lumOff val="50000"/>
                                      </a:schemeClr>
                                    </a:solidFill>
                                    <a:latin typeface="Cambria Math" panose="02040503050406030204" pitchFamily="18" charset="0"/>
                                  </a:rPr>
                                  <m:t>−</m:t>
                                </m:r>
                                <m:r>
                                  <a:rPr lang="en-US" altLang="zh-CN" b="0" i="1" smtClean="0">
                                    <a:solidFill>
                                      <a:schemeClr val="bg2">
                                        <a:lumMod val="50000"/>
                                        <a:lumOff val="50000"/>
                                      </a:schemeClr>
                                    </a:solidFill>
                                    <a:latin typeface="Cambria Math" panose="02040503050406030204" pitchFamily="18" charset="0"/>
                                  </a:rPr>
                                  <m:t>𝐹</m:t>
                                </m:r>
                                <m:d>
                                  <m:dPr>
                                    <m:ctrlPr>
                                      <a:rPr lang="en-US" altLang="zh-CN" b="0" i="1" smtClean="0">
                                        <a:solidFill>
                                          <a:schemeClr val="bg2">
                                            <a:lumMod val="50000"/>
                                            <a:lumOff val="50000"/>
                                          </a:schemeClr>
                                        </a:solidFill>
                                        <a:latin typeface="Cambria Math" panose="02040503050406030204" pitchFamily="18" charset="0"/>
                                      </a:rPr>
                                    </m:ctrlPr>
                                  </m:dPr>
                                  <m:e>
                                    <m:r>
                                      <a:rPr lang="en-US" altLang="zh-CN" b="0" i="1" smtClean="0">
                                        <a:solidFill>
                                          <a:schemeClr val="bg2">
                                            <a:lumMod val="50000"/>
                                            <a:lumOff val="50000"/>
                                          </a:schemeClr>
                                        </a:solidFill>
                                        <a:latin typeface="Cambria Math" panose="02040503050406030204" pitchFamily="18" charset="0"/>
                                      </a:rPr>
                                      <m:t>𝑥</m:t>
                                    </m:r>
                                  </m:e>
                                </m:d>
                              </m:e>
                            </m:d>
                          </m:e>
                        </m:func>
                      </m:e>
                    </m:nary>
                  </m:oMath>
                </a14:m>
                <a:endParaRPr lang="en-US" altLang="zh-CN" dirty="0">
                  <a:solidFill>
                    <a:schemeClr val="bg2">
                      <a:lumMod val="50000"/>
                      <a:lumOff val="50000"/>
                    </a:schemeClr>
                  </a:solidFill>
                </a:endParaRPr>
              </a:p>
              <a:p>
                <a:r>
                  <a:rPr lang="en-US" altLang="zh-CN" b="0" dirty="0">
                    <a:solidFill>
                      <a:schemeClr val="bg2">
                        <a:lumMod val="50000"/>
                        <a:lumOff val="50000"/>
                      </a:schemeClr>
                    </a:solidFill>
                  </a:rPr>
                  <a:t> 	</a:t>
                </a:r>
                <a14:m>
                  <m:oMath xmlns:m="http://schemas.openxmlformats.org/officeDocument/2006/math">
                    <m:r>
                      <a:rPr lang="en-US" altLang="zh-CN" b="0" i="1" smtClean="0">
                        <a:solidFill>
                          <a:schemeClr val="bg2">
                            <a:lumMod val="50000"/>
                            <a:lumOff val="50000"/>
                          </a:schemeClr>
                        </a:solidFill>
                        <a:latin typeface="Cambria Math" panose="02040503050406030204" pitchFamily="18" charset="0"/>
                      </a:rPr>
                      <m:t>=</m:t>
                    </m:r>
                    <m:nary>
                      <m:naryPr>
                        <m:ctrlPr>
                          <a:rPr lang="en-US" altLang="zh-CN" i="1">
                            <a:solidFill>
                              <a:schemeClr val="bg2">
                                <a:lumMod val="50000"/>
                                <a:lumOff val="50000"/>
                              </a:schemeClr>
                            </a:solidFill>
                            <a:latin typeface="Cambria Math" panose="02040503050406030204" pitchFamily="18" charset="0"/>
                          </a:rPr>
                        </m:ctrlPr>
                      </m:naryPr>
                      <m:sub>
                        <m:r>
                          <m:rPr>
                            <m:brk m:alnAt="23"/>
                          </m:rPr>
                          <a:rPr lang="en-US" altLang="zh-CN" i="1">
                            <a:solidFill>
                              <a:schemeClr val="bg2">
                                <a:lumMod val="50000"/>
                                <a:lumOff val="50000"/>
                              </a:schemeClr>
                            </a:solidFill>
                            <a:latin typeface="Cambria Math" panose="02040503050406030204" pitchFamily="18" charset="0"/>
                          </a:rPr>
                          <m:t>−</m:t>
                        </m:r>
                        <m:r>
                          <a:rPr lang="en-US" altLang="zh-CN" i="1">
                            <a:solidFill>
                              <a:schemeClr val="bg2">
                                <a:lumMod val="50000"/>
                                <a:lumOff val="50000"/>
                              </a:schemeClr>
                            </a:solidFill>
                            <a:latin typeface="Cambria Math" panose="02040503050406030204" pitchFamily="18" charset="0"/>
                          </a:rPr>
                          <m:t>∞</m:t>
                        </m:r>
                      </m:sub>
                      <m:sup>
                        <m:r>
                          <a:rPr lang="en-US" altLang="zh-CN" i="1">
                            <a:solidFill>
                              <a:schemeClr val="bg2">
                                <a:lumMod val="50000"/>
                                <a:lumOff val="50000"/>
                              </a:schemeClr>
                            </a:solidFill>
                            <a:latin typeface="Cambria Math" panose="02040503050406030204" pitchFamily="18" charset="0"/>
                          </a:rPr>
                          <m:t>+∞</m:t>
                        </m:r>
                      </m:sup>
                      <m:e>
                        <m:r>
                          <a:rPr lang="en-US" altLang="zh-CN" i="1">
                            <a:solidFill>
                              <a:schemeClr val="bg2">
                                <a:lumMod val="50000"/>
                                <a:lumOff val="50000"/>
                              </a:schemeClr>
                            </a:solidFill>
                            <a:latin typeface="Cambria Math" panose="02040503050406030204" pitchFamily="18" charset="0"/>
                          </a:rPr>
                          <m:t>𝑥</m:t>
                        </m:r>
                        <m:r>
                          <a:rPr lang="en-US" altLang="zh-CN" i="1">
                            <a:solidFill>
                              <a:schemeClr val="bg2">
                                <a:lumMod val="50000"/>
                                <a:lumOff val="50000"/>
                              </a:schemeClr>
                            </a:solidFill>
                            <a:latin typeface="Cambria Math" panose="02040503050406030204" pitchFamily="18" charset="0"/>
                          </a:rPr>
                          <m:t>∗</m:t>
                        </m:r>
                        <m:func>
                          <m:funcPr>
                            <m:ctrlPr>
                              <a:rPr lang="en-US" altLang="zh-CN" i="1">
                                <a:solidFill>
                                  <a:schemeClr val="bg2">
                                    <a:lumMod val="50000"/>
                                    <a:lumOff val="50000"/>
                                  </a:schemeClr>
                                </a:solidFill>
                                <a:latin typeface="Cambria Math" panose="02040503050406030204" pitchFamily="18" charset="0"/>
                              </a:rPr>
                            </m:ctrlPr>
                          </m:funcPr>
                          <m:fName>
                            <m:limLow>
                              <m:limLowPr>
                                <m:ctrlPr>
                                  <a:rPr lang="en-US" altLang="zh-CN" i="1">
                                    <a:solidFill>
                                      <a:schemeClr val="bg2">
                                        <a:lumMod val="50000"/>
                                        <a:lumOff val="50000"/>
                                      </a:schemeClr>
                                    </a:solidFill>
                                    <a:latin typeface="Cambria Math" panose="02040503050406030204" pitchFamily="18" charset="0"/>
                                  </a:rPr>
                                </m:ctrlPr>
                              </m:limLowPr>
                              <m:e>
                                <m:r>
                                  <m:rPr>
                                    <m:sty m:val="p"/>
                                  </m:rPr>
                                  <a:rPr lang="en-US" altLang="zh-CN">
                                    <a:solidFill>
                                      <a:schemeClr val="bg2">
                                        <a:lumMod val="50000"/>
                                        <a:lumOff val="50000"/>
                                      </a:schemeClr>
                                    </a:solidFill>
                                    <a:latin typeface="Cambria Math" panose="02040503050406030204" pitchFamily="18" charset="0"/>
                                  </a:rPr>
                                  <m:t>lim</m:t>
                                </m:r>
                              </m:e>
                              <m:lim>
                                <m:r>
                                  <m:rPr>
                                    <m:sty m:val="p"/>
                                  </m:rPr>
                                  <a:rPr lang="en-US" altLang="zh-CN">
                                    <a:solidFill>
                                      <a:schemeClr val="bg2">
                                        <a:lumMod val="50000"/>
                                        <a:lumOff val="50000"/>
                                      </a:schemeClr>
                                    </a:solidFill>
                                    <a:latin typeface="Cambria Math" panose="02040503050406030204" pitchFamily="18" charset="0"/>
                                  </a:rPr>
                                  <m:t>Δ</m:t>
                                </m:r>
                                <m:r>
                                  <a:rPr lang="en-US" altLang="zh-CN" i="1">
                                    <a:solidFill>
                                      <a:schemeClr val="bg2">
                                        <a:lumMod val="50000"/>
                                        <a:lumOff val="50000"/>
                                      </a:schemeClr>
                                    </a:solidFill>
                                    <a:latin typeface="Cambria Math" panose="02040503050406030204" pitchFamily="18" charset="0"/>
                                  </a:rPr>
                                  <m:t>𝑥</m:t>
                                </m:r>
                                <m:r>
                                  <a:rPr lang="en-US" altLang="zh-CN" i="1">
                                    <a:solidFill>
                                      <a:schemeClr val="bg2">
                                        <a:lumMod val="50000"/>
                                        <a:lumOff val="50000"/>
                                      </a:schemeClr>
                                    </a:solidFill>
                                    <a:latin typeface="Cambria Math" panose="02040503050406030204" pitchFamily="18" charset="0"/>
                                  </a:rPr>
                                  <m:t>→0</m:t>
                                </m:r>
                              </m:lim>
                            </m:limLow>
                          </m:fName>
                          <m:e>
                            <m:f>
                              <m:fPr>
                                <m:ctrlPr>
                                  <a:rPr lang="en-US" altLang="zh-CN" b="0" i="1" smtClean="0">
                                    <a:solidFill>
                                      <a:schemeClr val="bg2">
                                        <a:lumMod val="50000"/>
                                        <a:lumOff val="50000"/>
                                      </a:schemeClr>
                                    </a:solidFill>
                                    <a:latin typeface="Cambria Math" panose="02040503050406030204" pitchFamily="18" charset="0"/>
                                  </a:rPr>
                                </m:ctrlPr>
                              </m:fPr>
                              <m:num>
                                <m:d>
                                  <m:dPr>
                                    <m:ctrlPr>
                                      <a:rPr lang="en-US" altLang="zh-CN" i="1">
                                        <a:solidFill>
                                          <a:schemeClr val="bg2">
                                            <a:lumMod val="50000"/>
                                            <a:lumOff val="50000"/>
                                          </a:schemeClr>
                                        </a:solidFill>
                                        <a:latin typeface="Cambria Math" panose="02040503050406030204" pitchFamily="18" charset="0"/>
                                      </a:rPr>
                                    </m:ctrlPr>
                                  </m:dPr>
                                  <m:e>
                                    <m:r>
                                      <a:rPr lang="en-US" altLang="zh-CN" b="0" i="1" smtClean="0">
                                        <a:solidFill>
                                          <a:schemeClr val="bg2">
                                            <a:lumMod val="50000"/>
                                            <a:lumOff val="50000"/>
                                          </a:schemeClr>
                                        </a:solidFill>
                                        <a:latin typeface="Cambria Math" panose="02040503050406030204" pitchFamily="18" charset="0"/>
                                      </a:rPr>
                                      <m:t>𝐹</m:t>
                                    </m:r>
                                    <m:d>
                                      <m:dPr>
                                        <m:ctrlPr>
                                          <a:rPr lang="en-US" altLang="zh-CN" i="1">
                                            <a:solidFill>
                                              <a:schemeClr val="bg2">
                                                <a:lumMod val="50000"/>
                                                <a:lumOff val="50000"/>
                                              </a:schemeClr>
                                            </a:solidFill>
                                            <a:latin typeface="Cambria Math" panose="02040503050406030204" pitchFamily="18" charset="0"/>
                                          </a:rPr>
                                        </m:ctrlPr>
                                      </m:dPr>
                                      <m:e>
                                        <m:r>
                                          <a:rPr lang="en-US" altLang="zh-CN" i="1">
                                            <a:solidFill>
                                              <a:schemeClr val="bg2">
                                                <a:lumMod val="50000"/>
                                                <a:lumOff val="50000"/>
                                              </a:schemeClr>
                                            </a:solidFill>
                                            <a:latin typeface="Cambria Math" panose="02040503050406030204" pitchFamily="18" charset="0"/>
                                          </a:rPr>
                                          <m:t>𝑥</m:t>
                                        </m:r>
                                        <m:r>
                                          <a:rPr lang="en-US" altLang="zh-CN" i="1">
                                            <a:solidFill>
                                              <a:schemeClr val="bg2">
                                                <a:lumMod val="50000"/>
                                                <a:lumOff val="50000"/>
                                              </a:schemeClr>
                                            </a:solidFill>
                                            <a:latin typeface="Cambria Math" panose="02040503050406030204" pitchFamily="18" charset="0"/>
                                          </a:rPr>
                                          <m:t>+</m:t>
                                        </m:r>
                                        <m:r>
                                          <m:rPr>
                                            <m:sty m:val="p"/>
                                          </m:rPr>
                                          <a:rPr lang="en-US" altLang="zh-CN">
                                            <a:solidFill>
                                              <a:schemeClr val="bg2">
                                                <a:lumMod val="50000"/>
                                                <a:lumOff val="50000"/>
                                              </a:schemeClr>
                                            </a:solidFill>
                                            <a:latin typeface="Cambria Math" panose="02040503050406030204" pitchFamily="18" charset="0"/>
                                          </a:rPr>
                                          <m:t>Δ</m:t>
                                        </m:r>
                                        <m:r>
                                          <a:rPr lang="en-US" altLang="zh-CN" i="1">
                                            <a:solidFill>
                                              <a:schemeClr val="bg2">
                                                <a:lumMod val="50000"/>
                                                <a:lumOff val="50000"/>
                                              </a:schemeClr>
                                            </a:solidFill>
                                            <a:latin typeface="Cambria Math" panose="02040503050406030204" pitchFamily="18" charset="0"/>
                                          </a:rPr>
                                          <m:t>𝑥</m:t>
                                        </m:r>
                                      </m:e>
                                    </m:d>
                                    <m:r>
                                      <a:rPr lang="en-US" altLang="zh-CN" i="1">
                                        <a:solidFill>
                                          <a:schemeClr val="bg2">
                                            <a:lumMod val="50000"/>
                                            <a:lumOff val="50000"/>
                                          </a:schemeClr>
                                        </a:solidFill>
                                        <a:latin typeface="Cambria Math" panose="02040503050406030204" pitchFamily="18" charset="0"/>
                                      </a:rPr>
                                      <m:t>−</m:t>
                                    </m:r>
                                    <m:r>
                                      <a:rPr lang="en-US" altLang="zh-CN" b="0" i="1" smtClean="0">
                                        <a:solidFill>
                                          <a:schemeClr val="bg2">
                                            <a:lumMod val="50000"/>
                                            <a:lumOff val="50000"/>
                                          </a:schemeClr>
                                        </a:solidFill>
                                        <a:latin typeface="Cambria Math" panose="02040503050406030204" pitchFamily="18" charset="0"/>
                                      </a:rPr>
                                      <m:t>𝐹</m:t>
                                    </m:r>
                                    <m:d>
                                      <m:dPr>
                                        <m:ctrlPr>
                                          <a:rPr lang="en-US" altLang="zh-CN" i="1">
                                            <a:solidFill>
                                              <a:schemeClr val="bg2">
                                                <a:lumMod val="50000"/>
                                                <a:lumOff val="50000"/>
                                              </a:schemeClr>
                                            </a:solidFill>
                                            <a:latin typeface="Cambria Math" panose="02040503050406030204" pitchFamily="18" charset="0"/>
                                          </a:rPr>
                                        </m:ctrlPr>
                                      </m:dPr>
                                      <m:e>
                                        <m:r>
                                          <a:rPr lang="en-US" altLang="zh-CN" i="1">
                                            <a:solidFill>
                                              <a:schemeClr val="bg2">
                                                <a:lumMod val="50000"/>
                                                <a:lumOff val="50000"/>
                                              </a:schemeClr>
                                            </a:solidFill>
                                            <a:latin typeface="Cambria Math" panose="02040503050406030204" pitchFamily="18" charset="0"/>
                                          </a:rPr>
                                          <m:t>𝑥</m:t>
                                        </m:r>
                                      </m:e>
                                    </m:d>
                                  </m:e>
                                </m:d>
                              </m:num>
                              <m:den>
                                <m:r>
                                  <m:rPr>
                                    <m:sty m:val="p"/>
                                  </m:rPr>
                                  <a:rPr lang="en-US" altLang="zh-CN" b="0" i="0" smtClean="0">
                                    <a:solidFill>
                                      <a:schemeClr val="bg2">
                                        <a:lumMod val="50000"/>
                                        <a:lumOff val="50000"/>
                                      </a:schemeClr>
                                    </a:solidFill>
                                    <a:latin typeface="Cambria Math" panose="02040503050406030204" pitchFamily="18" charset="0"/>
                                  </a:rPr>
                                  <m:t>Δ</m:t>
                                </m:r>
                                <m:r>
                                  <a:rPr lang="en-US" altLang="zh-CN" b="0" i="1" smtClean="0">
                                    <a:solidFill>
                                      <a:schemeClr val="bg2">
                                        <a:lumMod val="50000"/>
                                        <a:lumOff val="50000"/>
                                      </a:schemeClr>
                                    </a:solidFill>
                                    <a:latin typeface="Cambria Math" panose="02040503050406030204" pitchFamily="18" charset="0"/>
                                  </a:rPr>
                                  <m:t>𝑥</m:t>
                                </m:r>
                              </m:den>
                            </m:f>
                          </m:e>
                        </m:func>
                      </m:e>
                    </m:nary>
                    <m:r>
                      <a:rPr lang="en-US" altLang="zh-CN" b="0" i="1" smtClean="0">
                        <a:solidFill>
                          <a:schemeClr val="bg2">
                            <a:lumMod val="50000"/>
                            <a:lumOff val="50000"/>
                          </a:schemeClr>
                        </a:solidFill>
                        <a:latin typeface="Cambria Math" panose="02040503050406030204" pitchFamily="18" charset="0"/>
                      </a:rPr>
                      <m:t>∗</m:t>
                    </m:r>
                    <m:r>
                      <m:rPr>
                        <m:sty m:val="p"/>
                      </m:rPr>
                      <a:rPr lang="en-US" altLang="zh-CN" b="0" i="0" smtClean="0">
                        <a:solidFill>
                          <a:schemeClr val="bg2">
                            <a:lumMod val="50000"/>
                            <a:lumOff val="50000"/>
                          </a:schemeClr>
                        </a:solidFill>
                        <a:latin typeface="Cambria Math" panose="02040503050406030204" pitchFamily="18" charset="0"/>
                      </a:rPr>
                      <m:t>Δ</m:t>
                    </m:r>
                    <m:r>
                      <a:rPr lang="en-US" altLang="zh-CN" b="0" i="1" smtClean="0">
                        <a:solidFill>
                          <a:schemeClr val="bg2">
                            <a:lumMod val="50000"/>
                            <a:lumOff val="50000"/>
                          </a:schemeClr>
                        </a:solidFill>
                        <a:latin typeface="Cambria Math" panose="02040503050406030204" pitchFamily="18" charset="0"/>
                      </a:rPr>
                      <m:t>𝑥</m:t>
                    </m:r>
                  </m:oMath>
                </a14:m>
                <a:endParaRPr lang="en-US" altLang="zh-CN" dirty="0">
                  <a:solidFill>
                    <a:schemeClr val="bg2">
                      <a:lumMod val="50000"/>
                      <a:lumOff val="50000"/>
                    </a:schemeClr>
                  </a:solidFill>
                </a:endParaRPr>
              </a:p>
              <a:p>
                <a:r>
                  <a:rPr lang="en-US" altLang="zh-CN" dirty="0">
                    <a:solidFill>
                      <a:schemeClr val="bg2">
                        <a:lumMod val="50000"/>
                        <a:lumOff val="50000"/>
                      </a:schemeClr>
                    </a:solidFill>
                  </a:rPr>
                  <a:t>	</a:t>
                </a:r>
                <a14:m>
                  <m:oMath xmlns:m="http://schemas.openxmlformats.org/officeDocument/2006/math">
                    <m:r>
                      <a:rPr lang="en-US" altLang="zh-CN" i="1">
                        <a:solidFill>
                          <a:schemeClr val="bg2">
                            <a:lumMod val="50000"/>
                            <a:lumOff val="50000"/>
                          </a:schemeClr>
                        </a:solidFill>
                        <a:latin typeface="Cambria Math" panose="02040503050406030204" pitchFamily="18" charset="0"/>
                      </a:rPr>
                      <m:t>=</m:t>
                    </m:r>
                    <m:nary>
                      <m:naryPr>
                        <m:ctrlPr>
                          <a:rPr lang="en-US" altLang="zh-CN" i="1">
                            <a:solidFill>
                              <a:schemeClr val="bg2">
                                <a:lumMod val="50000"/>
                                <a:lumOff val="50000"/>
                              </a:schemeClr>
                            </a:solidFill>
                            <a:latin typeface="Cambria Math" panose="02040503050406030204" pitchFamily="18" charset="0"/>
                          </a:rPr>
                        </m:ctrlPr>
                      </m:naryPr>
                      <m:sub>
                        <m:r>
                          <m:rPr>
                            <m:brk m:alnAt="23"/>
                          </m:rPr>
                          <a:rPr lang="en-US" altLang="zh-CN" i="1">
                            <a:solidFill>
                              <a:schemeClr val="bg2">
                                <a:lumMod val="50000"/>
                                <a:lumOff val="50000"/>
                              </a:schemeClr>
                            </a:solidFill>
                            <a:latin typeface="Cambria Math" panose="02040503050406030204" pitchFamily="18" charset="0"/>
                          </a:rPr>
                          <m:t>−</m:t>
                        </m:r>
                        <m:r>
                          <a:rPr lang="en-US" altLang="zh-CN" i="1">
                            <a:solidFill>
                              <a:schemeClr val="bg2">
                                <a:lumMod val="50000"/>
                                <a:lumOff val="50000"/>
                              </a:schemeClr>
                            </a:solidFill>
                            <a:latin typeface="Cambria Math" panose="02040503050406030204" pitchFamily="18" charset="0"/>
                          </a:rPr>
                          <m:t>∞</m:t>
                        </m:r>
                      </m:sub>
                      <m:sup>
                        <m:r>
                          <a:rPr lang="en-US" altLang="zh-CN" i="1">
                            <a:solidFill>
                              <a:schemeClr val="bg2">
                                <a:lumMod val="50000"/>
                                <a:lumOff val="50000"/>
                              </a:schemeClr>
                            </a:solidFill>
                            <a:latin typeface="Cambria Math" panose="02040503050406030204" pitchFamily="18" charset="0"/>
                          </a:rPr>
                          <m:t>+∞</m:t>
                        </m:r>
                      </m:sup>
                      <m:e>
                        <m:r>
                          <a:rPr lang="en-US" altLang="zh-CN" i="1">
                            <a:solidFill>
                              <a:schemeClr val="bg2">
                                <a:lumMod val="50000"/>
                                <a:lumOff val="50000"/>
                              </a:schemeClr>
                            </a:solidFill>
                            <a:latin typeface="Cambria Math" panose="02040503050406030204" pitchFamily="18" charset="0"/>
                          </a:rPr>
                          <m:t>𝑥</m:t>
                        </m:r>
                        <m:r>
                          <a:rPr lang="en-US" altLang="zh-CN" i="1">
                            <a:solidFill>
                              <a:schemeClr val="bg2">
                                <a:lumMod val="50000"/>
                                <a:lumOff val="50000"/>
                              </a:schemeClr>
                            </a:solidFill>
                            <a:latin typeface="Cambria Math" panose="02040503050406030204" pitchFamily="18" charset="0"/>
                          </a:rPr>
                          <m:t>∗</m:t>
                        </m:r>
                        <m:r>
                          <a:rPr lang="en-US" altLang="zh-CN" b="0" i="1" smtClean="0">
                            <a:solidFill>
                              <a:schemeClr val="bg2">
                                <a:lumMod val="50000"/>
                                <a:lumOff val="50000"/>
                              </a:schemeClr>
                            </a:solidFill>
                            <a:latin typeface="Cambria Math" panose="02040503050406030204" pitchFamily="18" charset="0"/>
                          </a:rPr>
                          <m:t>𝐹</m:t>
                        </m:r>
                        <m:r>
                          <a:rPr lang="en-US" altLang="zh-CN" b="0" i="1" smtClean="0">
                            <a:solidFill>
                              <a:schemeClr val="bg2">
                                <a:lumMod val="50000"/>
                                <a:lumOff val="50000"/>
                              </a:schemeClr>
                            </a:solidFill>
                            <a:latin typeface="Cambria Math" panose="02040503050406030204" pitchFamily="18" charset="0"/>
                          </a:rPr>
                          <m:t>′(</m:t>
                        </m:r>
                        <m:r>
                          <a:rPr lang="en-US" altLang="zh-CN" b="0" i="1" smtClean="0">
                            <a:solidFill>
                              <a:schemeClr val="bg2">
                                <a:lumMod val="50000"/>
                                <a:lumOff val="50000"/>
                              </a:schemeClr>
                            </a:solidFill>
                            <a:latin typeface="Cambria Math" panose="02040503050406030204" pitchFamily="18" charset="0"/>
                          </a:rPr>
                          <m:t>𝑥</m:t>
                        </m:r>
                        <m:r>
                          <a:rPr lang="en-US" altLang="zh-CN" b="0" i="1" smtClean="0">
                            <a:solidFill>
                              <a:schemeClr val="bg2">
                                <a:lumMod val="50000"/>
                                <a:lumOff val="50000"/>
                              </a:schemeClr>
                            </a:solidFill>
                            <a:latin typeface="Cambria Math" panose="02040503050406030204" pitchFamily="18" charset="0"/>
                          </a:rPr>
                          <m:t>)</m:t>
                        </m:r>
                      </m:e>
                    </m:nary>
                    <m:r>
                      <a:rPr lang="en-US" altLang="zh-CN" i="1">
                        <a:solidFill>
                          <a:schemeClr val="bg2">
                            <a:lumMod val="50000"/>
                            <a:lumOff val="50000"/>
                          </a:schemeClr>
                        </a:solidFill>
                        <a:latin typeface="Cambria Math" panose="02040503050406030204" pitchFamily="18" charset="0"/>
                      </a:rPr>
                      <m:t>∗</m:t>
                    </m:r>
                    <m:r>
                      <m:rPr>
                        <m:sty m:val="p"/>
                      </m:rPr>
                      <a:rPr lang="en-US" altLang="zh-CN" b="0" i="0" smtClean="0">
                        <a:solidFill>
                          <a:schemeClr val="bg2">
                            <a:lumMod val="50000"/>
                            <a:lumOff val="50000"/>
                          </a:schemeClr>
                        </a:solidFill>
                        <a:latin typeface="Cambria Math" panose="02040503050406030204" pitchFamily="18" charset="0"/>
                      </a:rPr>
                      <m:t>dx</m:t>
                    </m:r>
                  </m:oMath>
                </a14:m>
                <a:endParaRPr lang="en-US" altLang="zh-CN" dirty="0">
                  <a:solidFill>
                    <a:schemeClr val="bg2">
                      <a:lumMod val="50000"/>
                      <a:lumOff val="50000"/>
                    </a:schemeClr>
                  </a:solidFill>
                </a:endParaRPr>
              </a:p>
              <a:p>
                <a:r>
                  <a:rPr lang="en-US" altLang="zh-CN" dirty="0">
                    <a:solidFill>
                      <a:schemeClr val="bg2">
                        <a:lumMod val="10000"/>
                        <a:lumOff val="90000"/>
                      </a:schemeClr>
                    </a:solidFill>
                  </a:rPr>
                  <a:t>	</a:t>
                </a:r>
                <a14:m>
                  <m:oMath xmlns:m="http://schemas.openxmlformats.org/officeDocument/2006/math">
                    <m:r>
                      <a:rPr lang="en-US" altLang="zh-CN" i="1" smtClean="0">
                        <a:solidFill>
                          <a:schemeClr val="bg1"/>
                        </a:solidFill>
                        <a:latin typeface="Cambria Math" panose="02040503050406030204" pitchFamily="18" charset="0"/>
                      </a:rPr>
                      <m:t>=</m:t>
                    </m:r>
                    <m:nary>
                      <m:naryPr>
                        <m:ctrlPr>
                          <a:rPr lang="en-US" altLang="zh-CN" i="1">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m:t>
                        </m:r>
                      </m:sub>
                      <m:sup>
                        <m:r>
                          <a:rPr lang="en-US" altLang="zh-CN" i="1">
                            <a:solidFill>
                              <a:schemeClr val="bg1"/>
                            </a:solidFill>
                            <a:latin typeface="Cambria Math" panose="02040503050406030204" pitchFamily="18" charset="0"/>
                          </a:rPr>
                          <m:t>+∞</m:t>
                        </m:r>
                      </m:sup>
                      <m:e>
                        <m:r>
                          <a:rPr lang="en-US" altLang="zh-CN" i="1">
                            <a:solidFill>
                              <a:schemeClr val="bg1"/>
                            </a:solidFill>
                            <a:latin typeface="Cambria Math" panose="02040503050406030204" pitchFamily="18" charset="0"/>
                          </a:rPr>
                          <m:t>𝑥</m:t>
                        </m:r>
                        <m:r>
                          <a:rPr lang="en-US" altLang="zh-CN" i="1">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𝑓</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𝑥</m:t>
                        </m:r>
                        <m:r>
                          <a:rPr lang="en-US" altLang="zh-CN" i="1">
                            <a:solidFill>
                              <a:schemeClr val="bg1"/>
                            </a:solidFill>
                            <a:latin typeface="Cambria Math" panose="02040503050406030204" pitchFamily="18" charset="0"/>
                          </a:rPr>
                          <m:t>)</m:t>
                        </m:r>
                      </m:e>
                    </m:nary>
                    <m:r>
                      <a:rPr lang="en-US" altLang="zh-CN" i="1">
                        <a:solidFill>
                          <a:schemeClr val="bg1"/>
                        </a:solidFill>
                        <a:latin typeface="Cambria Math" panose="02040503050406030204" pitchFamily="18" charset="0"/>
                      </a:rPr>
                      <m:t>∗</m:t>
                    </m:r>
                    <m:r>
                      <m:rPr>
                        <m:sty m:val="p"/>
                      </m:rPr>
                      <a:rPr lang="en-US" altLang="zh-CN">
                        <a:solidFill>
                          <a:schemeClr val="bg1"/>
                        </a:solidFill>
                        <a:latin typeface="Cambria Math" panose="02040503050406030204" pitchFamily="18" charset="0"/>
                      </a:rPr>
                      <m:t>dx</m:t>
                    </m:r>
                  </m:oMath>
                </a14:m>
                <a:endParaRPr lang="zh-CN" altLang="en-US" dirty="0">
                  <a:solidFill>
                    <a:schemeClr val="bg2">
                      <a:lumMod val="10000"/>
                      <a:lumOff val="90000"/>
                    </a:schemeClr>
                  </a:solidFill>
                </a:endParaRPr>
              </a:p>
              <a:p>
                <a:endParaRPr lang="zh-CN" altLang="en-US" dirty="0">
                  <a:solidFill>
                    <a:schemeClr val="bg2">
                      <a:lumMod val="10000"/>
                      <a:lumOff val="90000"/>
                    </a:schemeClr>
                  </a:solidFill>
                </a:endParaRPr>
              </a:p>
              <a:p>
                <a:endParaRPr lang="zh-CN" altLang="en-US" dirty="0"/>
              </a:p>
              <a:p>
                <a:endParaRPr lang="zh-CN" altLang="en-US" dirty="0"/>
              </a:p>
            </p:txBody>
          </p:sp>
        </mc:Choice>
        <mc:Fallback xmlns="">
          <p:sp>
            <p:nvSpPr>
              <p:cNvPr id="2" name="内容占位符 1">
                <a:extLst>
                  <a:ext uri="{FF2B5EF4-FFF2-40B4-BE49-F238E27FC236}">
                    <a16:creationId xmlns:a16="http://schemas.microsoft.com/office/drawing/2014/main" id="{4F9F3488-FCF8-4B09-B630-D54E054A5EC2}"/>
                  </a:ext>
                </a:extLst>
              </p:cNvPr>
              <p:cNvSpPr>
                <a:spLocks noGrp="1" noRot="1" noChangeAspect="1" noMove="1" noResize="1" noEditPoints="1" noAdjustHandles="1" noChangeArrowheads="1" noChangeShapeType="1" noTextEdit="1"/>
              </p:cNvSpPr>
              <p:nvPr>
                <p:ph idx="1"/>
              </p:nvPr>
            </p:nvSpPr>
            <p:spPr>
              <a:blipFill>
                <a:blip r:embed="rId4"/>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DB760B5-9C4E-4EE7-AEE0-267E91CCD268}"/>
              </a:ext>
            </a:extLst>
          </p:cNvPr>
          <p:cNvSpPr>
            <a:spLocks noGrp="1"/>
          </p:cNvSpPr>
          <p:nvPr>
            <p:ph type="ctrTitle"/>
          </p:nvPr>
        </p:nvSpPr>
        <p:spPr/>
        <p:txBody>
          <a:bodyPr/>
          <a:lstStyle/>
          <a:p>
            <a:r>
              <a:rPr lang="zh-CN" altLang="en-US" dirty="0"/>
              <a:t>分布函数和期望</a:t>
            </a:r>
          </a:p>
        </p:txBody>
      </p:sp>
      <p:sp>
        <p:nvSpPr>
          <p:cNvPr id="4" name="内容占位符 3">
            <a:extLst>
              <a:ext uri="{FF2B5EF4-FFF2-40B4-BE49-F238E27FC236}">
                <a16:creationId xmlns:a16="http://schemas.microsoft.com/office/drawing/2014/main" id="{990CABD0-536E-490E-A2CC-7FD662515ACB}"/>
              </a:ext>
            </a:extLst>
          </p:cNvPr>
          <p:cNvSpPr>
            <a:spLocks noGrp="1"/>
          </p:cNvSpPr>
          <p:nvPr>
            <p:ph sz="quarter" idx="10"/>
          </p:nvPr>
        </p:nvSpPr>
        <p:spPr/>
        <p:txBody>
          <a:bodyPr/>
          <a:lstStyle/>
          <a:p>
            <a:endParaRPr lang="zh-CN" altLang="en-US" dirty="0"/>
          </a:p>
        </p:txBody>
      </p:sp>
    </p:spTree>
    <p:extLst>
      <p:ext uri="{BB962C8B-B14F-4D97-AF65-F5344CB8AC3E}">
        <p14:creationId xmlns:p14="http://schemas.microsoft.com/office/powerpoint/2010/main" val="2609060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19F2B06-2B6C-4303-A06B-FD15EE6C898C}"/>
                  </a:ext>
                </a:extLst>
              </p:cNvPr>
              <p:cNvSpPr>
                <a:spLocks noGrp="1"/>
              </p:cNvSpPr>
              <p:nvPr>
                <p:ph idx="1"/>
              </p:nvPr>
            </p:nvSpPr>
            <p:spPr/>
            <p:txBody>
              <a:bodyPr/>
              <a:lstStyle/>
              <a:p>
                <a:r>
                  <a:rPr lang="zh-CN" altLang="en-US" dirty="0"/>
                  <a:t>在</a:t>
                </a:r>
                <a14:m>
                  <m:oMath xmlns:m="http://schemas.openxmlformats.org/officeDocument/2006/math">
                    <m:r>
                      <a:rPr lang="en-US" altLang="zh-CN" i="1">
                        <a:latin typeface="Cambria Math" panose="02040503050406030204" pitchFamily="18" charset="0"/>
                      </a:rPr>
                      <m:t>[0,1]</m:t>
                    </m:r>
                  </m:oMath>
                </a14:m>
                <a:r>
                  <a:rPr lang="zh-CN" altLang="en-US" dirty="0"/>
                  <a:t>内随机选出</a:t>
                </a:r>
                <a14:m>
                  <m:oMath xmlns:m="http://schemas.openxmlformats.org/officeDocument/2006/math">
                    <m:r>
                      <a:rPr lang="en-US" altLang="zh-CN" i="1">
                        <a:latin typeface="Cambria Math" panose="02040503050406030204" pitchFamily="18" charset="0"/>
                      </a:rPr>
                      <m:t>𝑘</m:t>
                    </m:r>
                  </m:oMath>
                </a14:m>
                <a:r>
                  <a:rPr lang="zh-CN" altLang="en-US" dirty="0"/>
                  <a:t>个数，求最大值的期望</a:t>
                </a:r>
              </a:p>
            </p:txBody>
          </p:sp>
        </mc:Choice>
        <mc:Fallback xmlns="">
          <p:sp>
            <p:nvSpPr>
              <p:cNvPr id="2" name="内容占位符 1">
                <a:extLst>
                  <a:ext uri="{FF2B5EF4-FFF2-40B4-BE49-F238E27FC236}">
                    <a16:creationId xmlns:a16="http://schemas.microsoft.com/office/drawing/2014/main" id="{319F2B06-2B6C-4303-A06B-FD15EE6C898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DEC6AC5-24E8-4DA4-83F2-7DA5E016B0D2}"/>
              </a:ext>
            </a:extLst>
          </p:cNvPr>
          <p:cNvSpPr>
            <a:spLocks noGrp="1"/>
          </p:cNvSpPr>
          <p:nvPr>
            <p:ph type="ctrTitle"/>
          </p:nvPr>
        </p:nvSpPr>
        <p:spPr/>
        <p:txBody>
          <a:bodyPr/>
          <a:lstStyle/>
          <a:p>
            <a:r>
              <a:rPr lang="zh-CN" altLang="en-US" dirty="0"/>
              <a:t>祖传例题</a:t>
            </a:r>
          </a:p>
        </p:txBody>
      </p:sp>
      <p:sp>
        <p:nvSpPr>
          <p:cNvPr id="4" name="内容占位符 3">
            <a:extLst>
              <a:ext uri="{FF2B5EF4-FFF2-40B4-BE49-F238E27FC236}">
                <a16:creationId xmlns:a16="http://schemas.microsoft.com/office/drawing/2014/main" id="{372D1B7A-6AEA-421C-8D1A-0F144312229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33246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D58B828-A21F-49AA-AB68-DE696F498333}"/>
                  </a:ext>
                </a:extLst>
              </p:cNvPr>
              <p:cNvSpPr>
                <a:spLocks noGrp="1"/>
              </p:cNvSpPr>
              <p:nvPr>
                <p:ph idx="1"/>
              </p:nvPr>
            </p:nvSpPr>
            <p:spPr/>
            <p:txBody>
              <a:bodyPr/>
              <a:lstStyle/>
              <a:p>
                <a:r>
                  <a:rPr lang="zh-CN" altLang="en-US" dirty="0"/>
                  <a:t>设</a:t>
                </a:r>
                <a:r>
                  <a:rPr lang="en-US" altLang="zh-CN" dirty="0"/>
                  <a:t>X</a:t>
                </a:r>
                <a:r>
                  <a:rPr lang="zh-CN" altLang="en-US" dirty="0"/>
                  <a:t>表示</a:t>
                </a:r>
                <a:r>
                  <a:rPr lang="en-US" altLang="zh-CN" dirty="0"/>
                  <a:t>k</a:t>
                </a:r>
                <a:r>
                  <a:rPr lang="zh-CN" altLang="en-US" dirty="0"/>
                  <a:t>个数中的最大值</a:t>
                </a:r>
                <a:endParaRPr lang="en-US" altLang="zh-CN" dirty="0"/>
              </a:p>
              <a:p>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𝑋</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zh-CN" altLang="en-US" i="1">
                        <a:latin typeface="Cambria Math" panose="02040503050406030204" pitchFamily="18" charset="0"/>
                      </a:rPr>
                      <m:t>意为</m:t>
                    </m:r>
                  </m:oMath>
                </a14:m>
                <a:r>
                  <a:rPr lang="zh-CN" altLang="en-US" dirty="0"/>
                  <a:t>最大值也小于</a:t>
                </a:r>
                <a:r>
                  <a:rPr lang="en-US" altLang="zh-CN" dirty="0"/>
                  <a:t>x</a:t>
                </a:r>
                <a:r>
                  <a:rPr lang="zh-CN" altLang="en-US" dirty="0"/>
                  <a:t>的概率，即所有数小于</a:t>
                </a:r>
                <a:r>
                  <a:rPr lang="en-US" altLang="zh-CN" dirty="0"/>
                  <a:t>x</a:t>
                </a:r>
                <a:r>
                  <a:rPr lang="zh-CN" altLang="en-US" dirty="0"/>
                  <a:t>的概率（技巧：</a:t>
                </a:r>
                <a14:m>
                  <m:oMath xmlns:m="http://schemas.openxmlformats.org/officeDocument/2006/math">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𝑋</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−1)</m:t>
                    </m:r>
                  </m:oMath>
                </a14:m>
                <a:r>
                  <a:rPr lang="zh-CN" altLang="en-US" dirty="0"/>
                  <a:t>）</a:t>
                </a:r>
                <a:endParaRPr lang="en-US" altLang="zh-CN" dirty="0"/>
              </a:p>
              <a:p>
                <a:r>
                  <a:rPr lang="zh-CN" altLang="en-US" dirty="0"/>
                  <a:t>根据几何概型、独立事件的知识，可知</a:t>
                </a:r>
                <a14:m>
                  <m:oMath xmlns:m="http://schemas.openxmlformats.org/officeDocument/2006/math">
                    <m:r>
                      <a:rPr lang="en-US" altLang="zh-CN" i="1">
                        <a:latin typeface="Cambria Math" panose="02040503050406030204" pitchFamily="18" charset="0"/>
                      </a:rPr>
                      <m:t>𝑃</m:t>
                    </m:r>
                    <m:d>
                      <m:dPr>
                        <m:ctrlPr>
                          <a:rPr lang="en-US" altLang="zh-CN" i="1">
                            <a:latin typeface="Cambria Math" panose="02040503050406030204" pitchFamily="18" charset="0"/>
                          </a:rPr>
                        </m:ctrlPr>
                      </m:dPr>
                      <m:e>
                        <m:r>
                          <a:rPr lang="en-US" altLang="zh-CN" i="1">
                            <a:latin typeface="Cambria Math" panose="02040503050406030204" pitchFamily="18" charset="0"/>
                          </a:rPr>
                          <m:t>𝑋</m:t>
                        </m:r>
                        <m:r>
                          <a:rPr lang="en-US" altLang="zh-CN" i="1">
                            <a:latin typeface="Cambria Math" panose="02040503050406030204" pitchFamily="18" charset="0"/>
                          </a:rPr>
                          <m:t>≤</m:t>
                        </m:r>
                        <m:r>
                          <a:rPr lang="en-US" altLang="zh-CN" i="1">
                            <a:latin typeface="Cambria Math" panose="02040503050406030204" pitchFamily="18" charset="0"/>
                          </a:rPr>
                          <m:t>𝑥</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𝑥</m:t>
                                </m:r>
                                <m:r>
                                  <a:rPr lang="en-US" altLang="zh-CN" b="0" i="1" smtClean="0">
                                    <a:latin typeface="Cambria Math" panose="02040503050406030204" pitchFamily="18" charset="0"/>
                                  </a:rPr>
                                  <m:t>−0</m:t>
                                </m:r>
                              </m:num>
                              <m:den>
                                <m:r>
                                  <a:rPr lang="en-US" altLang="zh-CN" b="0" i="1" smtClean="0">
                                    <a:latin typeface="Cambria Math" panose="02040503050406030204" pitchFamily="18" charset="0"/>
                                  </a:rPr>
                                  <m:t>1−0</m:t>
                                </m:r>
                              </m:den>
                            </m:f>
                          </m:e>
                        </m:d>
                      </m:e>
                      <m:sup>
                        <m:r>
                          <a:rPr lang="en-US" altLang="zh-CN" b="0" i="1" smtClean="0">
                            <a:latin typeface="Cambria Math" panose="02040503050406030204" pitchFamily="18" charset="0"/>
                          </a:rPr>
                          <m:t>𝑘</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𝑘</m:t>
                        </m:r>
                      </m:sup>
                    </m:sSup>
                  </m:oMath>
                </a14:m>
                <a:endParaRPr lang="en-US" altLang="zh-CN" dirty="0"/>
              </a:p>
              <a:p>
                <a:r>
                  <a:rPr lang="zh-CN" altLang="en-US" dirty="0"/>
                  <a:t>所以</a:t>
                </a:r>
                <a14:m>
                  <m:oMath xmlns:m="http://schemas.openxmlformats.org/officeDocument/2006/math">
                    <m:r>
                      <m:rPr>
                        <m:sty m:val="p"/>
                      </m:rPr>
                      <a:rPr lang="en-US" altLang="zh-CN" b="0" i="0" smtClean="0">
                        <a:latin typeface="Cambria Math" panose="02040503050406030204" pitchFamily="18" charset="0"/>
                      </a:rPr>
                      <m:t>f</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𝐹</m:t>
                        </m:r>
                      </m:e>
                      <m:sup>
                        <m:r>
                          <a:rPr lang="en-US" altLang="zh-CN" b="0" i="1" smtClean="0">
                            <a:latin typeface="Cambria Math" panose="02040503050406030204" pitchFamily="18" charset="0"/>
                          </a:rPr>
                          <m:t>′</m:t>
                        </m:r>
                      </m:sup>
                    </m:sSup>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𝑘</m:t>
                        </m:r>
                        <m:r>
                          <a:rPr lang="en-US" altLang="zh-CN" b="0" i="1" smtClean="0">
                            <a:latin typeface="Cambria Math" panose="02040503050406030204" pitchFamily="18" charset="0"/>
                          </a:rPr>
                          <m:t>−1</m:t>
                        </m:r>
                      </m:sup>
                    </m:sSup>
                  </m:oMath>
                </a14:m>
                <a:endParaRPr lang="en-US" altLang="zh-CN" dirty="0"/>
              </a:p>
              <a:p>
                <a:r>
                  <a:rPr lang="en-US" altLang="zh-CN" dirty="0"/>
                  <a:t> </a:t>
                </a:r>
                <a14:m>
                  <m:oMath xmlns:m="http://schemas.openxmlformats.org/officeDocument/2006/math">
                    <m:r>
                      <m:rPr>
                        <m:sty m:val="p"/>
                      </m:rPr>
                      <a:rPr lang="en-US" altLang="zh-CN" i="1" dirty="0">
                        <a:latin typeface="Cambria Math" panose="02040503050406030204" pitchFamily="18" charset="0"/>
                      </a:rPr>
                      <m:t>E</m:t>
                    </m:r>
                    <m:d>
                      <m:dPr>
                        <m:ctrlPr>
                          <a:rPr lang="en-US" altLang="zh-CN" i="1" dirty="0">
                            <a:latin typeface="Cambria Math" panose="02040503050406030204" pitchFamily="18" charset="0"/>
                          </a:rPr>
                        </m:ctrlPr>
                      </m:dPr>
                      <m:e>
                        <m:r>
                          <a:rPr lang="en-US" altLang="zh-CN" b="0" i="1" dirty="0" smtClean="0">
                            <a:latin typeface="Cambria Math" panose="02040503050406030204" pitchFamily="18" charset="0"/>
                          </a:rPr>
                          <m:t>𝑥</m:t>
                        </m:r>
                      </m:e>
                    </m:d>
                    <m:r>
                      <a:rPr lang="en-US" altLang="zh-CN" i="1">
                        <a:latin typeface="Cambria Math" panose="02040503050406030204" pitchFamily="18" charset="0"/>
                      </a:rPr>
                      <m:t>=</m:t>
                    </m:r>
                    <m:nary>
                      <m:naryPr>
                        <m:ctrlPr>
                          <a:rPr lang="en-US" altLang="zh-CN" i="1">
                            <a:latin typeface="Cambria Math" panose="02040503050406030204" pitchFamily="18" charset="0"/>
                          </a:rPr>
                        </m:ctrlPr>
                      </m:naryPr>
                      <m:sub>
                        <m:r>
                          <a:rPr lang="en-US" altLang="zh-CN" b="0" i="1" smtClean="0">
                            <a:latin typeface="Cambria Math" panose="02040503050406030204" pitchFamily="18" charset="0"/>
                          </a:rPr>
                          <m:t>0</m:t>
                        </m:r>
                      </m:sub>
                      <m:sup>
                        <m:r>
                          <a:rPr lang="en-US" altLang="zh-CN" b="0" i="1" smtClean="0">
                            <a:latin typeface="Cambria Math" panose="02040503050406030204" pitchFamily="18" charset="0"/>
                          </a:rPr>
                          <m:t>1</m:t>
                        </m:r>
                      </m:sup>
                      <m:e>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𝑘</m:t>
                        </m:r>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𝑘</m:t>
                            </m:r>
                            <m:r>
                              <a:rPr lang="en-US" altLang="zh-CN" i="1">
                                <a:latin typeface="Cambria Math" panose="02040503050406030204" pitchFamily="18" charset="0"/>
                              </a:rPr>
                              <m:t>−1</m:t>
                            </m:r>
                          </m:sup>
                        </m:sSup>
                      </m:e>
                    </m:nary>
                    <m:r>
                      <a:rPr lang="en-US" altLang="zh-CN" i="1">
                        <a:latin typeface="Cambria Math" panose="02040503050406030204" pitchFamily="18" charset="0"/>
                      </a:rPr>
                      <m:t>∗</m:t>
                    </m:r>
                    <m:r>
                      <m:rPr>
                        <m:sty m:val="p"/>
                      </m:rPr>
                      <a:rPr lang="en-US" altLang="zh-CN">
                        <a:latin typeface="Cambria Math" panose="02040503050406030204" pitchFamily="18" charset="0"/>
                      </a:rPr>
                      <m:t>dx</m:t>
                    </m:r>
                    <m:r>
                      <a:rPr lang="en-US" altLang="zh-CN" b="0" i="0" smtClean="0">
                        <a:latin typeface="Cambria Math" panose="02040503050406030204" pitchFamily="18" charset="0"/>
                      </a:rPr>
                      <m:t>=</m:t>
                    </m:r>
                    <m:f>
                      <m:fPr>
                        <m:ctrlPr>
                          <a:rPr lang="en-US" altLang="zh-CN" b="0" i="1" smtClean="0">
                            <a:latin typeface="Cambria Math" panose="02040503050406030204" pitchFamily="18" charset="0"/>
                          </a:rPr>
                        </m:ctrlPr>
                      </m:fPr>
                      <m:num>
                        <m:r>
                          <m:rPr>
                            <m:sty m:val="p"/>
                          </m:rPr>
                          <a:rPr lang="en-US" altLang="zh-CN" b="0" i="0" smtClean="0">
                            <a:latin typeface="Cambria Math" panose="02040503050406030204" pitchFamily="18" charset="0"/>
                          </a:rPr>
                          <m:t>k</m:t>
                        </m:r>
                      </m:num>
                      <m:den>
                        <m:r>
                          <a:rPr lang="en-US" altLang="zh-CN" b="0" i="1" smtClean="0">
                            <a:latin typeface="Cambria Math" panose="02040503050406030204" pitchFamily="18" charset="0"/>
                          </a:rPr>
                          <m:t>𝑘</m:t>
                        </m:r>
                        <m:r>
                          <a:rPr lang="en-US" altLang="zh-CN" b="0" i="1" smtClean="0">
                            <a:latin typeface="Cambria Math" panose="02040503050406030204" pitchFamily="18" charset="0"/>
                          </a:rPr>
                          <m:t>+1</m:t>
                        </m:r>
                      </m:den>
                    </m:f>
                  </m:oMath>
                </a14:m>
                <a:endParaRPr lang="en-US" altLang="zh-CN" dirty="0"/>
              </a:p>
            </p:txBody>
          </p:sp>
        </mc:Choice>
        <mc:Fallback xmlns="">
          <p:sp>
            <p:nvSpPr>
              <p:cNvPr id="2" name="内容占位符 1">
                <a:extLst>
                  <a:ext uri="{FF2B5EF4-FFF2-40B4-BE49-F238E27FC236}">
                    <a16:creationId xmlns:a16="http://schemas.microsoft.com/office/drawing/2014/main" id="{6D58B828-A21F-49AA-AB68-DE696F498333}"/>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0741D07-60A1-4349-A6DD-42BFED31A5C2}"/>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D6B5557A-6CAC-4BBF-BD78-9998847C2F0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893131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32272C4-0079-4F49-9C28-1F274726C05F}"/>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oMath>
                  </m:oMathPara>
                </a14:m>
                <a:endParaRPr lang="en-US" altLang="zh-CN" dirty="0"/>
              </a:p>
              <a:p>
                <a:endParaRPr lang="en-US" altLang="zh-CN" dirty="0"/>
              </a:p>
              <a:p>
                <a:pPr/>
                <a14:m>
                  <m:oMathPara xmlns:m="http://schemas.openxmlformats.org/officeDocument/2006/math">
                    <m:oMathParaPr>
                      <m:jc m:val="centerGroup"/>
                    </m:oMathParaPr>
                    <m:oMath xmlns:m="http://schemas.openxmlformats.org/officeDocument/2006/math">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𝑔</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𝑥</m:t>
                          </m:r>
                          <m:r>
                            <a:rPr lang="en-US" altLang="zh-CN" b="0" i="1" dirty="0" smtClean="0">
                              <a:latin typeface="Cambria Math" panose="02040503050406030204" pitchFamily="18" charset="0"/>
                            </a:rPr>
                            <m:t>)]</m:t>
                          </m:r>
                        </m:e>
                        <m:sup>
                          <m:r>
                            <a:rPr lang="en-US" altLang="zh-CN" b="0" i="1" dirty="0" smtClean="0">
                              <a:latin typeface="Cambria Math" panose="02040503050406030204" pitchFamily="18" charset="0"/>
                            </a:rPr>
                            <m:t>′</m:t>
                          </m:r>
                        </m:sup>
                      </m:sSup>
                      <m:r>
                        <a:rPr lang="en-US" altLang="zh-CN" b="0" i="1" dirty="0" smtClean="0">
                          <a:latin typeface="Cambria Math" panose="02040503050406030204" pitchFamily="18" charset="0"/>
                        </a:rPr>
                        <m:t>=</m:t>
                      </m:r>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𝑓</m:t>
                          </m:r>
                        </m:e>
                        <m:sup>
                          <m:r>
                            <a:rPr lang="en-US" altLang="zh-CN" b="0" i="1" dirty="0" smtClean="0">
                              <a:latin typeface="Cambria Math" panose="02040503050406030204" pitchFamily="18" charset="0"/>
                            </a:rPr>
                            <m:t>′</m:t>
                          </m:r>
                        </m:sup>
                      </m:sSup>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𝑔</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𝑔</m:t>
                          </m:r>
                        </m:e>
                        <m:sup>
                          <m:r>
                            <a:rPr lang="en-US" altLang="zh-CN" b="0" i="1" dirty="0" smtClean="0">
                              <a:latin typeface="Cambria Math" panose="02040503050406030204" pitchFamily="18" charset="0"/>
                            </a:rPr>
                            <m:t>′</m:t>
                          </m:r>
                        </m:sup>
                      </m:sSup>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oMath>
                  </m:oMathPara>
                </a14:m>
                <a:endParaRPr lang="en-US" altLang="zh-CN" b="0" dirty="0"/>
              </a:p>
              <a:p>
                <a:endParaRPr lang="en-US" altLang="zh-CN" dirty="0"/>
              </a:p>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panose="02040503050406030204" pitchFamily="18" charset="0"/>
                            </a:rPr>
                          </m:ctrlPr>
                        </m:sSupPr>
                        <m:e>
                          <m:d>
                            <m:dPr>
                              <m:begChr m:val="["/>
                              <m:endChr m:val="]"/>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num>
                                <m:den>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den>
                              </m:f>
                            </m:e>
                          </m:d>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num>
                        <m:den>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𝑔</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den>
                      </m:f>
                    </m:oMath>
                  </m:oMathPara>
                </a14:m>
                <a:endParaRPr lang="en-US" altLang="zh-CN" b="0" dirty="0"/>
              </a:p>
              <a:p>
                <a:endParaRPr lang="en-US" altLang="zh-CN" dirty="0"/>
              </a:p>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panose="02040503050406030204" pitchFamily="18" charset="0"/>
                            </a:rPr>
                          </m:ctrlPr>
                        </m:sSupPr>
                        <m:e>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e>
                              </m:d>
                            </m:e>
                          </m:d>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begChr m:val="["/>
                          <m:endChr m:val="]"/>
                          <m:ctrlPr>
                            <a:rPr lang="en-US" altLang="zh-CN" b="0" i="1" smtClean="0">
                              <a:latin typeface="Cambria Math" panose="02040503050406030204" pitchFamily="18" charset="0"/>
                            </a:rPr>
                          </m:ctrlPr>
                        </m:dPr>
                        <m:e>
                          <m:r>
                            <a:rPr lang="en-US" altLang="zh-CN" b="0" i="1" smtClean="0">
                              <a:solidFill>
                                <a:srgbClr val="FFCC00"/>
                              </a:solidFill>
                              <a:latin typeface="Cambria Math" panose="02040503050406030204" pitchFamily="18" charset="0"/>
                            </a:rPr>
                            <m:t>𝑔</m:t>
                          </m:r>
                          <m:d>
                            <m:dPr>
                              <m:ctrlPr>
                                <a:rPr lang="en-US" altLang="zh-CN" b="0" i="1" smtClean="0">
                                  <a:solidFill>
                                    <a:srgbClr val="FFCC00"/>
                                  </a:solidFill>
                                  <a:latin typeface="Cambria Math" panose="02040503050406030204" pitchFamily="18" charset="0"/>
                                </a:rPr>
                              </m:ctrlPr>
                            </m:dPr>
                            <m:e>
                              <m:r>
                                <a:rPr lang="en-US" altLang="zh-CN" b="0" i="1" smtClean="0">
                                  <a:solidFill>
                                    <a:srgbClr val="FFCC00"/>
                                  </a:solidFill>
                                  <a:latin typeface="Cambria Math" panose="02040503050406030204" pitchFamily="18" charset="0"/>
                                </a:rPr>
                                <m:t>𝑥</m:t>
                              </m:r>
                            </m:e>
                          </m:d>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oMath>
                  </m:oMathPara>
                </a14:m>
                <a:endParaRPr lang="en-US" altLang="zh-CN" b="0" dirty="0"/>
              </a:p>
              <a:p>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B32272C4-0079-4F49-9C28-1F274726C05F}"/>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7DE7C8F-25FE-4A6D-BFD5-A2D78887ABFC}"/>
              </a:ext>
            </a:extLst>
          </p:cNvPr>
          <p:cNvSpPr>
            <a:spLocks noGrp="1"/>
          </p:cNvSpPr>
          <p:nvPr>
            <p:ph type="ctrTitle"/>
          </p:nvPr>
        </p:nvSpPr>
        <p:spPr/>
        <p:txBody>
          <a:bodyPr/>
          <a:lstStyle/>
          <a:p>
            <a:r>
              <a:rPr lang="zh-CN" altLang="en-US" dirty="0"/>
              <a:t>求导法则</a:t>
            </a:r>
          </a:p>
        </p:txBody>
      </p:sp>
      <p:sp>
        <p:nvSpPr>
          <p:cNvPr id="4" name="内容占位符 3">
            <a:extLst>
              <a:ext uri="{FF2B5EF4-FFF2-40B4-BE49-F238E27FC236}">
                <a16:creationId xmlns:a16="http://schemas.microsoft.com/office/drawing/2014/main" id="{DD1A06E4-1C2E-41BF-919D-8AF96E00F1B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006905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E3220E1-F5FD-44FB-944D-EF835ED41F0E}"/>
              </a:ext>
            </a:extLst>
          </p:cNvPr>
          <p:cNvSpPr>
            <a:spLocks noGrp="1"/>
          </p:cNvSpPr>
          <p:nvPr>
            <p:ph idx="1"/>
          </p:nvPr>
        </p:nvSpPr>
        <p:spPr/>
        <p:txBody>
          <a:bodyPr/>
          <a:lstStyle/>
          <a:p>
            <a:r>
              <a:rPr lang="zh-CN" altLang="en-US" dirty="0"/>
              <a:t>给一棵树，从</a:t>
            </a:r>
            <a:r>
              <a:rPr lang="en-US" altLang="zh-CN" dirty="0"/>
              <a:t>1</a:t>
            </a:r>
            <a:r>
              <a:rPr lang="zh-CN" altLang="en-US" dirty="0"/>
              <a:t>号节点出发，每次等概率前往相邻的没去过的点，直到不能走为止，求树上路径长度的期望</a:t>
            </a:r>
          </a:p>
        </p:txBody>
      </p:sp>
      <p:sp>
        <p:nvSpPr>
          <p:cNvPr id="3" name="标题 2">
            <a:extLst>
              <a:ext uri="{FF2B5EF4-FFF2-40B4-BE49-F238E27FC236}">
                <a16:creationId xmlns:a16="http://schemas.microsoft.com/office/drawing/2014/main" id="{D4E291FB-4C94-4EC9-8791-CC1910ED3962}"/>
              </a:ext>
            </a:extLst>
          </p:cNvPr>
          <p:cNvSpPr>
            <a:spLocks noGrp="1"/>
          </p:cNvSpPr>
          <p:nvPr>
            <p:ph type="ctrTitle"/>
          </p:nvPr>
        </p:nvSpPr>
        <p:spPr/>
        <p:txBody>
          <a:bodyPr/>
          <a:lstStyle/>
          <a:p>
            <a:r>
              <a:rPr lang="en-US" altLang="zh-CN" dirty="0"/>
              <a:t>CF839C </a:t>
            </a:r>
            <a:r>
              <a:rPr lang="zh-CN" altLang="en-US" dirty="0"/>
              <a:t>树上路径长度期望</a:t>
            </a:r>
          </a:p>
        </p:txBody>
      </p:sp>
      <p:sp>
        <p:nvSpPr>
          <p:cNvPr id="4" name="内容占位符 3">
            <a:extLst>
              <a:ext uri="{FF2B5EF4-FFF2-40B4-BE49-F238E27FC236}">
                <a16:creationId xmlns:a16="http://schemas.microsoft.com/office/drawing/2014/main" id="{0294BD89-8BB0-4CCA-8562-03E0E51CE54A}"/>
              </a:ext>
            </a:extLst>
          </p:cNvPr>
          <p:cNvSpPr>
            <a:spLocks noGrp="1"/>
          </p:cNvSpPr>
          <p:nvPr>
            <p:ph sz="quarter" idx="10"/>
          </p:nvPr>
        </p:nvSpPr>
        <p:spPr/>
        <p:txBody>
          <a:bodyPr/>
          <a:lstStyle/>
          <a:p>
            <a:r>
              <a:rPr lang="zh-CN" altLang="en-US" dirty="0"/>
              <a:t>洛谷上有中文版</a:t>
            </a:r>
          </a:p>
        </p:txBody>
      </p:sp>
    </p:spTree>
    <p:extLst>
      <p:ext uri="{BB962C8B-B14F-4D97-AF65-F5344CB8AC3E}">
        <p14:creationId xmlns:p14="http://schemas.microsoft.com/office/powerpoint/2010/main" val="300047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30A5164-67AF-4274-8EE0-3477A5D70D6B}"/>
                  </a:ext>
                </a:extLst>
              </p:cNvPr>
              <p:cNvSpPr>
                <a:spLocks noGrp="1"/>
              </p:cNvSpPr>
              <p:nvPr>
                <p:ph idx="1"/>
              </p:nvPr>
            </p:nvSpPr>
            <p:spPr/>
            <p:txBody>
              <a:bodyPr/>
              <a:lstStyle/>
              <a:p>
                <a:r>
                  <a:rPr lang="zh-CN" altLang="en-US" dirty="0"/>
                  <a:t>显然</a:t>
                </a:r>
                <a:r>
                  <a:rPr lang="en-US" altLang="zh-CN" dirty="0"/>
                  <a:t>1</a:t>
                </a:r>
                <a:r>
                  <a:rPr lang="zh-CN" altLang="en-US" dirty="0"/>
                  <a:t>变成了根节点</a:t>
                </a:r>
                <a:endParaRPr lang="en-US" altLang="zh-CN" dirty="0"/>
              </a:p>
              <a:p>
                <a:r>
                  <a:rPr lang="zh-CN" altLang="en-US" dirty="0"/>
                  <a:t>设</a:t>
                </a:r>
                <a:r>
                  <a:rPr lang="en-US" altLang="zh-CN" dirty="0"/>
                  <a:t>f[u]</a:t>
                </a:r>
                <a:r>
                  <a:rPr lang="zh-CN" altLang="en-US" dirty="0"/>
                  <a:t>是从节点</a:t>
                </a:r>
                <a:r>
                  <a:rPr lang="en-US" altLang="zh-CN" dirty="0"/>
                  <a:t>u</a:t>
                </a:r>
                <a:r>
                  <a:rPr lang="zh-CN" altLang="en-US" dirty="0"/>
                  <a:t>出发向下走，停下时路径长度的期望</a:t>
                </a:r>
                <a:endParaRPr lang="en-US" altLang="zh-CN" dirty="0"/>
              </a:p>
              <a:p>
                <a:r>
                  <a:rPr lang="zh-CN" altLang="en-US" dirty="0"/>
                  <a:t>对于叶子节点</a:t>
                </a:r>
                <a:r>
                  <a:rPr lang="en-US" altLang="zh-CN" dirty="0"/>
                  <a:t>f[lv]=0</a:t>
                </a:r>
              </a:p>
              <a:p>
                <a:r>
                  <a:rPr lang="zh-CN" altLang="en-US" dirty="0"/>
                  <a:t>对于非叶子节点</a:t>
                </a:r>
                <a14:m>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𝑆𝑜𝑛</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sub>
                      <m:sup/>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𝑆𝑜𝑛</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e>
                                </m:d>
                              </m:e>
                            </m:d>
                          </m:den>
                        </m:f>
                        <m:d>
                          <m:dPr>
                            <m:ctrlPr>
                              <a:rPr lang="en-US" altLang="zh-CN" b="0" i="1" smtClean="0">
                                <a:latin typeface="Cambria Math" panose="02040503050406030204" pitchFamily="18" charset="0"/>
                              </a:rPr>
                            </m:ctrlPr>
                          </m:dPr>
                          <m:e>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𝑣</m:t>
                                </m:r>
                              </m:e>
                            </m:d>
                            <m:r>
                              <a:rPr lang="en-US" altLang="zh-CN" b="0" i="1" smtClean="0">
                                <a:latin typeface="Cambria Math" panose="02040503050406030204" pitchFamily="18" charset="0"/>
                              </a:rPr>
                              <m:t>+1</m:t>
                            </m:r>
                          </m:e>
                        </m:d>
                      </m:e>
                    </m:nary>
                  </m:oMath>
                </a14:m>
                <a:endParaRPr lang="en-US" altLang="zh-CN" dirty="0"/>
              </a:p>
              <a:p>
                <a:r>
                  <a:rPr lang="zh-CN" altLang="en-US" dirty="0"/>
                  <a:t>为什么这么递推，如何从定义中推出这个递推？</a:t>
                </a:r>
              </a:p>
            </p:txBody>
          </p:sp>
        </mc:Choice>
        <mc:Fallback xmlns="">
          <p:sp>
            <p:nvSpPr>
              <p:cNvPr id="2" name="内容占位符 1">
                <a:extLst>
                  <a:ext uri="{FF2B5EF4-FFF2-40B4-BE49-F238E27FC236}">
                    <a16:creationId xmlns:a16="http://schemas.microsoft.com/office/drawing/2014/main" id="{030A5164-67AF-4274-8EE0-3477A5D70D6B}"/>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E402F6A-BABB-4636-B37C-2A478346140E}"/>
              </a:ext>
            </a:extLst>
          </p:cNvPr>
          <p:cNvSpPr>
            <a:spLocks noGrp="1"/>
          </p:cNvSpPr>
          <p:nvPr>
            <p:ph type="ctrTitle"/>
          </p:nvPr>
        </p:nvSpPr>
        <p:spPr/>
        <p:txBody>
          <a:bodyPr/>
          <a:lstStyle/>
          <a:p>
            <a:r>
              <a:rPr lang="en-US" altLang="zh-CN" dirty="0"/>
              <a:t>CF839C </a:t>
            </a:r>
            <a:r>
              <a:rPr lang="zh-CN" altLang="en-US" dirty="0"/>
              <a:t>树上路径长度期望</a:t>
            </a:r>
          </a:p>
        </p:txBody>
      </p:sp>
      <p:sp>
        <p:nvSpPr>
          <p:cNvPr id="4" name="内容占位符 3">
            <a:extLst>
              <a:ext uri="{FF2B5EF4-FFF2-40B4-BE49-F238E27FC236}">
                <a16:creationId xmlns:a16="http://schemas.microsoft.com/office/drawing/2014/main" id="{6B679E07-5237-40F1-A7B6-1EFE7AEFD22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26418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1AC47D3-CFCF-44EB-95F6-8CA60D84FA3C}"/>
                  </a:ext>
                </a:extLst>
              </p:cNvPr>
              <p:cNvSpPr>
                <a:spLocks noGrp="1"/>
              </p:cNvSpPr>
              <p:nvPr>
                <p:ph idx="1"/>
              </p:nvPr>
            </p:nvSpPr>
            <p:spPr/>
            <p:txBody>
              <a:bodyPr>
                <a:normAutofit fontScale="92500"/>
              </a:bodyPr>
              <a:lstStyle/>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𝐿𝑒𝑎𝑣𝑒𝑠</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sub>
                        <m:sup/>
                        <m:e>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𝑑</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𝑣</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𝑣</m:t>
                          </m:r>
                          <m:r>
                            <a:rPr lang="en-US" altLang="zh-CN" i="1">
                              <a:latin typeface="Cambria Math" panose="02040503050406030204" pitchFamily="18" charset="0"/>
                            </a:rPr>
                            <m:t>∈</m:t>
                          </m:r>
                          <m:r>
                            <a:rPr lang="en-US" altLang="zh-CN" i="1">
                              <a:latin typeface="Cambria Math" panose="02040503050406030204" pitchFamily="18" charset="0"/>
                            </a:rPr>
                            <m:t>𝐿𝑒𝑎𝑣𝑒𝑠</m:t>
                          </m:r>
                          <m:r>
                            <a:rPr lang="en-US" altLang="zh-CN" i="1">
                              <a:latin typeface="Cambria Math" panose="02040503050406030204" pitchFamily="18" charset="0"/>
                            </a:rPr>
                            <m:t>[</m:t>
                          </m:r>
                          <m:r>
                            <a:rPr lang="en-US" altLang="zh-CN" i="1">
                              <a:latin typeface="Cambria Math" panose="02040503050406030204" pitchFamily="18" charset="0"/>
                            </a:rPr>
                            <m:t>𝑢</m:t>
                          </m:r>
                          <m:r>
                            <a:rPr lang="en-US" altLang="zh-CN" i="1">
                              <a:latin typeface="Cambria Math" panose="02040503050406030204" pitchFamily="18" charset="0"/>
                            </a:rPr>
                            <m:t>]</m:t>
                          </m:r>
                        </m:sub>
                        <m:sup/>
                        <m:e>
                          <m:d>
                            <m:dPr>
                              <m:ctrlPr>
                                <a:rPr lang="en-US" altLang="zh-CN" i="1">
                                  <a:latin typeface="Cambria Math" panose="02040503050406030204" pitchFamily="18" charset="0"/>
                                </a:rPr>
                              </m:ctrlPr>
                            </m:dPr>
                            <m:e>
                              <m:r>
                                <a:rPr lang="en-US" altLang="zh-CN" i="1">
                                  <a:latin typeface="Cambria Math" panose="02040503050406030204" pitchFamily="18" charset="0"/>
                                </a:rPr>
                                <m:t>𝑑</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𝑣</m:t>
                                  </m:r>
                                </m:e>
                              </m:d>
                              <m:r>
                                <a:rPr lang="en-US" altLang="zh-CN" i="1">
                                  <a:latin typeface="Cambria Math" panose="02040503050406030204" pitchFamily="18" charset="0"/>
                                </a:rPr>
                                <m:t>−</m:t>
                              </m:r>
                              <m:r>
                                <a:rPr lang="en-US" altLang="zh-CN" i="1">
                                  <a:latin typeface="Cambria Math" panose="02040503050406030204" pitchFamily="18" charset="0"/>
                                </a:rPr>
                                <m:t>𝑑</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𝑢</m:t>
                                  </m:r>
                                </m:e>
                              </m:d>
                            </m:e>
                          </m:d>
                          <m:r>
                            <a:rPr lang="en-US" altLang="zh-CN" b="0" i="1" smtClean="0">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𝑤</m:t>
                              </m:r>
                              <m:r>
                                <a:rPr lang="en-US" altLang="zh-CN" b="0" i="1" smtClean="0">
                                  <a:latin typeface="Cambria Math" panose="02040503050406030204" pitchFamily="18" charset="0"/>
                                </a:rPr>
                                <m:t>∈</m:t>
                              </m:r>
                              <m:r>
                                <a:rPr lang="en-US" altLang="zh-CN" b="0" i="1" smtClean="0">
                                  <a:latin typeface="Cambria Math" panose="02040503050406030204" pitchFamily="18" charset="0"/>
                                </a:rPr>
                                <m:t>𝑝𝑎𝑡h</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r>
                                <a:rPr lang="en-US" altLang="zh-CN" b="0" i="1" smtClean="0">
                                  <a:latin typeface="Cambria Math" panose="02040503050406030204" pitchFamily="18" charset="0"/>
                                </a:rPr>
                                <m:t>)</m:t>
                              </m:r>
                            </m:sub>
                            <m:sup/>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i="1">
                                      <a:latin typeface="Cambria Math" panose="02040503050406030204" pitchFamily="18" charset="0"/>
                                    </a:rPr>
                                    <m:t>|</m:t>
                                  </m:r>
                                  <m:r>
                                    <a:rPr lang="en-US" altLang="zh-CN" b="0" i="1" smtClean="0">
                                      <a:latin typeface="Cambria Math" panose="02040503050406030204" pitchFamily="18" charset="0"/>
                                    </a:rPr>
                                    <m:t>𝑆𝑜𝑛𝑠</m:t>
                                  </m:r>
                                  <m:r>
                                    <a:rPr lang="en-US" altLang="zh-CN" b="0" i="1" smtClean="0">
                                      <a:latin typeface="Cambria Math" panose="02040503050406030204" pitchFamily="18" charset="0"/>
                                    </a:rPr>
                                    <m:t>[</m:t>
                                  </m:r>
                                  <m:r>
                                    <a:rPr lang="en-US" altLang="zh-CN" b="0" i="1" smtClean="0">
                                      <a:latin typeface="Cambria Math" panose="02040503050406030204" pitchFamily="18" charset="0"/>
                                    </a:rPr>
                                    <m:t>𝑤</m:t>
                                  </m:r>
                                  <m:r>
                                    <a:rPr lang="en-US" altLang="zh-CN" b="0" i="1" smtClean="0">
                                      <a:latin typeface="Cambria Math" panose="02040503050406030204" pitchFamily="18" charset="0"/>
                                    </a:rPr>
                                    <m:t>]|</m:t>
                                  </m:r>
                                </m:den>
                              </m:f>
                            </m:e>
                          </m:nary>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 </m:t>
                      </m:r>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𝑆𝑜𝑛𝑠</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sub>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𝑣</m:t>
                              </m:r>
                              <m:r>
                                <a:rPr lang="en-US" altLang="zh-CN" i="1">
                                  <a:latin typeface="Cambria Math" panose="02040503050406030204" pitchFamily="18" charset="0"/>
                                </a:rPr>
                                <m:t>∈</m:t>
                              </m:r>
                              <m:r>
                                <a:rPr lang="en-US" altLang="zh-CN" i="1">
                                  <a:latin typeface="Cambria Math" panose="02040503050406030204" pitchFamily="18" charset="0"/>
                                </a:rPr>
                                <m:t>𝐿𝑒𝑎𝑣𝑒𝑠</m:t>
                              </m:r>
                              <m:r>
                                <a:rPr lang="en-US" altLang="zh-CN" i="1">
                                  <a:latin typeface="Cambria Math" panose="02040503050406030204" pitchFamily="18" charset="0"/>
                                </a:rPr>
                                <m:t>[</m:t>
                              </m:r>
                              <m:r>
                                <a:rPr lang="en-US" altLang="zh-CN" b="0" i="1" smtClean="0">
                                  <a:latin typeface="Cambria Math" panose="02040503050406030204" pitchFamily="18" charset="0"/>
                                </a:rPr>
                                <m:t>𝑥</m:t>
                              </m:r>
                              <m:r>
                                <a:rPr lang="en-US" altLang="zh-CN" i="1">
                                  <a:latin typeface="Cambria Math" panose="02040503050406030204" pitchFamily="18" charset="0"/>
                                </a:rPr>
                                <m:t>]</m:t>
                              </m:r>
                            </m:sub>
                            <m:sup/>
                            <m:e>
                              <m:d>
                                <m:dPr>
                                  <m:ctrlPr>
                                    <a:rPr lang="en-US" altLang="zh-CN" i="1">
                                      <a:latin typeface="Cambria Math" panose="02040503050406030204" pitchFamily="18" charset="0"/>
                                    </a:rPr>
                                  </m:ctrlPr>
                                </m:dPr>
                                <m:e>
                                  <m:r>
                                    <a:rPr lang="en-US" altLang="zh-CN" i="1">
                                      <a:latin typeface="Cambria Math" panose="02040503050406030204" pitchFamily="18" charset="0"/>
                                    </a:rPr>
                                    <m:t>𝑑</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𝑣</m:t>
                                      </m:r>
                                    </m:e>
                                  </m:d>
                                  <m:r>
                                    <a:rPr lang="en-US" altLang="zh-CN" i="1">
                                      <a:latin typeface="Cambria Math" panose="02040503050406030204" pitchFamily="18" charset="0"/>
                                    </a:rPr>
                                    <m:t>−</m:t>
                                  </m:r>
                                  <m:r>
                                    <a:rPr lang="en-US" altLang="zh-CN" i="1">
                                      <a:latin typeface="Cambria Math" panose="02040503050406030204" pitchFamily="18" charset="0"/>
                                    </a:rPr>
                                    <m:t>𝑑</m:t>
                                  </m:r>
                                  <m:d>
                                    <m:dPr>
                                      <m:begChr m:val="["/>
                                      <m:endChr m:val="]"/>
                                      <m:ctrlPr>
                                        <a:rPr lang="en-US" altLang="zh-CN" i="1">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+1</m:t>
                                  </m:r>
                                </m:e>
                              </m:d>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m:t>
                                  </m:r>
                                  <m:r>
                                    <a:rPr lang="en-US" altLang="zh-CN" i="1">
                                      <a:latin typeface="Cambria Math" panose="02040503050406030204" pitchFamily="18" charset="0"/>
                                    </a:rPr>
                                    <m:t>𝑆𝑜𝑛𝑠</m:t>
                                  </m:r>
                                  <m:r>
                                    <a:rPr lang="en-US" altLang="zh-CN" i="1">
                                      <a:latin typeface="Cambria Math" panose="02040503050406030204" pitchFamily="18" charset="0"/>
                                    </a:rPr>
                                    <m:t>[</m:t>
                                  </m:r>
                                  <m:r>
                                    <a:rPr lang="en-US" altLang="zh-CN" b="0" i="1" smtClean="0">
                                      <a:latin typeface="Cambria Math" panose="02040503050406030204" pitchFamily="18" charset="0"/>
                                    </a:rPr>
                                    <m:t>𝑢</m:t>
                                  </m:r>
                                  <m:r>
                                    <a:rPr lang="en-US" altLang="zh-CN" i="1">
                                      <a:latin typeface="Cambria Math" panose="02040503050406030204" pitchFamily="18" charset="0"/>
                                    </a:rPr>
                                    <m:t>]|</m:t>
                                  </m:r>
                                </m:den>
                              </m:f>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𝑤</m:t>
                                  </m:r>
                                  <m:r>
                                    <a:rPr lang="en-US" altLang="zh-CN" i="1">
                                      <a:latin typeface="Cambria Math" panose="02040503050406030204" pitchFamily="18" charset="0"/>
                                    </a:rPr>
                                    <m:t>∈</m:t>
                                  </m:r>
                                  <m:r>
                                    <a:rPr lang="en-US" altLang="zh-CN" i="1">
                                      <a:latin typeface="Cambria Math" panose="02040503050406030204" pitchFamily="18" charset="0"/>
                                    </a:rPr>
                                    <m:t>𝑝𝑎𝑡h</m:t>
                                  </m:r>
                                  <m:r>
                                    <a:rPr lang="en-US" altLang="zh-CN" i="1">
                                      <a:latin typeface="Cambria Math" panose="02040503050406030204" pitchFamily="18" charset="0"/>
                                    </a:rPr>
                                    <m:t>[</m:t>
                                  </m:r>
                                  <m:r>
                                    <a:rPr lang="en-US" altLang="zh-CN" b="0" i="1" smtClean="0">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𝑣</m:t>
                                  </m:r>
                                  <m:r>
                                    <a:rPr lang="en-US" altLang="zh-CN" i="1">
                                      <a:latin typeface="Cambria Math" panose="02040503050406030204" pitchFamily="18" charset="0"/>
                                    </a:rPr>
                                    <m:t>)</m:t>
                                  </m:r>
                                </m:sub>
                                <m:sup/>
                                <m:e>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m:t>
                                      </m:r>
                                      <m:r>
                                        <a:rPr lang="en-US" altLang="zh-CN" i="1">
                                          <a:latin typeface="Cambria Math" panose="02040503050406030204" pitchFamily="18" charset="0"/>
                                        </a:rPr>
                                        <m:t>𝑆𝑜𝑛𝑠</m:t>
                                      </m:r>
                                      <m:r>
                                        <a:rPr lang="en-US" altLang="zh-CN" i="1">
                                          <a:latin typeface="Cambria Math" panose="02040503050406030204" pitchFamily="18" charset="0"/>
                                        </a:rPr>
                                        <m:t>[</m:t>
                                      </m:r>
                                      <m:r>
                                        <a:rPr lang="en-US" altLang="zh-CN" i="1">
                                          <a:latin typeface="Cambria Math" panose="02040503050406030204" pitchFamily="18" charset="0"/>
                                        </a:rPr>
                                        <m:t>𝑤</m:t>
                                      </m:r>
                                      <m:r>
                                        <a:rPr lang="en-US" altLang="zh-CN" i="1">
                                          <a:latin typeface="Cambria Math" panose="02040503050406030204" pitchFamily="18" charset="0"/>
                                        </a:rPr>
                                        <m:t>]|</m:t>
                                      </m:r>
                                    </m:den>
                                  </m:f>
                                </m:e>
                              </m:nary>
                            </m:e>
                          </m:nary>
                        </m:e>
                      </m:nary>
                    </m:oMath>
                  </m:oMathPara>
                </a14:m>
                <a:endParaRPr lang="zh-CN" altLang="en-US" dirty="0"/>
              </a:p>
              <a:p>
                <a:endParaRPr lang="zh-CN" altLang="en-US" dirty="0"/>
              </a:p>
            </p:txBody>
          </p:sp>
        </mc:Choice>
        <mc:Fallback xmlns="">
          <p:sp>
            <p:nvSpPr>
              <p:cNvPr id="2" name="内容占位符 1">
                <a:extLst>
                  <a:ext uri="{FF2B5EF4-FFF2-40B4-BE49-F238E27FC236}">
                    <a16:creationId xmlns:a16="http://schemas.microsoft.com/office/drawing/2014/main" id="{31AC47D3-CFCF-44EB-95F6-8CA60D84FA3C}"/>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625E2B2-A9F3-4604-8FA4-D258C35E387D}"/>
              </a:ext>
            </a:extLst>
          </p:cNvPr>
          <p:cNvSpPr>
            <a:spLocks noGrp="1"/>
          </p:cNvSpPr>
          <p:nvPr>
            <p:ph type="ctrTitle"/>
          </p:nvPr>
        </p:nvSpPr>
        <p:spPr/>
        <p:txBody>
          <a:bodyPr/>
          <a:lstStyle/>
          <a:p>
            <a:r>
              <a:rPr lang="en-US" altLang="zh-CN" dirty="0"/>
              <a:t>CF839C </a:t>
            </a:r>
            <a:r>
              <a:rPr lang="zh-CN" altLang="en-US" dirty="0"/>
              <a:t>树上路径长度期望</a:t>
            </a:r>
          </a:p>
        </p:txBody>
      </p:sp>
      <p:sp>
        <p:nvSpPr>
          <p:cNvPr id="4" name="内容占位符 3">
            <a:extLst>
              <a:ext uri="{FF2B5EF4-FFF2-40B4-BE49-F238E27FC236}">
                <a16:creationId xmlns:a16="http://schemas.microsoft.com/office/drawing/2014/main" id="{93FC28F7-8118-48B0-A21A-75CD4D282A7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50258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1AC47D3-CFCF-44EB-95F6-8CA60D84FA3C}"/>
                  </a:ext>
                </a:extLst>
              </p:cNvPr>
              <p:cNvSpPr>
                <a:spLocks noGrp="1"/>
              </p:cNvSpPr>
              <p:nvPr>
                <p:ph idx="1"/>
              </p:nvPr>
            </p:nvSpPr>
            <p:spPr/>
            <p:txBody>
              <a:bodyPr>
                <a:normAutofit/>
              </a:bodyPr>
              <a:lstStyle/>
              <a:p>
                <a:pPr/>
                <a14:m>
                  <m:oMathPara xmlns:m="http://schemas.openxmlformats.org/officeDocument/2006/math">
                    <m:oMathParaPr>
                      <m:jc m:val="left"/>
                    </m:oMathParaPr>
                    <m:oMath xmlns:m="http://schemas.openxmlformats.org/officeDocument/2006/math">
                      <m:r>
                        <a:rPr lang="en-US" altLang="zh-CN" sz="2400" b="0" i="1" smtClean="0">
                          <a:latin typeface="Cambria Math" panose="02040503050406030204" pitchFamily="18" charset="0"/>
                        </a:rPr>
                        <m:t>𝑓</m:t>
                      </m:r>
                      <m:d>
                        <m:dPr>
                          <m:begChr m:val="["/>
                          <m:endChr m:val="]"/>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𝑢</m:t>
                          </m:r>
                        </m:e>
                      </m:d>
                      <m:r>
                        <a:rPr lang="en-US" altLang="zh-CN" sz="2400" i="1">
                          <a:latin typeface="Cambria Math" panose="02040503050406030204" pitchFamily="18" charset="0"/>
                        </a:rPr>
                        <m:t>=</m:t>
                      </m:r>
                      <m:nary>
                        <m:naryPr>
                          <m:chr m:val="∑"/>
                          <m:ctrlPr>
                            <a:rPr lang="en-US" altLang="zh-CN" sz="2400" i="1" smtClean="0">
                              <a:latin typeface="Cambria Math" panose="02040503050406030204" pitchFamily="18" charset="0"/>
                            </a:rPr>
                          </m:ctrlPr>
                        </m:naryPr>
                        <m:sub>
                          <m:r>
                            <m:rPr>
                              <m:brk m:alnAt="23"/>
                            </m:rPr>
                            <a:rPr lang="en-US" altLang="zh-CN" sz="2400" b="0" i="1" smtClean="0">
                              <a:latin typeface="Cambria Math" panose="02040503050406030204" pitchFamily="18" charset="0"/>
                            </a:rPr>
                            <m:t>𝑥</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𝑆𝑜𝑛𝑠</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𝑢</m:t>
                          </m:r>
                          <m:r>
                            <a:rPr lang="en-US" altLang="zh-CN" sz="2400" b="0" i="1" smtClean="0">
                              <a:latin typeface="Cambria Math" panose="02040503050406030204" pitchFamily="18" charset="0"/>
                            </a:rPr>
                            <m:t>]</m:t>
                          </m:r>
                        </m:sub>
                        <m:sup/>
                        <m:e>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𝑣</m:t>
                              </m:r>
                              <m:r>
                                <a:rPr lang="en-US" altLang="zh-CN" sz="2400" i="1">
                                  <a:latin typeface="Cambria Math" panose="02040503050406030204" pitchFamily="18" charset="0"/>
                                </a:rPr>
                                <m:t>∈</m:t>
                              </m:r>
                              <m:r>
                                <a:rPr lang="en-US" altLang="zh-CN" sz="2400" i="1">
                                  <a:latin typeface="Cambria Math" panose="02040503050406030204" pitchFamily="18" charset="0"/>
                                </a:rPr>
                                <m:t>𝐿𝑒𝑎𝑣𝑒𝑠</m:t>
                              </m:r>
                              <m:r>
                                <a:rPr lang="en-US" altLang="zh-CN" sz="2400" i="1">
                                  <a:latin typeface="Cambria Math" panose="02040503050406030204" pitchFamily="18" charset="0"/>
                                </a:rPr>
                                <m:t>[</m:t>
                              </m:r>
                              <m:r>
                                <a:rPr lang="en-US" altLang="zh-CN" sz="2400" b="0" i="1" smtClean="0">
                                  <a:latin typeface="Cambria Math" panose="02040503050406030204" pitchFamily="18" charset="0"/>
                                </a:rPr>
                                <m:t>𝑥</m:t>
                              </m:r>
                              <m:r>
                                <a:rPr lang="en-US" altLang="zh-CN" sz="2400" i="1">
                                  <a:latin typeface="Cambria Math" panose="02040503050406030204" pitchFamily="18" charset="0"/>
                                </a:rPr>
                                <m:t>]</m:t>
                              </m:r>
                            </m:sub>
                            <m:sup/>
                            <m:e>
                              <m:d>
                                <m:dPr>
                                  <m:ctrlPr>
                                    <a:rPr lang="en-US" altLang="zh-CN" sz="2400" i="1">
                                      <a:latin typeface="Cambria Math" panose="02040503050406030204" pitchFamily="18" charset="0"/>
                                    </a:rPr>
                                  </m:ctrlPr>
                                </m:dPr>
                                <m:e>
                                  <m:r>
                                    <a:rPr lang="en-US" altLang="zh-CN" sz="2400" i="1">
                                      <a:latin typeface="Cambria Math" panose="02040503050406030204" pitchFamily="18" charset="0"/>
                                    </a:rPr>
                                    <m:t>𝑑</m:t>
                                  </m:r>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𝑣</m:t>
                                      </m:r>
                                    </m:e>
                                  </m:d>
                                  <m:r>
                                    <a:rPr lang="en-US" altLang="zh-CN" sz="2400" i="1">
                                      <a:latin typeface="Cambria Math" panose="02040503050406030204" pitchFamily="18" charset="0"/>
                                    </a:rPr>
                                    <m:t>−</m:t>
                                  </m:r>
                                  <m:r>
                                    <a:rPr lang="en-US" altLang="zh-CN" sz="2400" i="1">
                                      <a:latin typeface="Cambria Math" panose="02040503050406030204" pitchFamily="18" charset="0"/>
                                    </a:rPr>
                                    <m:t>𝑑</m:t>
                                  </m:r>
                                  <m:d>
                                    <m:dPr>
                                      <m:begChr m:val="["/>
                                      <m:endChr m:val="]"/>
                                      <m:ctrlPr>
                                        <a:rPr lang="en-US" altLang="zh-CN" sz="2400" i="1">
                                          <a:latin typeface="Cambria Math" panose="02040503050406030204" pitchFamily="18" charset="0"/>
                                        </a:rPr>
                                      </m:ctrlPr>
                                    </m:dPr>
                                    <m:e>
                                      <m:r>
                                        <a:rPr lang="en-US" altLang="zh-CN" sz="2400" b="0" i="1" smtClean="0">
                                          <a:latin typeface="Cambria Math" panose="02040503050406030204" pitchFamily="18" charset="0"/>
                                        </a:rPr>
                                        <m:t>𝑥</m:t>
                                      </m:r>
                                    </m:e>
                                  </m:d>
                                  <m:r>
                                    <a:rPr lang="en-US" altLang="zh-CN" sz="2400" b="0" i="1" smtClean="0">
                                      <a:latin typeface="Cambria Math" panose="02040503050406030204" pitchFamily="18" charset="0"/>
                                    </a:rPr>
                                    <m:t>+1</m:t>
                                  </m:r>
                                </m:e>
                              </m:d>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1</m:t>
                                  </m:r>
                                </m:num>
                                <m:den>
                                  <m:r>
                                    <a:rPr lang="en-US" altLang="zh-CN" sz="2400" i="1">
                                      <a:latin typeface="Cambria Math" panose="02040503050406030204" pitchFamily="18" charset="0"/>
                                    </a:rPr>
                                    <m:t>|</m:t>
                                  </m:r>
                                  <m:r>
                                    <a:rPr lang="en-US" altLang="zh-CN" sz="2400" i="1">
                                      <a:latin typeface="Cambria Math" panose="02040503050406030204" pitchFamily="18" charset="0"/>
                                    </a:rPr>
                                    <m:t>𝑆𝑜𝑛𝑠</m:t>
                                  </m:r>
                                  <m:r>
                                    <a:rPr lang="en-US" altLang="zh-CN" sz="2400" i="1">
                                      <a:latin typeface="Cambria Math" panose="02040503050406030204" pitchFamily="18" charset="0"/>
                                    </a:rPr>
                                    <m:t>[</m:t>
                                  </m:r>
                                  <m:r>
                                    <a:rPr lang="en-US" altLang="zh-CN" sz="2400" b="0" i="1" smtClean="0">
                                      <a:latin typeface="Cambria Math" panose="02040503050406030204" pitchFamily="18" charset="0"/>
                                    </a:rPr>
                                    <m:t>𝑢</m:t>
                                  </m:r>
                                  <m:r>
                                    <a:rPr lang="en-US" altLang="zh-CN" sz="2400" i="1">
                                      <a:latin typeface="Cambria Math" panose="02040503050406030204" pitchFamily="18" charset="0"/>
                                    </a:rPr>
                                    <m:t>]|</m:t>
                                  </m:r>
                                </m:den>
                              </m:f>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𝑤</m:t>
                                  </m:r>
                                  <m:r>
                                    <a:rPr lang="en-US" altLang="zh-CN" sz="2400" i="1">
                                      <a:latin typeface="Cambria Math" panose="02040503050406030204" pitchFamily="18" charset="0"/>
                                    </a:rPr>
                                    <m:t>∈</m:t>
                                  </m:r>
                                  <m:r>
                                    <a:rPr lang="en-US" altLang="zh-CN" sz="2400" i="1">
                                      <a:latin typeface="Cambria Math" panose="02040503050406030204" pitchFamily="18" charset="0"/>
                                    </a:rPr>
                                    <m:t>𝑝𝑎𝑡h</m:t>
                                  </m:r>
                                  <m:r>
                                    <a:rPr lang="en-US" altLang="zh-CN" sz="2400" i="1">
                                      <a:latin typeface="Cambria Math" panose="02040503050406030204" pitchFamily="18" charset="0"/>
                                    </a:rPr>
                                    <m:t>[</m:t>
                                  </m:r>
                                  <m:r>
                                    <a:rPr lang="en-US" altLang="zh-CN" sz="2400" b="0" i="1" smtClean="0">
                                      <a:latin typeface="Cambria Math" panose="02040503050406030204" pitchFamily="18" charset="0"/>
                                    </a:rPr>
                                    <m:t>𝑥</m:t>
                                  </m:r>
                                  <m:r>
                                    <a:rPr lang="en-US" altLang="zh-CN" sz="2400" i="1">
                                      <a:latin typeface="Cambria Math" panose="02040503050406030204" pitchFamily="18" charset="0"/>
                                    </a:rPr>
                                    <m:t>,</m:t>
                                  </m:r>
                                  <m:r>
                                    <a:rPr lang="en-US" altLang="zh-CN" sz="2400" i="1">
                                      <a:latin typeface="Cambria Math" panose="02040503050406030204" pitchFamily="18" charset="0"/>
                                    </a:rPr>
                                    <m:t>𝑣</m:t>
                                  </m:r>
                                  <m:r>
                                    <a:rPr lang="en-US" altLang="zh-CN" sz="2400" i="1">
                                      <a:latin typeface="Cambria Math" panose="02040503050406030204" pitchFamily="18" charset="0"/>
                                    </a:rPr>
                                    <m:t>)</m:t>
                                  </m:r>
                                </m:sub>
                                <m:sup/>
                                <m:e>
                                  <m:f>
                                    <m:fPr>
                                      <m:ctrlPr>
                                        <a:rPr lang="en-US" altLang="zh-CN" sz="2400" i="1">
                                          <a:latin typeface="Cambria Math" panose="02040503050406030204" pitchFamily="18" charset="0"/>
                                        </a:rPr>
                                      </m:ctrlPr>
                                    </m:fPr>
                                    <m:num>
                                      <m:r>
                                        <a:rPr lang="en-US" altLang="zh-CN" sz="2400" i="1">
                                          <a:latin typeface="Cambria Math" panose="02040503050406030204" pitchFamily="18" charset="0"/>
                                        </a:rPr>
                                        <m:t>1</m:t>
                                      </m:r>
                                    </m:num>
                                    <m:den>
                                      <m:r>
                                        <a:rPr lang="en-US" altLang="zh-CN" sz="2400" i="1">
                                          <a:latin typeface="Cambria Math" panose="02040503050406030204" pitchFamily="18" charset="0"/>
                                        </a:rPr>
                                        <m:t>|</m:t>
                                      </m:r>
                                      <m:r>
                                        <a:rPr lang="en-US" altLang="zh-CN" sz="2400" i="1">
                                          <a:latin typeface="Cambria Math" panose="02040503050406030204" pitchFamily="18" charset="0"/>
                                        </a:rPr>
                                        <m:t>𝑆𝑜𝑛𝑠</m:t>
                                      </m:r>
                                      <m:r>
                                        <a:rPr lang="en-US" altLang="zh-CN" sz="2400" i="1">
                                          <a:latin typeface="Cambria Math" panose="02040503050406030204" pitchFamily="18" charset="0"/>
                                        </a:rPr>
                                        <m:t>[</m:t>
                                      </m:r>
                                      <m:r>
                                        <a:rPr lang="en-US" altLang="zh-CN" sz="2400" i="1">
                                          <a:latin typeface="Cambria Math" panose="02040503050406030204" pitchFamily="18" charset="0"/>
                                        </a:rPr>
                                        <m:t>𝑤</m:t>
                                      </m:r>
                                      <m:r>
                                        <a:rPr lang="en-US" altLang="zh-CN" sz="2400" i="1">
                                          <a:latin typeface="Cambria Math" panose="02040503050406030204" pitchFamily="18" charset="0"/>
                                        </a:rPr>
                                        <m:t>]|</m:t>
                                      </m:r>
                                    </m:den>
                                  </m:f>
                                </m:e>
                              </m:nary>
                            </m:e>
                          </m:nary>
                        </m:e>
                      </m:nary>
                    </m:oMath>
                  </m:oMathPara>
                </a14:m>
                <a:endParaRPr lang="en-US" altLang="zh-CN" sz="2400" dirty="0"/>
              </a:p>
              <a:p>
                <a:pPr/>
                <a14:m>
                  <m:oMathPara xmlns:m="http://schemas.openxmlformats.org/officeDocument/2006/math">
                    <m:oMathParaPr>
                      <m:jc m:val="left"/>
                    </m:oMathParaPr>
                    <m:oMath xmlns:m="http://schemas.openxmlformats.org/officeDocument/2006/math">
                      <m:r>
                        <a:rPr lang="en-US" altLang="zh-CN" sz="2400" b="0" i="1" smtClean="0">
                          <a:latin typeface="Cambria Math" panose="02040503050406030204" pitchFamily="18" charset="0"/>
                        </a:rPr>
                        <m:t>         </m:t>
                      </m:r>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1</m:t>
                          </m:r>
                        </m:num>
                        <m:den>
                          <m:r>
                            <a:rPr lang="en-US" altLang="zh-CN" sz="2400" i="1">
                              <a:latin typeface="Cambria Math" panose="02040503050406030204" pitchFamily="18" charset="0"/>
                            </a:rPr>
                            <m:t>|</m:t>
                          </m:r>
                          <m:r>
                            <a:rPr lang="en-US" altLang="zh-CN" sz="2400" i="1">
                              <a:latin typeface="Cambria Math" panose="02040503050406030204" pitchFamily="18" charset="0"/>
                            </a:rPr>
                            <m:t>𝑆𝑜𝑛𝑠</m:t>
                          </m:r>
                          <m:r>
                            <a:rPr lang="en-US" altLang="zh-CN" sz="2400" i="1">
                              <a:latin typeface="Cambria Math" panose="02040503050406030204" pitchFamily="18" charset="0"/>
                            </a:rPr>
                            <m:t>[</m:t>
                          </m:r>
                          <m:r>
                            <a:rPr lang="en-US" altLang="zh-CN" sz="2400" i="1">
                              <a:latin typeface="Cambria Math" panose="02040503050406030204" pitchFamily="18" charset="0"/>
                            </a:rPr>
                            <m:t>𝑢</m:t>
                          </m:r>
                          <m:r>
                            <a:rPr lang="en-US" altLang="zh-CN" sz="2400" i="1">
                              <a:latin typeface="Cambria Math" panose="02040503050406030204" pitchFamily="18" charset="0"/>
                            </a:rPr>
                            <m:t>]|</m:t>
                          </m:r>
                        </m:den>
                      </m:f>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𝑥</m:t>
                          </m:r>
                          <m:r>
                            <a:rPr lang="en-US" altLang="zh-CN" sz="2400" i="1">
                              <a:latin typeface="Cambria Math" panose="02040503050406030204" pitchFamily="18" charset="0"/>
                            </a:rPr>
                            <m:t>∈</m:t>
                          </m:r>
                          <m:r>
                            <a:rPr lang="en-US" altLang="zh-CN" sz="2400" i="1">
                              <a:latin typeface="Cambria Math" panose="02040503050406030204" pitchFamily="18" charset="0"/>
                            </a:rPr>
                            <m:t>𝑆𝑜𝑛𝑠</m:t>
                          </m:r>
                          <m:r>
                            <a:rPr lang="en-US" altLang="zh-CN" sz="2400" i="1">
                              <a:latin typeface="Cambria Math" panose="02040503050406030204" pitchFamily="18" charset="0"/>
                            </a:rPr>
                            <m:t>[</m:t>
                          </m:r>
                          <m:r>
                            <a:rPr lang="en-US" altLang="zh-CN" sz="2400" i="1">
                              <a:latin typeface="Cambria Math" panose="02040503050406030204" pitchFamily="18" charset="0"/>
                            </a:rPr>
                            <m:t>𝑢</m:t>
                          </m:r>
                          <m:r>
                            <a:rPr lang="en-US" altLang="zh-CN" sz="2400" i="1">
                              <a:latin typeface="Cambria Math" panose="02040503050406030204" pitchFamily="18" charset="0"/>
                            </a:rPr>
                            <m:t>]</m:t>
                          </m:r>
                        </m:sub>
                        <m:sup/>
                        <m:e>
                          <m:d>
                            <m:dPr>
                              <m:ctrlPr>
                                <a:rPr lang="en-US" altLang="zh-CN" sz="2400" b="0" i="1" smtClean="0">
                                  <a:latin typeface="Cambria Math" panose="02040503050406030204" pitchFamily="18" charset="0"/>
                                </a:rPr>
                              </m:ctrlPr>
                            </m:dPr>
                            <m:e>
                              <m:r>
                                <a:rPr lang="en-US" altLang="zh-CN" sz="2400" i="1">
                                  <a:latin typeface="Cambria Math" panose="02040503050406030204" pitchFamily="18" charset="0"/>
                                </a:rPr>
                                <m:t>1+</m:t>
                              </m:r>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𝑣</m:t>
                                  </m:r>
                                  <m:r>
                                    <a:rPr lang="en-US" altLang="zh-CN" sz="2400" i="1">
                                      <a:latin typeface="Cambria Math" panose="02040503050406030204" pitchFamily="18" charset="0"/>
                                    </a:rPr>
                                    <m:t>∈</m:t>
                                  </m:r>
                                  <m:r>
                                    <a:rPr lang="en-US" altLang="zh-CN" sz="2400" i="1">
                                      <a:latin typeface="Cambria Math" panose="02040503050406030204" pitchFamily="18" charset="0"/>
                                    </a:rPr>
                                    <m:t>𝐿𝑒𝑎𝑣𝑒𝑠</m:t>
                                  </m:r>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𝑥</m:t>
                                      </m:r>
                                    </m:e>
                                  </m:d>
                                </m:sub>
                                <m:sup/>
                                <m:e>
                                  <m:d>
                                    <m:dPr>
                                      <m:ctrlPr>
                                        <a:rPr lang="en-US" altLang="zh-CN" sz="2400" i="1">
                                          <a:latin typeface="Cambria Math" panose="02040503050406030204" pitchFamily="18" charset="0"/>
                                        </a:rPr>
                                      </m:ctrlPr>
                                    </m:dPr>
                                    <m:e>
                                      <m:r>
                                        <a:rPr lang="en-US" altLang="zh-CN" sz="2400" i="1">
                                          <a:latin typeface="Cambria Math" panose="02040503050406030204" pitchFamily="18" charset="0"/>
                                        </a:rPr>
                                        <m:t>𝑑</m:t>
                                      </m:r>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𝑣</m:t>
                                          </m:r>
                                        </m:e>
                                      </m:d>
                                      <m:r>
                                        <a:rPr lang="en-US" altLang="zh-CN" sz="2400" i="1">
                                          <a:latin typeface="Cambria Math" panose="02040503050406030204" pitchFamily="18" charset="0"/>
                                        </a:rPr>
                                        <m:t>−</m:t>
                                      </m:r>
                                      <m:r>
                                        <a:rPr lang="en-US" altLang="zh-CN" sz="2400" i="1">
                                          <a:latin typeface="Cambria Math" panose="02040503050406030204" pitchFamily="18" charset="0"/>
                                        </a:rPr>
                                        <m:t>𝑑</m:t>
                                      </m:r>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𝑥</m:t>
                                          </m:r>
                                        </m:e>
                                      </m:d>
                                    </m:e>
                                  </m:d>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𝑤</m:t>
                                      </m:r>
                                      <m:r>
                                        <a:rPr lang="en-US" altLang="zh-CN" sz="2400" i="1">
                                          <a:latin typeface="Cambria Math" panose="02040503050406030204" pitchFamily="18" charset="0"/>
                                        </a:rPr>
                                        <m:t>∈</m:t>
                                      </m:r>
                                      <m:r>
                                        <a:rPr lang="en-US" altLang="zh-CN" sz="2400" i="1">
                                          <a:latin typeface="Cambria Math" panose="02040503050406030204" pitchFamily="18" charset="0"/>
                                        </a:rPr>
                                        <m:t>𝑝𝑎𝑡h</m:t>
                                      </m:r>
                                      <m:d>
                                        <m:dPr>
                                          <m:begChr m:val="["/>
                                          <m:ctrlPr>
                                            <a:rPr lang="en-US" altLang="zh-CN" sz="2400" i="1">
                                              <a:latin typeface="Cambria Math" panose="02040503050406030204" pitchFamily="18" charset="0"/>
                                            </a:rPr>
                                          </m:ctrlPr>
                                        </m:dPr>
                                        <m:e>
                                          <m:r>
                                            <a:rPr lang="en-US" altLang="zh-CN" sz="2400" i="1">
                                              <a:latin typeface="Cambria Math" panose="02040503050406030204" pitchFamily="18" charset="0"/>
                                            </a:rPr>
                                            <m:t>𝑥</m:t>
                                          </m:r>
                                          <m:r>
                                            <a:rPr lang="en-US" altLang="zh-CN" sz="2400" i="1">
                                              <a:latin typeface="Cambria Math" panose="02040503050406030204" pitchFamily="18" charset="0"/>
                                            </a:rPr>
                                            <m:t>,</m:t>
                                          </m:r>
                                          <m:r>
                                            <a:rPr lang="en-US" altLang="zh-CN" sz="2400" i="1">
                                              <a:latin typeface="Cambria Math" panose="02040503050406030204" pitchFamily="18" charset="0"/>
                                            </a:rPr>
                                            <m:t>𝑣</m:t>
                                          </m:r>
                                        </m:e>
                                      </m:d>
                                    </m:sub>
                                    <m:sup/>
                                    <m:e>
                                      <m:f>
                                        <m:fPr>
                                          <m:ctrlPr>
                                            <a:rPr lang="en-US" altLang="zh-CN" sz="2400" i="1">
                                              <a:latin typeface="Cambria Math" panose="02040503050406030204" pitchFamily="18" charset="0"/>
                                            </a:rPr>
                                          </m:ctrlPr>
                                        </m:fPr>
                                        <m:num>
                                          <m:r>
                                            <a:rPr lang="en-US" altLang="zh-CN" sz="2400" i="1">
                                              <a:latin typeface="Cambria Math" panose="02040503050406030204" pitchFamily="18" charset="0"/>
                                            </a:rPr>
                                            <m:t>1</m:t>
                                          </m:r>
                                        </m:num>
                                        <m:den>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𝑆𝑜𝑛𝑠</m:t>
                                              </m:r>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𝑤</m:t>
                                                  </m:r>
                                                </m:e>
                                              </m:d>
                                            </m:e>
                                          </m:d>
                                        </m:den>
                                      </m:f>
                                    </m:e>
                                  </m:nary>
                                </m:e>
                              </m:nary>
                            </m:e>
                          </m:d>
                        </m:e>
                      </m:nary>
                    </m:oMath>
                  </m:oMathPara>
                </a14:m>
                <a:endParaRPr lang="en-US" altLang="zh-CN" sz="2400" dirty="0"/>
              </a:p>
              <a:p>
                <a:pPr/>
                <a14:m>
                  <m:oMathPara xmlns:m="http://schemas.openxmlformats.org/officeDocument/2006/math">
                    <m:oMathParaPr>
                      <m:jc m:val="left"/>
                    </m:oMathParaPr>
                    <m:oMath xmlns:m="http://schemas.openxmlformats.org/officeDocument/2006/math">
                      <m:r>
                        <a:rPr lang="en-US" altLang="zh-CN" sz="2400" i="1">
                          <a:latin typeface="Cambria Math" panose="02040503050406030204" pitchFamily="18" charset="0"/>
                        </a:rPr>
                        <m:t> </m:t>
                      </m:r>
                      <m:r>
                        <a:rPr lang="en-US" altLang="zh-CN" sz="2400" b="0" i="1" smtClean="0">
                          <a:latin typeface="Cambria Math" panose="02040503050406030204" pitchFamily="18" charset="0"/>
                        </a:rPr>
                        <m:t>        </m:t>
                      </m:r>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1</m:t>
                          </m:r>
                        </m:num>
                        <m:den>
                          <m:r>
                            <a:rPr lang="en-US" altLang="zh-CN" sz="2400" i="1">
                              <a:latin typeface="Cambria Math" panose="02040503050406030204" pitchFamily="18" charset="0"/>
                            </a:rPr>
                            <m:t>|</m:t>
                          </m:r>
                          <m:r>
                            <a:rPr lang="en-US" altLang="zh-CN" sz="2400" i="1">
                              <a:latin typeface="Cambria Math" panose="02040503050406030204" pitchFamily="18" charset="0"/>
                            </a:rPr>
                            <m:t>𝑆𝑜𝑛𝑠</m:t>
                          </m:r>
                          <m:r>
                            <a:rPr lang="en-US" altLang="zh-CN" sz="2400" i="1">
                              <a:latin typeface="Cambria Math" panose="02040503050406030204" pitchFamily="18" charset="0"/>
                            </a:rPr>
                            <m:t>[</m:t>
                          </m:r>
                          <m:r>
                            <a:rPr lang="en-US" altLang="zh-CN" sz="2400" i="1">
                              <a:latin typeface="Cambria Math" panose="02040503050406030204" pitchFamily="18" charset="0"/>
                            </a:rPr>
                            <m:t>𝑢</m:t>
                          </m:r>
                          <m:r>
                            <a:rPr lang="en-US" altLang="zh-CN" sz="2400" i="1">
                              <a:latin typeface="Cambria Math" panose="02040503050406030204" pitchFamily="18" charset="0"/>
                            </a:rPr>
                            <m:t>]|</m:t>
                          </m:r>
                        </m:den>
                      </m:f>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𝑥</m:t>
                          </m:r>
                          <m:r>
                            <a:rPr lang="en-US" altLang="zh-CN" sz="2400" i="1">
                              <a:latin typeface="Cambria Math" panose="02040503050406030204" pitchFamily="18" charset="0"/>
                            </a:rPr>
                            <m:t>∈</m:t>
                          </m:r>
                          <m:r>
                            <a:rPr lang="en-US" altLang="zh-CN" sz="2400" i="1">
                              <a:latin typeface="Cambria Math" panose="02040503050406030204" pitchFamily="18" charset="0"/>
                            </a:rPr>
                            <m:t>𝑆𝑜𝑛𝑠</m:t>
                          </m:r>
                          <m:r>
                            <a:rPr lang="en-US" altLang="zh-CN" sz="2400" i="1">
                              <a:latin typeface="Cambria Math" panose="02040503050406030204" pitchFamily="18" charset="0"/>
                            </a:rPr>
                            <m:t>[</m:t>
                          </m:r>
                          <m:r>
                            <a:rPr lang="en-US" altLang="zh-CN" sz="2400" i="1">
                              <a:latin typeface="Cambria Math" panose="02040503050406030204" pitchFamily="18" charset="0"/>
                            </a:rPr>
                            <m:t>𝑢</m:t>
                          </m:r>
                          <m:r>
                            <a:rPr lang="en-US" altLang="zh-CN" sz="2400" i="1">
                              <a:latin typeface="Cambria Math" panose="02040503050406030204" pitchFamily="18" charset="0"/>
                            </a:rPr>
                            <m:t>]</m:t>
                          </m:r>
                        </m:sub>
                        <m:sup/>
                        <m:e>
                          <m:d>
                            <m:dPr>
                              <m:ctrlPr>
                                <a:rPr lang="en-US" altLang="zh-CN" sz="2400" i="1">
                                  <a:latin typeface="Cambria Math" panose="02040503050406030204" pitchFamily="18" charset="0"/>
                                </a:rPr>
                              </m:ctrlPr>
                            </m:dPr>
                            <m:e>
                              <m:r>
                                <a:rPr lang="en-US" altLang="zh-CN" sz="2400" i="1">
                                  <a:latin typeface="Cambria Math" panose="02040503050406030204" pitchFamily="18" charset="0"/>
                                </a:rPr>
                                <m:t>1+</m:t>
                              </m:r>
                              <m:r>
                                <a:rPr lang="en-US" altLang="zh-CN" sz="2400" b="0" i="1" smtClean="0">
                                  <a:latin typeface="Cambria Math" panose="02040503050406030204" pitchFamily="18" charset="0"/>
                                </a:rPr>
                                <m:t>𝑓</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𝑥</m:t>
                              </m:r>
                              <m:r>
                                <a:rPr lang="en-US" altLang="zh-CN" sz="2400" b="0" i="1" smtClean="0">
                                  <a:latin typeface="Cambria Math" panose="02040503050406030204" pitchFamily="18" charset="0"/>
                                </a:rPr>
                                <m:t>]</m:t>
                              </m:r>
                            </m:e>
                          </m:d>
                        </m:e>
                      </m:nary>
                    </m:oMath>
                  </m:oMathPara>
                </a14:m>
                <a:endParaRPr lang="zh-CN" altLang="en-US" sz="2400" dirty="0"/>
              </a:p>
              <a:p>
                <a:endParaRPr lang="zh-CN" altLang="en-US" dirty="0"/>
              </a:p>
            </p:txBody>
          </p:sp>
        </mc:Choice>
        <mc:Fallback xmlns="">
          <p:sp>
            <p:nvSpPr>
              <p:cNvPr id="2" name="内容占位符 1">
                <a:extLst>
                  <a:ext uri="{FF2B5EF4-FFF2-40B4-BE49-F238E27FC236}">
                    <a16:creationId xmlns:a16="http://schemas.microsoft.com/office/drawing/2014/main" id="{31AC47D3-CFCF-44EB-95F6-8CA60D84FA3C}"/>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625E2B2-A9F3-4604-8FA4-D258C35E387D}"/>
              </a:ext>
            </a:extLst>
          </p:cNvPr>
          <p:cNvSpPr>
            <a:spLocks noGrp="1"/>
          </p:cNvSpPr>
          <p:nvPr>
            <p:ph type="ctrTitle"/>
          </p:nvPr>
        </p:nvSpPr>
        <p:spPr/>
        <p:txBody>
          <a:bodyPr/>
          <a:lstStyle/>
          <a:p>
            <a:r>
              <a:rPr lang="en-US" altLang="zh-CN" dirty="0"/>
              <a:t>CF839C </a:t>
            </a:r>
            <a:r>
              <a:rPr lang="zh-CN" altLang="en-US" dirty="0"/>
              <a:t>树上路径长度期望</a:t>
            </a:r>
          </a:p>
        </p:txBody>
      </p:sp>
      <p:sp>
        <p:nvSpPr>
          <p:cNvPr id="4" name="内容占位符 3">
            <a:extLst>
              <a:ext uri="{FF2B5EF4-FFF2-40B4-BE49-F238E27FC236}">
                <a16:creationId xmlns:a16="http://schemas.microsoft.com/office/drawing/2014/main" id="{93FC28F7-8118-48B0-A21A-75CD4D282A7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441643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42412D7-1A23-4630-913B-0F14B075B83E}"/>
              </a:ext>
            </a:extLst>
          </p:cNvPr>
          <p:cNvSpPr>
            <a:spLocks noGrp="1"/>
          </p:cNvSpPr>
          <p:nvPr>
            <p:ph idx="1"/>
          </p:nvPr>
        </p:nvSpPr>
        <p:spPr/>
        <p:txBody>
          <a:bodyPr/>
          <a:lstStyle/>
          <a:p>
            <a:r>
              <a:rPr lang="zh-CN" altLang="en-US" dirty="0"/>
              <a:t>给定一个连通的有向图，将某个点作为起点</a:t>
            </a:r>
            <a:r>
              <a:rPr lang="en-US" altLang="zh-CN" dirty="0"/>
              <a:t>S</a:t>
            </a:r>
            <a:r>
              <a:rPr lang="zh-CN" altLang="en-US" dirty="0"/>
              <a:t>，另一个点作为终点</a:t>
            </a:r>
            <a:r>
              <a:rPr lang="en-US" altLang="zh-CN" dirty="0"/>
              <a:t>T</a:t>
            </a:r>
            <a:r>
              <a:rPr lang="zh-CN" altLang="en-US" dirty="0"/>
              <a:t>，从起点出发，等概率地从相连的边中选择一个并沿着这条边行走</a:t>
            </a:r>
            <a:endParaRPr lang="en-US" altLang="zh-CN" dirty="0"/>
          </a:p>
          <a:p>
            <a:r>
              <a:rPr lang="zh-CN" altLang="en-US" dirty="0"/>
              <a:t>问期望多少步能从起点到达终点</a:t>
            </a:r>
          </a:p>
        </p:txBody>
      </p:sp>
      <p:sp>
        <p:nvSpPr>
          <p:cNvPr id="3" name="标题 2">
            <a:extLst>
              <a:ext uri="{FF2B5EF4-FFF2-40B4-BE49-F238E27FC236}">
                <a16:creationId xmlns:a16="http://schemas.microsoft.com/office/drawing/2014/main" id="{EABD05F2-258F-4EAF-8D6D-8F4F79E3E9CB}"/>
              </a:ext>
            </a:extLst>
          </p:cNvPr>
          <p:cNvSpPr>
            <a:spLocks noGrp="1"/>
          </p:cNvSpPr>
          <p:nvPr>
            <p:ph type="ctrTitle"/>
          </p:nvPr>
        </p:nvSpPr>
        <p:spPr/>
        <p:txBody>
          <a:bodyPr/>
          <a:lstStyle/>
          <a:p>
            <a:r>
              <a:rPr lang="zh-CN" altLang="en-US" dirty="0"/>
              <a:t>无向图随机游走</a:t>
            </a:r>
          </a:p>
        </p:txBody>
      </p:sp>
      <p:sp>
        <p:nvSpPr>
          <p:cNvPr id="4" name="内容占位符 3">
            <a:extLst>
              <a:ext uri="{FF2B5EF4-FFF2-40B4-BE49-F238E27FC236}">
                <a16:creationId xmlns:a16="http://schemas.microsoft.com/office/drawing/2014/main" id="{B1415384-1CC8-4A70-83A4-1D17A73AB85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79120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42412D7-1A23-4630-913B-0F14B075B83E}"/>
                  </a:ext>
                </a:extLst>
              </p:cNvPr>
              <p:cNvSpPr>
                <a:spLocks noGrp="1"/>
              </p:cNvSpPr>
              <p:nvPr>
                <p:ph idx="1"/>
              </p:nvPr>
            </p:nvSpPr>
            <p:spPr/>
            <p:txBody>
              <a:bodyPr/>
              <a:lstStyle/>
              <a:p>
                <a:r>
                  <a:rPr lang="zh-CN" altLang="en-US" dirty="0"/>
                  <a:t>设</a:t>
                </a:r>
                <a14:m>
                  <m:oMath xmlns:m="http://schemas.openxmlformats.org/officeDocument/2006/math">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oMath>
                </a14:m>
                <a:r>
                  <a:rPr lang="zh-CN" altLang="en-US" dirty="0"/>
                  <a:t>表示从点</a:t>
                </a:r>
                <a:r>
                  <a:rPr lang="en-US" altLang="zh-CN" dirty="0"/>
                  <a:t>u</a:t>
                </a:r>
                <a:r>
                  <a:rPr lang="zh-CN" altLang="en-US" dirty="0"/>
                  <a:t>出发，期望走多少步到达终点</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𝑝</m:t>
                          </m:r>
                          <m:r>
                            <a:rPr lang="en-US" altLang="zh-CN" b="0" i="1" smtClean="0">
                              <a:latin typeface="Cambria Math" panose="02040503050406030204" pitchFamily="18" charset="0"/>
                            </a:rPr>
                            <m:t>𝑎𝑡h</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sub>
                        <m:sup/>
                        <m:e>
                          <m:r>
                            <a:rPr lang="en-US" altLang="zh-CN" b="0" i="1" smtClean="0">
                              <a:latin typeface="Cambria Math" panose="02040503050406030204" pitchFamily="18" charset="0"/>
                            </a:rPr>
                            <m:t>|</m:t>
                          </m:r>
                          <m:r>
                            <a:rPr lang="en-US" altLang="zh-CN" b="0" i="1" smtClean="0">
                              <a:latin typeface="Cambria Math" panose="02040503050406030204" pitchFamily="18" charset="0"/>
                            </a:rPr>
                            <m:t>𝑝𝑎𝑡h</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en-US" altLang="zh-CN" b="0" i="1" smtClean="0">
                                  <a:latin typeface="Cambria Math" panose="02040503050406030204" pitchFamily="18" charset="0"/>
                                </a:rPr>
                                <m:t>𝑝𝑎𝑡h</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sub>
                            <m:sup/>
                            <m:e>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e>
                          </m:nary>
                        </m:e>
                      </m:nary>
                    </m:oMath>
                  </m:oMathPara>
                </a14:m>
                <a:endParaRPr lang="en-US" altLang="zh-CN" dirty="0"/>
              </a:p>
              <a:p>
                <a:r>
                  <a:rPr lang="zh-CN" altLang="en-US" dirty="0"/>
                  <a:t>怎样求出</a:t>
                </a:r>
                <a:r>
                  <a:rPr lang="en-US" altLang="zh-CN" dirty="0"/>
                  <a:t>f</a:t>
                </a:r>
                <a:r>
                  <a:rPr lang="zh-CN" altLang="en-US" dirty="0"/>
                  <a:t>之间的关系？</a:t>
                </a:r>
              </a:p>
            </p:txBody>
          </p:sp>
        </mc:Choice>
        <mc:Fallback xmlns="">
          <p:sp>
            <p:nvSpPr>
              <p:cNvPr id="2" name="内容占位符 1">
                <a:extLst>
                  <a:ext uri="{FF2B5EF4-FFF2-40B4-BE49-F238E27FC236}">
                    <a16:creationId xmlns:a16="http://schemas.microsoft.com/office/drawing/2014/main" id="{542412D7-1A23-4630-913B-0F14B075B83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ABD05F2-258F-4EAF-8D6D-8F4F79E3E9CB}"/>
              </a:ext>
            </a:extLst>
          </p:cNvPr>
          <p:cNvSpPr>
            <a:spLocks noGrp="1"/>
          </p:cNvSpPr>
          <p:nvPr>
            <p:ph type="ctrTitle"/>
          </p:nvPr>
        </p:nvSpPr>
        <p:spPr/>
        <p:txBody>
          <a:bodyPr/>
          <a:lstStyle/>
          <a:p>
            <a:r>
              <a:rPr lang="zh-CN" altLang="en-US" dirty="0"/>
              <a:t>无向图随机游走</a:t>
            </a:r>
          </a:p>
        </p:txBody>
      </p:sp>
      <p:sp>
        <p:nvSpPr>
          <p:cNvPr id="4" name="内容占位符 3">
            <a:extLst>
              <a:ext uri="{FF2B5EF4-FFF2-40B4-BE49-F238E27FC236}">
                <a16:creationId xmlns:a16="http://schemas.microsoft.com/office/drawing/2014/main" id="{B1415384-1CC8-4A70-83A4-1D17A73AB85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792609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42412D7-1A23-4630-913B-0F14B075B83E}"/>
                  </a:ext>
                </a:extLst>
              </p:cNvPr>
              <p:cNvSpPr>
                <a:spLocks noGrp="1"/>
              </p:cNvSpPr>
              <p:nvPr>
                <p:ph idx="1"/>
              </p:nvPr>
            </p:nvSpPr>
            <p:spPr/>
            <p:txBody>
              <a:bodyPr>
                <a:normAutofit fontScale="92500"/>
              </a:bodyPr>
              <a:lstStyle/>
              <a:p>
                <a:r>
                  <a:rPr lang="zh-CN" altLang="en-US" dirty="0"/>
                  <a:t>设</a:t>
                </a:r>
                <a14:m>
                  <m:oMath xmlns:m="http://schemas.openxmlformats.org/officeDocument/2006/math">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oMath>
                </a14:m>
                <a:r>
                  <a:rPr lang="zh-CN" altLang="en-US" dirty="0"/>
                  <a:t>表示从点</a:t>
                </a:r>
                <a:r>
                  <a:rPr lang="en-US" altLang="zh-CN" dirty="0"/>
                  <a:t>u</a:t>
                </a:r>
                <a:r>
                  <a:rPr lang="zh-CN" altLang="en-US" dirty="0"/>
                  <a:t>出发，期望走多少步到达终点</a:t>
                </a:r>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𝑝</m:t>
                          </m:r>
                          <m:r>
                            <a:rPr lang="en-US" altLang="zh-CN" b="0" i="1" smtClean="0">
                              <a:latin typeface="Cambria Math" panose="02040503050406030204" pitchFamily="18" charset="0"/>
                            </a:rPr>
                            <m:t>𝑎𝑡h</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sub>
                        <m:sup/>
                        <m:e>
                          <m:r>
                            <a:rPr lang="en-US" altLang="zh-CN" b="0" i="1" smtClean="0">
                              <a:latin typeface="Cambria Math" panose="02040503050406030204" pitchFamily="18" charset="0"/>
                            </a:rPr>
                            <m:t>|</m:t>
                          </m:r>
                          <m:r>
                            <a:rPr lang="en-US" altLang="zh-CN" b="0" i="1" smtClean="0">
                              <a:latin typeface="Cambria Math" panose="02040503050406030204" pitchFamily="18" charset="0"/>
                            </a:rPr>
                            <m:t>𝑝𝑎𝑡h</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en-US" altLang="zh-CN" b="0" i="1" smtClean="0">
                                  <a:latin typeface="Cambria Math" panose="02040503050406030204" pitchFamily="18" charset="0"/>
                                </a:rPr>
                                <m:t>𝑝𝑎𝑡h</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sub>
                            <m:sup/>
                            <m:e>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e>
                          </m:nary>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sub>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𝑝</m:t>
                              </m:r>
                              <m:r>
                                <a:rPr lang="en-US" altLang="zh-CN" i="1">
                                  <a:latin typeface="Cambria Math" panose="02040503050406030204" pitchFamily="18" charset="0"/>
                                </a:rPr>
                                <m:t>𝑎𝑡h</m:t>
                              </m:r>
                              <m:r>
                                <a:rPr lang="en-US" altLang="zh-CN" i="1">
                                  <a:latin typeface="Cambria Math" panose="02040503050406030204" pitchFamily="18" charset="0"/>
                                </a:rPr>
                                <m:t>(</m:t>
                              </m:r>
                              <m:r>
                                <a:rPr lang="en-US" altLang="zh-CN" b="0" i="1" smtClean="0">
                                  <a:latin typeface="Cambria Math" panose="02040503050406030204" pitchFamily="18" charset="0"/>
                                </a:rPr>
                                <m:t>𝑣</m:t>
                              </m:r>
                              <m:r>
                                <a:rPr lang="en-US" altLang="zh-CN" i="1">
                                  <a:latin typeface="Cambria Math" panose="02040503050406030204" pitchFamily="18" charset="0"/>
                                </a:rPr>
                                <m:t>,</m:t>
                              </m:r>
                              <m:r>
                                <a:rPr lang="en-US" altLang="zh-CN" i="1">
                                  <a:latin typeface="Cambria Math" panose="02040503050406030204" pitchFamily="18" charset="0"/>
                                </a:rPr>
                                <m:t>𝑇</m:t>
                              </m:r>
                              <m:r>
                                <a:rPr lang="en-US" altLang="zh-CN" i="1">
                                  <a:latin typeface="Cambria Math" panose="02040503050406030204" pitchFamily="18" charset="0"/>
                                </a:rPr>
                                <m:t>)</m:t>
                              </m:r>
                            </m:sub>
                            <m:sup/>
                            <m:e>
                              <m:d>
                                <m:dPr>
                                  <m:ctrlPr>
                                    <a:rPr lang="en-US" altLang="zh-CN" b="0" i="1" smtClean="0">
                                      <a:latin typeface="Cambria Math" panose="02040503050406030204" pitchFamily="18" charset="0"/>
                                    </a:rPr>
                                  </m:ctrlPr>
                                </m:dPr>
                                <m:e>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𝑝𝑎𝑡h</m:t>
                                      </m:r>
                                      <m:d>
                                        <m:dPr>
                                          <m:ctrlPr>
                                            <a:rPr lang="en-US" altLang="zh-CN" i="1">
                                              <a:latin typeface="Cambria Math" panose="02040503050406030204" pitchFamily="18" charset="0"/>
                                            </a:rPr>
                                          </m:ctrlPr>
                                        </m:dPr>
                                        <m:e>
                                          <m:r>
                                            <a:rPr lang="en-US" altLang="zh-CN" i="1">
                                              <a:latin typeface="Cambria Math" panose="02040503050406030204" pitchFamily="18" charset="0"/>
                                            </a:rPr>
                                            <m:t>𝑣</m:t>
                                          </m:r>
                                          <m:r>
                                            <a:rPr lang="en-US" altLang="zh-CN" i="1">
                                              <a:latin typeface="Cambria Math" panose="02040503050406030204" pitchFamily="18" charset="0"/>
                                            </a:rPr>
                                            <m:t>,</m:t>
                                          </m:r>
                                          <m:r>
                                            <a:rPr lang="en-US" altLang="zh-CN" i="1">
                                              <a:latin typeface="Cambria Math" panose="02040503050406030204" pitchFamily="18" charset="0"/>
                                            </a:rPr>
                                            <m:t>𝑇</m:t>
                                          </m:r>
                                        </m:e>
                                      </m:d>
                                    </m:e>
                                  </m:d>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e>
                              </m:d>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m:t>
                                  </m:r>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𝑏</m:t>
                                  </m:r>
                                  <m:r>
                                    <a:rPr lang="en-US" altLang="zh-CN" i="1">
                                      <a:latin typeface="Cambria Math" panose="02040503050406030204" pitchFamily="18" charset="0"/>
                                    </a:rPr>
                                    <m:t>)∈</m:t>
                                  </m:r>
                                  <m:r>
                                    <a:rPr lang="en-US" altLang="zh-CN" i="1">
                                      <a:latin typeface="Cambria Math" panose="02040503050406030204" pitchFamily="18" charset="0"/>
                                    </a:rPr>
                                    <m:t>𝑝𝑎𝑡h</m:t>
                                  </m:r>
                                  <m:r>
                                    <a:rPr lang="en-US" altLang="zh-CN" i="1">
                                      <a:latin typeface="Cambria Math" panose="02040503050406030204" pitchFamily="18" charset="0"/>
                                    </a:rPr>
                                    <m:t>(</m:t>
                                  </m:r>
                                  <m:r>
                                    <a:rPr lang="en-US" altLang="zh-CN" b="0" i="1" smtClean="0">
                                      <a:latin typeface="Cambria Math" panose="02040503050406030204" pitchFamily="18" charset="0"/>
                                    </a:rPr>
                                    <m:t>𝑣</m:t>
                                  </m:r>
                                  <m:r>
                                    <a:rPr lang="en-US" altLang="zh-CN" i="1">
                                      <a:latin typeface="Cambria Math" panose="02040503050406030204" pitchFamily="18" charset="0"/>
                                    </a:rPr>
                                    <m:t>,</m:t>
                                  </m:r>
                                  <m:r>
                                    <a:rPr lang="en-US" altLang="zh-CN" i="1">
                                      <a:latin typeface="Cambria Math" panose="02040503050406030204" pitchFamily="18" charset="0"/>
                                    </a:rPr>
                                    <m:t>𝑇</m:t>
                                  </m:r>
                                  <m:r>
                                    <a:rPr lang="en-US" altLang="zh-CN" i="1">
                                      <a:latin typeface="Cambria Math" panose="02040503050406030204" pitchFamily="18" charset="0"/>
                                    </a:rPr>
                                    <m:t>)</m:t>
                                  </m:r>
                                </m:sub>
                                <m:sup/>
                                <m:e>
                                  <m:r>
                                    <a:rPr lang="en-US" altLang="zh-CN" i="1">
                                      <a:latin typeface="Cambria Math" panose="02040503050406030204" pitchFamily="18" charset="0"/>
                                    </a:rPr>
                                    <m:t>𝑃</m:t>
                                  </m:r>
                                  <m:r>
                                    <a:rPr lang="en-US" altLang="zh-CN" i="1">
                                      <a:latin typeface="Cambria Math" panose="02040503050406030204" pitchFamily="18" charset="0"/>
                                    </a:rPr>
                                    <m:t>(</m:t>
                                  </m:r>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𝑏</m:t>
                                  </m:r>
                                  <m:r>
                                    <a:rPr lang="en-US" altLang="zh-CN" i="1">
                                      <a:latin typeface="Cambria Math" panose="02040503050406030204" pitchFamily="18" charset="0"/>
                                    </a:rPr>
                                    <m:t>)</m:t>
                                  </m:r>
                                </m:e>
                              </m:nary>
                            </m:e>
                          </m:nary>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sz="2400" i="1">
                          <a:latin typeface="Cambria Math" panose="02040503050406030204" pitchFamily="18" charset="0"/>
                        </a:rPr>
                        <m:t> </m:t>
                      </m:r>
                      <m:r>
                        <a:rPr lang="en-US" altLang="zh-CN" sz="2400" b="0" i="1" smtClean="0">
                          <a:latin typeface="Cambria Math" panose="02040503050406030204" pitchFamily="18" charset="0"/>
                        </a:rPr>
                        <m:t>          </m:t>
                      </m:r>
                      <m:r>
                        <a:rPr lang="en-US" altLang="zh-CN" sz="2400" i="1">
                          <a:latin typeface="Cambria Math" panose="02040503050406030204" pitchFamily="18" charset="0"/>
                        </a:rPr>
                        <m:t>=</m:t>
                      </m:r>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𝑢</m:t>
                          </m:r>
                          <m:r>
                            <a:rPr lang="en-US" altLang="zh-CN" sz="2400" i="1">
                              <a:latin typeface="Cambria Math" panose="02040503050406030204" pitchFamily="18" charset="0"/>
                            </a:rPr>
                            <m:t>→</m:t>
                          </m:r>
                          <m:r>
                            <a:rPr lang="en-US" altLang="zh-CN" sz="2400" i="1">
                              <a:latin typeface="Cambria Math" panose="02040503050406030204" pitchFamily="18" charset="0"/>
                            </a:rPr>
                            <m:t>𝑣</m:t>
                          </m:r>
                        </m:sub>
                        <m:sup/>
                        <m:e>
                          <m:r>
                            <a:rPr lang="en-US" altLang="zh-CN" sz="2400" i="1">
                              <a:latin typeface="Cambria Math" panose="02040503050406030204" pitchFamily="18" charset="0"/>
                            </a:rPr>
                            <m:t>𝑃</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𝑢</m:t>
                              </m:r>
                              <m:r>
                                <a:rPr lang="en-US" altLang="zh-CN" sz="2400" i="1">
                                  <a:latin typeface="Cambria Math" panose="02040503050406030204" pitchFamily="18" charset="0"/>
                                </a:rPr>
                                <m:t>,</m:t>
                              </m:r>
                              <m:r>
                                <a:rPr lang="en-US" altLang="zh-CN" sz="2400" i="1">
                                  <a:latin typeface="Cambria Math" panose="02040503050406030204" pitchFamily="18" charset="0"/>
                                </a:rPr>
                                <m:t>𝑣</m:t>
                              </m:r>
                            </m:e>
                          </m:d>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1+</m:t>
                              </m:r>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𝑝</m:t>
                                  </m:r>
                                  <m:r>
                                    <a:rPr lang="en-US" altLang="zh-CN" sz="2400" i="1">
                                      <a:latin typeface="Cambria Math" panose="02040503050406030204" pitchFamily="18" charset="0"/>
                                    </a:rPr>
                                    <m:t>𝑎𝑡h</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𝑣</m:t>
                                      </m:r>
                                      <m:r>
                                        <a:rPr lang="en-US" altLang="zh-CN" sz="2400" i="1">
                                          <a:latin typeface="Cambria Math" panose="02040503050406030204" pitchFamily="18" charset="0"/>
                                        </a:rPr>
                                        <m:t>,</m:t>
                                      </m:r>
                                      <m:r>
                                        <a:rPr lang="en-US" altLang="zh-CN" sz="2400" i="1">
                                          <a:latin typeface="Cambria Math" panose="02040503050406030204" pitchFamily="18" charset="0"/>
                                        </a:rPr>
                                        <m:t>𝑇</m:t>
                                      </m:r>
                                    </m:e>
                                  </m:d>
                                </m:sub>
                                <m:sup/>
                                <m:e>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𝑝𝑎𝑡h</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𝑣</m:t>
                                          </m:r>
                                          <m:r>
                                            <a:rPr lang="en-US" altLang="zh-CN" sz="2400" i="1">
                                              <a:latin typeface="Cambria Math" panose="02040503050406030204" pitchFamily="18" charset="0"/>
                                            </a:rPr>
                                            <m:t>,</m:t>
                                          </m:r>
                                          <m:r>
                                            <a:rPr lang="en-US" altLang="zh-CN" sz="2400" i="1">
                                              <a:latin typeface="Cambria Math" panose="02040503050406030204" pitchFamily="18" charset="0"/>
                                            </a:rPr>
                                            <m:t>𝑇</m:t>
                                          </m:r>
                                        </m:e>
                                      </m:d>
                                    </m:e>
                                  </m:d>
                                  <m:r>
                                    <a:rPr lang="en-US" altLang="zh-CN" sz="2400" i="1">
                                      <a:latin typeface="Cambria Math" panose="02040503050406030204" pitchFamily="18" charset="0"/>
                                    </a:rPr>
                                    <m:t>∗</m:t>
                                  </m:r>
                                  <m:nary>
                                    <m:naryPr>
                                      <m:chr m:val="∏"/>
                                      <m:ctrlPr>
                                        <a:rPr lang="en-US" altLang="zh-CN" sz="2400" i="1">
                                          <a:latin typeface="Cambria Math" panose="02040503050406030204" pitchFamily="18" charset="0"/>
                                        </a:rPr>
                                      </m:ctrlPr>
                                    </m:naryPr>
                                    <m:sub>
                                      <m:d>
                                        <m:dPr>
                                          <m:ctrlPr>
                                            <a:rPr lang="en-US" altLang="zh-CN" sz="2400" i="1">
                                              <a:latin typeface="Cambria Math" panose="02040503050406030204" pitchFamily="18" charset="0"/>
                                            </a:rPr>
                                          </m:ctrlPr>
                                        </m:dPr>
                                        <m:e>
                                          <m:r>
                                            <a:rPr lang="en-US" altLang="zh-CN" sz="2400" i="1">
                                              <a:latin typeface="Cambria Math" panose="02040503050406030204" pitchFamily="18" charset="0"/>
                                            </a:rPr>
                                            <m:t>𝑎</m:t>
                                          </m:r>
                                          <m:r>
                                            <a:rPr lang="en-US" altLang="zh-CN" sz="2400" i="1">
                                              <a:latin typeface="Cambria Math" panose="02040503050406030204" pitchFamily="18" charset="0"/>
                                            </a:rPr>
                                            <m:t>,</m:t>
                                          </m:r>
                                          <m:r>
                                            <a:rPr lang="en-US" altLang="zh-CN" sz="2400" i="1">
                                              <a:latin typeface="Cambria Math" panose="02040503050406030204" pitchFamily="18" charset="0"/>
                                            </a:rPr>
                                            <m:t>𝑏</m:t>
                                          </m:r>
                                        </m:e>
                                      </m:d>
                                      <m:r>
                                        <a:rPr lang="en-US" altLang="zh-CN" sz="2400" i="1">
                                          <a:latin typeface="Cambria Math" panose="02040503050406030204" pitchFamily="18" charset="0"/>
                                        </a:rPr>
                                        <m:t>∈</m:t>
                                      </m:r>
                                      <m:r>
                                        <a:rPr lang="en-US" altLang="zh-CN" sz="2400" i="1">
                                          <a:latin typeface="Cambria Math" panose="02040503050406030204" pitchFamily="18" charset="0"/>
                                        </a:rPr>
                                        <m:t>𝑝𝑎𝑡h</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𝑣</m:t>
                                          </m:r>
                                          <m:r>
                                            <a:rPr lang="en-US" altLang="zh-CN" sz="2400" i="1">
                                              <a:latin typeface="Cambria Math" panose="02040503050406030204" pitchFamily="18" charset="0"/>
                                            </a:rPr>
                                            <m:t>,</m:t>
                                          </m:r>
                                          <m:r>
                                            <a:rPr lang="en-US" altLang="zh-CN" sz="2400" i="1">
                                              <a:latin typeface="Cambria Math" panose="02040503050406030204" pitchFamily="18" charset="0"/>
                                            </a:rPr>
                                            <m:t>𝑇</m:t>
                                          </m:r>
                                        </m:e>
                                      </m:d>
                                    </m:sub>
                                    <m:sup/>
                                    <m:e>
                                      <m:r>
                                        <a:rPr lang="en-US" altLang="zh-CN" sz="2400" i="1">
                                          <a:latin typeface="Cambria Math" panose="02040503050406030204" pitchFamily="18" charset="0"/>
                                        </a:rPr>
                                        <m:t>𝑃</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𝑎</m:t>
                                          </m:r>
                                          <m:r>
                                            <a:rPr lang="en-US" altLang="zh-CN" sz="2400" i="1">
                                              <a:latin typeface="Cambria Math" panose="02040503050406030204" pitchFamily="18" charset="0"/>
                                            </a:rPr>
                                            <m:t>,</m:t>
                                          </m:r>
                                          <m:r>
                                            <a:rPr lang="en-US" altLang="zh-CN" sz="2400" i="1">
                                              <a:latin typeface="Cambria Math" panose="02040503050406030204" pitchFamily="18" charset="0"/>
                                            </a:rPr>
                                            <m:t>𝑏</m:t>
                                          </m:r>
                                        </m:e>
                                      </m:d>
                                    </m:e>
                                  </m:nary>
                                </m:e>
                              </m:nary>
                            </m:e>
                          </m:d>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r>
                        <a:rPr lang="en-US" altLang="zh-CN" b="0" i="1" smtClean="0">
                          <a:latin typeface="Cambria Math" panose="02040503050406030204" pitchFamily="18" charset="0"/>
                        </a:rPr>
                        <m:t>1+</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𝑢</m:t>
                          </m:r>
                          <m:r>
                            <a:rPr lang="en-US" altLang="zh-CN" i="1">
                              <a:latin typeface="Cambria Math" panose="02040503050406030204" pitchFamily="18" charset="0"/>
                            </a:rPr>
                            <m:t>→</m:t>
                          </m:r>
                          <m:r>
                            <a:rPr lang="en-US" altLang="zh-CN" i="1">
                              <a:latin typeface="Cambria Math" panose="02040503050406030204" pitchFamily="18" charset="0"/>
                            </a:rPr>
                            <m:t>𝑣</m:t>
                          </m:r>
                        </m:sub>
                        <m:sup/>
                        <m:e>
                          <m:r>
                            <a:rPr lang="en-US" altLang="zh-CN" i="1">
                              <a:latin typeface="Cambria Math" panose="02040503050406030204" pitchFamily="18" charset="0"/>
                            </a:rPr>
                            <m:t>𝑃</m:t>
                          </m:r>
                          <m:d>
                            <m:dPr>
                              <m:ctrlPr>
                                <a:rPr lang="en-US" altLang="zh-CN" i="1">
                                  <a:latin typeface="Cambria Math" panose="02040503050406030204" pitchFamily="18" charset="0"/>
                                </a:rPr>
                              </m:ctrlPr>
                            </m:dPr>
                            <m:e>
                              <m:r>
                                <a:rPr lang="en-US" altLang="zh-CN" i="1">
                                  <a:latin typeface="Cambria Math" panose="02040503050406030204" pitchFamily="18" charset="0"/>
                                </a:rPr>
                                <m:t>𝑢</m:t>
                              </m:r>
                              <m:r>
                                <a:rPr lang="en-US" altLang="zh-CN" i="1">
                                  <a:latin typeface="Cambria Math" panose="02040503050406030204" pitchFamily="18" charset="0"/>
                                </a:rPr>
                                <m:t>,</m:t>
                              </m:r>
                              <m:r>
                                <a:rPr lang="en-US" altLang="zh-CN" i="1">
                                  <a:latin typeface="Cambria Math" panose="02040503050406030204" pitchFamily="18" charset="0"/>
                                </a:rPr>
                                <m:t>𝑣</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r>
                            <a:rPr lang="en-US" altLang="zh-CN" b="0" i="1" smtClean="0">
                              <a:latin typeface="Cambria Math" panose="02040503050406030204" pitchFamily="18" charset="0"/>
                            </a:rPr>
                            <m:t>]</m:t>
                          </m:r>
                        </m:e>
                      </m:nary>
                    </m:oMath>
                  </m:oMathPara>
                </a14:m>
                <a:endParaRPr lang="en-US" altLang="zh-CN" dirty="0"/>
              </a:p>
            </p:txBody>
          </p:sp>
        </mc:Choice>
        <mc:Fallback xmlns="">
          <p:sp>
            <p:nvSpPr>
              <p:cNvPr id="2" name="内容占位符 1">
                <a:extLst>
                  <a:ext uri="{FF2B5EF4-FFF2-40B4-BE49-F238E27FC236}">
                    <a16:creationId xmlns:a16="http://schemas.microsoft.com/office/drawing/2014/main" id="{542412D7-1A23-4630-913B-0F14B075B83E}"/>
                  </a:ext>
                </a:extLst>
              </p:cNvPr>
              <p:cNvSpPr>
                <a:spLocks noGrp="1" noRot="1" noChangeAspect="1" noMove="1" noResize="1" noEditPoints="1" noAdjustHandles="1" noChangeArrowheads="1" noChangeShapeType="1" noTextEdit="1"/>
              </p:cNvSpPr>
              <p:nvPr>
                <p:ph idx="1"/>
              </p:nvPr>
            </p:nvSpPr>
            <p:spPr>
              <a:blipFill>
                <a:blip r:embed="rId2"/>
                <a:stretch>
                  <a:fillRect l="-1043"/>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ABD05F2-258F-4EAF-8D6D-8F4F79E3E9CB}"/>
              </a:ext>
            </a:extLst>
          </p:cNvPr>
          <p:cNvSpPr>
            <a:spLocks noGrp="1"/>
          </p:cNvSpPr>
          <p:nvPr>
            <p:ph type="ctrTitle"/>
          </p:nvPr>
        </p:nvSpPr>
        <p:spPr/>
        <p:txBody>
          <a:bodyPr/>
          <a:lstStyle/>
          <a:p>
            <a:r>
              <a:rPr lang="zh-CN" altLang="en-US" dirty="0"/>
              <a:t>无向图随机游走</a:t>
            </a:r>
          </a:p>
        </p:txBody>
      </p:sp>
      <p:sp>
        <p:nvSpPr>
          <p:cNvPr id="4" name="内容占位符 3">
            <a:extLst>
              <a:ext uri="{FF2B5EF4-FFF2-40B4-BE49-F238E27FC236}">
                <a16:creationId xmlns:a16="http://schemas.microsoft.com/office/drawing/2014/main" id="{B1415384-1CC8-4A70-83A4-1D17A73AB85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87390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1AE3D06-395A-478C-BD4B-C89142AEE764}"/>
              </a:ext>
            </a:extLst>
          </p:cNvPr>
          <p:cNvSpPr>
            <a:spLocks noGrp="1"/>
          </p:cNvSpPr>
          <p:nvPr>
            <p:ph idx="1"/>
          </p:nvPr>
        </p:nvSpPr>
        <p:spPr/>
        <p:txBody>
          <a:bodyPr/>
          <a:lstStyle/>
          <a:p>
            <a:r>
              <a:rPr lang="zh-CN" altLang="en-US" dirty="0"/>
              <a:t>给定一张连通的无向图，每条边上有权值</a:t>
            </a:r>
            <a:endParaRPr lang="en-US" altLang="zh-CN" dirty="0"/>
          </a:p>
          <a:p>
            <a:r>
              <a:rPr lang="zh-CN" altLang="en-US" dirty="0"/>
              <a:t>从节点</a:t>
            </a:r>
            <a:r>
              <a:rPr lang="en-US" altLang="zh-CN" dirty="0"/>
              <a:t>1</a:t>
            </a:r>
            <a:r>
              <a:rPr lang="zh-CN" altLang="en-US" dirty="0"/>
              <a:t>出发，每次从相连的点中等概率地选择一条边并沿此边移动，直到移动到点</a:t>
            </a:r>
            <a:r>
              <a:rPr lang="en-US" altLang="zh-CN" dirty="0"/>
              <a:t>n</a:t>
            </a:r>
          </a:p>
          <a:p>
            <a:r>
              <a:rPr lang="zh-CN" altLang="en-US" dirty="0"/>
              <a:t>将路径上的边的权值异或起来</a:t>
            </a:r>
            <a:r>
              <a:rPr lang="en-US" altLang="zh-CN" dirty="0"/>
              <a:t>(</a:t>
            </a:r>
            <a:r>
              <a:rPr lang="zh-CN" altLang="en-US" dirty="0"/>
              <a:t>经过几次异或几次</a:t>
            </a:r>
            <a:r>
              <a:rPr lang="en-US" altLang="zh-CN" dirty="0"/>
              <a:t>)</a:t>
            </a:r>
          </a:p>
          <a:p>
            <a:r>
              <a:rPr lang="zh-CN" altLang="en-US" dirty="0"/>
              <a:t>求异或和的期望</a:t>
            </a:r>
          </a:p>
        </p:txBody>
      </p:sp>
      <p:sp>
        <p:nvSpPr>
          <p:cNvPr id="3" name="标题 2">
            <a:extLst>
              <a:ext uri="{FF2B5EF4-FFF2-40B4-BE49-F238E27FC236}">
                <a16:creationId xmlns:a16="http://schemas.microsoft.com/office/drawing/2014/main" id="{218D0B4A-0363-4942-8946-81EE225A3EFF}"/>
              </a:ext>
            </a:extLst>
          </p:cNvPr>
          <p:cNvSpPr>
            <a:spLocks noGrp="1"/>
          </p:cNvSpPr>
          <p:nvPr>
            <p:ph type="ctrTitle"/>
          </p:nvPr>
        </p:nvSpPr>
        <p:spPr/>
        <p:txBody>
          <a:bodyPr/>
          <a:lstStyle/>
          <a:p>
            <a:r>
              <a:rPr lang="zh-CN" altLang="en-US" dirty="0"/>
              <a:t>洛谷</a:t>
            </a:r>
            <a:r>
              <a:rPr lang="en-US" altLang="zh-CN" dirty="0"/>
              <a:t>3211 </a:t>
            </a:r>
            <a:r>
              <a:rPr lang="zh-CN" altLang="en-US" dirty="0"/>
              <a:t>路径异或和的期望</a:t>
            </a:r>
          </a:p>
        </p:txBody>
      </p:sp>
      <p:sp>
        <p:nvSpPr>
          <p:cNvPr id="4" name="内容占位符 3">
            <a:extLst>
              <a:ext uri="{FF2B5EF4-FFF2-40B4-BE49-F238E27FC236}">
                <a16:creationId xmlns:a16="http://schemas.microsoft.com/office/drawing/2014/main" id="{EE91B19C-F5BD-46C7-A9BC-EA53CE950D1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878771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80D9BAC-CC76-4881-BF70-884D7DE4197E}"/>
                  </a:ext>
                </a:extLst>
              </p:cNvPr>
              <p:cNvSpPr>
                <a:spLocks noGrp="1"/>
              </p:cNvSpPr>
              <p:nvPr>
                <p:ph idx="1"/>
              </p:nvPr>
            </p:nvSpPr>
            <p:spPr/>
            <p:txBody>
              <a:bodyPr/>
              <a:lstStyle/>
              <a:p>
                <a:r>
                  <a:rPr lang="zh-CN" altLang="en-US" dirty="0"/>
                  <a:t>用</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𝑖</m:t>
                        </m:r>
                      </m:sub>
                    </m:sSub>
                  </m:oMath>
                </a14:m>
                <a:r>
                  <a:rPr lang="zh-CN" altLang="en-US" dirty="0"/>
                  <a:t>表示数</a:t>
                </a:r>
                <a:r>
                  <a:rPr lang="en-US" altLang="zh-CN" dirty="0"/>
                  <a:t>b</a:t>
                </a:r>
                <a:r>
                  <a:rPr lang="zh-CN" altLang="en-US" dirty="0"/>
                  <a:t>的二进制表示的第</a:t>
                </a:r>
                <a:r>
                  <a:rPr lang="en-US" altLang="zh-CN" dirty="0" err="1"/>
                  <a:t>i</a:t>
                </a:r>
                <a:r>
                  <a:rPr lang="zh-CN" altLang="en-US" dirty="0"/>
                  <a:t>位</a:t>
                </a:r>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𝐸</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𝑝</m:t>
                          </m:r>
                          <m:r>
                            <a:rPr lang="en-US" altLang="zh-CN" i="1">
                              <a:latin typeface="Cambria Math" panose="02040503050406030204" pitchFamily="18" charset="0"/>
                            </a:rPr>
                            <m:t>𝑎𝑡h</m:t>
                          </m:r>
                        </m:sub>
                        <m:sup/>
                        <m:e>
                          <m:r>
                            <a:rPr lang="en-US" altLang="zh-CN" i="1">
                              <a:latin typeface="Cambria Math" panose="02040503050406030204" pitchFamily="18" charset="0"/>
                            </a:rPr>
                            <m:t>𝑃</m:t>
                          </m:r>
                          <m:d>
                            <m:dPr>
                              <m:ctrlPr>
                                <a:rPr lang="en-US" altLang="zh-CN" i="1">
                                  <a:latin typeface="Cambria Math" panose="02040503050406030204" pitchFamily="18" charset="0"/>
                                </a:rPr>
                              </m:ctrlPr>
                            </m:dPr>
                            <m:e>
                              <m:r>
                                <a:rPr lang="en-US" altLang="zh-CN" i="1">
                                  <a:latin typeface="Cambria Math" panose="02040503050406030204" pitchFamily="18" charset="0"/>
                                </a:rPr>
                                <m:t>𝑝𝑎𝑡h</m:t>
                              </m:r>
                            </m:e>
                          </m:d>
                          <m:r>
                            <a:rPr lang="en-US" altLang="zh-CN" i="1">
                              <a:latin typeface="Cambria Math" panose="02040503050406030204" pitchFamily="18" charset="0"/>
                            </a:rPr>
                            <m:t>∗</m:t>
                          </m:r>
                          <m:r>
                            <a:rPr lang="en-US" altLang="zh-CN" i="1">
                              <a:latin typeface="Cambria Math" panose="02040503050406030204" pitchFamily="18" charset="0"/>
                            </a:rPr>
                            <m:t>𝑥𝑜𝑟</m:t>
                          </m:r>
                          <m:r>
                            <a:rPr lang="en-US" altLang="zh-CN" i="1">
                              <a:latin typeface="Cambria Math" panose="02040503050406030204" pitchFamily="18" charset="0"/>
                            </a:rPr>
                            <m:t>[</m:t>
                          </m:r>
                          <m:r>
                            <a:rPr lang="en-US" altLang="zh-CN" i="1">
                              <a:latin typeface="Cambria Math" panose="02040503050406030204" pitchFamily="18" charset="0"/>
                            </a:rPr>
                            <m:t>𝑝𝑎𝑡h</m:t>
                          </m:r>
                          <m:r>
                            <a:rPr lang="en-US" altLang="zh-CN" i="1">
                              <a:latin typeface="Cambria Math" panose="02040503050406030204" pitchFamily="18" charset="0"/>
                            </a:rPr>
                            <m:t>]</m:t>
                          </m:r>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𝑝</m:t>
                          </m:r>
                          <m:r>
                            <a:rPr lang="en-US" altLang="zh-CN" i="1">
                              <a:latin typeface="Cambria Math" panose="02040503050406030204" pitchFamily="18" charset="0"/>
                            </a:rPr>
                            <m:t>𝑎𝑡h</m:t>
                          </m:r>
                        </m:sub>
                        <m:sup/>
                        <m:e>
                          <m:r>
                            <a:rPr lang="en-US" altLang="zh-CN" i="1">
                              <a:latin typeface="Cambria Math" panose="02040503050406030204" pitchFamily="18" charset="0"/>
                            </a:rPr>
                            <m:t>𝑃</m:t>
                          </m:r>
                          <m:d>
                            <m:dPr>
                              <m:ctrlPr>
                                <a:rPr lang="en-US" altLang="zh-CN" i="1">
                                  <a:latin typeface="Cambria Math" panose="02040503050406030204" pitchFamily="18" charset="0"/>
                                </a:rPr>
                              </m:ctrlPr>
                            </m:dPr>
                            <m:e>
                              <m:r>
                                <a:rPr lang="en-US" altLang="zh-CN" i="1">
                                  <a:latin typeface="Cambria Math" panose="02040503050406030204" pitchFamily="18" charset="0"/>
                                </a:rPr>
                                <m:t>𝑝𝑎𝑡h</m:t>
                              </m:r>
                            </m:e>
                          </m:d>
                          <m:r>
                            <a:rPr lang="en-US" altLang="zh-CN" i="1">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e>
                              <m:r>
                                <a:rPr lang="en-US" altLang="zh-CN" i="1">
                                  <a:latin typeface="Cambria Math" panose="02040503050406030204" pitchFamily="18" charset="0"/>
                                </a:rPr>
                                <m:t>𝑥𝑜𝑟</m:t>
                              </m:r>
                              <m:sSub>
                                <m:sSubPr>
                                  <m:ctrlPr>
                                    <a:rPr lang="en-US" altLang="zh-CN" b="0" i="1" smtClean="0">
                                      <a:latin typeface="Cambria Math" panose="02040503050406030204" pitchFamily="18" charset="0"/>
                                    </a:rPr>
                                  </m:ctrlPr>
                                </m:sSubPr>
                                <m:e>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𝑝𝑎𝑡h</m:t>
                                      </m:r>
                                    </m:e>
                                  </m:d>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𝑖</m:t>
                                  </m:r>
                                </m:sup>
                              </m:sSup>
                            </m:e>
                          </m:nary>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 </m:t>
                      </m:r>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e>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𝑖</m:t>
                              </m:r>
                            </m:sup>
                          </m:sSup>
                        </m:e>
                      </m:nary>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𝑝</m:t>
                          </m:r>
                          <m:r>
                            <a:rPr lang="en-US" altLang="zh-CN" i="1">
                              <a:latin typeface="Cambria Math" panose="02040503050406030204" pitchFamily="18" charset="0"/>
                            </a:rPr>
                            <m:t>𝑎𝑡h</m:t>
                          </m:r>
                        </m:sub>
                        <m:sup/>
                        <m:e>
                          <m:r>
                            <a:rPr lang="en-US" altLang="zh-CN" i="1">
                              <a:latin typeface="Cambria Math" panose="02040503050406030204" pitchFamily="18" charset="0"/>
                            </a:rPr>
                            <m:t>𝑃</m:t>
                          </m:r>
                          <m:d>
                            <m:dPr>
                              <m:ctrlPr>
                                <a:rPr lang="en-US" altLang="zh-CN" i="1">
                                  <a:latin typeface="Cambria Math" panose="02040503050406030204" pitchFamily="18" charset="0"/>
                                </a:rPr>
                              </m:ctrlPr>
                            </m:dPr>
                            <m:e>
                              <m:r>
                                <a:rPr lang="en-US" altLang="zh-CN" i="1">
                                  <a:latin typeface="Cambria Math" panose="02040503050406030204" pitchFamily="18" charset="0"/>
                                </a:rPr>
                                <m:t>𝑝𝑎𝑡h</m:t>
                              </m:r>
                            </m:e>
                          </m:d>
                          <m:r>
                            <a:rPr lang="en-US" altLang="zh-CN" i="1">
                              <a:latin typeface="Cambria Math" panose="02040503050406030204" pitchFamily="18" charset="0"/>
                            </a:rPr>
                            <m:t>∗</m:t>
                          </m:r>
                          <m:r>
                            <a:rPr lang="en-US" altLang="zh-CN" i="1">
                              <a:latin typeface="Cambria Math" panose="02040503050406030204" pitchFamily="18" charset="0"/>
                            </a:rPr>
                            <m:t>𝑥𝑜𝑟</m:t>
                          </m:r>
                          <m:sSub>
                            <m:sSubPr>
                              <m:ctrlPr>
                                <a:rPr lang="en-US" altLang="zh-CN" i="1">
                                  <a:latin typeface="Cambria Math" panose="02040503050406030204" pitchFamily="18" charset="0"/>
                                </a:rPr>
                              </m:ctrlPr>
                            </m:sSubPr>
                            <m:e>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𝑝𝑎𝑡h</m:t>
                                  </m:r>
                                </m:e>
                              </m:d>
                            </m:e>
                            <m:sub>
                              <m:r>
                                <a:rPr lang="en-US" altLang="zh-CN" i="1">
                                  <a:latin typeface="Cambria Math" panose="02040503050406030204" pitchFamily="18" charset="0"/>
                                </a:rPr>
                                <m:t>𝑖</m:t>
                              </m:r>
                            </m:sub>
                          </m:sSub>
                        </m:e>
                      </m:nary>
                    </m:oMath>
                  </m:oMathPara>
                </a14:m>
                <a:endParaRPr lang="zh-CN" altLang="en-US" dirty="0"/>
              </a:p>
              <a:p>
                <a:r>
                  <a:rPr lang="zh-CN" altLang="en-US" dirty="0"/>
                  <a:t>后面的求和表示异或后第</a:t>
                </a:r>
                <a:r>
                  <a:rPr lang="en-US" altLang="zh-CN" dirty="0" err="1"/>
                  <a:t>i</a:t>
                </a:r>
                <a:r>
                  <a:rPr lang="zh-CN" altLang="en-US" dirty="0"/>
                  <a:t>位的期望，这样可以将各个位分别处理</a:t>
                </a:r>
                <a:endParaRPr lang="en-US" altLang="zh-CN" dirty="0"/>
              </a:p>
            </p:txBody>
          </p:sp>
        </mc:Choice>
        <mc:Fallback xmlns="">
          <p:sp>
            <p:nvSpPr>
              <p:cNvPr id="2" name="内容占位符 1">
                <a:extLst>
                  <a:ext uri="{FF2B5EF4-FFF2-40B4-BE49-F238E27FC236}">
                    <a16:creationId xmlns:a16="http://schemas.microsoft.com/office/drawing/2014/main" id="{F80D9BAC-CC76-4881-BF70-884D7DE4197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89FAE08-A3A3-4B15-AD92-B910AB22552D}"/>
              </a:ext>
            </a:extLst>
          </p:cNvPr>
          <p:cNvSpPr>
            <a:spLocks noGrp="1"/>
          </p:cNvSpPr>
          <p:nvPr>
            <p:ph type="ctrTitle"/>
          </p:nvPr>
        </p:nvSpPr>
        <p:spPr/>
        <p:txBody>
          <a:bodyPr/>
          <a:lstStyle/>
          <a:p>
            <a:r>
              <a:rPr lang="zh-CN" altLang="en-US" dirty="0"/>
              <a:t>洛谷</a:t>
            </a:r>
            <a:r>
              <a:rPr lang="en-US" altLang="zh-CN" dirty="0"/>
              <a:t>3211 </a:t>
            </a:r>
            <a:r>
              <a:rPr lang="zh-CN" altLang="en-US" dirty="0"/>
              <a:t>路径异或和的期望</a:t>
            </a:r>
          </a:p>
        </p:txBody>
      </p:sp>
      <p:sp>
        <p:nvSpPr>
          <p:cNvPr id="4" name="内容占位符 3">
            <a:extLst>
              <a:ext uri="{FF2B5EF4-FFF2-40B4-BE49-F238E27FC236}">
                <a16:creationId xmlns:a16="http://schemas.microsoft.com/office/drawing/2014/main" id="{D2F58851-37AF-4829-AA9B-87B2ABA7658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43867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80D9BAC-CC76-4881-BF70-884D7DE4197E}"/>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nary>
                        <m:naryPr>
                          <m:chr m:val="∑"/>
                          <m:ctrlPr>
                            <a:rPr lang="en-US" altLang="zh-CN" sz="2000" i="1" smtClean="0">
                              <a:latin typeface="Cambria Math" panose="02040503050406030204" pitchFamily="18" charset="0"/>
                            </a:rPr>
                          </m:ctrlPr>
                        </m:naryPr>
                        <m:sub>
                          <m:r>
                            <m:rPr>
                              <m:brk m:alnAt="23"/>
                            </m:rPr>
                            <a:rPr lang="en-US" altLang="zh-CN" sz="2000" i="1">
                              <a:latin typeface="Cambria Math" panose="02040503050406030204" pitchFamily="18" charset="0"/>
                            </a:rPr>
                            <m:t>𝑝</m:t>
                          </m:r>
                          <m:r>
                            <a:rPr lang="en-US" altLang="zh-CN" sz="2000" i="1">
                              <a:latin typeface="Cambria Math" panose="02040503050406030204" pitchFamily="18" charset="0"/>
                            </a:rPr>
                            <m:t>𝑎𝑡h</m:t>
                          </m:r>
                        </m:sub>
                        <m:sup/>
                        <m:e>
                          <m:r>
                            <a:rPr lang="en-US" altLang="zh-CN" sz="2000" i="1">
                              <a:latin typeface="Cambria Math" panose="02040503050406030204" pitchFamily="18" charset="0"/>
                            </a:rPr>
                            <m:t>𝑃</m:t>
                          </m:r>
                          <m:d>
                            <m:dPr>
                              <m:ctrlPr>
                                <a:rPr lang="en-US" altLang="zh-CN" sz="2000" i="1">
                                  <a:latin typeface="Cambria Math" panose="02040503050406030204" pitchFamily="18" charset="0"/>
                                </a:rPr>
                              </m:ctrlPr>
                            </m:dPr>
                            <m:e>
                              <m:r>
                                <a:rPr lang="en-US" altLang="zh-CN" sz="2000" i="1">
                                  <a:latin typeface="Cambria Math" panose="02040503050406030204" pitchFamily="18" charset="0"/>
                                </a:rPr>
                                <m:t>𝑝𝑎𝑡h</m:t>
                              </m:r>
                            </m:e>
                          </m:d>
                          <m:r>
                            <a:rPr lang="en-US" altLang="zh-CN" sz="2000" i="1">
                              <a:latin typeface="Cambria Math" panose="02040503050406030204" pitchFamily="18" charset="0"/>
                            </a:rPr>
                            <m:t>∗</m:t>
                          </m:r>
                          <m:r>
                            <a:rPr lang="en-US" altLang="zh-CN" sz="2000" i="1">
                              <a:latin typeface="Cambria Math" panose="02040503050406030204" pitchFamily="18" charset="0"/>
                            </a:rPr>
                            <m:t>𝑥𝑜𝑟</m:t>
                          </m:r>
                          <m:sSub>
                            <m:sSubPr>
                              <m:ctrlPr>
                                <a:rPr lang="en-US" altLang="zh-CN" sz="2000" i="1">
                                  <a:latin typeface="Cambria Math" panose="02040503050406030204" pitchFamily="18" charset="0"/>
                                </a:rPr>
                              </m:ctrlPr>
                            </m:sSubPr>
                            <m:e>
                              <m:d>
                                <m:dPr>
                                  <m:begChr m:val="["/>
                                  <m:endChr m:val="]"/>
                                  <m:ctrlPr>
                                    <a:rPr lang="en-US" altLang="zh-CN" sz="2000" i="1">
                                      <a:latin typeface="Cambria Math" panose="02040503050406030204" pitchFamily="18" charset="0"/>
                                    </a:rPr>
                                  </m:ctrlPr>
                                </m:dPr>
                                <m:e>
                                  <m:r>
                                    <a:rPr lang="en-US" altLang="zh-CN" sz="2000" i="1">
                                      <a:latin typeface="Cambria Math" panose="02040503050406030204" pitchFamily="18" charset="0"/>
                                    </a:rPr>
                                    <m:t>𝑝𝑎𝑡h</m:t>
                                  </m:r>
                                </m:e>
                              </m:d>
                            </m:e>
                            <m:sub>
                              <m:r>
                                <a:rPr lang="en-US" altLang="zh-CN" sz="2000" i="1">
                                  <a:latin typeface="Cambria Math" panose="02040503050406030204" pitchFamily="18" charset="0"/>
                                </a:rPr>
                                <m:t>𝑖</m:t>
                              </m:r>
                            </m:sub>
                          </m:sSub>
                        </m:e>
                      </m:nary>
                      <m:r>
                        <a:rPr lang="en-US" altLang="zh-CN" sz="2000" b="0" i="0" smtClean="0">
                          <a:latin typeface="Cambria Math" panose="02040503050406030204" pitchFamily="18" charset="0"/>
                        </a:rPr>
                        <m:t>=</m:t>
                      </m:r>
                      <m:nary>
                        <m:naryPr>
                          <m:chr m:val="∑"/>
                          <m:ctrlPr>
                            <a:rPr lang="en-US" altLang="zh-CN" sz="2000" i="1">
                              <a:latin typeface="Cambria Math" panose="02040503050406030204" pitchFamily="18" charset="0"/>
                            </a:rPr>
                          </m:ctrlPr>
                        </m:naryPr>
                        <m:sub>
                          <m:r>
                            <m:rPr>
                              <m:brk m:alnAt="23"/>
                            </m:rPr>
                            <a:rPr lang="en-US" altLang="zh-CN" sz="2000" b="0" i="1" smtClean="0">
                              <a:latin typeface="Cambria Math" panose="02040503050406030204" pitchFamily="18" charset="0"/>
                            </a:rPr>
                            <m:t>𝑥</m:t>
                          </m:r>
                          <m:r>
                            <a:rPr lang="en-US" altLang="zh-CN" sz="2000" b="0" i="1" smtClean="0">
                              <a:latin typeface="Cambria Math" panose="02040503050406030204" pitchFamily="18" charset="0"/>
                            </a:rPr>
                            <m:t>𝑜𝑟</m:t>
                          </m:r>
                          <m:sSub>
                            <m:sSubPr>
                              <m:ctrlPr>
                                <a:rPr lang="en-US" altLang="zh-CN" sz="2000" b="0" i="1" smtClean="0">
                                  <a:latin typeface="Cambria Math" panose="02040503050406030204" pitchFamily="18" charset="0"/>
                                </a:rPr>
                              </m:ctrlPr>
                            </m:sSubPr>
                            <m:e>
                              <m:d>
                                <m:dPr>
                                  <m:begChr m:val="["/>
                                  <m:endChr m:val="]"/>
                                  <m:ctrlPr>
                                    <a:rPr lang="en-US" altLang="zh-CN" sz="2000" b="0" i="1" smtClean="0">
                                      <a:latin typeface="Cambria Math" panose="02040503050406030204" pitchFamily="18" charset="0"/>
                                    </a:rPr>
                                  </m:ctrlPr>
                                </m:dPr>
                                <m:e>
                                  <m:r>
                                    <m:rPr>
                                      <m:brk m:alnAt="23"/>
                                    </m:rPr>
                                    <a:rPr lang="en-US" altLang="zh-CN" sz="2000" b="0" i="1" smtClean="0">
                                      <a:latin typeface="Cambria Math" panose="02040503050406030204" pitchFamily="18" charset="0"/>
                                    </a:rPr>
                                    <m:t>𝑝</m:t>
                                  </m:r>
                                  <m:r>
                                    <a:rPr lang="en-US" altLang="zh-CN" sz="2000" b="0" i="1" smtClean="0">
                                      <a:latin typeface="Cambria Math" panose="02040503050406030204" pitchFamily="18" charset="0"/>
                                    </a:rPr>
                                    <m:t>𝑎𝑡h</m:t>
                                  </m:r>
                                </m:e>
                              </m:d>
                            </m:e>
                            <m:sub>
                              <m:r>
                                <m:rPr>
                                  <m:brk m:alnAt="23"/>
                                </m:rPr>
                                <a:rPr lang="en-US" altLang="zh-CN" sz="2000" b="0" i="1" smtClean="0">
                                  <a:latin typeface="Cambria Math" panose="02040503050406030204" pitchFamily="18" charset="0"/>
                                </a:rPr>
                                <m:t>𝑖</m:t>
                              </m:r>
                            </m:sub>
                          </m:sSub>
                          <m:r>
                            <m:rPr>
                              <m:brk m:alnAt="23"/>
                            </m:rPr>
                            <a:rPr lang="en-US" altLang="zh-CN" sz="2000" b="0" i="1" smtClean="0">
                              <a:latin typeface="Cambria Math" panose="02040503050406030204" pitchFamily="18" charset="0"/>
                            </a:rPr>
                            <m:t>=</m:t>
                          </m:r>
                          <m:r>
                            <a:rPr lang="en-US" altLang="zh-CN" sz="2000" b="0" i="1" smtClean="0">
                              <a:latin typeface="Cambria Math" panose="02040503050406030204" pitchFamily="18" charset="0"/>
                            </a:rPr>
                            <m:t>1</m:t>
                          </m:r>
                        </m:sub>
                        <m:sup/>
                        <m:e>
                          <m:r>
                            <a:rPr lang="en-US" altLang="zh-CN" sz="2000" i="1">
                              <a:latin typeface="Cambria Math" panose="02040503050406030204" pitchFamily="18" charset="0"/>
                            </a:rPr>
                            <m:t>𝑃</m:t>
                          </m:r>
                          <m:d>
                            <m:dPr>
                              <m:ctrlPr>
                                <a:rPr lang="en-US" altLang="zh-CN" sz="2000" i="1">
                                  <a:latin typeface="Cambria Math" panose="02040503050406030204" pitchFamily="18" charset="0"/>
                                </a:rPr>
                              </m:ctrlPr>
                            </m:dPr>
                            <m:e>
                              <m:r>
                                <a:rPr lang="en-US" altLang="zh-CN" sz="2000" i="1">
                                  <a:latin typeface="Cambria Math" panose="02040503050406030204" pitchFamily="18" charset="0"/>
                                </a:rPr>
                                <m:t>𝑝𝑎𝑡h</m:t>
                              </m:r>
                            </m:e>
                          </m:d>
                        </m:e>
                      </m:nary>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𝑃</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𝑥𝑜𝑟</m:t>
                      </m:r>
                      <m:sSub>
                        <m:sSubPr>
                          <m:ctrlPr>
                            <a:rPr lang="en-US" altLang="zh-CN" sz="2000" b="0" i="1" smtClean="0">
                              <a:latin typeface="Cambria Math" panose="02040503050406030204" pitchFamily="18" charset="0"/>
                            </a:rPr>
                          </m:ctrlPr>
                        </m:sSubPr>
                        <m:e>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𝑝𝑎𝑡h</m:t>
                              </m:r>
                            </m:e>
                          </m:d>
                        </m:e>
                        <m:sub>
                          <m:r>
                            <a:rPr lang="en-US" altLang="zh-CN" sz="2000" b="0" i="1" smtClean="0">
                              <a:latin typeface="Cambria Math" panose="02040503050406030204" pitchFamily="18" charset="0"/>
                            </a:rPr>
                            <m:t>𝑖</m:t>
                          </m:r>
                        </m:sub>
                      </m:sSub>
                      <m:r>
                        <a:rPr lang="en-US" altLang="zh-CN" sz="2000" b="0" i="1" smtClean="0">
                          <a:latin typeface="Cambria Math" panose="02040503050406030204" pitchFamily="18" charset="0"/>
                        </a:rPr>
                        <m:t>=1)</m:t>
                      </m:r>
                    </m:oMath>
                  </m:oMathPara>
                </a14:m>
                <a:endParaRPr lang="en-US" altLang="zh-CN" dirty="0"/>
              </a:p>
              <a:p>
                <a:r>
                  <a:rPr lang="zh-CN" altLang="en-US" dirty="0"/>
                  <a:t>即求整个异或和第</a:t>
                </a:r>
                <a:r>
                  <a:rPr lang="en-US" altLang="zh-CN" dirty="0" err="1"/>
                  <a:t>i</a:t>
                </a:r>
                <a:r>
                  <a:rPr lang="zh-CN" altLang="en-US" dirty="0"/>
                  <a:t>位为</a:t>
                </a:r>
                <a:r>
                  <a:rPr lang="en-US" altLang="zh-CN" dirty="0"/>
                  <a:t>1</a:t>
                </a:r>
                <a:r>
                  <a:rPr lang="zh-CN" altLang="en-US" dirty="0"/>
                  <a:t>的概率</a:t>
                </a:r>
                <a:endParaRPr lang="en-US" altLang="zh-CN" dirty="0"/>
              </a:p>
              <a:p>
                <a:r>
                  <a:rPr lang="zh-CN" altLang="en-US" dirty="0"/>
                  <a:t>设</a:t>
                </a:r>
                <a14:m>
                  <m:oMath xmlns:m="http://schemas.openxmlformats.org/officeDocument/2006/math">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zh-CN" altLang="en-US" i="1">
                        <a:latin typeface="Cambria Math" panose="02040503050406030204" pitchFamily="18" charset="0"/>
                      </a:rPr>
                      <m:t>为</m:t>
                    </m:r>
                  </m:oMath>
                </a14:m>
                <a:r>
                  <a:rPr lang="zh-CN" altLang="en-US" dirty="0"/>
                  <a:t>从点</a:t>
                </a:r>
                <a:r>
                  <a:rPr lang="en-US" altLang="zh-CN" dirty="0"/>
                  <a:t>1</a:t>
                </a:r>
                <a:r>
                  <a:rPr lang="zh-CN" altLang="en-US" dirty="0"/>
                  <a:t>出发到点</a:t>
                </a:r>
                <a:r>
                  <a:rPr lang="en-US" altLang="zh-CN" dirty="0"/>
                  <a:t>u</a:t>
                </a:r>
                <a:r>
                  <a:rPr lang="zh-CN" altLang="en-US" dirty="0"/>
                  <a:t>时，异或和第</a:t>
                </a:r>
                <a:r>
                  <a:rPr lang="en-US" altLang="zh-CN" dirty="0" err="1"/>
                  <a:t>i</a:t>
                </a:r>
                <a:r>
                  <a:rPr lang="zh-CN" altLang="en-US" dirty="0"/>
                  <a:t>位为</a:t>
                </a:r>
                <a:r>
                  <a:rPr lang="en-US" altLang="zh-CN" dirty="0"/>
                  <a:t>1</a:t>
                </a:r>
                <a:r>
                  <a:rPr lang="zh-CN" altLang="en-US" dirty="0"/>
                  <a:t>的概率，则</a:t>
                </a:r>
                <a:r>
                  <a:rPr lang="en-US" altLang="zh-CN" dirty="0"/>
                  <a:t>1-f[u]</a:t>
                </a:r>
                <a:r>
                  <a:rPr lang="zh-CN" altLang="en-US" dirty="0"/>
                  <a:t>是为</a:t>
                </a:r>
                <a:r>
                  <a:rPr lang="en-US" altLang="zh-CN" dirty="0"/>
                  <a:t>0</a:t>
                </a:r>
                <a:r>
                  <a:rPr lang="zh-CN" altLang="en-US" dirty="0"/>
                  <a:t>的概率</a:t>
                </a:r>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𝑧</m:t>
                          </m:r>
                          <m:sSub>
                            <m:sSubPr>
                              <m:ctrlPr>
                                <a:rPr lang="en-US" altLang="zh-CN" b="0" i="1" smtClean="0">
                                  <a:latin typeface="Cambria Math" panose="02040503050406030204" pitchFamily="18" charset="0"/>
                                </a:rPr>
                              </m:ctrlPr>
                            </m:sSubPr>
                            <m:e>
                              <m:d>
                                <m:dPr>
                                  <m:begChr m:val="["/>
                                  <m:endChr m:val="]"/>
                                  <m:ctrlPr>
                                    <a:rPr lang="en-US" altLang="zh-CN" b="0" i="1" smtClean="0">
                                      <a:latin typeface="Cambria Math" panose="02040503050406030204" pitchFamily="18" charset="0"/>
                                    </a:rPr>
                                  </m:ctrlPr>
                                </m:dPr>
                                <m:e>
                                  <m:r>
                                    <m:rPr>
                                      <m:brk m:alnAt="23"/>
                                    </m:rP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e>
                              </m:d>
                            </m:e>
                            <m:sub>
                              <m:r>
                                <m:rPr>
                                  <m:brk m:alnAt="23"/>
                                </m:rPr>
                                <a:rPr lang="en-US" altLang="zh-CN" b="0" i="1" smtClean="0">
                                  <a:latin typeface="Cambria Math" panose="02040503050406030204" pitchFamily="18" charset="0"/>
                                </a:rPr>
                                <m:t>𝑖</m:t>
                              </m:r>
                            </m:sub>
                          </m:sSub>
                          <m:r>
                            <m:rPr>
                              <m:brk m:alnAt="23"/>
                            </m:rPr>
                            <a:rPr lang="en-US" altLang="zh-CN" b="0" i="1" smtClean="0">
                              <a:latin typeface="Cambria Math" panose="02040503050406030204" pitchFamily="18" charset="0"/>
                            </a:rPr>
                            <m:t>=</m:t>
                          </m:r>
                          <m:r>
                            <a:rPr lang="en-US" altLang="zh-CN" b="0" i="1" smtClean="0">
                              <a:latin typeface="Cambria Math" panose="02040503050406030204" pitchFamily="18" charset="0"/>
                            </a:rPr>
                            <m:t>0</m:t>
                          </m:r>
                        </m:sub>
                        <m:sup/>
                        <m:e>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𝑣</m:t>
                              </m:r>
                            </m:e>
                          </m:d>
                        </m:e>
                      </m:nary>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𝑣</m:t>
                          </m:r>
                          <m:r>
                            <a:rPr lang="en-US" altLang="zh-CN" i="1">
                              <a:latin typeface="Cambria Math" panose="02040503050406030204" pitchFamily="18" charset="0"/>
                            </a:rPr>
                            <m:t>→</m:t>
                          </m:r>
                          <m:r>
                            <a:rPr lang="en-US" altLang="zh-CN" i="1">
                              <a:latin typeface="Cambria Math" panose="02040503050406030204" pitchFamily="18" charset="0"/>
                            </a:rPr>
                            <m:t>𝑢</m:t>
                          </m:r>
                          <m:r>
                            <a:rPr lang="en-US" altLang="zh-CN" i="1">
                              <a:latin typeface="Cambria Math" panose="02040503050406030204" pitchFamily="18" charset="0"/>
                            </a:rPr>
                            <m:t>,</m:t>
                          </m:r>
                          <m:r>
                            <a:rPr lang="en-US" altLang="zh-CN" i="1">
                              <a:latin typeface="Cambria Math" panose="02040503050406030204" pitchFamily="18" charset="0"/>
                            </a:rPr>
                            <m:t>𝑧</m:t>
                          </m:r>
                          <m:sSub>
                            <m:sSubPr>
                              <m:ctrlPr>
                                <a:rPr lang="en-US" altLang="zh-CN" i="1">
                                  <a:latin typeface="Cambria Math" panose="02040503050406030204" pitchFamily="18" charset="0"/>
                                </a:rPr>
                              </m:ctrlPr>
                            </m:sSubPr>
                            <m:e>
                              <m:d>
                                <m:dPr>
                                  <m:begChr m:val="["/>
                                  <m:endChr m:val="]"/>
                                  <m:ctrlPr>
                                    <a:rPr lang="en-US" altLang="zh-CN" i="1">
                                      <a:latin typeface="Cambria Math" panose="02040503050406030204" pitchFamily="18" charset="0"/>
                                    </a:rPr>
                                  </m:ctrlPr>
                                </m:dPr>
                                <m:e>
                                  <m:r>
                                    <m:rPr>
                                      <m:brk m:alnAt="23"/>
                                    </m:rPr>
                                    <a:rPr lang="en-US" altLang="zh-CN" i="1">
                                      <a:latin typeface="Cambria Math" panose="02040503050406030204" pitchFamily="18" charset="0"/>
                                    </a:rPr>
                                    <m:t>𝑣</m:t>
                                  </m:r>
                                  <m:r>
                                    <a:rPr lang="en-US" altLang="zh-CN" i="1">
                                      <a:latin typeface="Cambria Math" panose="02040503050406030204" pitchFamily="18" charset="0"/>
                                    </a:rPr>
                                    <m:t>,</m:t>
                                  </m:r>
                                  <m:r>
                                    <a:rPr lang="en-US" altLang="zh-CN" i="1">
                                      <a:latin typeface="Cambria Math" panose="02040503050406030204" pitchFamily="18" charset="0"/>
                                    </a:rPr>
                                    <m:t>𝑢</m:t>
                                  </m:r>
                                </m:e>
                              </m:d>
                            </m:e>
                            <m:sub>
                              <m:r>
                                <m:rPr>
                                  <m:brk m:alnAt="23"/>
                                </m:rPr>
                                <a:rPr lang="en-US" altLang="zh-CN" i="1">
                                  <a:latin typeface="Cambria Math" panose="02040503050406030204" pitchFamily="18" charset="0"/>
                                </a:rPr>
                                <m:t>𝑖</m:t>
                              </m:r>
                            </m:sub>
                          </m:sSub>
                          <m:r>
                            <m:rPr>
                              <m:brk m:alnAt="23"/>
                            </m:rPr>
                            <a:rPr lang="en-US" altLang="zh-CN" i="1">
                              <a:latin typeface="Cambria Math" panose="02040503050406030204" pitchFamily="18" charset="0"/>
                            </a:rPr>
                            <m:t>=</m:t>
                          </m:r>
                          <m:r>
                            <a:rPr lang="en-US" altLang="zh-CN" b="0" i="1" smtClean="0">
                              <a:latin typeface="Cambria Math" panose="02040503050406030204" pitchFamily="18" charset="0"/>
                            </a:rPr>
                            <m:t>1</m:t>
                          </m:r>
                        </m:sub>
                        <m:sup/>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𝑣</m:t>
                                  </m:r>
                                </m:e>
                              </m:d>
                            </m:e>
                          </m:d>
                        </m:e>
                      </m:nary>
                    </m:oMath>
                  </m:oMathPara>
                </a14:m>
                <a:endParaRPr lang="en-US" altLang="zh-CN" dirty="0"/>
              </a:p>
              <a:p>
                <a:r>
                  <a:rPr lang="zh-CN" altLang="en-US" dirty="0"/>
                  <a:t>其中</a:t>
                </a:r>
                <a:r>
                  <a:rPr lang="en-US" altLang="zh-CN" dirty="0"/>
                  <a:t>f[1]=0</a:t>
                </a:r>
              </a:p>
              <a:p>
                <a:r>
                  <a:rPr lang="zh-CN" altLang="en-US" dirty="0"/>
                  <a:t>不是</a:t>
                </a:r>
                <a:r>
                  <a:rPr lang="en-US" altLang="zh-CN" dirty="0"/>
                  <a:t>DAG</a:t>
                </a:r>
                <a:r>
                  <a:rPr lang="zh-CN" altLang="en-US" dirty="0"/>
                  <a:t>，高斯消元</a:t>
                </a:r>
                <a:endParaRPr lang="en-US" altLang="zh-CN" dirty="0"/>
              </a:p>
            </p:txBody>
          </p:sp>
        </mc:Choice>
        <mc:Fallback xmlns="">
          <p:sp>
            <p:nvSpPr>
              <p:cNvPr id="2" name="内容占位符 1">
                <a:extLst>
                  <a:ext uri="{FF2B5EF4-FFF2-40B4-BE49-F238E27FC236}">
                    <a16:creationId xmlns:a16="http://schemas.microsoft.com/office/drawing/2014/main" id="{F80D9BAC-CC76-4881-BF70-884D7DE4197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89FAE08-A3A3-4B15-AD92-B910AB22552D}"/>
              </a:ext>
            </a:extLst>
          </p:cNvPr>
          <p:cNvSpPr>
            <a:spLocks noGrp="1"/>
          </p:cNvSpPr>
          <p:nvPr>
            <p:ph type="ctrTitle"/>
          </p:nvPr>
        </p:nvSpPr>
        <p:spPr/>
        <p:txBody>
          <a:bodyPr/>
          <a:lstStyle/>
          <a:p>
            <a:r>
              <a:rPr lang="zh-CN" altLang="en-US" dirty="0"/>
              <a:t>洛谷</a:t>
            </a:r>
            <a:r>
              <a:rPr lang="en-US" altLang="zh-CN" dirty="0"/>
              <a:t>3211 </a:t>
            </a:r>
            <a:r>
              <a:rPr lang="zh-CN" altLang="en-US" dirty="0"/>
              <a:t>路径异或和的期望</a:t>
            </a:r>
          </a:p>
        </p:txBody>
      </p:sp>
      <p:sp>
        <p:nvSpPr>
          <p:cNvPr id="4" name="内容占位符 3">
            <a:extLst>
              <a:ext uri="{FF2B5EF4-FFF2-40B4-BE49-F238E27FC236}">
                <a16:creationId xmlns:a16="http://schemas.microsoft.com/office/drawing/2014/main" id="{D2F58851-37AF-4829-AA9B-87B2ABA7658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06898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CF2741A-EBF8-4CD1-8433-3751BF519D20}"/>
                  </a:ext>
                </a:extLst>
              </p:cNvPr>
              <p:cNvSpPr>
                <a:spLocks noGrp="1"/>
              </p:cNvSpPr>
              <p:nvPr>
                <p:ph idx="1"/>
              </p:nvPr>
            </p:nvSpPr>
            <p:spPr/>
            <p:txBody>
              <a:bodyPr/>
              <a:lstStyle/>
              <a:p>
                <a:r>
                  <a:rPr lang="zh-CN" altLang="en-US" dirty="0"/>
                  <a:t>设</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=2∗</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r>
                              <a:rPr lang="en-US" altLang="zh-CN" b="0" i="1" smtClean="0">
                                <a:latin typeface="Cambria Math" panose="02040503050406030204" pitchFamily="18" charset="0"/>
                              </a:rPr>
                              <m:t>𝑥</m:t>
                            </m:r>
                            <m:r>
                              <a:rPr lang="en-US" altLang="zh-CN" b="0" i="1" smtClean="0">
                                <a:latin typeface="Cambria Math" panose="02040503050406030204" pitchFamily="18" charset="0"/>
                              </a:rPr>
                              <m:t>+1</m:t>
                            </m:r>
                          </m:e>
                        </m:d>
                      </m:e>
                      <m:sup>
                        <m:r>
                          <a:rPr lang="en-US" altLang="zh-CN" b="0" i="1" smtClean="0">
                            <a:latin typeface="Cambria Math" panose="02040503050406030204" pitchFamily="18" charset="0"/>
                          </a:rPr>
                          <m:t>3</m:t>
                        </m:r>
                      </m:sup>
                    </m:sSup>
                  </m:oMath>
                </a14:m>
                <a:r>
                  <a:rPr lang="zh-CN" altLang="en-US" dirty="0"/>
                  <a:t>，求</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oMath>
                </a14:m>
                <a:endParaRPr lang="en-US" altLang="zh-CN" b="0" dirty="0"/>
              </a:p>
              <a:p>
                <a:r>
                  <a:rPr lang="zh-CN" altLang="en-US" dirty="0"/>
                  <a:t>这个函数可以看作是两个函数嵌套，设</a:t>
                </a:r>
                <a14:m>
                  <m:oMath xmlns:m="http://schemas.openxmlformats.org/officeDocument/2006/math">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=2</m:t>
                    </m:r>
                    <m:r>
                      <a:rPr lang="en-US" altLang="zh-CN" b="0" i="1" smtClean="0">
                        <a:latin typeface="Cambria Math" panose="02040503050406030204" pitchFamily="18" charset="0"/>
                      </a:rPr>
                      <m:t>𝑥</m:t>
                    </m:r>
                    <m:r>
                      <a:rPr lang="en-US" altLang="zh-CN" b="0" i="1" smtClean="0">
                        <a:latin typeface="Cambria Math" panose="02040503050406030204" pitchFamily="18" charset="0"/>
                      </a:rPr>
                      <m:t>+1,</m:t>
                    </m:r>
                    <m:r>
                      <a:rPr lang="en-US" altLang="zh-CN" b="0" i="1" smtClean="0">
                        <a:latin typeface="Cambria Math" panose="02040503050406030204" pitchFamily="18" charset="0"/>
                      </a:rPr>
                      <m:t>h</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r>
                          <a:rPr lang="en-US" altLang="zh-CN" b="0" i="1" smtClean="0">
                            <a:latin typeface="Cambria Math" panose="02040503050406030204" pitchFamily="18" charset="0"/>
                          </a:rPr>
                          <m:t>𝑥</m:t>
                        </m:r>
                      </m:e>
                      <m:sup>
                        <m:r>
                          <a:rPr lang="en-US" altLang="zh-CN" b="0" i="1" smtClean="0">
                            <a:latin typeface="Cambria Math" panose="02040503050406030204" pitchFamily="18" charset="0"/>
                          </a:rPr>
                          <m:t>3</m:t>
                        </m:r>
                      </m:sup>
                    </m:sSup>
                  </m:oMath>
                </a14:m>
                <a:endParaRPr lang="en-US" altLang="zh-CN" b="0" dirty="0"/>
              </a:p>
              <a:p>
                <a:r>
                  <a:rPr lang="zh-CN" altLang="en-US" dirty="0"/>
                  <a:t>那么</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h</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e>
                    </m:d>
                    <m:r>
                      <a:rPr lang="zh-CN" altLang="en-US" i="1">
                        <a:latin typeface="Cambria Math" panose="02040503050406030204" pitchFamily="18" charset="0"/>
                      </a:rPr>
                      <m:t>，</m:t>
                    </m:r>
                    <m:r>
                      <a:rPr lang="zh-CN" altLang="en-US" i="1" smtClean="0">
                        <a:latin typeface="Cambria Math" panose="02040503050406030204" pitchFamily="18" charset="0"/>
                      </a:rPr>
                      <m:t>使用</m:t>
                    </m:r>
                  </m:oMath>
                </a14:m>
                <a:r>
                  <a:rPr lang="zh-CN" altLang="en-US" b="0" dirty="0"/>
                  <a:t>复合函数求导法则</a:t>
                </a:r>
                <a:r>
                  <a:rPr lang="en-US" altLang="zh-CN" b="0" dirty="0"/>
                  <a:t>:</a:t>
                </a:r>
              </a:p>
              <a:p>
                <a:r>
                  <a:rPr lang="en-US" altLang="zh-CN" b="0" dirty="0"/>
                  <a:t>      </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oMath>
                </a14:m>
                <a:endParaRPr lang="en-US" altLang="zh-CN" b="0" i="1" dirty="0">
                  <a:latin typeface="Cambria Math" panose="02040503050406030204" pitchFamily="18" charset="0"/>
                </a:endParaRPr>
              </a:p>
              <a:p>
                <a:r>
                  <a:rPr lang="en-US" altLang="zh-CN" b="0" dirty="0"/>
                  <a:t> </a:t>
                </a:r>
                <a14:m>
                  <m:oMath xmlns:m="http://schemas.openxmlformats.org/officeDocument/2006/math">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h</m:t>
                        </m:r>
                      </m:e>
                      <m:sup>
                        <m:r>
                          <a:rPr lang="en-US" altLang="zh-CN" b="0" i="1" smtClean="0">
                            <a:latin typeface="Cambria Math" panose="02040503050406030204" pitchFamily="18" charset="0"/>
                          </a:rPr>
                          <m:t>′</m:t>
                        </m:r>
                      </m:sup>
                    </m:sSup>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𝑔</m:t>
                        </m:r>
                      </m:e>
                      <m:sup>
                        <m:r>
                          <a:rPr lang="en-US" altLang="zh-CN" b="0" i="1" smtClean="0">
                            <a:latin typeface="Cambria Math" panose="02040503050406030204" pitchFamily="18" charset="0"/>
                          </a:rPr>
                          <m:t>′</m:t>
                        </m:r>
                      </m:sup>
                    </m:sSup>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oMath>
                </a14:m>
                <a:endParaRPr lang="en-US" altLang="zh-CN" b="0" dirty="0"/>
              </a:p>
              <a:p>
                <a:r>
                  <a:rPr lang="en-US" altLang="zh-CN" dirty="0"/>
                  <a:t> </a:t>
                </a:r>
                <a14:m>
                  <m:oMath xmlns:m="http://schemas.openxmlformats.org/officeDocument/2006/math">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3∗2</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e>
                            </m:d>
                          </m:e>
                          <m:sup>
                            <m:r>
                              <a:rPr lang="en-US" altLang="zh-CN" b="0" i="1" smtClean="0">
                                <a:latin typeface="Cambria Math" panose="02040503050406030204" pitchFamily="18" charset="0"/>
                              </a:rPr>
                              <m:t>2</m:t>
                            </m:r>
                          </m:sup>
                        </m:sSup>
                      </m:e>
                    </m:d>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e>
                    </m:d>
                  </m:oMath>
                </a14:m>
                <a:endParaRPr lang="en-US" altLang="zh-CN" b="0" dirty="0"/>
              </a:p>
              <a:p>
                <a:r>
                  <a:rPr lang="en-US" altLang="zh-CN" b="0" dirty="0"/>
                  <a:t> </a:t>
                </a:r>
                <a14:m>
                  <m:oMath xmlns:m="http://schemas.openxmlformats.org/officeDocument/2006/math">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3∗2∗</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r>
                                  <a:rPr lang="en-US" altLang="zh-CN" b="0" i="1" smtClean="0">
                                    <a:latin typeface="Cambria Math" panose="02040503050406030204" pitchFamily="18" charset="0"/>
                                  </a:rPr>
                                  <m:t>𝑥</m:t>
                                </m:r>
                                <m:r>
                                  <a:rPr lang="en-US" altLang="zh-CN" b="0" i="1" smtClean="0">
                                    <a:latin typeface="Cambria Math" panose="02040503050406030204" pitchFamily="18" charset="0"/>
                                  </a:rPr>
                                  <m:t>+1</m:t>
                                </m:r>
                              </m:e>
                            </m:d>
                          </m:e>
                          <m:sup>
                            <m:r>
                              <a:rPr lang="en-US" altLang="zh-CN" b="0" i="1" smtClean="0">
                                <a:latin typeface="Cambria Math" panose="02040503050406030204" pitchFamily="18" charset="0"/>
                              </a:rPr>
                              <m:t>2</m:t>
                            </m:r>
                          </m:sup>
                        </m:sSup>
                      </m:e>
                    </m:d>
                    <m:r>
                      <a:rPr lang="en-US" altLang="zh-CN" b="0" i="1" smtClean="0">
                        <a:latin typeface="Cambria Math" panose="02040503050406030204" pitchFamily="18" charset="0"/>
                      </a:rPr>
                      <m:t>∗2</m:t>
                    </m:r>
                  </m:oMath>
                </a14:m>
                <a:endParaRPr lang="en-US" altLang="zh-CN" b="0" dirty="0"/>
              </a:p>
              <a:p>
                <a:endParaRPr lang="zh-CN" altLang="en-US" dirty="0"/>
              </a:p>
            </p:txBody>
          </p:sp>
        </mc:Choice>
        <mc:Fallback xmlns="">
          <p:sp>
            <p:nvSpPr>
              <p:cNvPr id="2" name="内容占位符 1">
                <a:extLst>
                  <a:ext uri="{FF2B5EF4-FFF2-40B4-BE49-F238E27FC236}">
                    <a16:creationId xmlns:a16="http://schemas.microsoft.com/office/drawing/2014/main" id="{ACF2741A-EBF8-4CD1-8433-3751BF519D20}"/>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E2C269D-8F1D-4D9A-A781-CA36AB22CB0E}"/>
              </a:ext>
            </a:extLst>
          </p:cNvPr>
          <p:cNvSpPr>
            <a:spLocks noGrp="1"/>
          </p:cNvSpPr>
          <p:nvPr>
            <p:ph type="ctrTitle"/>
          </p:nvPr>
        </p:nvSpPr>
        <p:spPr/>
        <p:txBody>
          <a:bodyPr/>
          <a:lstStyle/>
          <a:p>
            <a:r>
              <a:rPr lang="zh-CN" altLang="en-US" dirty="0"/>
              <a:t>例子</a:t>
            </a:r>
          </a:p>
        </p:txBody>
      </p:sp>
      <p:sp>
        <p:nvSpPr>
          <p:cNvPr id="4" name="内容占位符 3">
            <a:extLst>
              <a:ext uri="{FF2B5EF4-FFF2-40B4-BE49-F238E27FC236}">
                <a16:creationId xmlns:a16="http://schemas.microsoft.com/office/drawing/2014/main" id="{9EF8F847-DB8C-44E4-A1D0-6E6F8A74E86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16407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6962C08-182C-46A8-8538-A3917925CC1C}"/>
                  </a:ext>
                </a:extLst>
              </p:cNvPr>
              <p:cNvSpPr>
                <a:spLocks noGrp="1"/>
              </p:cNvSpPr>
              <p:nvPr>
                <p:ph idx="1"/>
              </p:nvPr>
            </p:nvSpPr>
            <p:spPr/>
            <p:txBody>
              <a:bodyPr/>
              <a:lstStyle/>
              <a:p>
                <a:r>
                  <a:rPr lang="zh-CN" altLang="en-US" dirty="0"/>
                  <a:t>从</a:t>
                </a:r>
                <a:r>
                  <a:rPr lang="en-US" altLang="zh-CN" dirty="0"/>
                  <a:t>n</a:t>
                </a:r>
                <a:r>
                  <a:rPr lang="zh-CN" altLang="en-US" dirty="0"/>
                  <a:t>个不同元素中</a:t>
                </a:r>
                <a:r>
                  <a:rPr lang="zh-CN" altLang="en-US" dirty="0">
                    <a:solidFill>
                      <a:srgbClr val="FFCC00"/>
                    </a:solidFill>
                  </a:rPr>
                  <a:t>取出</a:t>
                </a:r>
                <a:r>
                  <a:rPr lang="en-US" altLang="zh-CN" dirty="0"/>
                  <a:t>m</a:t>
                </a:r>
                <a:r>
                  <a:rPr lang="zh-CN" altLang="en-US" dirty="0"/>
                  <a:t>个元素并</a:t>
                </a:r>
                <a:r>
                  <a:rPr lang="zh-CN" altLang="en-US" dirty="0">
                    <a:solidFill>
                      <a:srgbClr val="FFCC00"/>
                    </a:solidFill>
                  </a:rPr>
                  <a:t>排列</a:t>
                </a:r>
                <a:r>
                  <a:rPr lang="zh-CN" altLang="en-US" dirty="0"/>
                  <a:t>的方案数，记为</a:t>
                </a:r>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𝑚</m:t>
                        </m:r>
                      </m:sup>
                    </m:sSubSup>
                  </m:oMath>
                </a14:m>
                <a:endParaRPr lang="en-US" altLang="zh-CN" dirty="0"/>
              </a:p>
              <a:p>
                <a:r>
                  <a:rPr lang="zh-CN" altLang="en-US" dirty="0"/>
                  <a:t>依次取出元素放到排列中，得到</a:t>
                </a:r>
                <a:endParaRPr lang="en-US" altLang="zh-CN" dirty="0"/>
              </a:p>
              <a:p>
                <a:r>
                  <a:rPr lang="en-US" altLang="zh-CN" dirty="0"/>
                  <a:t> </a:t>
                </a:r>
                <a14:m>
                  <m:oMath xmlns:m="http://schemas.openxmlformats.org/officeDocument/2006/math">
                    <m:sSubSup>
                      <m:sSubSupPr>
                        <m:ctrlPr>
                          <a:rPr lang="en-US" altLang="zh-CN" i="1" dirty="0">
                            <a:latin typeface="Cambria Math" panose="02040503050406030204" pitchFamily="18" charset="0"/>
                          </a:rPr>
                        </m:ctrlPr>
                      </m:sSubSupPr>
                      <m:e>
                        <m:r>
                          <m:rPr>
                            <m:sty m:val="p"/>
                          </m:rPr>
                          <a:rPr lang="en-US" altLang="zh-CN" i="1" dirty="0">
                            <a:latin typeface="Cambria Math" panose="02040503050406030204" pitchFamily="18" charset="0"/>
                          </a:rPr>
                          <m:t>A</m:t>
                        </m:r>
                      </m:e>
                      <m:sub>
                        <m:r>
                          <a:rPr lang="en-US" altLang="zh-CN" b="0" i="1" dirty="0" smtClean="0">
                            <a:latin typeface="Cambria Math" panose="02040503050406030204" pitchFamily="18" charset="0"/>
                          </a:rPr>
                          <m:t>𝑛</m:t>
                        </m:r>
                      </m:sub>
                      <m:sup>
                        <m:r>
                          <a:rPr lang="en-US" altLang="zh-CN" b="0" i="1" dirty="0" smtClean="0">
                            <a:latin typeface="Cambria Math" panose="02040503050406030204" pitchFamily="18" charset="0"/>
                          </a:rPr>
                          <m:t>𝑚</m:t>
                        </m:r>
                      </m:sup>
                    </m:sSubSup>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−1</m:t>
                        </m:r>
                      </m:e>
                    </m:d>
                    <m:r>
                      <a:rPr lang="en-US" altLang="zh-CN" b="0" i="1" dirty="0" smtClean="0">
                        <a:latin typeface="Cambria Math" panose="02040503050406030204" pitchFamily="18" charset="0"/>
                      </a:rPr>
                      <m:t>∗…∗(</m:t>
                    </m:r>
                    <m:r>
                      <m:rPr>
                        <m:sty m:val="p"/>
                      </m:rPr>
                      <a:rPr lang="en-US" altLang="zh-CN" i="1" dirty="0">
                        <a:latin typeface="Cambria Math" panose="02040503050406030204" pitchFamily="18" charset="0"/>
                      </a:rPr>
                      <m:t>n</m:t>
                    </m:r>
                    <m:r>
                      <a:rPr lang="en-US" altLang="zh-CN" i="1" dirty="0">
                        <a:latin typeface="Cambria Math" panose="02040503050406030204" pitchFamily="18" charset="0"/>
                      </a:rPr>
                      <m:t>−</m:t>
                    </m:r>
                    <m:r>
                      <a:rPr lang="en-US" altLang="zh-CN" b="0" i="1" dirty="0" smtClean="0">
                        <a:latin typeface="Cambria Math" panose="02040503050406030204" pitchFamily="18" charset="0"/>
                      </a:rPr>
                      <m:t>𝑚</m:t>
                    </m:r>
                    <m:r>
                      <a:rPr lang="en-US" altLang="zh-CN" b="0" i="1" dirty="0" smtClean="0">
                        <a:latin typeface="Cambria Math" panose="02040503050406030204" pitchFamily="18" charset="0"/>
                      </a:rPr>
                      <m:t>+1)</m:t>
                    </m:r>
                  </m:oMath>
                </a14:m>
                <a:endParaRPr lang="en-US" altLang="zh-CN" dirty="0"/>
              </a:p>
              <a:p>
                <a:r>
                  <a:rPr lang="en-US" altLang="zh-CN" dirty="0"/>
                  <a:t>        </a:t>
                </a:r>
                <a14:m>
                  <m:oMath xmlns:m="http://schemas.openxmlformats.org/officeDocument/2006/math">
                    <m:r>
                      <a:rPr lang="en-US" altLang="zh-CN" b="0" i="0"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r>
                          <a:rPr lang="en-US" altLang="zh-CN" b="0" i="1" smtClean="0">
                            <a:latin typeface="Cambria Math" panose="02040503050406030204" pitchFamily="18" charset="0"/>
                          </a:rPr>
                          <m:t>!</m:t>
                        </m:r>
                      </m:num>
                      <m:den>
                        <m:d>
                          <m:dPr>
                            <m:begChr m:val="（"/>
                            <m:endChr m:val="）"/>
                            <m:ctrlPr>
                              <a:rPr lang="zh-CN" altLang="en-US" i="1" smtClean="0">
                                <a:latin typeface="Cambria Math" panose="02040503050406030204" pitchFamily="18" charset="0"/>
                              </a:rPr>
                            </m:ctrlPr>
                          </m:dPr>
                          <m:e>
                            <m:r>
                              <m:rPr>
                                <m:sty m:val="p"/>
                              </m:rPr>
                              <a:rPr lang="en-US" altLang="zh-CN" i="1" smtClean="0">
                                <a:latin typeface="Cambria Math" panose="02040503050406030204" pitchFamily="18" charset="0"/>
                              </a:rPr>
                              <m:t>n</m:t>
                            </m:r>
                            <m:r>
                              <a:rPr lang="en-US" altLang="zh-CN" i="1" smtClean="0">
                                <a:latin typeface="Cambria Math" panose="02040503050406030204" pitchFamily="18" charset="0"/>
                              </a:rPr>
                              <m:t>−</m:t>
                            </m:r>
                            <m:r>
                              <a:rPr lang="en-US" altLang="zh-CN" b="0" i="1" smtClean="0">
                                <a:latin typeface="Cambria Math" panose="02040503050406030204" pitchFamily="18" charset="0"/>
                              </a:rPr>
                              <m:t>𝑚</m:t>
                            </m:r>
                          </m:e>
                        </m:d>
                        <m:r>
                          <a:rPr lang="en-US" altLang="zh-CN" b="0" i="1" smtClean="0">
                            <a:latin typeface="Cambria Math" panose="02040503050406030204" pitchFamily="18" charset="0"/>
                          </a:rPr>
                          <m:t>!</m:t>
                        </m:r>
                      </m:den>
                    </m:f>
                  </m:oMath>
                </a14:m>
                <a:endParaRPr lang="zh-CN" altLang="en-US" dirty="0"/>
              </a:p>
            </p:txBody>
          </p:sp>
        </mc:Choice>
        <mc:Fallback xmlns="">
          <p:sp>
            <p:nvSpPr>
              <p:cNvPr id="2" name="内容占位符 1">
                <a:extLst>
                  <a:ext uri="{FF2B5EF4-FFF2-40B4-BE49-F238E27FC236}">
                    <a16:creationId xmlns:a16="http://schemas.microsoft.com/office/drawing/2014/main" id="{86962C08-182C-46A8-8538-A3917925CC1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01D7959-A2F6-47EC-88AC-79E404142199}"/>
              </a:ext>
            </a:extLst>
          </p:cNvPr>
          <p:cNvSpPr>
            <a:spLocks noGrp="1"/>
          </p:cNvSpPr>
          <p:nvPr>
            <p:ph type="ctrTitle"/>
          </p:nvPr>
        </p:nvSpPr>
        <p:spPr/>
        <p:txBody>
          <a:bodyPr/>
          <a:lstStyle/>
          <a:p>
            <a:r>
              <a:rPr lang="zh-CN" altLang="en-US" dirty="0"/>
              <a:t>排列数</a:t>
            </a:r>
          </a:p>
        </p:txBody>
      </p:sp>
      <p:sp>
        <p:nvSpPr>
          <p:cNvPr id="4" name="内容占位符 3">
            <a:extLst>
              <a:ext uri="{FF2B5EF4-FFF2-40B4-BE49-F238E27FC236}">
                <a16:creationId xmlns:a16="http://schemas.microsoft.com/office/drawing/2014/main" id="{3E978AC4-E739-4497-8F30-23097766157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27582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91DE416-5872-4F88-ABDA-F4E1733A9331}"/>
                  </a:ext>
                </a:extLst>
              </p:cNvPr>
              <p:cNvSpPr>
                <a:spLocks noGrp="1"/>
              </p:cNvSpPr>
              <p:nvPr>
                <p:ph idx="1"/>
              </p:nvPr>
            </p:nvSpPr>
            <p:spPr/>
            <p:txBody>
              <a:bodyPr/>
              <a:lstStyle/>
              <a:p>
                <a:r>
                  <a:rPr lang="zh-CN" altLang="en-US" dirty="0"/>
                  <a:t>从</a:t>
                </a:r>
                <a:r>
                  <a:rPr lang="en-US" altLang="zh-CN" dirty="0"/>
                  <a:t>n</a:t>
                </a:r>
                <a:r>
                  <a:rPr lang="zh-CN" altLang="en-US" dirty="0"/>
                  <a:t>个不同元素中</a:t>
                </a:r>
                <a:r>
                  <a:rPr lang="zh-CN" altLang="en-US" dirty="0">
                    <a:solidFill>
                      <a:srgbClr val="FFCC00"/>
                    </a:solidFill>
                  </a:rPr>
                  <a:t>取出</a:t>
                </a:r>
                <a:r>
                  <a:rPr lang="en-US" altLang="zh-CN" dirty="0"/>
                  <a:t>m</a:t>
                </a:r>
                <a:r>
                  <a:rPr lang="zh-CN" altLang="en-US" dirty="0"/>
                  <a:t>个不同元素的方案数</a:t>
                </a:r>
                <a:endParaRPr lang="en-US" altLang="zh-CN" dirty="0"/>
              </a:p>
              <a:p>
                <a:r>
                  <a:rPr lang="zh-CN" altLang="en-US" dirty="0"/>
                  <a:t>记为</a:t>
                </a:r>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𝑚</m:t>
                        </m:r>
                      </m:sup>
                    </m:sSubSup>
                  </m:oMath>
                </a14:m>
                <a:r>
                  <a:rPr lang="zh-CN" altLang="en-US" dirty="0"/>
                  <a:t>或</a:t>
                </a:r>
                <a14:m>
                  <m:oMath xmlns:m="http://schemas.openxmlformats.org/officeDocument/2006/math">
                    <m:d>
                      <m:dPr>
                        <m:ctrlPr>
                          <a:rPr lang="en-US" altLang="zh-CN" i="1" dirty="0" smtClean="0">
                            <a:latin typeface="Cambria Math" panose="02040503050406030204" pitchFamily="18" charset="0"/>
                          </a:rPr>
                        </m:ctrlPr>
                      </m:dPr>
                      <m:e>
                        <m:f>
                          <m:fPr>
                            <m:type m:val="noBar"/>
                            <m:ctrlPr>
                              <a:rPr lang="en-US" altLang="zh-CN" i="1" dirty="0" smtClean="0">
                                <a:latin typeface="Cambria Math" panose="02040503050406030204" pitchFamily="18" charset="0"/>
                              </a:rPr>
                            </m:ctrlPr>
                          </m:fPr>
                          <m:num>
                            <m:r>
                              <a:rPr lang="en-US" altLang="zh-CN" i="1" dirty="0" smtClean="0">
                                <a:latin typeface="Cambria Math" panose="02040503050406030204" pitchFamily="18" charset="0"/>
                              </a:rPr>
                              <m:t>𝑛</m:t>
                            </m:r>
                          </m:num>
                          <m:den>
                            <m:r>
                              <a:rPr lang="en-US" altLang="zh-CN" b="0" i="1" dirty="0" smtClean="0">
                                <a:latin typeface="Cambria Math" panose="02040503050406030204" pitchFamily="18" charset="0"/>
                              </a:rPr>
                              <m:t>𝑚</m:t>
                            </m:r>
                          </m:den>
                        </m:f>
                      </m:e>
                    </m:d>
                  </m:oMath>
                </a14:m>
                <a:endParaRPr lang="en-US" altLang="zh-CN" dirty="0"/>
              </a:p>
              <a:p>
                <a:endParaRPr lang="en-US" altLang="zh-CN" dirty="0"/>
              </a:p>
              <a:p>
                <a:r>
                  <a:rPr lang="zh-CN" altLang="en-US" dirty="0"/>
                  <a:t>从排列数逆推。可以先选择</a:t>
                </a:r>
                <a:r>
                  <a:rPr lang="en-US" altLang="zh-CN" dirty="0"/>
                  <a:t>m</a:t>
                </a:r>
                <a:r>
                  <a:rPr lang="zh-CN" altLang="en-US" dirty="0"/>
                  <a:t>个数，再将</a:t>
                </a:r>
                <a:r>
                  <a:rPr lang="en-US" altLang="zh-CN" dirty="0"/>
                  <a:t>m</a:t>
                </a:r>
                <a:r>
                  <a:rPr lang="zh-CN" altLang="en-US" dirty="0"/>
                  <a:t>个数任意排列，所以</a:t>
                </a:r>
                <a:endParaRPr lang="en-US" altLang="zh-CN" dirty="0"/>
              </a:p>
              <a:p>
                <a:pPr/>
                <a14:m>
                  <m:oMathPara xmlns:m="http://schemas.openxmlformats.org/officeDocument/2006/math">
                    <m:oMathParaPr>
                      <m:jc m:val="centerGroup"/>
                    </m:oMathParaPr>
                    <m:oMath xmlns:m="http://schemas.openxmlformats.org/officeDocument/2006/math">
                      <m:sSubSup>
                        <m:sSubSupPr>
                          <m:ctrlPr>
                            <a:rPr lang="en-US" altLang="zh-CN" b="0" i="1" dirty="0" smtClean="0">
                              <a:latin typeface="Cambria Math" panose="02040503050406030204" pitchFamily="18" charset="0"/>
                            </a:rPr>
                          </m:ctrlPr>
                        </m:sSubSupPr>
                        <m:e>
                          <m:r>
                            <m:rPr>
                              <m:sty m:val="p"/>
                            </m:rPr>
                            <a:rPr lang="en-US" altLang="zh-CN" i="1" dirty="0">
                              <a:latin typeface="Cambria Math" panose="02040503050406030204" pitchFamily="18" charset="0"/>
                            </a:rPr>
                            <m:t>A</m:t>
                          </m:r>
                        </m:e>
                        <m:sub>
                          <m:r>
                            <a:rPr lang="en-US" altLang="zh-CN" b="0" i="1" dirty="0" smtClean="0">
                              <a:latin typeface="Cambria Math" panose="02040503050406030204" pitchFamily="18" charset="0"/>
                            </a:rPr>
                            <m:t>𝑛</m:t>
                          </m:r>
                        </m:sub>
                        <m:sup>
                          <m:r>
                            <a:rPr lang="en-US" altLang="zh-CN" b="0" i="1" dirty="0" smtClean="0">
                              <a:latin typeface="Cambria Math" panose="02040503050406030204" pitchFamily="18" charset="0"/>
                            </a:rPr>
                            <m:t>𝑚</m:t>
                          </m:r>
                        </m:sup>
                      </m:sSubSup>
                      <m:r>
                        <a:rPr lang="en-US" altLang="zh-CN" b="0" i="1" dirty="0" smtClean="0">
                          <a:latin typeface="Cambria Math" panose="02040503050406030204" pitchFamily="18" charset="0"/>
                        </a:rPr>
                        <m:t>=</m:t>
                      </m:r>
                      <m:sSubSup>
                        <m:sSubSupPr>
                          <m:ctrlPr>
                            <a:rPr lang="en-US" altLang="zh-CN" b="0" i="1" dirty="0" smtClean="0">
                              <a:latin typeface="Cambria Math" panose="02040503050406030204" pitchFamily="18" charset="0"/>
                            </a:rPr>
                          </m:ctrlPr>
                        </m:sSubSupPr>
                        <m:e>
                          <m:r>
                            <a:rPr lang="en-US" altLang="zh-CN" b="0" i="1" dirty="0" smtClean="0">
                              <a:latin typeface="Cambria Math" panose="02040503050406030204" pitchFamily="18" charset="0"/>
                            </a:rPr>
                            <m:t>𝐶</m:t>
                          </m:r>
                        </m:e>
                        <m:sub>
                          <m:r>
                            <a:rPr lang="en-US" altLang="zh-CN" b="0" i="1" dirty="0" smtClean="0">
                              <a:latin typeface="Cambria Math" panose="02040503050406030204" pitchFamily="18" charset="0"/>
                            </a:rPr>
                            <m:t>𝑛</m:t>
                          </m:r>
                        </m:sub>
                        <m:sup>
                          <m:r>
                            <a:rPr lang="en-US" altLang="zh-CN" b="0" i="1" dirty="0" smtClean="0">
                              <a:latin typeface="Cambria Math" panose="02040503050406030204" pitchFamily="18" charset="0"/>
                            </a:rPr>
                            <m:t>𝑚</m:t>
                          </m:r>
                        </m:sup>
                      </m:sSubSup>
                      <m:r>
                        <a:rPr lang="en-US" altLang="zh-CN" b="0" i="1" dirty="0" smtClean="0">
                          <a:latin typeface="Cambria Math" panose="02040503050406030204" pitchFamily="18" charset="0"/>
                        </a:rPr>
                        <m:t>∗</m:t>
                      </m:r>
                      <m:sSubSup>
                        <m:sSubSupPr>
                          <m:ctrlPr>
                            <a:rPr lang="en-US" altLang="zh-CN" b="0" i="1" dirty="0" smtClean="0">
                              <a:latin typeface="Cambria Math" panose="02040503050406030204" pitchFamily="18" charset="0"/>
                            </a:rPr>
                          </m:ctrlPr>
                        </m:sSubSupPr>
                        <m:e>
                          <m:r>
                            <a:rPr lang="en-US" altLang="zh-CN" b="0" i="1" dirty="0" smtClean="0">
                              <a:latin typeface="Cambria Math" panose="02040503050406030204" pitchFamily="18" charset="0"/>
                            </a:rPr>
                            <m:t>𝐴</m:t>
                          </m:r>
                        </m:e>
                        <m:sub>
                          <m:r>
                            <a:rPr lang="en-US" altLang="zh-CN" b="0" i="1" dirty="0" smtClean="0">
                              <a:latin typeface="Cambria Math" panose="02040503050406030204" pitchFamily="18" charset="0"/>
                            </a:rPr>
                            <m:t>𝑚</m:t>
                          </m:r>
                        </m:sub>
                        <m:sup>
                          <m:r>
                            <a:rPr lang="en-US" altLang="zh-CN" b="0" i="1" dirty="0" smtClean="0">
                              <a:latin typeface="Cambria Math" panose="02040503050406030204" pitchFamily="18" charset="0"/>
                            </a:rPr>
                            <m:t>𝑚</m:t>
                          </m:r>
                        </m:sup>
                      </m:sSubSup>
                    </m:oMath>
                  </m:oMathPara>
                </a14:m>
                <a:endParaRPr lang="en-US" altLang="zh-CN" dirty="0"/>
              </a:p>
              <a:p>
                <a:pPr/>
                <a14:m>
                  <m:oMathPara xmlns:m="http://schemas.openxmlformats.org/officeDocument/2006/math">
                    <m:oMathParaPr>
                      <m:jc m:val="centerGroup"/>
                    </m:oMathParaPr>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𝑚</m:t>
                          </m:r>
                        </m:sup>
                      </m:sSubSup>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r>
                            <a:rPr lang="en-US" altLang="zh-CN" b="0" i="1" smtClean="0">
                              <a:latin typeface="Cambria Math" panose="02040503050406030204" pitchFamily="18" charset="0"/>
                            </a:rPr>
                            <m:t>!</m:t>
                          </m:r>
                        </m:num>
                        <m:den>
                          <m:r>
                            <a:rPr lang="en-US" altLang="zh-CN" b="0" i="1" smtClean="0">
                              <a:latin typeface="Cambria Math" panose="02040503050406030204" pitchFamily="18" charset="0"/>
                            </a:rPr>
                            <m:t>𝑚</m:t>
                          </m:r>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e>
                          </m:d>
                          <m:r>
                            <a:rPr lang="en-US" altLang="zh-CN" b="0" i="1" smtClean="0">
                              <a:latin typeface="Cambria Math" panose="02040503050406030204" pitchFamily="18" charset="0"/>
                            </a:rPr>
                            <m:t>!</m:t>
                          </m:r>
                        </m:den>
                      </m:f>
                    </m:oMath>
                  </m:oMathPara>
                </a14:m>
                <a:endParaRPr lang="en-US" altLang="zh-CN" dirty="0"/>
              </a:p>
              <a:p>
                <a:r>
                  <a:rPr lang="zh-CN" altLang="en-US" dirty="0"/>
                  <a:t>易得</a:t>
                </a:r>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𝑚</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sup>
                    </m:sSubSup>
                  </m:oMath>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991DE416-5872-4F88-ABDA-F4E1733A9331}"/>
                  </a:ext>
                </a:extLst>
              </p:cNvPr>
              <p:cNvSpPr>
                <a:spLocks noGrp="1" noRot="1" noChangeAspect="1" noMove="1" noResize="1" noEditPoints="1" noAdjustHandles="1" noChangeArrowheads="1" noChangeShapeType="1" noTextEdit="1"/>
              </p:cNvSpPr>
              <p:nvPr>
                <p:ph idx="1"/>
              </p:nvPr>
            </p:nvSpPr>
            <p:spPr>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7EBE414-15E6-4E4D-A38C-169A4FCB8A05}"/>
              </a:ext>
            </a:extLst>
          </p:cNvPr>
          <p:cNvSpPr>
            <a:spLocks noGrp="1"/>
          </p:cNvSpPr>
          <p:nvPr>
            <p:ph type="ctrTitle"/>
          </p:nvPr>
        </p:nvSpPr>
        <p:spPr/>
        <p:txBody>
          <a:bodyPr/>
          <a:lstStyle/>
          <a:p>
            <a:r>
              <a:rPr lang="zh-CN" altLang="en-US" dirty="0"/>
              <a:t>组合数</a:t>
            </a:r>
          </a:p>
        </p:txBody>
      </p:sp>
      <p:sp>
        <p:nvSpPr>
          <p:cNvPr id="4" name="内容占位符 3">
            <a:extLst>
              <a:ext uri="{FF2B5EF4-FFF2-40B4-BE49-F238E27FC236}">
                <a16:creationId xmlns:a16="http://schemas.microsoft.com/office/drawing/2014/main" id="{4851C58F-D15D-42EF-9520-3710A14871B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051003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F448009-B476-4E9B-82FD-54C6CBE65FF9}"/>
                  </a:ext>
                </a:extLst>
              </p:cNvPr>
              <p:cNvSpPr>
                <a:spLocks noGrp="1"/>
              </p:cNvSpPr>
              <p:nvPr>
                <p:ph idx="1"/>
              </p:nvPr>
            </p:nvSpPr>
            <p:spPr/>
            <p:txBody>
              <a:bodyPr/>
              <a:lstStyle/>
              <a:p>
                <a:r>
                  <a:rPr lang="zh-CN" altLang="en-US" dirty="0"/>
                  <a:t>边界：</a:t>
                </a:r>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0</m:t>
                        </m:r>
                      </m:sup>
                    </m:sSubSup>
                    <m:r>
                      <a:rPr lang="en-US" altLang="zh-CN" b="0" i="1" smtClean="0">
                        <a:latin typeface="Cambria Math" panose="02040503050406030204" pitchFamily="18" charset="0"/>
                      </a:rPr>
                      <m:t>=1</m:t>
                    </m:r>
                  </m:oMath>
                </a14:m>
                <a:r>
                  <a:rPr lang="zh-CN" altLang="en-US" dirty="0"/>
                  <a:t>；如果</a:t>
                </a:r>
                <a:r>
                  <a:rPr lang="en-US" altLang="zh-CN" dirty="0"/>
                  <a:t>m&gt;n</a:t>
                </a:r>
                <a:r>
                  <a:rPr lang="zh-CN" altLang="en-US" dirty="0"/>
                  <a:t>，</a:t>
                </a:r>
                <a14:m>
                  <m:oMath xmlns:m="http://schemas.openxmlformats.org/officeDocument/2006/math">
                    <m:sSubSup>
                      <m:sSubSupPr>
                        <m:ctrlPr>
                          <a:rPr lang="en-US" altLang="zh-CN" b="0" i="1" dirty="0" smtClean="0">
                            <a:latin typeface="Cambria Math" panose="02040503050406030204" pitchFamily="18" charset="0"/>
                          </a:rPr>
                        </m:ctrlPr>
                      </m:sSubSupPr>
                      <m:e>
                        <m:r>
                          <m:rPr>
                            <m:sty m:val="p"/>
                          </m:rPr>
                          <a:rPr lang="en-US" altLang="zh-CN" i="1" dirty="0">
                            <a:latin typeface="Cambria Math" panose="02040503050406030204" pitchFamily="18" charset="0"/>
                          </a:rPr>
                          <m:t>C</m:t>
                        </m:r>
                      </m:e>
                      <m:sub>
                        <m:r>
                          <a:rPr lang="en-US" altLang="zh-CN" b="0" i="1" dirty="0" smtClean="0">
                            <a:latin typeface="Cambria Math" panose="02040503050406030204" pitchFamily="18" charset="0"/>
                          </a:rPr>
                          <m:t>𝑛</m:t>
                        </m:r>
                      </m:sub>
                      <m:sup>
                        <m:r>
                          <a:rPr lang="en-US" altLang="zh-CN" b="0" i="1" dirty="0" smtClean="0">
                            <a:latin typeface="Cambria Math" panose="02040503050406030204" pitchFamily="18" charset="0"/>
                          </a:rPr>
                          <m:t>𝑚</m:t>
                        </m:r>
                      </m:sup>
                    </m:sSubSup>
                    <m:r>
                      <a:rPr lang="en-US" altLang="zh-CN" b="0" i="1" dirty="0" smtClean="0">
                        <a:latin typeface="Cambria Math" panose="02040503050406030204" pitchFamily="18" charset="0"/>
                      </a:rPr>
                      <m:t>=0</m:t>
                    </m:r>
                  </m:oMath>
                </a14:m>
                <a:endParaRPr lang="en-US" altLang="zh-CN" dirty="0"/>
              </a:p>
              <a:p>
                <a:r>
                  <a:rPr lang="zh-CN" altLang="en-US" dirty="0"/>
                  <a:t>考虑从</a:t>
                </a:r>
                <a14:m>
                  <m:oMath xmlns:m="http://schemas.openxmlformats.org/officeDocument/2006/math">
                    <m:sSubSup>
                      <m:sSubSupPr>
                        <m:ctrlPr>
                          <a:rPr lang="en-US" altLang="zh-CN" b="0" i="1" dirty="0" smtClean="0">
                            <a:latin typeface="Cambria Math" panose="02040503050406030204" pitchFamily="18" charset="0"/>
                          </a:rPr>
                        </m:ctrlPr>
                      </m:sSubSupPr>
                      <m:e>
                        <m:r>
                          <m:rPr>
                            <m:sty m:val="p"/>
                          </m:rPr>
                          <a:rPr lang="en-US" altLang="zh-CN" i="1" dirty="0">
                            <a:latin typeface="Cambria Math" panose="02040503050406030204" pitchFamily="18" charset="0"/>
                          </a:rPr>
                          <m:t>C</m:t>
                        </m:r>
                      </m:e>
                      <m:sub>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−1</m:t>
                        </m:r>
                      </m:sub>
                      <m:sup>
                        <m:r>
                          <a:rPr lang="en-US" altLang="zh-CN" b="0" i="1" dirty="0" smtClean="0">
                            <a:latin typeface="Cambria Math" panose="02040503050406030204" pitchFamily="18" charset="0"/>
                          </a:rPr>
                          <m:t>…</m:t>
                        </m:r>
                      </m:sup>
                    </m:sSubSup>
                  </m:oMath>
                </a14:m>
                <a:r>
                  <a:rPr lang="zh-CN" altLang="en-US" dirty="0"/>
                  <a:t>推</a:t>
                </a:r>
                <a14:m>
                  <m:oMath xmlns:m="http://schemas.openxmlformats.org/officeDocument/2006/math">
                    <m:sSubSup>
                      <m:sSubSupPr>
                        <m:ctrlPr>
                          <a:rPr lang="en-US" altLang="zh-CN" i="1" dirty="0">
                            <a:latin typeface="Cambria Math" panose="02040503050406030204" pitchFamily="18" charset="0"/>
                          </a:rPr>
                        </m:ctrlPr>
                      </m:sSubSupPr>
                      <m:e>
                        <m:r>
                          <m:rPr>
                            <m:sty m:val="p"/>
                          </m:rPr>
                          <a:rPr lang="en-US" altLang="zh-CN" i="1" dirty="0">
                            <a:latin typeface="Cambria Math" panose="02040503050406030204" pitchFamily="18" charset="0"/>
                          </a:rPr>
                          <m:t>C</m:t>
                        </m:r>
                      </m:e>
                      <m:sub>
                        <m:r>
                          <a:rPr lang="en-US" altLang="zh-CN" i="1" dirty="0">
                            <a:latin typeface="Cambria Math" panose="02040503050406030204" pitchFamily="18" charset="0"/>
                          </a:rPr>
                          <m:t>𝑛</m:t>
                        </m:r>
                      </m:sub>
                      <m:sup>
                        <m:r>
                          <a:rPr lang="en-US" altLang="zh-CN" i="1" dirty="0">
                            <a:latin typeface="Cambria Math" panose="02040503050406030204" pitchFamily="18" charset="0"/>
                          </a:rPr>
                          <m:t>…</m:t>
                        </m:r>
                      </m:sup>
                    </m:sSubSup>
                  </m:oMath>
                </a14:m>
                <a:endParaRPr lang="en-US" altLang="zh-CN" dirty="0"/>
              </a:p>
              <a:p>
                <a:r>
                  <a:rPr lang="en-US" altLang="zh-CN" dirty="0"/>
                  <a:t>	</a:t>
                </a:r>
                <a:r>
                  <a:rPr lang="zh-CN" altLang="en-US" dirty="0"/>
                  <a:t>如果新加的元素要被选出：</a:t>
                </a:r>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𝑚</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𝑚</m:t>
                        </m:r>
                        <m:r>
                          <a:rPr lang="en-US" altLang="zh-CN" b="0" i="1" smtClean="0">
                            <a:latin typeface="Cambria Math" panose="02040503050406030204" pitchFamily="18" charset="0"/>
                          </a:rPr>
                          <m:t>−1</m:t>
                        </m:r>
                      </m:sup>
                    </m:sSubSup>
                  </m:oMath>
                </a14:m>
                <a:endParaRPr lang="en-US" altLang="zh-CN" dirty="0"/>
              </a:p>
              <a:p>
                <a:r>
                  <a:rPr lang="en-US" altLang="zh-CN" dirty="0"/>
                  <a:t>	</a:t>
                </a:r>
                <a:r>
                  <a:rPr lang="zh-CN" altLang="en-US" dirty="0"/>
                  <a:t>如果新加的元素没有被选出：</a:t>
                </a:r>
                <a:r>
                  <a:rPr lang="en-US" altLang="zh-CN" dirty="0"/>
                  <a:t> </a:t>
                </a:r>
                <a14:m>
                  <m:oMath xmlns:m="http://schemas.openxmlformats.org/officeDocument/2006/math">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𝑛</m:t>
                        </m:r>
                      </m:sub>
                      <m:sup>
                        <m:r>
                          <a:rPr lang="en-US" altLang="zh-CN" i="1">
                            <a:latin typeface="Cambria Math" panose="02040503050406030204" pitchFamily="18" charset="0"/>
                          </a:rPr>
                          <m:t>𝑚</m:t>
                        </m:r>
                      </m:sup>
                    </m:sSubSup>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𝑛</m:t>
                        </m:r>
                        <m:r>
                          <a:rPr lang="en-US" altLang="zh-CN" i="1">
                            <a:latin typeface="Cambria Math" panose="02040503050406030204" pitchFamily="18" charset="0"/>
                          </a:rPr>
                          <m:t>−1</m:t>
                        </m:r>
                      </m:sub>
                      <m:sup>
                        <m:r>
                          <a:rPr lang="en-US" altLang="zh-CN" i="1">
                            <a:latin typeface="Cambria Math" panose="02040503050406030204" pitchFamily="18" charset="0"/>
                          </a:rPr>
                          <m:t>𝑚</m:t>
                        </m:r>
                      </m:sup>
                    </m:sSubSup>
                  </m:oMath>
                </a14:m>
                <a:endParaRPr lang="en-US" altLang="zh-CN" dirty="0"/>
              </a:p>
              <a:p>
                <a:r>
                  <a:rPr lang="zh-CN" altLang="en-US" dirty="0"/>
                  <a:t>所以</a:t>
                </a:r>
                <a14:m>
                  <m:oMath xmlns:m="http://schemas.openxmlformats.org/officeDocument/2006/math">
                    <m:sSubSup>
                      <m:sSubSupPr>
                        <m:ctrlPr>
                          <a:rPr lang="en-US" altLang="zh-CN" b="0" i="1" dirty="0" smtClean="0">
                            <a:latin typeface="Cambria Math" panose="02040503050406030204" pitchFamily="18" charset="0"/>
                          </a:rPr>
                        </m:ctrlPr>
                      </m:sSubSupPr>
                      <m:e>
                        <m:r>
                          <m:rPr>
                            <m:sty m:val="p"/>
                          </m:rPr>
                          <a:rPr lang="en-US" altLang="zh-CN" i="1" dirty="0">
                            <a:latin typeface="Cambria Math" panose="02040503050406030204" pitchFamily="18" charset="0"/>
                          </a:rPr>
                          <m:t>C</m:t>
                        </m:r>
                      </m:e>
                      <m:sub>
                        <m:r>
                          <a:rPr lang="en-US" altLang="zh-CN" b="0" i="1" dirty="0" smtClean="0">
                            <a:latin typeface="Cambria Math" panose="02040503050406030204" pitchFamily="18" charset="0"/>
                          </a:rPr>
                          <m:t>𝑛</m:t>
                        </m:r>
                      </m:sub>
                      <m:sup>
                        <m:r>
                          <a:rPr lang="en-US" altLang="zh-CN" b="0" i="1" dirty="0" smtClean="0">
                            <a:latin typeface="Cambria Math" panose="02040503050406030204" pitchFamily="18" charset="0"/>
                          </a:rPr>
                          <m:t>𝑚</m:t>
                        </m:r>
                      </m:sup>
                    </m:sSubSup>
                    <m:r>
                      <a:rPr lang="en-US" altLang="zh-CN" b="0" i="1" dirty="0" smtClean="0">
                        <a:latin typeface="Cambria Math" panose="02040503050406030204" pitchFamily="18" charset="0"/>
                      </a:rPr>
                      <m:t>=</m:t>
                    </m:r>
                    <m:sSubSup>
                      <m:sSubSupPr>
                        <m:ctrlPr>
                          <a:rPr lang="en-US" altLang="zh-CN" b="0" i="1" dirty="0" smtClean="0">
                            <a:latin typeface="Cambria Math" panose="02040503050406030204" pitchFamily="18" charset="0"/>
                          </a:rPr>
                        </m:ctrlPr>
                      </m:sSubSupPr>
                      <m:e>
                        <m:r>
                          <a:rPr lang="en-US" altLang="zh-CN" b="0" i="1" dirty="0" smtClean="0">
                            <a:latin typeface="Cambria Math" panose="02040503050406030204" pitchFamily="18" charset="0"/>
                          </a:rPr>
                          <m:t>𝐶</m:t>
                        </m:r>
                      </m:e>
                      <m:sub>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−1</m:t>
                        </m:r>
                      </m:sub>
                      <m:sup>
                        <m:r>
                          <a:rPr lang="en-US" altLang="zh-CN" b="0" i="1" dirty="0" smtClean="0">
                            <a:latin typeface="Cambria Math" panose="02040503050406030204" pitchFamily="18" charset="0"/>
                          </a:rPr>
                          <m:t>𝑚</m:t>
                        </m:r>
                      </m:sup>
                    </m:sSubSup>
                    <m:r>
                      <a:rPr lang="en-US" altLang="zh-CN" b="0" i="1" dirty="0" smtClean="0">
                        <a:latin typeface="Cambria Math" panose="02040503050406030204" pitchFamily="18" charset="0"/>
                      </a:rPr>
                      <m:t>+</m:t>
                    </m:r>
                    <m:sSubSup>
                      <m:sSubSupPr>
                        <m:ctrlPr>
                          <a:rPr lang="en-US" altLang="zh-CN" b="0" i="1" dirty="0" smtClean="0">
                            <a:latin typeface="Cambria Math" panose="02040503050406030204" pitchFamily="18" charset="0"/>
                          </a:rPr>
                        </m:ctrlPr>
                      </m:sSubSupPr>
                      <m:e>
                        <m:r>
                          <a:rPr lang="en-US" altLang="zh-CN" b="0" i="1" dirty="0" smtClean="0">
                            <a:latin typeface="Cambria Math" panose="02040503050406030204" pitchFamily="18" charset="0"/>
                          </a:rPr>
                          <m:t>𝐶</m:t>
                        </m:r>
                      </m:e>
                      <m:sub>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−1</m:t>
                        </m:r>
                      </m:sub>
                      <m:sup>
                        <m:r>
                          <a:rPr lang="en-US" altLang="zh-CN" b="0" i="1" dirty="0" smtClean="0">
                            <a:latin typeface="Cambria Math" panose="02040503050406030204" pitchFamily="18" charset="0"/>
                          </a:rPr>
                          <m:t>𝑚</m:t>
                        </m:r>
                        <m:r>
                          <a:rPr lang="en-US" altLang="zh-CN" b="0" i="1" dirty="0" smtClean="0">
                            <a:latin typeface="Cambria Math" panose="02040503050406030204" pitchFamily="18" charset="0"/>
                          </a:rPr>
                          <m:t>−1</m:t>
                        </m:r>
                      </m:sup>
                    </m:sSubSup>
                  </m:oMath>
                </a14:m>
                <a:endParaRPr lang="zh-CN" altLang="en-US" dirty="0"/>
              </a:p>
            </p:txBody>
          </p:sp>
        </mc:Choice>
        <mc:Fallback xmlns="">
          <p:sp>
            <p:nvSpPr>
              <p:cNvPr id="2" name="内容占位符 1">
                <a:extLst>
                  <a:ext uri="{FF2B5EF4-FFF2-40B4-BE49-F238E27FC236}">
                    <a16:creationId xmlns:a16="http://schemas.microsoft.com/office/drawing/2014/main" id="{8F448009-B476-4E9B-82FD-54C6CBE65FF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D3A520A-4E19-4170-A38B-98F362151D1E}"/>
              </a:ext>
            </a:extLst>
          </p:cNvPr>
          <p:cNvSpPr>
            <a:spLocks noGrp="1"/>
          </p:cNvSpPr>
          <p:nvPr>
            <p:ph type="ctrTitle"/>
          </p:nvPr>
        </p:nvSpPr>
        <p:spPr/>
        <p:txBody>
          <a:bodyPr/>
          <a:lstStyle/>
          <a:p>
            <a:r>
              <a:rPr lang="zh-CN" altLang="en-US" dirty="0"/>
              <a:t>递推求组合数</a:t>
            </a:r>
          </a:p>
        </p:txBody>
      </p:sp>
      <p:sp>
        <p:nvSpPr>
          <p:cNvPr id="4" name="内容占位符 3">
            <a:extLst>
              <a:ext uri="{FF2B5EF4-FFF2-40B4-BE49-F238E27FC236}">
                <a16:creationId xmlns:a16="http://schemas.microsoft.com/office/drawing/2014/main" id="{F1633149-D2AB-43EC-A32C-6991903941A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938531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7913ACD-2DAD-423A-BAE3-6A40F446B24B}"/>
                  </a:ext>
                </a:extLst>
              </p:cNvPr>
              <p:cNvSpPr>
                <a:spLocks noGrp="1"/>
              </p:cNvSpPr>
              <p:nvPr>
                <p:ph idx="1"/>
              </p:nvPr>
            </p:nvSpPr>
            <p:spPr/>
            <p:txBody>
              <a:bodyPr/>
              <a:lstStyle/>
              <a:p>
                <a:r>
                  <a:rPr lang="zh-CN" altLang="en-US" dirty="0"/>
                  <a:t>有</a:t>
                </a:r>
                <a:r>
                  <a:rPr lang="en-US" altLang="zh-CN" dirty="0"/>
                  <a:t>t</a:t>
                </a:r>
                <a:r>
                  <a:rPr lang="zh-CN" altLang="en-US" dirty="0"/>
                  <a:t>组询问，每次给定</a:t>
                </a:r>
                <a:r>
                  <a:rPr lang="en-US" altLang="zh-CN" dirty="0" err="1"/>
                  <a:t>n,m,k</a:t>
                </a:r>
                <a:r>
                  <a:rPr lang="zh-CN" altLang="en-US" dirty="0"/>
                  <a:t>，询问对于所有的</a:t>
                </a:r>
                <a14:m>
                  <m:oMath xmlns:m="http://schemas.openxmlformats.org/officeDocument/2006/math">
                    <m:r>
                      <a:rPr lang="en-US" altLang="zh-CN" b="0" i="1" smtClean="0">
                        <a:latin typeface="Cambria Math" panose="02040503050406030204" pitchFamily="18" charset="0"/>
                      </a:rPr>
                      <m:t>0≤</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,0≤</m:t>
                    </m:r>
                    <m:r>
                      <a:rPr lang="en-US" altLang="zh-CN" b="0" i="1" smtClean="0">
                        <a:latin typeface="Cambria Math" panose="02040503050406030204" pitchFamily="18" charset="0"/>
                      </a:rPr>
                      <m:t>𝑗</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min</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oMath>
                </a14:m>
                <a:r>
                  <a:rPr lang="zh-CN" altLang="en-US" dirty="0"/>
                  <a:t>，有多少对</a:t>
                </a:r>
                <a14:m>
                  <m:oMath xmlns:m="http://schemas.openxmlformats.org/officeDocument/2006/math">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e>
                    </m:d>
                    <m:r>
                      <a:rPr lang="zh-CN" altLang="en-US" i="1">
                        <a:latin typeface="Cambria Math" panose="02040503050406030204" pitchFamily="18" charset="0"/>
                      </a:rPr>
                      <m:t>满足</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𝑗</m:t>
                        </m:r>
                      </m:sup>
                    </m:sSubSup>
                  </m:oMath>
                </a14:m>
                <a:r>
                  <a:rPr lang="zh-CN" altLang="en-US" dirty="0"/>
                  <a:t>是</a:t>
                </a:r>
                <a:r>
                  <a:rPr lang="en-US" altLang="zh-CN" dirty="0"/>
                  <a:t>k</a:t>
                </a:r>
                <a:r>
                  <a:rPr lang="zh-CN" altLang="en-US" dirty="0"/>
                  <a:t>的倍数</a:t>
                </a:r>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≤2000,</m:t>
                      </m:r>
                      <m:r>
                        <a:rPr lang="en-US" altLang="zh-CN" b="0" i="1" smtClean="0">
                          <a:latin typeface="Cambria Math" panose="02040503050406030204" pitchFamily="18" charset="0"/>
                        </a:rPr>
                        <m:t>𝑘</m:t>
                      </m:r>
                      <m:r>
                        <a:rPr lang="en-US" altLang="zh-CN" b="0" i="1" smtClean="0">
                          <a:latin typeface="Cambria Math" panose="02040503050406030204" pitchFamily="18" charset="0"/>
                        </a:rPr>
                        <m:t>≤21,</m:t>
                      </m:r>
                      <m:r>
                        <a:rPr lang="en-US" altLang="zh-CN" b="0" i="1" smtClean="0">
                          <a:latin typeface="Cambria Math" panose="02040503050406030204" pitchFamily="18" charset="0"/>
                        </a:rPr>
                        <m:t>𝑡</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10</m:t>
                          </m:r>
                        </m:e>
                        <m:sup>
                          <m:r>
                            <a:rPr lang="en-US" altLang="zh-CN" b="0" i="1" smtClean="0">
                              <a:latin typeface="Cambria Math" panose="02040503050406030204" pitchFamily="18" charset="0"/>
                            </a:rPr>
                            <m:t>4</m:t>
                          </m:r>
                        </m:sup>
                      </m:sSup>
                    </m:oMath>
                  </m:oMathPara>
                </a14:m>
                <a:endParaRPr lang="zh-CN" altLang="en-US" dirty="0"/>
              </a:p>
            </p:txBody>
          </p:sp>
        </mc:Choice>
        <mc:Fallback xmlns="">
          <p:sp>
            <p:nvSpPr>
              <p:cNvPr id="2" name="内容占位符 1">
                <a:extLst>
                  <a:ext uri="{FF2B5EF4-FFF2-40B4-BE49-F238E27FC236}">
                    <a16:creationId xmlns:a16="http://schemas.microsoft.com/office/drawing/2014/main" id="{47913ACD-2DAD-423A-BAE3-6A40F446B24B}"/>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65AEE07-DFCF-43B4-8FC2-37C752617030}"/>
              </a:ext>
            </a:extLst>
          </p:cNvPr>
          <p:cNvSpPr>
            <a:spLocks noGrp="1"/>
          </p:cNvSpPr>
          <p:nvPr>
            <p:ph type="ctrTitle"/>
          </p:nvPr>
        </p:nvSpPr>
        <p:spPr/>
        <p:txBody>
          <a:bodyPr/>
          <a:lstStyle/>
          <a:p>
            <a:r>
              <a:rPr lang="en-US" altLang="zh-CN" dirty="0"/>
              <a:t>NOIP2016 </a:t>
            </a:r>
            <a:r>
              <a:rPr lang="zh-CN" altLang="en-US" dirty="0"/>
              <a:t>组合数问题</a:t>
            </a:r>
          </a:p>
        </p:txBody>
      </p:sp>
      <p:sp>
        <p:nvSpPr>
          <p:cNvPr id="4" name="内容占位符 3">
            <a:extLst>
              <a:ext uri="{FF2B5EF4-FFF2-40B4-BE49-F238E27FC236}">
                <a16:creationId xmlns:a16="http://schemas.microsoft.com/office/drawing/2014/main" id="{43AE5750-F0B5-49AD-87B3-D5453FA4E22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918092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49156BF-2242-48AD-AFFF-13B05EF2534B}"/>
                  </a:ext>
                </a:extLst>
              </p:cNvPr>
              <p:cNvSpPr>
                <a:spLocks noGrp="1"/>
              </p:cNvSpPr>
              <p:nvPr>
                <p:ph idx="1"/>
              </p:nvPr>
            </p:nvSpPr>
            <p:spPr/>
            <p:txBody>
              <a:bodyPr/>
              <a:lstStyle/>
              <a:p>
                <a:r>
                  <a:rPr lang="zh-CN" altLang="en-US" dirty="0"/>
                  <a:t>暴力：直接套组合数、阶乘的公式，复杂度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zh-CN" altLang="en-US" dirty="0"/>
                  <a:t>还容易溢出</a:t>
                </a:r>
              </a:p>
              <a:p>
                <a:endParaRPr lang="en-US" altLang="zh-CN" dirty="0"/>
              </a:p>
              <a:p>
                <a:r>
                  <a:rPr lang="en-US" altLang="zh-CN" dirty="0">
                    <a:solidFill>
                      <a:srgbClr val="FF9933"/>
                    </a:solidFill>
                  </a:rPr>
                  <a:t>a</a:t>
                </a:r>
                <a:r>
                  <a:rPr lang="zh-CN" altLang="en-US" dirty="0">
                    <a:solidFill>
                      <a:srgbClr val="FF9933"/>
                    </a:solidFill>
                  </a:rPr>
                  <a:t>是</a:t>
                </a:r>
                <a:r>
                  <a:rPr lang="en-US" altLang="zh-CN" dirty="0">
                    <a:solidFill>
                      <a:srgbClr val="FF9933"/>
                    </a:solidFill>
                  </a:rPr>
                  <a:t>b</a:t>
                </a:r>
                <a:r>
                  <a:rPr lang="zh-CN" altLang="en-US" dirty="0">
                    <a:solidFill>
                      <a:srgbClr val="FF9933"/>
                    </a:solidFill>
                  </a:rPr>
                  <a:t>的倍数</a:t>
                </a:r>
                <a:r>
                  <a:rPr lang="zh-CN" altLang="en-US" dirty="0"/>
                  <a:t>常用取模来转化：</a:t>
                </a:r>
                <a:r>
                  <a:rPr lang="en-US" altLang="zh-CN" dirty="0"/>
                  <a:t>a mod b=0</a:t>
                </a:r>
              </a:p>
              <a:p>
                <a:r>
                  <a:rPr lang="zh-CN" altLang="en-US" dirty="0"/>
                  <a:t>即求有多少对</a:t>
                </a:r>
                <a14:m>
                  <m:oMath xmlns:m="http://schemas.openxmlformats.org/officeDocument/2006/math">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e>
                    </m:d>
                    <m:r>
                      <a:rPr lang="zh-CN" altLang="en-US" i="1">
                        <a:latin typeface="Cambria Math" panose="02040503050406030204" pitchFamily="18" charset="0"/>
                      </a:rPr>
                      <m:t>满足</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𝑗</m:t>
                        </m:r>
                      </m:sup>
                    </m:sSubSup>
                    <m:r>
                      <a:rPr lang="en-US" altLang="zh-CN" b="0" i="1" smtClean="0">
                        <a:latin typeface="Cambria Math" panose="02040503050406030204" pitchFamily="18" charset="0"/>
                      </a:rPr>
                      <m:t> </m:t>
                    </m:r>
                    <m:r>
                      <m:rPr>
                        <m:sty m:val="p"/>
                      </m:rPr>
                      <a:rPr lang="en-US" altLang="zh-CN" i="1">
                        <a:latin typeface="Cambria Math" panose="02040503050406030204" pitchFamily="18" charset="0"/>
                      </a:rPr>
                      <m:t>mod</m:t>
                    </m:r>
                    <m:r>
                      <a:rPr lang="en-US" altLang="zh-CN" b="0" i="1" smtClean="0">
                        <a:latin typeface="Cambria Math" panose="02040503050406030204" pitchFamily="18" charset="0"/>
                      </a:rPr>
                      <m:t> </m:t>
                    </m:r>
                    <m:r>
                      <a:rPr lang="en-US" altLang="zh-CN" b="0" i="1" smtClean="0">
                        <a:latin typeface="Cambria Math" panose="02040503050406030204" pitchFamily="18" charset="0"/>
                      </a:rPr>
                      <m:t>𝑘</m:t>
                    </m:r>
                    <m:r>
                      <a:rPr lang="en-US" altLang="zh-CN" b="0" i="1" smtClean="0">
                        <a:latin typeface="Cambria Math" panose="02040503050406030204" pitchFamily="18" charset="0"/>
                      </a:rPr>
                      <m:t>=0</m:t>
                    </m:r>
                  </m:oMath>
                </a14:m>
                <a:endParaRPr lang="en-US" altLang="zh-CN" dirty="0"/>
              </a:p>
              <a:p>
                <a:r>
                  <a:rPr lang="zh-CN" altLang="en-US" dirty="0"/>
                  <a:t>而</a:t>
                </a:r>
                <a14:m>
                  <m:oMath xmlns:m="http://schemas.openxmlformats.org/officeDocument/2006/math">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𝑝</m:t>
                    </m:r>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𝑝</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en-US" altLang="zh-CN" b="0" i="1" smtClean="0">
                            <a:latin typeface="Cambria Math" panose="02040503050406030204" pitchFamily="18" charset="0"/>
                          </a:rPr>
                          <m:t>𝑝</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𝑝</m:t>
                    </m:r>
                    <m:r>
                      <a:rPr lang="en-US" altLang="zh-CN" b="0" i="1" smtClean="0">
                        <a:latin typeface="Cambria Math" panose="02040503050406030204" pitchFamily="18" charset="0"/>
                      </a:rPr>
                      <m:t>,</m:t>
                    </m:r>
                    <m:r>
                      <a:rPr lang="zh-CN" altLang="en-US" i="1">
                        <a:latin typeface="Cambria Math" panose="02040503050406030204" pitchFamily="18" charset="0"/>
                      </a:rPr>
                      <m:t>与</m:t>
                    </m:r>
                    <m:sSubSup>
                      <m:sSubSupPr>
                        <m:ctrlPr>
                          <a:rPr lang="en-US" altLang="zh-CN" i="1" dirty="0">
                            <a:latin typeface="Cambria Math" panose="02040503050406030204" pitchFamily="18" charset="0"/>
                          </a:rPr>
                        </m:ctrlPr>
                      </m:sSubSupPr>
                      <m:e>
                        <m:r>
                          <m:rPr>
                            <m:sty m:val="p"/>
                          </m:rPr>
                          <a:rPr lang="en-US" altLang="zh-CN" i="1" dirty="0">
                            <a:latin typeface="Cambria Math" panose="02040503050406030204" pitchFamily="18" charset="0"/>
                          </a:rPr>
                          <m:t>C</m:t>
                        </m:r>
                      </m:e>
                      <m:sub>
                        <m:r>
                          <a:rPr lang="en-US" altLang="zh-CN" i="1" dirty="0">
                            <a:latin typeface="Cambria Math" panose="02040503050406030204" pitchFamily="18" charset="0"/>
                          </a:rPr>
                          <m:t>𝑛</m:t>
                        </m:r>
                      </m:sub>
                      <m:sup>
                        <m:r>
                          <a:rPr lang="en-US" altLang="zh-CN" i="1" dirty="0">
                            <a:latin typeface="Cambria Math" panose="02040503050406030204" pitchFamily="18" charset="0"/>
                          </a:rPr>
                          <m:t>𝑚</m:t>
                        </m:r>
                      </m:sup>
                    </m:sSubSup>
                    <m:r>
                      <a:rPr lang="en-US" altLang="zh-CN" i="1" dirty="0">
                        <a:latin typeface="Cambria Math" panose="02040503050406030204" pitchFamily="18" charset="0"/>
                      </a:rPr>
                      <m:t>=</m:t>
                    </m:r>
                    <m:sSubSup>
                      <m:sSubSupPr>
                        <m:ctrlPr>
                          <a:rPr lang="en-US" altLang="zh-CN" i="1" dirty="0">
                            <a:latin typeface="Cambria Math" panose="02040503050406030204" pitchFamily="18" charset="0"/>
                          </a:rPr>
                        </m:ctrlPr>
                      </m:sSubSupPr>
                      <m:e>
                        <m:r>
                          <a:rPr lang="en-US" altLang="zh-CN" i="1" dirty="0">
                            <a:latin typeface="Cambria Math" panose="02040503050406030204" pitchFamily="18" charset="0"/>
                          </a:rPr>
                          <m:t>𝐶</m:t>
                        </m:r>
                      </m:e>
                      <m:sub>
                        <m:r>
                          <a:rPr lang="en-US" altLang="zh-CN" i="1" dirty="0">
                            <a:latin typeface="Cambria Math" panose="02040503050406030204" pitchFamily="18" charset="0"/>
                          </a:rPr>
                          <m:t>𝑛</m:t>
                        </m:r>
                        <m:r>
                          <a:rPr lang="en-US" altLang="zh-CN" i="1" dirty="0">
                            <a:latin typeface="Cambria Math" panose="02040503050406030204" pitchFamily="18" charset="0"/>
                          </a:rPr>
                          <m:t>−1</m:t>
                        </m:r>
                      </m:sub>
                      <m:sup>
                        <m:r>
                          <a:rPr lang="en-US" altLang="zh-CN" i="1" dirty="0">
                            <a:latin typeface="Cambria Math" panose="02040503050406030204" pitchFamily="18" charset="0"/>
                          </a:rPr>
                          <m:t>𝑚</m:t>
                        </m:r>
                      </m:sup>
                    </m:sSubSup>
                    <m:r>
                      <a:rPr lang="en-US" altLang="zh-CN" i="1" dirty="0">
                        <a:latin typeface="Cambria Math" panose="02040503050406030204" pitchFamily="18" charset="0"/>
                      </a:rPr>
                      <m:t>+</m:t>
                    </m:r>
                    <m:sSubSup>
                      <m:sSubSupPr>
                        <m:ctrlPr>
                          <a:rPr lang="en-US" altLang="zh-CN" i="1" dirty="0">
                            <a:latin typeface="Cambria Math" panose="02040503050406030204" pitchFamily="18" charset="0"/>
                          </a:rPr>
                        </m:ctrlPr>
                      </m:sSubSupPr>
                      <m:e>
                        <m:r>
                          <a:rPr lang="en-US" altLang="zh-CN" i="1" dirty="0">
                            <a:latin typeface="Cambria Math" panose="02040503050406030204" pitchFamily="18" charset="0"/>
                          </a:rPr>
                          <m:t>𝐶</m:t>
                        </m:r>
                      </m:e>
                      <m:sub>
                        <m:r>
                          <a:rPr lang="en-US" altLang="zh-CN" i="1" dirty="0">
                            <a:latin typeface="Cambria Math" panose="02040503050406030204" pitchFamily="18" charset="0"/>
                          </a:rPr>
                          <m:t>𝑛</m:t>
                        </m:r>
                        <m:r>
                          <a:rPr lang="en-US" altLang="zh-CN" i="1" dirty="0">
                            <a:latin typeface="Cambria Math" panose="02040503050406030204" pitchFamily="18" charset="0"/>
                          </a:rPr>
                          <m:t>−1</m:t>
                        </m:r>
                      </m:sub>
                      <m:sup>
                        <m:r>
                          <a:rPr lang="en-US" altLang="zh-CN" i="1" dirty="0">
                            <a:latin typeface="Cambria Math" panose="02040503050406030204" pitchFamily="18" charset="0"/>
                          </a:rPr>
                          <m:t>𝑚</m:t>
                        </m:r>
                        <m:r>
                          <a:rPr lang="en-US" altLang="zh-CN" i="1" dirty="0">
                            <a:latin typeface="Cambria Math" panose="02040503050406030204" pitchFamily="18" charset="0"/>
                          </a:rPr>
                          <m:t>−1</m:t>
                        </m:r>
                      </m:sup>
                    </m:sSubSup>
                    <m:r>
                      <a:rPr lang="zh-CN" altLang="en-US" i="1" dirty="0" smtClean="0">
                        <a:latin typeface="Cambria Math" panose="02040503050406030204" pitchFamily="18" charset="0"/>
                      </a:rPr>
                      <m:t>递推式</m:t>
                    </m:r>
                  </m:oMath>
                </a14:m>
                <a:r>
                  <a:rPr lang="zh-CN" altLang="en-US" dirty="0"/>
                  <a:t>相适应</a:t>
                </a:r>
                <a:endParaRPr lang="en-US" altLang="zh-CN" dirty="0"/>
              </a:p>
              <a:p>
                <a:r>
                  <a:rPr lang="zh-CN" altLang="en-US" dirty="0"/>
                  <a:t>对于每次询问，使用递推式求出所有</a:t>
                </a:r>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𝑗</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𝑘</m:t>
                    </m:r>
                  </m:oMath>
                </a14:m>
                <a:r>
                  <a:rPr lang="zh-CN" altLang="en-US" dirty="0"/>
                  <a:t>并计数有多少个为</a:t>
                </a:r>
                <a:r>
                  <a:rPr lang="en-US" altLang="zh-CN" dirty="0"/>
                  <a:t>0</a:t>
                </a:r>
                <a:r>
                  <a:rPr lang="zh-CN" altLang="en-US" dirty="0"/>
                  <a:t>，复杂度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A49156BF-2242-48AD-AFFF-13B05EF2534B}"/>
                  </a:ext>
                </a:extLst>
              </p:cNvPr>
              <p:cNvSpPr>
                <a:spLocks noGrp="1" noRot="1" noChangeAspect="1" noMove="1" noResize="1" noEditPoints="1" noAdjustHandles="1" noChangeArrowheads="1" noChangeShapeType="1" noTextEdit="1"/>
              </p:cNvSpPr>
              <p:nvPr>
                <p:ph idx="1"/>
              </p:nvPr>
            </p:nvSpPr>
            <p:spPr>
              <a:blipFill>
                <a:blip r:embed="rId2"/>
                <a:stretch>
                  <a:fillRect l="-1217" r="-870"/>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5460C3A-C625-4AEE-A2B7-7A72C3B2B1C5}"/>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6E3E0FBF-98AC-4761-95BB-0AE9D64484A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803708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49156BF-2242-48AD-AFFF-13B05EF2534B}"/>
                  </a:ext>
                </a:extLst>
              </p:cNvPr>
              <p:cNvSpPr>
                <a:spLocks noGrp="1"/>
              </p:cNvSpPr>
              <p:nvPr>
                <p:ph idx="1"/>
              </p:nvPr>
            </p:nvSpPr>
            <p:spPr/>
            <p:txBody>
              <a:bodyPr/>
              <a:lstStyle/>
              <a:p>
                <a:r>
                  <a:rPr lang="zh-CN" altLang="en-US" dirty="0"/>
                  <a:t>发现</a:t>
                </a:r>
                <a:r>
                  <a:rPr lang="en-US" altLang="zh-CN" dirty="0"/>
                  <a:t>k</a:t>
                </a:r>
                <a:r>
                  <a:rPr lang="zh-CN" altLang="en-US" dirty="0"/>
                  <a:t>比较小，可以对于每个</a:t>
                </a:r>
                <a:r>
                  <a:rPr lang="en-US" altLang="zh-CN" dirty="0"/>
                  <a:t>k</a:t>
                </a:r>
                <a:r>
                  <a:rPr lang="zh-CN" altLang="en-US" dirty="0"/>
                  <a:t>求出所有</a:t>
                </a:r>
                <a14:m>
                  <m:oMath xmlns:m="http://schemas.openxmlformats.org/officeDocument/2006/math">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𝑖</m:t>
                        </m:r>
                      </m:sub>
                      <m:sup>
                        <m:r>
                          <a:rPr lang="en-US" altLang="zh-CN" i="1">
                            <a:latin typeface="Cambria Math" panose="02040503050406030204" pitchFamily="18" charset="0"/>
                          </a:rPr>
                          <m:t>𝑗</m:t>
                        </m:r>
                      </m:sup>
                    </m:sSubSup>
                    <m:r>
                      <a:rPr lang="en-US" altLang="zh-CN" i="1">
                        <a:latin typeface="Cambria Math" panose="02040503050406030204" pitchFamily="18" charset="0"/>
                      </a:rPr>
                      <m:t>%</m:t>
                    </m:r>
                    <m:r>
                      <a:rPr lang="en-US" altLang="zh-CN" i="1">
                        <a:latin typeface="Cambria Math" panose="02040503050406030204" pitchFamily="18" charset="0"/>
                      </a:rPr>
                      <m:t>𝑘</m:t>
                    </m:r>
                    <m:r>
                      <a:rPr lang="zh-CN" altLang="en-US" i="1" smtClean="0">
                        <a:latin typeface="Cambria Math" panose="02040503050406030204" pitchFamily="18" charset="0"/>
                      </a:rPr>
                      <m:t>，</m:t>
                    </m:r>
                  </m:oMath>
                </a14:m>
                <a:r>
                  <a:rPr lang="zh-CN" altLang="en-US" dirty="0"/>
                  <a:t>计数并求前缀和，记录下来</a:t>
                </a:r>
                <a:endParaRPr lang="en-US" altLang="zh-CN" dirty="0"/>
              </a:p>
              <a:p>
                <a:r>
                  <a:rPr lang="zh-CN" altLang="en-US" dirty="0"/>
                  <a:t>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A49156BF-2242-48AD-AFFF-13B05EF2534B}"/>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5460C3A-C625-4AEE-A2B7-7A72C3B2B1C5}"/>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6E3E0FBF-98AC-4761-95BB-0AE9D64484A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774412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1A0B8E1-249A-4C46-B85A-2B0D6E8FD442}"/>
              </a:ext>
            </a:extLst>
          </p:cNvPr>
          <p:cNvSpPr>
            <a:spLocks noGrp="1"/>
          </p:cNvSpPr>
          <p:nvPr>
            <p:ph idx="1"/>
          </p:nvPr>
        </p:nvSpPr>
        <p:spPr/>
        <p:txBody>
          <a:bodyPr/>
          <a:lstStyle/>
          <a:p>
            <a:r>
              <a:rPr lang="zh-CN" altLang="en-US" dirty="0"/>
              <a:t>用阶乘计算：预处理阶乘，使用乘法逆元</a:t>
            </a:r>
            <a:endParaRPr lang="en-US" altLang="zh-CN" dirty="0"/>
          </a:p>
          <a:p>
            <a:r>
              <a:rPr lang="zh-CN" altLang="en-US" dirty="0"/>
              <a:t>递推计算</a:t>
            </a:r>
            <a:endParaRPr lang="en-US" altLang="zh-CN" dirty="0"/>
          </a:p>
          <a:p>
            <a:r>
              <a:rPr lang="zh-CN" altLang="en-US" dirty="0"/>
              <a:t>一些情况下，</a:t>
            </a:r>
            <a:r>
              <a:rPr lang="en-US" altLang="zh-CN" dirty="0"/>
              <a:t>m</a:t>
            </a:r>
            <a:r>
              <a:rPr lang="zh-CN" altLang="en-US" dirty="0"/>
              <a:t>较小或</a:t>
            </a:r>
            <a:r>
              <a:rPr lang="en-US" altLang="zh-CN" dirty="0"/>
              <a:t>n-m</a:t>
            </a:r>
            <a:r>
              <a:rPr lang="zh-CN" altLang="en-US" dirty="0"/>
              <a:t>较小，手工化简之后连乘</a:t>
            </a:r>
          </a:p>
        </p:txBody>
      </p:sp>
      <p:sp>
        <p:nvSpPr>
          <p:cNvPr id="3" name="标题 2">
            <a:extLst>
              <a:ext uri="{FF2B5EF4-FFF2-40B4-BE49-F238E27FC236}">
                <a16:creationId xmlns:a16="http://schemas.microsoft.com/office/drawing/2014/main" id="{1DFD68B1-1E87-4634-9EA8-C98E572C84A5}"/>
              </a:ext>
            </a:extLst>
          </p:cNvPr>
          <p:cNvSpPr>
            <a:spLocks noGrp="1"/>
          </p:cNvSpPr>
          <p:nvPr>
            <p:ph type="ctrTitle"/>
          </p:nvPr>
        </p:nvSpPr>
        <p:spPr/>
        <p:txBody>
          <a:bodyPr/>
          <a:lstStyle/>
          <a:p>
            <a:r>
              <a:rPr lang="zh-CN" altLang="en-US" dirty="0"/>
              <a:t>计算组合数</a:t>
            </a:r>
          </a:p>
        </p:txBody>
      </p:sp>
      <p:sp>
        <p:nvSpPr>
          <p:cNvPr id="4" name="内容占位符 3">
            <a:extLst>
              <a:ext uri="{FF2B5EF4-FFF2-40B4-BE49-F238E27FC236}">
                <a16:creationId xmlns:a16="http://schemas.microsoft.com/office/drawing/2014/main" id="{FEC0A850-4103-4C72-B09A-3B9FCC7FF1B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91364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E24BE27-B00F-4A03-8CD9-3528B4F234D8}"/>
              </a:ext>
            </a:extLst>
          </p:cNvPr>
          <p:cNvSpPr>
            <a:spLocks noGrp="1"/>
          </p:cNvSpPr>
          <p:nvPr>
            <p:ph idx="1"/>
          </p:nvPr>
        </p:nvSpPr>
        <p:spPr/>
        <p:txBody>
          <a:bodyPr/>
          <a:lstStyle/>
          <a:p>
            <a:r>
              <a:rPr lang="zh-CN" altLang="en-US" dirty="0"/>
              <a:t>两者初值相同，递推式相同，故等价</a:t>
            </a:r>
          </a:p>
        </p:txBody>
      </p:sp>
      <p:sp>
        <p:nvSpPr>
          <p:cNvPr id="3" name="标题 2">
            <a:extLst>
              <a:ext uri="{FF2B5EF4-FFF2-40B4-BE49-F238E27FC236}">
                <a16:creationId xmlns:a16="http://schemas.microsoft.com/office/drawing/2014/main" id="{AEE64D6F-5BAF-4E09-8AFD-0FCED89D572B}"/>
              </a:ext>
            </a:extLst>
          </p:cNvPr>
          <p:cNvSpPr>
            <a:spLocks noGrp="1"/>
          </p:cNvSpPr>
          <p:nvPr>
            <p:ph type="ctrTitle"/>
          </p:nvPr>
        </p:nvSpPr>
        <p:spPr/>
        <p:txBody>
          <a:bodyPr/>
          <a:lstStyle/>
          <a:p>
            <a:r>
              <a:rPr lang="zh-CN" altLang="en-US" dirty="0"/>
              <a:t>杨辉三角与组合数</a:t>
            </a:r>
          </a:p>
        </p:txBody>
      </p:sp>
      <p:sp>
        <p:nvSpPr>
          <p:cNvPr id="4" name="内容占位符 3">
            <a:extLst>
              <a:ext uri="{FF2B5EF4-FFF2-40B4-BE49-F238E27FC236}">
                <a16:creationId xmlns:a16="http://schemas.microsoft.com/office/drawing/2014/main" id="{4C5C7068-0850-4165-BA90-7D83357B6E7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204446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对象 4">
            <a:extLst>
              <a:ext uri="{FF2B5EF4-FFF2-40B4-BE49-F238E27FC236}">
                <a16:creationId xmlns:a16="http://schemas.microsoft.com/office/drawing/2014/main" id="{D103CC87-A48E-4C33-9125-6B374A9F9D24}"/>
              </a:ext>
            </a:extLst>
          </p:cNvPr>
          <p:cNvGraphicFramePr>
            <a:graphicFrameLocks noChangeAspect="1"/>
          </p:cNvGraphicFramePr>
          <p:nvPr>
            <p:extLst>
              <p:ext uri="{D42A27DB-BD31-4B8C-83A1-F6EECF244321}">
                <p14:modId xmlns:p14="http://schemas.microsoft.com/office/powerpoint/2010/main" val="2503682304"/>
              </p:ext>
            </p:extLst>
          </p:nvPr>
        </p:nvGraphicFramePr>
        <p:xfrm>
          <a:off x="838200" y="1916343"/>
          <a:ext cx="5418137" cy="3870325"/>
        </p:xfrm>
        <a:graphic>
          <a:graphicData uri="http://schemas.openxmlformats.org/presentationml/2006/ole">
            <mc:AlternateContent xmlns:mc="http://schemas.openxmlformats.org/markup-compatibility/2006">
              <mc:Choice xmlns:v="urn:schemas-microsoft-com:vml" Requires="v">
                <p:oleObj spid="_x0000_s10414" name="Image" r:id="rId3" imgW="5418000" imgH="3871080" progId="Photoshop.Image.18">
                  <p:embed/>
                </p:oleObj>
              </mc:Choice>
              <mc:Fallback>
                <p:oleObj name="Image" r:id="rId3" imgW="5418000" imgH="3871080" progId="Photoshop.Image.18">
                  <p:embed/>
                  <p:pic>
                    <p:nvPicPr>
                      <p:cNvPr id="0" name=""/>
                      <p:cNvPicPr/>
                      <p:nvPr/>
                    </p:nvPicPr>
                    <p:blipFill>
                      <a:blip r:embed="rId4"/>
                      <a:stretch>
                        <a:fillRect/>
                      </a:stretch>
                    </p:blipFill>
                    <p:spPr>
                      <a:xfrm>
                        <a:off x="838200" y="1916343"/>
                        <a:ext cx="5418137" cy="3870325"/>
                      </a:xfrm>
                      <a:prstGeom prst="rect">
                        <a:avLst/>
                      </a:prstGeom>
                    </p:spPr>
                  </p:pic>
                </p:oleObj>
              </mc:Fallback>
            </mc:AlternateContent>
          </a:graphicData>
        </a:graphic>
      </p:graphicFrame>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993CE63-B2AD-4431-8759-A2E40F20FC6F}"/>
                  </a:ext>
                </a:extLst>
              </p:cNvPr>
              <p:cNvSpPr>
                <a:spLocks noGrp="1"/>
              </p:cNvSpPr>
              <p:nvPr>
                <p:ph idx="1"/>
              </p:nvPr>
            </p:nvSpPr>
            <p:spPr>
              <a:xfrm>
                <a:off x="6096000" y="1382233"/>
                <a:ext cx="5670884" cy="4938546"/>
              </a:xfrm>
            </p:spPr>
            <p:txBody>
              <a:bodyPr/>
              <a:lstStyle/>
              <a:p>
                <a:pPr/>
                <a14:m>
                  <m:oMathPara xmlns:m="http://schemas.openxmlformats.org/officeDocument/2006/math">
                    <m:oMathParaPr>
                      <m:jc m:val="centerGroup"/>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sub>
                        <m:sup>
                          <m:r>
                            <a:rPr lang="en-US" altLang="zh-CN" b="0" i="1" smtClean="0">
                              <a:latin typeface="Cambria Math" panose="02040503050406030204" pitchFamily="18" charset="0"/>
                            </a:rPr>
                            <m:t>𝑛</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𝑚</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𝑚</m:t>
                              </m:r>
                              <m:r>
                                <a:rPr lang="en-US" altLang="zh-CN" b="0" i="1" smtClean="0">
                                  <a:latin typeface="Cambria Math" panose="02040503050406030204" pitchFamily="18" charset="0"/>
                                </a:rPr>
                                <m:t>+1</m:t>
                              </m:r>
                            </m:sup>
                          </m:sSubSup>
                        </m:e>
                      </m:nary>
                    </m:oMath>
                  </m:oMathPara>
                </a14:m>
                <a:endParaRPr lang="zh-CN" altLang="en-US" dirty="0"/>
              </a:p>
            </p:txBody>
          </p:sp>
        </mc:Choice>
        <mc:Fallback xmlns="">
          <p:sp>
            <p:nvSpPr>
              <p:cNvPr id="2" name="内容占位符 1">
                <a:extLst>
                  <a:ext uri="{FF2B5EF4-FFF2-40B4-BE49-F238E27FC236}">
                    <a16:creationId xmlns:a16="http://schemas.microsoft.com/office/drawing/2014/main" id="{A993CE63-B2AD-4431-8759-A2E40F20FC6F}"/>
                  </a:ext>
                </a:extLst>
              </p:cNvPr>
              <p:cNvSpPr>
                <a:spLocks noGrp="1" noRot="1" noChangeAspect="1" noMove="1" noResize="1" noEditPoints="1" noAdjustHandles="1" noChangeArrowheads="1" noChangeShapeType="1" noTextEdit="1"/>
              </p:cNvSpPr>
              <p:nvPr>
                <p:ph idx="1"/>
              </p:nvPr>
            </p:nvSpPr>
            <p:spPr>
              <a:xfrm>
                <a:off x="6096000" y="1382233"/>
                <a:ext cx="5670884" cy="4938546"/>
              </a:xfrm>
              <a:blipFill>
                <a:blip r:embed="rId5"/>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767AB76-DA90-4558-ADA5-3A901C8CF38C}"/>
              </a:ext>
            </a:extLst>
          </p:cNvPr>
          <p:cNvSpPr>
            <a:spLocks noGrp="1"/>
          </p:cNvSpPr>
          <p:nvPr>
            <p:ph type="ctrTitle"/>
          </p:nvPr>
        </p:nvSpPr>
        <p:spPr/>
        <p:txBody>
          <a:bodyPr/>
          <a:lstStyle/>
          <a:p>
            <a:r>
              <a:rPr lang="zh-CN" altLang="en-US" dirty="0"/>
              <a:t>杨辉三角与组合数</a:t>
            </a:r>
          </a:p>
        </p:txBody>
      </p:sp>
      <p:sp>
        <p:nvSpPr>
          <p:cNvPr id="6" name="矩形 5">
            <a:extLst>
              <a:ext uri="{FF2B5EF4-FFF2-40B4-BE49-F238E27FC236}">
                <a16:creationId xmlns:a16="http://schemas.microsoft.com/office/drawing/2014/main" id="{E3475797-2F5E-401A-9E9E-BCC52B4573EA}"/>
              </a:ext>
            </a:extLst>
          </p:cNvPr>
          <p:cNvSpPr/>
          <p:nvPr/>
        </p:nvSpPr>
        <p:spPr>
          <a:xfrm rot="7851779">
            <a:off x="1606072" y="3255063"/>
            <a:ext cx="2926199" cy="786259"/>
          </a:xfrm>
          <a:prstGeom prst="rect">
            <a:avLst/>
          </a:prstGeom>
          <a:noFill/>
          <a:ln w="38100">
            <a:solidFill>
              <a:srgbClr val="FFCC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FC7F9C2C-1DC9-4733-8FF9-3E3D5A1376E3}"/>
              </a:ext>
            </a:extLst>
          </p:cNvPr>
          <p:cNvSpPr/>
          <p:nvPr/>
        </p:nvSpPr>
        <p:spPr>
          <a:xfrm>
            <a:off x="2453951" y="5011905"/>
            <a:ext cx="681136" cy="534111"/>
          </a:xfrm>
          <a:prstGeom prst="rect">
            <a:avLst/>
          </a:prstGeom>
          <a:noFill/>
          <a:ln w="38100">
            <a:solidFill>
              <a:srgbClr val="FF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63011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0474107-FCDC-4C1C-A636-815DBDFBC893}"/>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e>
                        <m:sup>
                          <m:r>
                            <a:rPr lang="en-US" altLang="zh-CN" b="0" i="1" smtClean="0">
                              <a:latin typeface="Cambria Math" panose="02040503050406030204" pitchFamily="18" charset="0"/>
                            </a:rPr>
                            <m:t>𝑛</m:t>
                          </m:r>
                        </m:sup>
                      </m:sSup>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𝑖</m:t>
                              </m:r>
                            </m:sup>
                          </m:sSub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𝑖</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𝑏</m:t>
                              </m:r>
                            </m:e>
                            <m:sup>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sup>
                          </m:sSup>
                        </m:e>
                      </m:nary>
                    </m:oMath>
                  </m:oMathPara>
                </a14:m>
                <a:endParaRPr lang="en-US" altLang="zh-CN" dirty="0"/>
              </a:p>
              <a:p>
                <a:r>
                  <a:rPr lang="zh-CN" altLang="en-US" dirty="0"/>
                  <a:t>考虑如何乘出项</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r>
                          <a:rPr lang="en-US" altLang="zh-CN" i="1">
                            <a:latin typeface="Cambria Math" panose="02040503050406030204" pitchFamily="18" charset="0"/>
                          </a:rPr>
                          <m:t>𝑖</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𝑏</m:t>
                        </m:r>
                      </m:e>
                      <m:sup>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sup>
                    </m:sSup>
                  </m:oMath>
                </a14:m>
                <a:endParaRPr lang="en-US" altLang="zh-CN" dirty="0"/>
              </a:p>
              <a:p>
                <a:r>
                  <a:rPr lang="en-US" altLang="zh-CN" dirty="0"/>
                  <a:t>n</a:t>
                </a:r>
                <a:r>
                  <a:rPr lang="zh-CN" altLang="en-US" dirty="0"/>
                  <a:t>个</a:t>
                </a:r>
                <a:r>
                  <a:rPr lang="en-US" altLang="zh-CN" dirty="0"/>
                  <a:t>(</a:t>
                </a:r>
                <a:r>
                  <a:rPr lang="en-US" altLang="zh-CN" dirty="0" err="1"/>
                  <a:t>a+b</a:t>
                </a:r>
                <a:r>
                  <a:rPr lang="en-US" altLang="zh-CN" dirty="0"/>
                  <a:t>)</a:t>
                </a:r>
                <a:r>
                  <a:rPr lang="zh-CN" altLang="en-US" dirty="0"/>
                  <a:t>中，有</a:t>
                </a:r>
                <a:r>
                  <a:rPr lang="en-US" altLang="zh-CN" dirty="0" err="1"/>
                  <a:t>i</a:t>
                </a:r>
                <a:r>
                  <a:rPr lang="zh-CN" altLang="en-US" dirty="0"/>
                  <a:t>个选择了</a:t>
                </a:r>
                <a:r>
                  <a:rPr lang="en-US" altLang="zh-CN" dirty="0"/>
                  <a:t>a</a:t>
                </a:r>
                <a:r>
                  <a:rPr lang="zh-CN" altLang="en-US" dirty="0"/>
                  <a:t>，有</a:t>
                </a:r>
                <a:r>
                  <a:rPr lang="en-US" altLang="zh-CN" dirty="0"/>
                  <a:t>n-</a:t>
                </a:r>
                <a:r>
                  <a:rPr lang="en-US" altLang="zh-CN" dirty="0" err="1"/>
                  <a:t>i</a:t>
                </a:r>
                <a:r>
                  <a:rPr lang="zh-CN" altLang="en-US" dirty="0"/>
                  <a:t>个选择了</a:t>
                </a:r>
                <a:r>
                  <a:rPr lang="en-US" altLang="zh-CN" dirty="0"/>
                  <a:t>b</a:t>
                </a:r>
                <a:r>
                  <a:rPr lang="zh-CN" altLang="en-US" dirty="0"/>
                  <a:t>，这些项相乘即得</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r>
                          <a:rPr lang="en-US" altLang="zh-CN" i="1">
                            <a:latin typeface="Cambria Math" panose="02040503050406030204" pitchFamily="18" charset="0"/>
                          </a:rPr>
                          <m:t>𝑖</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𝑏</m:t>
                        </m:r>
                      </m:e>
                      <m:sup>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sup>
                    </m:sSup>
                  </m:oMath>
                </a14:m>
                <a:endParaRPr lang="en-US" altLang="zh-CN" dirty="0"/>
              </a:p>
              <a:p>
                <a:r>
                  <a:rPr lang="zh-CN" altLang="en-US" dirty="0"/>
                  <a:t>故此项系数为</a:t>
                </a:r>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𝑖</m:t>
                        </m:r>
                      </m:sup>
                    </m:sSubSup>
                  </m:oMath>
                </a14:m>
                <a:endParaRPr lang="zh-CN" altLang="en-US" dirty="0"/>
              </a:p>
            </p:txBody>
          </p:sp>
        </mc:Choice>
        <mc:Fallback xmlns="">
          <p:sp>
            <p:nvSpPr>
              <p:cNvPr id="2" name="内容占位符 1">
                <a:extLst>
                  <a:ext uri="{FF2B5EF4-FFF2-40B4-BE49-F238E27FC236}">
                    <a16:creationId xmlns:a16="http://schemas.microsoft.com/office/drawing/2014/main" id="{C0474107-FCDC-4C1C-A636-815DBDFBC893}"/>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09E8400-7B81-4508-B1A8-2E3C18C5F8D6}"/>
              </a:ext>
            </a:extLst>
          </p:cNvPr>
          <p:cNvSpPr>
            <a:spLocks noGrp="1"/>
          </p:cNvSpPr>
          <p:nvPr>
            <p:ph type="ctrTitle"/>
          </p:nvPr>
        </p:nvSpPr>
        <p:spPr/>
        <p:txBody>
          <a:bodyPr/>
          <a:lstStyle/>
          <a:p>
            <a:r>
              <a:rPr lang="zh-CN" altLang="en-US" dirty="0"/>
              <a:t>二项式定理</a:t>
            </a:r>
          </a:p>
        </p:txBody>
      </p:sp>
      <p:sp>
        <p:nvSpPr>
          <p:cNvPr id="4" name="内容占位符 3">
            <a:extLst>
              <a:ext uri="{FF2B5EF4-FFF2-40B4-BE49-F238E27FC236}">
                <a16:creationId xmlns:a16="http://schemas.microsoft.com/office/drawing/2014/main" id="{E202DB78-DAE1-4D1F-9A85-92D4979233C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18167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6022530-43E5-4F6C-B9A0-537E909D255C}"/>
                  </a:ext>
                </a:extLst>
              </p:cNvPr>
              <p:cNvSpPr>
                <a:spLocks noGrp="1"/>
              </p:cNvSpPr>
              <p:nvPr>
                <p:ph idx="1"/>
              </p:nvPr>
            </p:nvSpPr>
            <p:spPr/>
            <p:txBody>
              <a:bodyPr>
                <a:normAutofit/>
              </a:bodyPr>
              <a:lstStyle/>
              <a:p>
                <a:r>
                  <a:rPr lang="zh-CN" altLang="en-US" dirty="0"/>
                  <a:t>设</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zh-CN" altLang="en-US" i="1">
                        <a:latin typeface="Cambria Math" panose="02040503050406030204" pitchFamily="18" charset="0"/>
                      </a:rPr>
                      <m:t>都</m:t>
                    </m:r>
                  </m:oMath>
                </a14:m>
                <a:r>
                  <a:rPr lang="zh-CN" altLang="en-US" dirty="0"/>
                  <a:t>定义在</a:t>
                </a:r>
                <a14:m>
                  <m:oMath xmlns:m="http://schemas.openxmlformats.org/officeDocument/2006/math">
                    <m:r>
                      <a:rPr lang="en-US" altLang="zh-CN" b="0" i="1" smtClean="0">
                        <a:latin typeface="Cambria Math" panose="02040503050406030204" pitchFamily="18" charset="0"/>
                      </a:rPr>
                      <m:t>𝐼</m:t>
                    </m:r>
                  </m:oMath>
                </a14:m>
                <a:r>
                  <a:rPr lang="zh-CN" altLang="en-US" dirty="0"/>
                  <a:t>上，且</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𝐼</m:t>
                        </m:r>
                        <m:r>
                          <a:rPr lang="en-US" altLang="zh-CN" b="0" i="1" smtClean="0">
                            <a:latin typeface="Cambria Math" panose="02040503050406030204" pitchFamily="18" charset="0"/>
                          </a:rPr>
                          <m:t>,</m:t>
                        </m:r>
                        <m:r>
                          <a:rPr lang="en-US" altLang="zh-CN" b="0" i="1" smtClean="0">
                            <a:latin typeface="Cambria Math" panose="02040503050406030204" pitchFamily="18" charset="0"/>
                          </a:rPr>
                          <m:t>𝐹</m:t>
                        </m:r>
                      </m:e>
                      <m:sup>
                        <m:r>
                          <a:rPr lang="en-US" altLang="zh-CN" b="0" i="1" smtClean="0">
                            <a:latin typeface="Cambria Math" panose="02040503050406030204" pitchFamily="18" charset="0"/>
                          </a:rPr>
                          <m:t>′</m:t>
                        </m:r>
                      </m:sup>
                    </m:sSup>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oMath>
                </a14:m>
                <a:r>
                  <a:rPr lang="zh-CN" altLang="en-US" dirty="0"/>
                  <a:t>，那么</a:t>
                </a:r>
                <a:r>
                  <a:rPr lang="en-US" altLang="zh-CN" dirty="0"/>
                  <a:t>F(x)</a:t>
                </a:r>
                <a:r>
                  <a:rPr lang="zh-CN" altLang="en-US" dirty="0"/>
                  <a:t>就是</a:t>
                </a:r>
                <a:r>
                  <a:rPr lang="en-US" altLang="zh-CN" dirty="0"/>
                  <a:t>f(x)</a:t>
                </a:r>
                <a:r>
                  <a:rPr lang="zh-CN" altLang="en-US" dirty="0"/>
                  <a:t>的原函数</a:t>
                </a:r>
                <a:endParaRPr lang="en-US" altLang="zh-CN" dirty="0"/>
              </a:p>
              <a:p>
                <a:r>
                  <a:rPr lang="zh-CN" altLang="en-US" dirty="0"/>
                  <a:t>常数求导后为</a:t>
                </a:r>
                <a:r>
                  <a:rPr lang="en-US" altLang="zh-CN" dirty="0"/>
                  <a:t>0</a:t>
                </a:r>
                <a:r>
                  <a:rPr lang="zh-CN" altLang="en-US" dirty="0"/>
                  <a:t>，所以</a:t>
                </a:r>
                <a:r>
                  <a:rPr lang="en-US" altLang="zh-CN" dirty="0"/>
                  <a:t>f(x)</a:t>
                </a:r>
                <a:r>
                  <a:rPr lang="zh-CN" altLang="en-US" dirty="0"/>
                  <a:t>有无数多个原函数，这些原函数两两仅相差一个常数</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nary>
                        <m:naryPr>
                          <m:limLoc m:val="undOvr"/>
                          <m:subHide m:val="on"/>
                          <m:supHide m:val="on"/>
                          <m:ctrlPr>
                            <a:rPr lang="en-US" altLang="zh-CN" b="0" i="1" smtClean="0">
                              <a:latin typeface="Cambria Math" panose="02040503050406030204" pitchFamily="18" charset="0"/>
                            </a:rPr>
                          </m:ctrlPr>
                        </m:naryPr>
                        <m:sub/>
                        <m:sup/>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 </m:t>
                          </m:r>
                          <m:r>
                            <a:rPr lang="en-US" altLang="zh-CN" b="0" i="1" smtClean="0">
                              <a:latin typeface="Cambria Math" panose="02040503050406030204" pitchFamily="18" charset="0"/>
                            </a:rPr>
                            <m:t>𝑑𝑥</m:t>
                          </m:r>
                        </m:e>
                      </m:nary>
                    </m:oMath>
                  </m:oMathPara>
                </a14:m>
                <a:endParaRPr lang="en-US" altLang="zh-CN" dirty="0"/>
              </a:p>
              <a:p>
                <a:r>
                  <a:rPr lang="zh-CN" altLang="en-US" dirty="0"/>
                  <a:t>简而言之，积分是求导的逆运算</a:t>
                </a:r>
              </a:p>
            </p:txBody>
          </p:sp>
        </mc:Choice>
        <mc:Fallback xmlns="">
          <p:sp>
            <p:nvSpPr>
              <p:cNvPr id="2" name="内容占位符 1">
                <a:extLst>
                  <a:ext uri="{FF2B5EF4-FFF2-40B4-BE49-F238E27FC236}">
                    <a16:creationId xmlns:a16="http://schemas.microsoft.com/office/drawing/2014/main" id="{B6022530-43E5-4F6C-B9A0-537E909D255C}"/>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9929C2D-42EC-4F69-8F28-8D58EAF65C64}"/>
              </a:ext>
            </a:extLst>
          </p:cNvPr>
          <p:cNvSpPr>
            <a:spLocks noGrp="1"/>
          </p:cNvSpPr>
          <p:nvPr>
            <p:ph type="ctrTitle"/>
          </p:nvPr>
        </p:nvSpPr>
        <p:spPr/>
        <p:txBody>
          <a:bodyPr/>
          <a:lstStyle/>
          <a:p>
            <a:r>
              <a:rPr lang="zh-CN" altLang="en-US" dirty="0"/>
              <a:t>不定积分</a:t>
            </a:r>
          </a:p>
        </p:txBody>
      </p:sp>
      <p:sp>
        <p:nvSpPr>
          <p:cNvPr id="4" name="内容占位符 3">
            <a:extLst>
              <a:ext uri="{FF2B5EF4-FFF2-40B4-BE49-F238E27FC236}">
                <a16:creationId xmlns:a16="http://schemas.microsoft.com/office/drawing/2014/main" id="{8F32F5FD-E6AF-4CF2-9E4A-8635A1551B5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67027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A2EEEF7-0AA5-4F7F-8942-FDB9C4BCB2F7}"/>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𝑖</m:t>
                              </m:r>
                            </m:sup>
                          </m:sSubSup>
                        </m:e>
                      </m:nary>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𝑛</m:t>
                          </m:r>
                        </m:sup>
                      </m:sSup>
                    </m:oMath>
                  </m:oMathPara>
                </a14:m>
                <a:endParaRPr lang="en-US" altLang="zh-CN" b="0" dirty="0"/>
              </a:p>
              <a:p>
                <a:r>
                  <a:rPr lang="zh-CN" altLang="en-US" dirty="0"/>
                  <a:t>代数意义：二项式定理</a:t>
                </a:r>
                <a:r>
                  <a:rPr lang="en-US" altLang="zh-CN" dirty="0"/>
                  <a:t>(</a:t>
                </a:r>
                <a:r>
                  <a:rPr lang="zh-CN" altLang="en-US" dirty="0"/>
                  <a:t>补充</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m:t>
                        </m:r>
                      </m:e>
                      <m:sup>
                        <m:r>
                          <a:rPr lang="en-US" altLang="zh-CN" b="0" i="1" smtClean="0">
                            <a:latin typeface="Cambria Math" panose="02040503050406030204" pitchFamily="18" charset="0"/>
                          </a:rPr>
                          <m:t>𝑖</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m:t>
                        </m:r>
                      </m:e>
                      <m:sup>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sup>
                    </m:sSup>
                  </m:oMath>
                </a14:m>
                <a:r>
                  <a:rPr lang="en-US" altLang="zh-CN" dirty="0"/>
                  <a:t>)</a:t>
                </a:r>
              </a:p>
              <a:p>
                <a:r>
                  <a:rPr lang="zh-CN" altLang="en-US" dirty="0"/>
                  <a:t>组合意义：选</a:t>
                </a:r>
                <a:r>
                  <a:rPr lang="en-US" altLang="zh-CN" dirty="0"/>
                  <a:t>0</a:t>
                </a:r>
                <a:r>
                  <a:rPr lang="zh-CN" altLang="en-US" dirty="0"/>
                  <a:t>个的方案</a:t>
                </a:r>
                <a:r>
                  <a:rPr lang="en-US" altLang="zh-CN" dirty="0"/>
                  <a:t>+</a:t>
                </a:r>
                <a:r>
                  <a:rPr lang="zh-CN" altLang="en-US" dirty="0"/>
                  <a:t>选</a:t>
                </a:r>
                <a:r>
                  <a:rPr lang="en-US" altLang="zh-CN" dirty="0"/>
                  <a:t>1</a:t>
                </a:r>
                <a:r>
                  <a:rPr lang="zh-CN" altLang="en-US" dirty="0"/>
                  <a:t>个的方案</a:t>
                </a:r>
                <a:r>
                  <a:rPr lang="en-US" altLang="zh-CN" dirty="0"/>
                  <a:t>+…+</a:t>
                </a:r>
                <a:r>
                  <a:rPr lang="zh-CN" altLang="en-US" dirty="0"/>
                  <a:t>选</a:t>
                </a:r>
                <a:r>
                  <a:rPr lang="en-US" altLang="zh-CN" dirty="0"/>
                  <a:t>n</a:t>
                </a:r>
                <a:r>
                  <a:rPr lang="zh-CN" altLang="en-US" dirty="0"/>
                  <a:t>个的方案</a:t>
                </a:r>
                <a:r>
                  <a:rPr lang="en-US" altLang="zh-CN" dirty="0"/>
                  <a:t>=</a:t>
                </a:r>
                <a:r>
                  <a:rPr lang="zh-CN" altLang="en-US" dirty="0"/>
                  <a:t>选任意个的方案</a:t>
                </a:r>
              </a:p>
            </p:txBody>
          </p:sp>
        </mc:Choice>
        <mc:Fallback xmlns="">
          <p:sp>
            <p:nvSpPr>
              <p:cNvPr id="2" name="内容占位符 1">
                <a:extLst>
                  <a:ext uri="{FF2B5EF4-FFF2-40B4-BE49-F238E27FC236}">
                    <a16:creationId xmlns:a16="http://schemas.microsoft.com/office/drawing/2014/main" id="{2A2EEEF7-0AA5-4F7F-8942-FDB9C4BCB2F7}"/>
                  </a:ext>
                </a:extLst>
              </p:cNvPr>
              <p:cNvSpPr>
                <a:spLocks noGrp="1" noRot="1" noChangeAspect="1" noMove="1" noResize="1" noEditPoints="1" noAdjustHandles="1" noChangeArrowheads="1" noChangeShapeType="1" noTextEdit="1"/>
              </p:cNvSpPr>
              <p:nvPr>
                <p:ph idx="1"/>
              </p:nvPr>
            </p:nvSpPr>
            <p:spPr>
              <a:blipFill>
                <a:blip r:embed="rId2"/>
                <a:stretch>
                  <a:fillRect l="-1217" r="-34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943965E-0D09-44C7-A24E-28BD65DD2BF6}"/>
              </a:ext>
            </a:extLst>
          </p:cNvPr>
          <p:cNvSpPr>
            <a:spLocks noGrp="1"/>
          </p:cNvSpPr>
          <p:nvPr>
            <p:ph type="ctrTitle"/>
          </p:nvPr>
        </p:nvSpPr>
        <p:spPr/>
        <p:txBody>
          <a:bodyPr/>
          <a:lstStyle/>
          <a:p>
            <a:endParaRPr lang="zh-CN" altLang="en-US" dirty="0"/>
          </a:p>
        </p:txBody>
      </p:sp>
      <p:sp>
        <p:nvSpPr>
          <p:cNvPr id="4" name="内容占位符 3">
            <a:extLst>
              <a:ext uri="{FF2B5EF4-FFF2-40B4-BE49-F238E27FC236}">
                <a16:creationId xmlns:a16="http://schemas.microsoft.com/office/drawing/2014/main" id="{EC3BCF9D-322A-4DE7-9823-AFAFB285CDA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407999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4A36E7C-648A-494C-9AA2-85E72A6F525F}"/>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𝑖</m:t>
                              </m:r>
                            </m:sup>
                          </m:sSub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r>
                                <a:rPr lang="en-US" altLang="zh-CN" b="0" i="1" smtClean="0">
                                  <a:latin typeface="Cambria Math" panose="02040503050406030204" pitchFamily="18" charset="0"/>
                                </a:rPr>
                                <m:t>𝑖</m:t>
                              </m:r>
                            </m:sup>
                          </m:sSup>
                        </m:e>
                      </m:nary>
                      <m:r>
                        <a:rPr lang="en-US" altLang="zh-CN" b="0" i="1" smtClean="0">
                          <a:latin typeface="Cambria Math" panose="02040503050406030204" pitchFamily="18" charset="0"/>
                        </a:rPr>
                        <m:t>=0(</m:t>
                      </m:r>
                      <m:r>
                        <a:rPr lang="en-US" altLang="zh-CN" b="0" i="1" smtClean="0">
                          <a:latin typeface="Cambria Math" panose="02040503050406030204" pitchFamily="18" charset="0"/>
                        </a:rPr>
                        <m:t>𝑛</m:t>
                      </m:r>
                      <m:r>
                        <a:rPr lang="en-US" altLang="zh-CN" b="0" i="1" smtClean="0">
                          <a:latin typeface="Cambria Math" panose="02040503050406030204" pitchFamily="18" charset="0"/>
                        </a:rPr>
                        <m:t>&gt;0)</m:t>
                      </m:r>
                    </m:oMath>
                  </m:oMathPara>
                </a14:m>
                <a:endParaRPr lang="en-US" altLang="zh-CN" dirty="0"/>
              </a:p>
              <a:p>
                <a:r>
                  <a:rPr lang="zh-CN" altLang="en-US" dirty="0"/>
                  <a:t>二项式定理</a:t>
                </a:r>
                <a:r>
                  <a:rPr lang="en-US" altLang="zh-CN" dirty="0"/>
                  <a:t>(</a:t>
                </a:r>
                <a:r>
                  <a:rPr lang="zh-CN" altLang="en-US" dirty="0"/>
                  <a:t>补充</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m:t>
                        </m:r>
                      </m:e>
                      <m:sup>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sup>
                    </m:sSup>
                  </m:oMath>
                </a14:m>
                <a:r>
                  <a:rPr lang="en-US" altLang="zh-CN" dirty="0"/>
                  <a:t>)</a:t>
                </a:r>
              </a:p>
              <a:p>
                <a:pPr/>
                <a14:m>
                  <m:oMathPara xmlns:m="http://schemas.openxmlformats.org/officeDocument/2006/math">
                    <m:oMathParaPr>
                      <m:jc m:val="centerGroup"/>
                    </m:oMathParaPr>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𝑛</m:t>
                              </m:r>
                            </m:sub>
                            <m:sup>
                              <m:r>
                                <a:rPr lang="en-US" altLang="zh-CN" i="1">
                                  <a:latin typeface="Cambria Math" panose="02040503050406030204" pitchFamily="18" charset="0"/>
                                </a:rPr>
                                <m:t>𝑖</m:t>
                              </m:r>
                            </m:sup>
                          </m:sSub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r>
                                <a:rPr lang="en-US" altLang="zh-CN" i="1">
                                  <a:latin typeface="Cambria Math" panose="02040503050406030204" pitchFamily="18" charset="0"/>
                                </a:rPr>
                                <m:t>𝑖</m:t>
                              </m:r>
                            </m:sup>
                          </m:sSup>
                        </m:e>
                      </m:nary>
                      <m:r>
                        <a:rPr lang="en-US" altLang="zh-CN" i="1">
                          <a:latin typeface="Cambria Math" panose="02040503050406030204" pitchFamily="18" charset="0"/>
                        </a:rPr>
                        <m:t>=</m:t>
                      </m:r>
                      <m:r>
                        <a:rPr lang="en-US" altLang="zh-CN" b="0" i="1" smtClean="0">
                          <a:latin typeface="Cambria Math" panose="02040503050406030204" pitchFamily="18" charset="0"/>
                        </a:rPr>
                        <m:t>1</m:t>
                      </m:r>
                      <m:r>
                        <a:rPr lang="en-US" altLang="zh-CN" i="1" smtClean="0">
                          <a:latin typeface="Cambria Math" panose="02040503050406030204" pitchFamily="18" charset="0"/>
                        </a:rPr>
                        <m:t> </m:t>
                      </m:r>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smtClean="0">
                          <a:latin typeface="Cambria Math" panose="02040503050406030204" pitchFamily="18" charset="0"/>
                        </a:rPr>
                        <m:t>=</m:t>
                      </m:r>
                      <m:r>
                        <a:rPr lang="en-US" altLang="zh-CN" i="1">
                          <a:latin typeface="Cambria Math" panose="02040503050406030204" pitchFamily="18" charset="0"/>
                        </a:rPr>
                        <m:t>0)</m:t>
                      </m:r>
                    </m:oMath>
                  </m:oMathPara>
                </a14:m>
                <a:endParaRPr lang="en-US" altLang="zh-CN" dirty="0"/>
              </a:p>
              <a:p>
                <a:r>
                  <a:rPr lang="en-US" altLang="zh-CN" dirty="0"/>
                  <a:t>n=0</a:t>
                </a:r>
                <a:r>
                  <a:rPr lang="zh-CN" altLang="en-US" dirty="0"/>
                  <a:t>的情况常用于各种反演</a:t>
                </a:r>
              </a:p>
            </p:txBody>
          </p:sp>
        </mc:Choice>
        <mc:Fallback xmlns="">
          <p:sp>
            <p:nvSpPr>
              <p:cNvPr id="2" name="内容占位符 1">
                <a:extLst>
                  <a:ext uri="{FF2B5EF4-FFF2-40B4-BE49-F238E27FC236}">
                    <a16:creationId xmlns:a16="http://schemas.microsoft.com/office/drawing/2014/main" id="{74A36E7C-648A-494C-9AA2-85E72A6F525F}"/>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8F3F962-C6D3-4013-B1AA-23F79E2D0FBA}"/>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FE467428-2958-4E38-80F5-E34027103BA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41958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18C60BC-317F-4B2B-8F2D-7D149BF5E64B}"/>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𝑝</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𝑖</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𝑚</m:t>
                              </m:r>
                            </m:sub>
                            <m:sup>
                              <m:r>
                                <a:rPr lang="en-US" altLang="zh-CN" b="0" i="1" smtClean="0">
                                  <a:latin typeface="Cambria Math" panose="02040503050406030204" pitchFamily="18" charset="0"/>
                                </a:rPr>
                                <m:t>𝑝</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𝑝</m:t>
                              </m:r>
                            </m:sup>
                          </m:sSubSup>
                        </m:e>
                      </m:nary>
                    </m:oMath>
                  </m:oMathPara>
                </a14:m>
                <a:endParaRPr lang="en-US" altLang="zh-CN" dirty="0"/>
              </a:p>
              <a:p>
                <a:r>
                  <a:rPr lang="zh-CN" altLang="en-US" dirty="0"/>
                  <a:t>组合意义：从</a:t>
                </a:r>
                <a:r>
                  <a:rPr lang="en-US" altLang="zh-CN" dirty="0"/>
                  <a:t>n</a:t>
                </a:r>
                <a:r>
                  <a:rPr lang="zh-CN" altLang="en-US" dirty="0"/>
                  <a:t>个不同的红球、</a:t>
                </a:r>
                <a:r>
                  <a:rPr lang="en-US" altLang="zh-CN" dirty="0"/>
                  <a:t>m</a:t>
                </a:r>
                <a:r>
                  <a:rPr lang="zh-CN" altLang="en-US" dirty="0"/>
                  <a:t>个不同的蓝球中共取出</a:t>
                </a:r>
                <a:r>
                  <a:rPr lang="en-US" altLang="zh-CN" dirty="0"/>
                  <a:t>p</a:t>
                </a:r>
                <a:r>
                  <a:rPr lang="zh-CN" altLang="en-US" dirty="0"/>
                  <a:t>个球</a:t>
                </a:r>
                <a:endParaRPr lang="en-US" altLang="zh-CN" dirty="0"/>
              </a:p>
              <a:p>
                <a:r>
                  <a:rPr lang="zh-CN" altLang="en-US" dirty="0"/>
                  <a:t>可以从红球中取</a:t>
                </a:r>
                <a:r>
                  <a:rPr lang="en-US" altLang="zh-CN" dirty="0"/>
                  <a:t>0</a:t>
                </a:r>
                <a:r>
                  <a:rPr lang="zh-CN" altLang="en-US" dirty="0"/>
                  <a:t>个、蓝球中取</a:t>
                </a:r>
                <a:r>
                  <a:rPr lang="en-US" altLang="zh-CN" dirty="0"/>
                  <a:t>p</a:t>
                </a:r>
                <a:r>
                  <a:rPr lang="zh-CN" altLang="en-US" dirty="0"/>
                  <a:t>个，也可以红取</a:t>
                </a:r>
                <a:r>
                  <a:rPr lang="en-US" altLang="zh-CN" dirty="0"/>
                  <a:t>1</a:t>
                </a:r>
                <a:r>
                  <a:rPr lang="zh-CN" altLang="en-US" dirty="0"/>
                  <a:t>、蓝取</a:t>
                </a:r>
                <a:r>
                  <a:rPr lang="en-US" altLang="zh-CN" dirty="0"/>
                  <a:t>p-1</a:t>
                </a:r>
                <a:r>
                  <a:rPr lang="zh-CN" altLang="en-US" dirty="0"/>
                  <a:t>，</a:t>
                </a:r>
                <a:r>
                  <a:rPr lang="en-US" altLang="zh-CN" dirty="0"/>
                  <a:t>…,</a:t>
                </a:r>
                <a:r>
                  <a:rPr lang="zh-CN" altLang="en-US" dirty="0"/>
                  <a:t>红取</a:t>
                </a:r>
                <a:r>
                  <a:rPr lang="en-US" altLang="zh-CN" dirty="0"/>
                  <a:t>p</a:t>
                </a:r>
                <a:r>
                  <a:rPr lang="zh-CN" altLang="en-US" dirty="0"/>
                  <a:t>、蓝取</a:t>
                </a:r>
                <a:r>
                  <a:rPr lang="en-US" altLang="zh-CN" dirty="0"/>
                  <a:t>0</a:t>
                </a:r>
              </a:p>
              <a:p>
                <a:r>
                  <a:rPr lang="zh-CN" altLang="en-US" dirty="0"/>
                  <a:t>两种方法等价</a:t>
                </a:r>
              </a:p>
            </p:txBody>
          </p:sp>
        </mc:Choice>
        <mc:Fallback xmlns="">
          <p:sp>
            <p:nvSpPr>
              <p:cNvPr id="2" name="内容占位符 1">
                <a:extLst>
                  <a:ext uri="{FF2B5EF4-FFF2-40B4-BE49-F238E27FC236}">
                    <a16:creationId xmlns:a16="http://schemas.microsoft.com/office/drawing/2014/main" id="{918C60BC-317F-4B2B-8F2D-7D149BF5E64B}"/>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1E27BEC-2CC9-4346-B154-FD18028F761B}"/>
              </a:ext>
            </a:extLst>
          </p:cNvPr>
          <p:cNvSpPr>
            <a:spLocks noGrp="1"/>
          </p:cNvSpPr>
          <p:nvPr>
            <p:ph type="ctrTitle"/>
          </p:nvPr>
        </p:nvSpPr>
        <p:spPr/>
        <p:txBody>
          <a:bodyPr/>
          <a:lstStyle/>
          <a:p>
            <a:endParaRPr lang="zh-CN" altLang="en-US" dirty="0"/>
          </a:p>
        </p:txBody>
      </p:sp>
      <p:sp>
        <p:nvSpPr>
          <p:cNvPr id="4" name="内容占位符 3">
            <a:extLst>
              <a:ext uri="{FF2B5EF4-FFF2-40B4-BE49-F238E27FC236}">
                <a16:creationId xmlns:a16="http://schemas.microsoft.com/office/drawing/2014/main" id="{6ED9CBBB-8572-4C7C-814A-DF23EC83C17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015152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46857B3-00E2-45D2-B79A-ABBA41D97203}"/>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sSubSup>
                        <m:sSubSupPr>
                          <m:ctrlPr>
                            <a:rPr lang="en-US" altLang="zh-CN" i="1" smtClean="0">
                              <a:latin typeface="Cambria Math" panose="02040503050406030204" pitchFamily="18" charset="0"/>
                            </a:rPr>
                          </m:ctrlPr>
                        </m:sSubSupPr>
                        <m:e>
                          <m:r>
                            <m:rPr>
                              <m:sty m:val="p"/>
                            </m:rPr>
                            <a:rPr lang="en-US" altLang="zh-CN" i="1" smtClean="0">
                              <a:latin typeface="Cambria Math" panose="02040503050406030204" pitchFamily="18" charset="0"/>
                            </a:rPr>
                            <m:t>C</m:t>
                          </m:r>
                        </m:e>
                        <m:sub>
                          <m:r>
                            <m:rPr>
                              <m:sty m:val="p"/>
                            </m:rPr>
                            <a:rPr lang="en-US" altLang="zh-CN" b="0" i="0" smtClean="0">
                              <a:latin typeface="Cambria Math" panose="02040503050406030204" pitchFamily="18" charset="0"/>
                            </a:rPr>
                            <m:t>n</m:t>
                          </m:r>
                        </m:sub>
                        <m:sup>
                          <m:r>
                            <m:rPr>
                              <m:sty m:val="p"/>
                            </m:rPr>
                            <a:rPr lang="en-US" altLang="zh-CN" b="0" i="0" smtClean="0">
                              <a:latin typeface="Cambria Math" panose="02040503050406030204" pitchFamily="18" charset="0"/>
                            </a:rPr>
                            <m:t>i</m:t>
                          </m:r>
                        </m:sup>
                      </m:sSubSup>
                      <m:r>
                        <a:rPr lang="en-US" altLang="zh-CN" b="0" i="0"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m:rPr>
                              <m:sty m:val="p"/>
                            </m:rPr>
                            <a:rPr lang="en-US" altLang="zh-CN" b="0" i="0" smtClean="0">
                              <a:latin typeface="Cambria Math" panose="02040503050406030204" pitchFamily="18" charset="0"/>
                            </a:rPr>
                            <m:t>C</m:t>
                          </m:r>
                        </m:e>
                        <m:sub>
                          <m:r>
                            <m:rPr>
                              <m:sty m:val="p"/>
                            </m:rPr>
                            <a:rPr lang="en-US" altLang="zh-CN" b="0" i="0" smtClean="0">
                              <a:latin typeface="Cambria Math" panose="02040503050406030204" pitchFamily="18" charset="0"/>
                            </a:rPr>
                            <m:t>i</m:t>
                          </m:r>
                        </m:sub>
                        <m:sup>
                          <m:r>
                            <m:rPr>
                              <m:sty m:val="p"/>
                            </m:rPr>
                            <a:rPr lang="en-US" altLang="zh-CN" b="0" i="0" smtClean="0">
                              <a:latin typeface="Cambria Math" panose="02040503050406030204" pitchFamily="18" charset="0"/>
                            </a:rPr>
                            <m:t>m</m:t>
                          </m:r>
                        </m:sup>
                      </m:sSubSup>
                      <m:r>
                        <a:rPr lang="en-US" altLang="zh-CN" b="0" i="0"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m:rPr>
                              <m:sty m:val="p"/>
                            </m:rPr>
                            <a:rPr lang="en-US" altLang="zh-CN" b="0" i="0" smtClean="0">
                              <a:latin typeface="Cambria Math" panose="02040503050406030204" pitchFamily="18" charset="0"/>
                            </a:rPr>
                            <m:t>C</m:t>
                          </m:r>
                        </m:e>
                        <m:sub>
                          <m:r>
                            <m:rPr>
                              <m:sty m:val="p"/>
                            </m:rPr>
                            <a:rPr lang="en-US" altLang="zh-CN" b="0" i="0" smtClean="0">
                              <a:latin typeface="Cambria Math" panose="02040503050406030204" pitchFamily="18" charset="0"/>
                            </a:rPr>
                            <m:t>n</m:t>
                          </m:r>
                        </m:sub>
                        <m:sup>
                          <m:r>
                            <m:rPr>
                              <m:sty m:val="p"/>
                            </m:rPr>
                            <a:rPr lang="en-US" altLang="zh-CN" b="0" i="0" smtClean="0">
                              <a:latin typeface="Cambria Math" panose="02040503050406030204" pitchFamily="18" charset="0"/>
                            </a:rPr>
                            <m:t>m</m:t>
                          </m:r>
                        </m:sup>
                      </m:sSubSup>
                      <m:r>
                        <a:rPr lang="en-US" altLang="zh-CN" b="0" i="0"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m:rPr>
                              <m:sty m:val="p"/>
                            </m:rPr>
                            <a:rPr lang="en-US" altLang="zh-CN" b="0" i="0" smtClean="0">
                              <a:latin typeface="Cambria Math" panose="02040503050406030204" pitchFamily="18" charset="0"/>
                            </a:rPr>
                            <m:t>C</m:t>
                          </m:r>
                        </m:e>
                        <m:sub>
                          <m:r>
                            <m:rPr>
                              <m:sty m:val="p"/>
                            </m:rPr>
                            <a:rPr lang="en-US" altLang="zh-CN" b="0" i="0" smtClean="0">
                              <a:latin typeface="Cambria Math" panose="02040503050406030204" pitchFamily="18" charset="0"/>
                            </a:rPr>
                            <m:t>n</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m</m:t>
                          </m:r>
                        </m:sub>
                        <m:sup>
                          <m:r>
                            <m:rPr>
                              <m:sty m:val="p"/>
                            </m:rPr>
                            <a:rPr lang="en-US" altLang="zh-CN" b="0" i="0" smtClean="0">
                              <a:latin typeface="Cambria Math" panose="02040503050406030204" pitchFamily="18" charset="0"/>
                            </a:rPr>
                            <m:t>i</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m</m:t>
                          </m:r>
                        </m:sup>
                      </m:sSubSup>
                    </m:oMath>
                  </m:oMathPara>
                </a14:m>
                <a:endParaRPr lang="en-US" altLang="zh-CN" dirty="0"/>
              </a:p>
              <a:p>
                <a:r>
                  <a:rPr lang="zh-CN" altLang="en-US" dirty="0"/>
                  <a:t>组合意义：</a:t>
                </a:r>
                <a:endParaRPr lang="en-US" altLang="zh-CN" dirty="0"/>
              </a:p>
              <a:p>
                <a:r>
                  <a:rPr lang="zh-CN" altLang="en-US" dirty="0"/>
                  <a:t>等号左边：从</a:t>
                </a:r>
                <a:r>
                  <a:rPr lang="en-US" altLang="zh-CN" dirty="0"/>
                  <a:t>n</a:t>
                </a:r>
                <a:r>
                  <a:rPr lang="zh-CN" altLang="en-US" dirty="0"/>
                  <a:t>不同物体中取</a:t>
                </a:r>
                <a:r>
                  <a:rPr lang="en-US" altLang="zh-CN" dirty="0" err="1"/>
                  <a:t>i</a:t>
                </a:r>
                <a:r>
                  <a:rPr lang="zh-CN" altLang="en-US" dirty="0"/>
                  <a:t>个，再从</a:t>
                </a:r>
                <a:r>
                  <a:rPr lang="en-US" altLang="zh-CN" dirty="0" err="1"/>
                  <a:t>i</a:t>
                </a:r>
                <a:r>
                  <a:rPr lang="zh-CN" altLang="en-US" dirty="0"/>
                  <a:t>个物体中取</a:t>
                </a:r>
                <a:r>
                  <a:rPr lang="en-US" altLang="zh-CN" dirty="0"/>
                  <a:t>m</a:t>
                </a:r>
                <a:r>
                  <a:rPr lang="zh-CN" altLang="en-US" dirty="0"/>
                  <a:t>个，共将物体划分成三个阶级</a:t>
                </a:r>
                <a:endParaRPr lang="en-US" altLang="zh-CN" dirty="0"/>
              </a:p>
              <a:p>
                <a:r>
                  <a:rPr lang="zh-CN" altLang="en-US" dirty="0"/>
                  <a:t>等号右边：从</a:t>
                </a:r>
                <a:r>
                  <a:rPr lang="en-US" altLang="zh-CN" dirty="0"/>
                  <a:t>n</a:t>
                </a:r>
                <a:r>
                  <a:rPr lang="zh-CN" altLang="en-US" dirty="0"/>
                  <a:t>个不同物体中取</a:t>
                </a:r>
                <a:r>
                  <a:rPr lang="en-US" altLang="zh-CN" dirty="0"/>
                  <a:t>m</a:t>
                </a:r>
                <a:r>
                  <a:rPr lang="zh-CN" altLang="en-US" dirty="0"/>
                  <a:t>个，再从</a:t>
                </a:r>
                <a:r>
                  <a:rPr lang="en-US" altLang="zh-CN" dirty="0"/>
                  <a:t>n-m</a:t>
                </a:r>
                <a:r>
                  <a:rPr lang="zh-CN" altLang="en-US" dirty="0"/>
                  <a:t>个物体中取出</a:t>
                </a:r>
                <a:r>
                  <a:rPr lang="en-US" altLang="zh-CN" dirty="0" err="1"/>
                  <a:t>i</a:t>
                </a:r>
                <a:r>
                  <a:rPr lang="en-US" altLang="zh-CN" dirty="0"/>
                  <a:t>-m</a:t>
                </a:r>
                <a:r>
                  <a:rPr lang="zh-CN" altLang="en-US" dirty="0"/>
                  <a:t>个</a:t>
                </a:r>
                <a:endParaRPr lang="en-US" altLang="zh-CN" dirty="0"/>
              </a:p>
              <a:p>
                <a:r>
                  <a:rPr lang="zh-CN" altLang="en-US" dirty="0"/>
                  <a:t>划分情况相同</a:t>
                </a:r>
                <a:endParaRPr lang="en-US" altLang="zh-CN" dirty="0"/>
              </a:p>
            </p:txBody>
          </p:sp>
        </mc:Choice>
        <mc:Fallback xmlns="">
          <p:sp>
            <p:nvSpPr>
              <p:cNvPr id="2" name="内容占位符 1">
                <a:extLst>
                  <a:ext uri="{FF2B5EF4-FFF2-40B4-BE49-F238E27FC236}">
                    <a16:creationId xmlns:a16="http://schemas.microsoft.com/office/drawing/2014/main" id="{C46857B3-00E2-45D2-B79A-ABBA41D97203}"/>
                  </a:ext>
                </a:extLst>
              </p:cNvPr>
              <p:cNvSpPr>
                <a:spLocks noGrp="1" noRot="1" noChangeAspect="1" noMove="1" noResize="1" noEditPoints="1" noAdjustHandles="1" noChangeArrowheads="1" noChangeShapeType="1" noTextEdit="1"/>
              </p:cNvSpPr>
              <p:nvPr>
                <p:ph idx="1"/>
              </p:nvPr>
            </p:nvSpPr>
            <p:spPr>
              <a:blipFill>
                <a:blip r:embed="rId3"/>
                <a:stretch>
                  <a:fillRect l="-1217" r="-464"/>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780AFB38-4AFD-4B49-BD8F-07AEC640B060}"/>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31F50AB1-EF30-4EE0-A052-4FEB42AF0A79}"/>
              </a:ext>
            </a:extLst>
          </p:cNvPr>
          <p:cNvGraphicFramePr>
            <a:graphicFrameLocks noChangeAspect="1"/>
          </p:cNvGraphicFramePr>
          <p:nvPr>
            <p:extLst>
              <p:ext uri="{D42A27DB-BD31-4B8C-83A1-F6EECF244321}">
                <p14:modId xmlns:p14="http://schemas.microsoft.com/office/powerpoint/2010/main" val="2585543526"/>
              </p:ext>
            </p:extLst>
          </p:nvPr>
        </p:nvGraphicFramePr>
        <p:xfrm>
          <a:off x="8999620" y="267626"/>
          <a:ext cx="2679032" cy="2679032"/>
        </p:xfrm>
        <a:graphic>
          <a:graphicData uri="http://schemas.openxmlformats.org/presentationml/2006/ole">
            <mc:AlternateContent xmlns:mc="http://schemas.openxmlformats.org/markup-compatibility/2006">
              <mc:Choice xmlns:v="urn:schemas-microsoft-com:vml" Requires="v">
                <p:oleObj spid="_x0000_s11432" name="Image" r:id="rId4" imgW="3657600" imgH="3657600" progId="Photoshop.Image.18">
                  <p:embed/>
                </p:oleObj>
              </mc:Choice>
              <mc:Fallback>
                <p:oleObj name="Image" r:id="rId4" imgW="3657600" imgH="3657600" progId="Photoshop.Image.18">
                  <p:embed/>
                  <p:pic>
                    <p:nvPicPr>
                      <p:cNvPr id="0" name=""/>
                      <p:cNvPicPr/>
                      <p:nvPr/>
                    </p:nvPicPr>
                    <p:blipFill>
                      <a:blip r:embed="rId5"/>
                      <a:stretch>
                        <a:fillRect/>
                      </a:stretch>
                    </p:blipFill>
                    <p:spPr>
                      <a:xfrm>
                        <a:off x="8999620" y="267626"/>
                        <a:ext cx="2679032" cy="2679032"/>
                      </a:xfrm>
                      <a:prstGeom prst="rect">
                        <a:avLst/>
                      </a:prstGeom>
                    </p:spPr>
                  </p:pic>
                </p:oleObj>
              </mc:Fallback>
            </mc:AlternateContent>
          </a:graphicData>
        </a:graphic>
      </p:graphicFrame>
    </p:spTree>
    <p:extLst>
      <p:ext uri="{BB962C8B-B14F-4D97-AF65-F5344CB8AC3E}">
        <p14:creationId xmlns:p14="http://schemas.microsoft.com/office/powerpoint/2010/main" val="1592769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E36C93C-A977-4951-AED8-F3077D684576}"/>
                  </a:ext>
                </a:extLst>
              </p:cNvPr>
              <p:cNvSpPr>
                <a:spLocks noGrp="1"/>
              </p:cNvSpPr>
              <p:nvPr>
                <p:ph idx="1"/>
              </p:nvPr>
            </p:nvSpPr>
            <p:spPr>
              <a:xfrm>
                <a:off x="838200" y="1382233"/>
                <a:ext cx="4660232" cy="4938546"/>
              </a:xfrm>
            </p:spPr>
            <p:txBody>
              <a:bodyPr>
                <a:normAutofit/>
              </a:bodyPr>
              <a:lstStyle/>
              <a:p>
                <a:pPr>
                  <a:lnSpc>
                    <a:spcPct val="120000"/>
                  </a:lnSpc>
                </a:pPr>
                <a14:m>
                  <m:oMathPara xmlns:m="http://schemas.openxmlformats.org/officeDocument/2006/math">
                    <m:oMathParaPr>
                      <m:jc m:val="centerGroup"/>
                    </m:oMathParaPr>
                    <m:oMath xmlns:m="http://schemas.openxmlformats.org/officeDocument/2006/math">
                      <m:r>
                        <a:rPr lang="en-US" altLang="zh-CN" sz="3000" b="0" i="1" smtClean="0">
                          <a:latin typeface="Cambria Math" panose="02040503050406030204" pitchFamily="18" charset="0"/>
                        </a:rPr>
                        <m:t>𝑚</m:t>
                      </m:r>
                      <m:r>
                        <a:rPr lang="en-US" altLang="zh-CN" sz="3000" b="0" i="1" smtClean="0">
                          <a:latin typeface="Cambria Math" panose="02040503050406030204" pitchFamily="18" charset="0"/>
                        </a:rPr>
                        <m:t>∗</m:t>
                      </m:r>
                      <m:sSubSup>
                        <m:sSubSupPr>
                          <m:ctrlPr>
                            <a:rPr lang="en-US" altLang="zh-CN" sz="3000" b="0" i="1" smtClean="0">
                              <a:latin typeface="Cambria Math" panose="02040503050406030204" pitchFamily="18" charset="0"/>
                            </a:rPr>
                          </m:ctrlPr>
                        </m:sSubSupPr>
                        <m:e>
                          <m:r>
                            <a:rPr lang="en-US" altLang="zh-CN" sz="3000" b="0" i="1" smtClean="0">
                              <a:latin typeface="Cambria Math" panose="02040503050406030204" pitchFamily="18" charset="0"/>
                            </a:rPr>
                            <m:t>𝐶</m:t>
                          </m:r>
                        </m:e>
                        <m:sub>
                          <m:r>
                            <a:rPr lang="en-US" altLang="zh-CN" sz="3000" b="0" i="1" smtClean="0">
                              <a:latin typeface="Cambria Math" panose="02040503050406030204" pitchFamily="18" charset="0"/>
                            </a:rPr>
                            <m:t>𝑛</m:t>
                          </m:r>
                        </m:sub>
                        <m:sup>
                          <m:r>
                            <a:rPr lang="en-US" altLang="zh-CN" sz="3000" b="0" i="1" smtClean="0">
                              <a:latin typeface="Cambria Math" panose="02040503050406030204" pitchFamily="18" charset="0"/>
                            </a:rPr>
                            <m:t>𝑚</m:t>
                          </m:r>
                        </m:sup>
                      </m:sSubSup>
                      <m:r>
                        <a:rPr lang="en-US" altLang="zh-CN" sz="3000" b="0" i="1" smtClean="0">
                          <a:latin typeface="Cambria Math" panose="02040503050406030204" pitchFamily="18" charset="0"/>
                        </a:rPr>
                        <m:t>=</m:t>
                      </m:r>
                      <m:r>
                        <a:rPr lang="en-US" altLang="zh-CN" sz="3000" b="0" i="1" smtClean="0">
                          <a:latin typeface="Cambria Math" panose="02040503050406030204" pitchFamily="18" charset="0"/>
                        </a:rPr>
                        <m:t>𝑛</m:t>
                      </m:r>
                      <m:r>
                        <a:rPr lang="en-US" altLang="zh-CN" sz="3000" b="0" i="1" smtClean="0">
                          <a:latin typeface="Cambria Math" panose="02040503050406030204" pitchFamily="18" charset="0"/>
                        </a:rPr>
                        <m:t>∗</m:t>
                      </m:r>
                      <m:sSubSup>
                        <m:sSubSupPr>
                          <m:ctrlPr>
                            <a:rPr lang="en-US" altLang="zh-CN" sz="3000" b="0" i="1" smtClean="0">
                              <a:latin typeface="Cambria Math" panose="02040503050406030204" pitchFamily="18" charset="0"/>
                            </a:rPr>
                          </m:ctrlPr>
                        </m:sSubSupPr>
                        <m:e>
                          <m:r>
                            <a:rPr lang="en-US" altLang="zh-CN" sz="3000" b="0" i="1" smtClean="0">
                              <a:latin typeface="Cambria Math" panose="02040503050406030204" pitchFamily="18" charset="0"/>
                            </a:rPr>
                            <m:t>𝐶</m:t>
                          </m:r>
                        </m:e>
                        <m:sub>
                          <m:r>
                            <a:rPr lang="en-US" altLang="zh-CN" sz="3000" b="0" i="1" smtClean="0">
                              <a:latin typeface="Cambria Math" panose="02040503050406030204" pitchFamily="18" charset="0"/>
                            </a:rPr>
                            <m:t>𝑛</m:t>
                          </m:r>
                          <m:r>
                            <a:rPr lang="en-US" altLang="zh-CN" sz="3000" b="0" i="1" smtClean="0">
                              <a:latin typeface="Cambria Math" panose="02040503050406030204" pitchFamily="18" charset="0"/>
                            </a:rPr>
                            <m:t>−1</m:t>
                          </m:r>
                        </m:sub>
                        <m:sup>
                          <m:r>
                            <a:rPr lang="en-US" altLang="zh-CN" sz="3000" b="0" i="1" smtClean="0">
                              <a:latin typeface="Cambria Math" panose="02040503050406030204" pitchFamily="18" charset="0"/>
                            </a:rPr>
                            <m:t>𝑚</m:t>
                          </m:r>
                          <m:r>
                            <a:rPr lang="en-US" altLang="zh-CN" sz="3000" b="0" i="1" smtClean="0">
                              <a:latin typeface="Cambria Math" panose="02040503050406030204" pitchFamily="18" charset="0"/>
                            </a:rPr>
                            <m:t>−1</m:t>
                          </m:r>
                        </m:sup>
                      </m:sSubSup>
                    </m:oMath>
                  </m:oMathPara>
                </a14:m>
                <a:endParaRPr lang="en-US" altLang="zh-CN" sz="3000" i="1" dirty="0">
                  <a:latin typeface="Cambria Math" panose="02040503050406030204" pitchFamily="18" charset="0"/>
                </a:endParaRPr>
              </a:p>
              <a:p>
                <a:pPr>
                  <a:lnSpc>
                    <a:spcPct val="120000"/>
                  </a:lnSpc>
                </a:pPr>
                <a14:m>
                  <m:oMathPara xmlns:m="http://schemas.openxmlformats.org/officeDocument/2006/math">
                    <m:oMathParaPr>
                      <m:jc m:val="centerGroup"/>
                    </m:oMathParaPr>
                    <m:oMath xmlns:m="http://schemas.openxmlformats.org/officeDocument/2006/math">
                      <m:sSubSup>
                        <m:sSubSupPr>
                          <m:ctrlPr>
                            <a:rPr lang="en-US" altLang="zh-CN" sz="3000" i="1" dirty="0" smtClean="0">
                              <a:latin typeface="Cambria Math" panose="02040503050406030204" pitchFamily="18" charset="0"/>
                            </a:rPr>
                          </m:ctrlPr>
                        </m:sSubSupPr>
                        <m:e>
                          <m:r>
                            <m:rPr>
                              <m:sty m:val="p"/>
                            </m:rPr>
                            <a:rPr lang="en-US" altLang="zh-CN" sz="3000" i="1" dirty="0">
                              <a:latin typeface="Cambria Math" panose="02040503050406030204" pitchFamily="18" charset="0"/>
                            </a:rPr>
                            <m:t>C</m:t>
                          </m:r>
                        </m:e>
                        <m:sub>
                          <m:r>
                            <a:rPr lang="en-US" altLang="zh-CN" sz="3000" i="1" dirty="0">
                              <a:latin typeface="Cambria Math" panose="02040503050406030204" pitchFamily="18" charset="0"/>
                            </a:rPr>
                            <m:t>𝑛</m:t>
                          </m:r>
                        </m:sub>
                        <m:sup>
                          <m:r>
                            <a:rPr lang="en-US" altLang="zh-CN" sz="3000" i="1" dirty="0">
                              <a:latin typeface="Cambria Math" panose="02040503050406030204" pitchFamily="18" charset="0"/>
                            </a:rPr>
                            <m:t>𝑚</m:t>
                          </m:r>
                        </m:sup>
                      </m:sSubSup>
                      <m:r>
                        <a:rPr lang="en-US" altLang="zh-CN" sz="3000" i="1" dirty="0">
                          <a:latin typeface="Cambria Math" panose="02040503050406030204" pitchFamily="18" charset="0"/>
                        </a:rPr>
                        <m:t>=</m:t>
                      </m:r>
                      <m:sSubSup>
                        <m:sSubSupPr>
                          <m:ctrlPr>
                            <a:rPr lang="en-US" altLang="zh-CN" sz="3000" i="1" dirty="0">
                              <a:latin typeface="Cambria Math" panose="02040503050406030204" pitchFamily="18" charset="0"/>
                            </a:rPr>
                          </m:ctrlPr>
                        </m:sSubSupPr>
                        <m:e>
                          <m:r>
                            <a:rPr lang="en-US" altLang="zh-CN" sz="3000" i="1" dirty="0">
                              <a:latin typeface="Cambria Math" panose="02040503050406030204" pitchFamily="18" charset="0"/>
                            </a:rPr>
                            <m:t>𝐶</m:t>
                          </m:r>
                        </m:e>
                        <m:sub>
                          <m:r>
                            <a:rPr lang="en-US" altLang="zh-CN" sz="3000" i="1" dirty="0">
                              <a:latin typeface="Cambria Math" panose="02040503050406030204" pitchFamily="18" charset="0"/>
                            </a:rPr>
                            <m:t>𝑛</m:t>
                          </m:r>
                          <m:r>
                            <a:rPr lang="en-US" altLang="zh-CN" sz="3000" i="1" dirty="0">
                              <a:latin typeface="Cambria Math" panose="02040503050406030204" pitchFamily="18" charset="0"/>
                            </a:rPr>
                            <m:t>−1</m:t>
                          </m:r>
                        </m:sub>
                        <m:sup>
                          <m:r>
                            <a:rPr lang="en-US" altLang="zh-CN" sz="3000" i="1" dirty="0">
                              <a:latin typeface="Cambria Math" panose="02040503050406030204" pitchFamily="18" charset="0"/>
                            </a:rPr>
                            <m:t>𝑚</m:t>
                          </m:r>
                        </m:sup>
                      </m:sSubSup>
                      <m:r>
                        <a:rPr lang="en-US" altLang="zh-CN" sz="3000" i="1" dirty="0">
                          <a:latin typeface="Cambria Math" panose="02040503050406030204" pitchFamily="18" charset="0"/>
                        </a:rPr>
                        <m:t>+</m:t>
                      </m:r>
                      <m:sSubSup>
                        <m:sSubSupPr>
                          <m:ctrlPr>
                            <a:rPr lang="en-US" altLang="zh-CN" sz="3000" i="1" dirty="0">
                              <a:latin typeface="Cambria Math" panose="02040503050406030204" pitchFamily="18" charset="0"/>
                            </a:rPr>
                          </m:ctrlPr>
                        </m:sSubSupPr>
                        <m:e>
                          <m:r>
                            <a:rPr lang="en-US" altLang="zh-CN" sz="3000" i="1" dirty="0">
                              <a:latin typeface="Cambria Math" panose="02040503050406030204" pitchFamily="18" charset="0"/>
                            </a:rPr>
                            <m:t>𝐶</m:t>
                          </m:r>
                        </m:e>
                        <m:sub>
                          <m:r>
                            <a:rPr lang="en-US" altLang="zh-CN" sz="3000" i="1" dirty="0">
                              <a:latin typeface="Cambria Math" panose="02040503050406030204" pitchFamily="18" charset="0"/>
                            </a:rPr>
                            <m:t>𝑛</m:t>
                          </m:r>
                          <m:r>
                            <a:rPr lang="en-US" altLang="zh-CN" sz="3000" i="1" dirty="0">
                              <a:latin typeface="Cambria Math" panose="02040503050406030204" pitchFamily="18" charset="0"/>
                            </a:rPr>
                            <m:t>−1</m:t>
                          </m:r>
                        </m:sub>
                        <m:sup>
                          <m:r>
                            <a:rPr lang="en-US" altLang="zh-CN" sz="3000" i="1" dirty="0">
                              <a:latin typeface="Cambria Math" panose="02040503050406030204" pitchFamily="18" charset="0"/>
                            </a:rPr>
                            <m:t>𝑚</m:t>
                          </m:r>
                          <m:r>
                            <a:rPr lang="en-US" altLang="zh-CN" sz="3000" i="1" dirty="0">
                              <a:latin typeface="Cambria Math" panose="02040503050406030204" pitchFamily="18" charset="0"/>
                            </a:rPr>
                            <m:t>−1</m:t>
                          </m:r>
                        </m:sup>
                      </m:sSubSup>
                    </m:oMath>
                  </m:oMathPara>
                </a14:m>
                <a:endParaRPr lang="en-US" altLang="zh-CN" sz="3000" dirty="0"/>
              </a:p>
              <a:p>
                <a:pPr>
                  <a:lnSpc>
                    <a:spcPct val="120000"/>
                  </a:lnSpc>
                </a:pPr>
                <a14:m>
                  <m:oMathPara xmlns:m="http://schemas.openxmlformats.org/officeDocument/2006/math">
                    <m:oMathParaPr>
                      <m:jc m:val="centerGroup"/>
                    </m:oMathParaPr>
                    <m:oMath xmlns:m="http://schemas.openxmlformats.org/officeDocument/2006/math">
                      <m:nary>
                        <m:naryPr>
                          <m:chr m:val="∑"/>
                          <m:ctrlPr>
                            <a:rPr lang="zh-CN" altLang="en-US" sz="3000" i="1">
                              <a:latin typeface="Cambria Math" panose="02040503050406030204" pitchFamily="18" charset="0"/>
                            </a:rPr>
                          </m:ctrlPr>
                        </m:naryPr>
                        <m:sub>
                          <m:r>
                            <m:rPr>
                              <m:brk m:alnAt="23"/>
                            </m:rPr>
                            <a:rPr lang="en-US" altLang="zh-CN" sz="3000" i="1">
                              <a:latin typeface="Cambria Math" panose="02040503050406030204" pitchFamily="18" charset="0"/>
                            </a:rPr>
                            <m:t>𝑖</m:t>
                          </m:r>
                          <m:r>
                            <a:rPr lang="en-US" altLang="zh-CN" sz="3000" i="1">
                              <a:latin typeface="Cambria Math" panose="02040503050406030204" pitchFamily="18" charset="0"/>
                            </a:rPr>
                            <m:t>=</m:t>
                          </m:r>
                          <m:r>
                            <a:rPr lang="en-US" altLang="zh-CN" sz="3000" i="1">
                              <a:latin typeface="Cambria Math" panose="02040503050406030204" pitchFamily="18" charset="0"/>
                            </a:rPr>
                            <m:t>𝑚</m:t>
                          </m:r>
                        </m:sub>
                        <m:sup>
                          <m:r>
                            <a:rPr lang="en-US" altLang="zh-CN" sz="3000" i="1">
                              <a:latin typeface="Cambria Math" panose="02040503050406030204" pitchFamily="18" charset="0"/>
                            </a:rPr>
                            <m:t>𝑛</m:t>
                          </m:r>
                        </m:sup>
                        <m:e>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𝑖</m:t>
                              </m:r>
                            </m:sub>
                            <m:sup>
                              <m:r>
                                <a:rPr lang="en-US" altLang="zh-CN" sz="3000" i="1">
                                  <a:latin typeface="Cambria Math" panose="02040503050406030204" pitchFamily="18" charset="0"/>
                                </a:rPr>
                                <m:t>𝑚</m:t>
                              </m:r>
                            </m:sup>
                          </m:sSubSup>
                          <m:r>
                            <a:rPr lang="en-US" altLang="zh-CN" sz="3000" i="1">
                              <a:latin typeface="Cambria Math" panose="02040503050406030204" pitchFamily="18" charset="0"/>
                            </a:rPr>
                            <m:t>=</m:t>
                          </m:r>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𝑛</m:t>
                              </m:r>
                              <m:r>
                                <a:rPr lang="en-US" altLang="zh-CN" sz="3000" i="1">
                                  <a:latin typeface="Cambria Math" panose="02040503050406030204" pitchFamily="18" charset="0"/>
                                </a:rPr>
                                <m:t>+1</m:t>
                              </m:r>
                            </m:sub>
                            <m:sup>
                              <m:r>
                                <a:rPr lang="en-US" altLang="zh-CN" sz="3000" i="1">
                                  <a:latin typeface="Cambria Math" panose="02040503050406030204" pitchFamily="18" charset="0"/>
                                </a:rPr>
                                <m:t>𝑚</m:t>
                              </m:r>
                              <m:r>
                                <a:rPr lang="en-US" altLang="zh-CN" sz="3000" i="1">
                                  <a:latin typeface="Cambria Math" panose="02040503050406030204" pitchFamily="18" charset="0"/>
                                </a:rPr>
                                <m:t>+1</m:t>
                              </m:r>
                            </m:sup>
                          </m:sSubSup>
                        </m:e>
                      </m:nary>
                    </m:oMath>
                  </m:oMathPara>
                </a14:m>
                <a:endParaRPr lang="en-US" altLang="zh-CN" sz="3000" dirty="0"/>
              </a:p>
              <a:p>
                <a:pPr>
                  <a:lnSpc>
                    <a:spcPct val="120000"/>
                  </a:lnSpc>
                </a:pPr>
                <a14:m>
                  <m:oMathPara xmlns:m="http://schemas.openxmlformats.org/officeDocument/2006/math">
                    <m:oMathParaPr>
                      <m:jc m:val="centerGroup"/>
                    </m:oMathParaPr>
                    <m:oMath xmlns:m="http://schemas.openxmlformats.org/officeDocument/2006/math">
                      <m:nary>
                        <m:naryPr>
                          <m:chr m:val="∑"/>
                          <m:ctrlPr>
                            <a:rPr lang="zh-CN" altLang="en-US" sz="3000" i="1">
                              <a:latin typeface="Cambria Math" panose="02040503050406030204" pitchFamily="18" charset="0"/>
                            </a:rPr>
                          </m:ctrlPr>
                        </m:naryPr>
                        <m:sub>
                          <m:r>
                            <m:rPr>
                              <m:brk m:alnAt="23"/>
                            </m:rPr>
                            <a:rPr lang="en-US" altLang="zh-CN" sz="3000" i="1">
                              <a:latin typeface="Cambria Math" panose="02040503050406030204" pitchFamily="18" charset="0"/>
                            </a:rPr>
                            <m:t>𝑖</m:t>
                          </m:r>
                          <m:r>
                            <a:rPr lang="en-US" altLang="zh-CN" sz="3000" i="1">
                              <a:latin typeface="Cambria Math" panose="02040503050406030204" pitchFamily="18" charset="0"/>
                            </a:rPr>
                            <m:t>=0</m:t>
                          </m:r>
                        </m:sub>
                        <m:sup>
                          <m:r>
                            <a:rPr lang="en-US" altLang="zh-CN" sz="3000" i="1">
                              <a:latin typeface="Cambria Math" panose="02040503050406030204" pitchFamily="18" charset="0"/>
                            </a:rPr>
                            <m:t>𝑛</m:t>
                          </m:r>
                        </m:sup>
                        <m:e>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𝑛</m:t>
                              </m:r>
                            </m:sub>
                            <m:sup>
                              <m:r>
                                <a:rPr lang="en-US" altLang="zh-CN" sz="3000" i="1">
                                  <a:latin typeface="Cambria Math" panose="02040503050406030204" pitchFamily="18" charset="0"/>
                                </a:rPr>
                                <m:t>𝑖</m:t>
                              </m:r>
                            </m:sup>
                          </m:sSubSup>
                        </m:e>
                      </m:nary>
                      <m:r>
                        <a:rPr lang="en-US" altLang="zh-CN" sz="3000" i="1">
                          <a:latin typeface="Cambria Math" panose="02040503050406030204" pitchFamily="18" charset="0"/>
                        </a:rPr>
                        <m:t>=</m:t>
                      </m:r>
                      <m:sSup>
                        <m:sSupPr>
                          <m:ctrlPr>
                            <a:rPr lang="en-US" altLang="zh-CN" sz="3000" i="1">
                              <a:latin typeface="Cambria Math" panose="02040503050406030204" pitchFamily="18" charset="0"/>
                            </a:rPr>
                          </m:ctrlPr>
                        </m:sSupPr>
                        <m:e>
                          <m:r>
                            <a:rPr lang="en-US" altLang="zh-CN" sz="3000" i="1">
                              <a:latin typeface="Cambria Math" panose="02040503050406030204" pitchFamily="18" charset="0"/>
                            </a:rPr>
                            <m:t>2</m:t>
                          </m:r>
                        </m:e>
                        <m:sup>
                          <m:r>
                            <a:rPr lang="en-US" altLang="zh-CN" sz="3000" i="1">
                              <a:latin typeface="Cambria Math" panose="02040503050406030204" pitchFamily="18" charset="0"/>
                            </a:rPr>
                            <m:t>𝑛</m:t>
                          </m:r>
                        </m:sup>
                      </m:sSup>
                    </m:oMath>
                  </m:oMathPara>
                </a14:m>
                <a:endParaRPr lang="en-US" altLang="zh-CN" sz="3000" dirty="0"/>
              </a:p>
              <a:p>
                <a:pPr>
                  <a:lnSpc>
                    <a:spcPct val="120000"/>
                  </a:lnSpc>
                </a:pPr>
                <a:endParaRPr lang="zh-CN" altLang="en-US" sz="3000" dirty="0"/>
              </a:p>
            </p:txBody>
          </p:sp>
        </mc:Choice>
        <mc:Fallback xmlns="">
          <p:sp>
            <p:nvSpPr>
              <p:cNvPr id="2" name="内容占位符 1">
                <a:extLst>
                  <a:ext uri="{FF2B5EF4-FFF2-40B4-BE49-F238E27FC236}">
                    <a16:creationId xmlns:a16="http://schemas.microsoft.com/office/drawing/2014/main" id="{7E36C93C-A977-4951-AED8-F3077D684576}"/>
                  </a:ext>
                </a:extLst>
              </p:cNvPr>
              <p:cNvSpPr>
                <a:spLocks noGrp="1" noRot="1" noChangeAspect="1" noMove="1" noResize="1" noEditPoints="1" noAdjustHandles="1" noChangeArrowheads="1" noChangeShapeType="1" noTextEdit="1"/>
              </p:cNvSpPr>
              <p:nvPr>
                <p:ph idx="1"/>
              </p:nvPr>
            </p:nvSpPr>
            <p:spPr>
              <a:xfrm>
                <a:off x="838200" y="1382233"/>
                <a:ext cx="4660232" cy="4938546"/>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462ACDF-BF13-42FA-B166-335211A4FF17}"/>
              </a:ext>
            </a:extLst>
          </p:cNvPr>
          <p:cNvSpPr>
            <a:spLocks noGrp="1"/>
          </p:cNvSpPr>
          <p:nvPr>
            <p:ph type="ctrTitle"/>
          </p:nvPr>
        </p:nvSpPr>
        <p:spPr/>
        <p:txBody>
          <a:bodyPr/>
          <a:lstStyle/>
          <a:p>
            <a:r>
              <a:rPr lang="zh-CN" altLang="en-US" dirty="0"/>
              <a:t>有关组合数的一些恒等式</a:t>
            </a:r>
          </a:p>
        </p:txBody>
      </p:sp>
      <p:sp>
        <p:nvSpPr>
          <p:cNvPr id="4" name="内容占位符 3">
            <a:extLst>
              <a:ext uri="{FF2B5EF4-FFF2-40B4-BE49-F238E27FC236}">
                <a16:creationId xmlns:a16="http://schemas.microsoft.com/office/drawing/2014/main" id="{FB683BC8-3EA2-4F71-BB70-6EAAB64BAD77}"/>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094EB0CB-4468-4E90-83F3-246BE8CCFBEC}"/>
                  </a:ext>
                </a:extLst>
              </p:cNvPr>
              <p:cNvSpPr txBox="1"/>
              <p:nvPr/>
            </p:nvSpPr>
            <p:spPr>
              <a:xfrm>
                <a:off x="5410200" y="1382233"/>
                <a:ext cx="5252079" cy="5212837"/>
              </a:xfrm>
              <a:prstGeom prst="rect">
                <a:avLst/>
              </a:prstGeom>
              <a:noFill/>
            </p:spPr>
            <p:txBody>
              <a:bodyPr wrap="none" rtlCol="0">
                <a:spAutoFit/>
              </a:bodyPr>
              <a:lstStyle/>
              <a:p>
                <a:pPr>
                  <a:lnSpc>
                    <a:spcPct val="120000"/>
                  </a:lnSpc>
                </a:pPr>
                <a14:m>
                  <m:oMathPara xmlns:m="http://schemas.openxmlformats.org/officeDocument/2006/math">
                    <m:oMathParaPr>
                      <m:jc m:val="centerGroup"/>
                    </m:oMathParaPr>
                    <m:oMath xmlns:m="http://schemas.openxmlformats.org/officeDocument/2006/math">
                      <m:nary>
                        <m:naryPr>
                          <m:chr m:val="∑"/>
                          <m:ctrlPr>
                            <a:rPr lang="zh-CN" altLang="en-US" sz="3000" i="1" smtClean="0">
                              <a:latin typeface="Cambria Math" panose="02040503050406030204" pitchFamily="18" charset="0"/>
                            </a:rPr>
                          </m:ctrlPr>
                        </m:naryPr>
                        <m:sub>
                          <m:r>
                            <m:rPr>
                              <m:brk m:alnAt="23"/>
                            </m:rPr>
                            <a:rPr lang="en-US" altLang="zh-CN" sz="3000" i="1">
                              <a:latin typeface="Cambria Math" panose="02040503050406030204" pitchFamily="18" charset="0"/>
                            </a:rPr>
                            <m:t>𝑖</m:t>
                          </m:r>
                          <m:r>
                            <a:rPr lang="en-US" altLang="zh-CN" sz="3000" i="1">
                              <a:latin typeface="Cambria Math" panose="02040503050406030204" pitchFamily="18" charset="0"/>
                            </a:rPr>
                            <m:t>=0</m:t>
                          </m:r>
                        </m:sub>
                        <m:sup>
                          <m:r>
                            <a:rPr lang="en-US" altLang="zh-CN" sz="3000" i="1">
                              <a:latin typeface="Cambria Math" panose="02040503050406030204" pitchFamily="18" charset="0"/>
                            </a:rPr>
                            <m:t>𝑛</m:t>
                          </m:r>
                        </m:sup>
                        <m:e>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𝑛</m:t>
                              </m:r>
                            </m:sub>
                            <m:sup>
                              <m:r>
                                <a:rPr lang="en-US" altLang="zh-CN" sz="3000" i="1">
                                  <a:latin typeface="Cambria Math" panose="02040503050406030204" pitchFamily="18" charset="0"/>
                                </a:rPr>
                                <m:t>𝑖</m:t>
                              </m:r>
                            </m:sup>
                          </m:sSubSup>
                          <m:r>
                            <a:rPr lang="en-US" altLang="zh-CN" sz="3000" i="1">
                              <a:latin typeface="Cambria Math" panose="02040503050406030204" pitchFamily="18" charset="0"/>
                            </a:rPr>
                            <m:t>∗</m:t>
                          </m:r>
                          <m:sSup>
                            <m:sSupPr>
                              <m:ctrlPr>
                                <a:rPr lang="en-US" altLang="zh-CN" sz="3000" i="1">
                                  <a:latin typeface="Cambria Math" panose="02040503050406030204" pitchFamily="18" charset="0"/>
                                </a:rPr>
                              </m:ctrlPr>
                            </m:sSupPr>
                            <m:e>
                              <m:d>
                                <m:dPr>
                                  <m:ctrlPr>
                                    <a:rPr lang="en-US" altLang="zh-CN" sz="3000" i="1">
                                      <a:latin typeface="Cambria Math" panose="02040503050406030204" pitchFamily="18" charset="0"/>
                                    </a:rPr>
                                  </m:ctrlPr>
                                </m:dPr>
                                <m:e>
                                  <m:r>
                                    <a:rPr lang="en-US" altLang="zh-CN" sz="3000" i="1">
                                      <a:latin typeface="Cambria Math" panose="02040503050406030204" pitchFamily="18" charset="0"/>
                                    </a:rPr>
                                    <m:t>−1</m:t>
                                  </m:r>
                                </m:e>
                              </m:d>
                            </m:e>
                            <m:sup>
                              <m:r>
                                <a:rPr lang="en-US" altLang="zh-CN" sz="3000" i="1">
                                  <a:latin typeface="Cambria Math" panose="02040503050406030204" pitchFamily="18" charset="0"/>
                                </a:rPr>
                                <m:t>𝑖</m:t>
                              </m:r>
                            </m:sup>
                          </m:sSup>
                        </m:e>
                      </m:nary>
                      <m:r>
                        <a:rPr lang="en-US" altLang="zh-CN" sz="3000" i="1">
                          <a:latin typeface="Cambria Math" panose="02040503050406030204" pitchFamily="18" charset="0"/>
                        </a:rPr>
                        <m:t>=</m:t>
                      </m:r>
                      <m:d>
                        <m:dPr>
                          <m:begChr m:val="{"/>
                          <m:endChr m:val=""/>
                          <m:ctrlPr>
                            <a:rPr lang="en-US" altLang="zh-CN" sz="3000" i="1">
                              <a:latin typeface="Cambria Math" panose="02040503050406030204" pitchFamily="18" charset="0"/>
                            </a:rPr>
                          </m:ctrlPr>
                        </m:dPr>
                        <m:e>
                          <m:eqArr>
                            <m:eqArrPr>
                              <m:ctrlPr>
                                <a:rPr lang="en-US" altLang="zh-CN" sz="3000" i="1">
                                  <a:latin typeface="Cambria Math" panose="02040503050406030204" pitchFamily="18" charset="0"/>
                                </a:rPr>
                              </m:ctrlPr>
                            </m:eqArrPr>
                            <m:e>
                              <m:r>
                                <a:rPr lang="en-US" altLang="zh-CN" sz="3000" i="1">
                                  <a:latin typeface="Cambria Math" panose="02040503050406030204" pitchFamily="18" charset="0"/>
                                </a:rPr>
                                <m:t>1,  </m:t>
                              </m:r>
                              <m:r>
                                <m:rPr>
                                  <m:sty m:val="p"/>
                                </m:rPr>
                                <a:rPr lang="en-US" altLang="zh-CN" sz="3000" i="1">
                                  <a:latin typeface="Cambria Math" panose="02040503050406030204" pitchFamily="18" charset="0"/>
                                </a:rPr>
                                <m:t>n</m:t>
                              </m:r>
                              <m:r>
                                <a:rPr lang="en-US" altLang="zh-CN" sz="3000" i="1">
                                  <a:latin typeface="Cambria Math" panose="02040503050406030204" pitchFamily="18" charset="0"/>
                                </a:rPr>
                                <m:t>=0</m:t>
                              </m:r>
                            </m:e>
                            <m:e>
                              <m:r>
                                <a:rPr lang="en-US" altLang="zh-CN" sz="3000" i="1">
                                  <a:latin typeface="Cambria Math" panose="02040503050406030204" pitchFamily="18" charset="0"/>
                                </a:rPr>
                                <m:t>&amp;0,  </m:t>
                              </m:r>
                              <m:r>
                                <a:rPr lang="en-US" altLang="zh-CN" sz="3000" i="1">
                                  <a:latin typeface="Cambria Math" panose="02040503050406030204" pitchFamily="18" charset="0"/>
                                </a:rPr>
                                <m:t>𝑛</m:t>
                              </m:r>
                              <m:r>
                                <a:rPr lang="en-US" altLang="zh-CN" sz="3000" i="1">
                                  <a:latin typeface="Cambria Math" panose="02040503050406030204" pitchFamily="18" charset="0"/>
                                </a:rPr>
                                <m:t>&gt;0</m:t>
                              </m:r>
                            </m:e>
                          </m:eqArr>
                        </m:e>
                      </m:d>
                    </m:oMath>
                  </m:oMathPara>
                </a14:m>
                <a:endParaRPr lang="en-US" altLang="zh-CN" sz="3000" dirty="0"/>
              </a:p>
              <a:p>
                <a:pPr>
                  <a:lnSpc>
                    <a:spcPct val="120000"/>
                  </a:lnSpc>
                </a:pPr>
                <a14:m>
                  <m:oMathPara xmlns:m="http://schemas.openxmlformats.org/officeDocument/2006/math">
                    <m:oMathParaPr>
                      <m:jc m:val="centerGroup"/>
                    </m:oMathParaPr>
                    <m:oMath xmlns:m="http://schemas.openxmlformats.org/officeDocument/2006/math">
                      <m:nary>
                        <m:naryPr>
                          <m:chr m:val="∑"/>
                          <m:ctrlPr>
                            <a:rPr lang="zh-CN" altLang="en-US" sz="3000" i="1">
                              <a:latin typeface="Cambria Math" panose="02040503050406030204" pitchFamily="18" charset="0"/>
                            </a:rPr>
                          </m:ctrlPr>
                        </m:naryPr>
                        <m:sub>
                          <m:r>
                            <m:rPr>
                              <m:brk m:alnAt="23"/>
                            </m:rPr>
                            <a:rPr lang="en-US" altLang="zh-CN" sz="3000" i="1">
                              <a:latin typeface="Cambria Math" panose="02040503050406030204" pitchFamily="18" charset="0"/>
                            </a:rPr>
                            <m:t>𝑖</m:t>
                          </m:r>
                          <m:r>
                            <a:rPr lang="en-US" altLang="zh-CN" sz="3000" i="1">
                              <a:latin typeface="Cambria Math" panose="02040503050406030204" pitchFamily="18" charset="0"/>
                            </a:rPr>
                            <m:t>=0</m:t>
                          </m:r>
                        </m:sub>
                        <m:sup>
                          <m:r>
                            <a:rPr lang="en-US" altLang="zh-CN" sz="3000" i="1">
                              <a:latin typeface="Cambria Math" panose="02040503050406030204" pitchFamily="18" charset="0"/>
                            </a:rPr>
                            <m:t>𝑝</m:t>
                          </m:r>
                        </m:sup>
                        <m:e>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𝑛</m:t>
                              </m:r>
                            </m:sub>
                            <m:sup>
                              <m:r>
                                <a:rPr lang="en-US" altLang="zh-CN" sz="3000" i="1">
                                  <a:latin typeface="Cambria Math" panose="02040503050406030204" pitchFamily="18" charset="0"/>
                                </a:rPr>
                                <m:t>𝑖</m:t>
                              </m:r>
                            </m:sup>
                          </m:sSubSup>
                          <m:r>
                            <a:rPr lang="en-US" altLang="zh-CN" sz="3000" i="1">
                              <a:latin typeface="Cambria Math" panose="02040503050406030204" pitchFamily="18" charset="0"/>
                            </a:rPr>
                            <m:t>∗</m:t>
                          </m:r>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𝑚</m:t>
                              </m:r>
                            </m:sub>
                            <m:sup>
                              <m:r>
                                <a:rPr lang="en-US" altLang="zh-CN" sz="3000" i="1">
                                  <a:latin typeface="Cambria Math" panose="02040503050406030204" pitchFamily="18" charset="0"/>
                                </a:rPr>
                                <m:t>𝑝</m:t>
                              </m:r>
                              <m:r>
                                <a:rPr lang="en-US" altLang="zh-CN" sz="3000" i="1">
                                  <a:latin typeface="Cambria Math" panose="02040503050406030204" pitchFamily="18" charset="0"/>
                                </a:rPr>
                                <m:t>−</m:t>
                              </m:r>
                              <m:r>
                                <a:rPr lang="en-US" altLang="zh-CN" sz="3000" i="1">
                                  <a:latin typeface="Cambria Math" panose="02040503050406030204" pitchFamily="18" charset="0"/>
                                </a:rPr>
                                <m:t>𝑖</m:t>
                              </m:r>
                            </m:sup>
                          </m:sSubSup>
                          <m:r>
                            <a:rPr lang="en-US" altLang="zh-CN" sz="3000" i="1">
                              <a:latin typeface="Cambria Math" panose="02040503050406030204" pitchFamily="18" charset="0"/>
                            </a:rPr>
                            <m:t>=</m:t>
                          </m:r>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𝑚</m:t>
                              </m:r>
                              <m:r>
                                <a:rPr lang="en-US" altLang="zh-CN" sz="3000" i="1">
                                  <a:latin typeface="Cambria Math" panose="02040503050406030204" pitchFamily="18" charset="0"/>
                                </a:rPr>
                                <m:t>+</m:t>
                              </m:r>
                              <m:r>
                                <a:rPr lang="en-US" altLang="zh-CN" sz="3000" i="1">
                                  <a:latin typeface="Cambria Math" panose="02040503050406030204" pitchFamily="18" charset="0"/>
                                </a:rPr>
                                <m:t>𝑛</m:t>
                              </m:r>
                            </m:sub>
                            <m:sup>
                              <m:r>
                                <a:rPr lang="en-US" altLang="zh-CN" sz="3000" i="1">
                                  <a:latin typeface="Cambria Math" panose="02040503050406030204" pitchFamily="18" charset="0"/>
                                </a:rPr>
                                <m:t>𝑝</m:t>
                              </m:r>
                            </m:sup>
                          </m:sSubSup>
                        </m:e>
                      </m:nary>
                    </m:oMath>
                  </m:oMathPara>
                </a14:m>
                <a:endParaRPr lang="en-US" altLang="zh-CN" sz="3000" dirty="0"/>
              </a:p>
              <a:p>
                <a:pPr>
                  <a:lnSpc>
                    <a:spcPct val="120000"/>
                  </a:lnSpc>
                </a:pPr>
                <a14:m>
                  <m:oMathPara xmlns:m="http://schemas.openxmlformats.org/officeDocument/2006/math">
                    <m:oMathParaPr>
                      <m:jc m:val="centerGroup"/>
                    </m:oMathParaPr>
                    <m:oMath xmlns:m="http://schemas.openxmlformats.org/officeDocument/2006/math">
                      <m:sSubSup>
                        <m:sSubSupPr>
                          <m:ctrlPr>
                            <a:rPr lang="en-US" altLang="zh-CN" sz="3000" i="1">
                              <a:latin typeface="Cambria Math" panose="02040503050406030204" pitchFamily="18" charset="0"/>
                            </a:rPr>
                          </m:ctrlPr>
                        </m:sSubSupPr>
                        <m:e>
                          <m:r>
                            <m:rPr>
                              <m:sty m:val="p"/>
                            </m:rPr>
                            <a:rPr lang="en-US" altLang="zh-CN" sz="3000" i="1">
                              <a:latin typeface="Cambria Math" panose="02040503050406030204" pitchFamily="18" charset="0"/>
                            </a:rPr>
                            <m:t>C</m:t>
                          </m:r>
                        </m:e>
                        <m:sub>
                          <m:r>
                            <m:rPr>
                              <m:sty m:val="p"/>
                            </m:rPr>
                            <a:rPr lang="en-US" altLang="zh-CN" sz="3000">
                              <a:latin typeface="Cambria Math" panose="02040503050406030204" pitchFamily="18" charset="0"/>
                            </a:rPr>
                            <m:t>n</m:t>
                          </m:r>
                        </m:sub>
                        <m:sup>
                          <m:r>
                            <m:rPr>
                              <m:sty m:val="p"/>
                            </m:rPr>
                            <a:rPr lang="en-US" altLang="zh-CN" sz="3000">
                              <a:latin typeface="Cambria Math" panose="02040503050406030204" pitchFamily="18" charset="0"/>
                            </a:rPr>
                            <m:t>i</m:t>
                          </m:r>
                        </m:sup>
                      </m:sSubSup>
                      <m:r>
                        <a:rPr lang="en-US" altLang="zh-CN" sz="3000">
                          <a:latin typeface="Cambria Math" panose="02040503050406030204" pitchFamily="18" charset="0"/>
                        </a:rPr>
                        <m:t>∗</m:t>
                      </m:r>
                      <m:sSubSup>
                        <m:sSubSupPr>
                          <m:ctrlPr>
                            <a:rPr lang="en-US" altLang="zh-CN" sz="3000" i="1">
                              <a:latin typeface="Cambria Math" panose="02040503050406030204" pitchFamily="18" charset="0"/>
                            </a:rPr>
                          </m:ctrlPr>
                        </m:sSubSupPr>
                        <m:e>
                          <m:r>
                            <m:rPr>
                              <m:sty m:val="p"/>
                            </m:rPr>
                            <a:rPr lang="en-US" altLang="zh-CN" sz="3000">
                              <a:latin typeface="Cambria Math" panose="02040503050406030204" pitchFamily="18" charset="0"/>
                            </a:rPr>
                            <m:t>C</m:t>
                          </m:r>
                        </m:e>
                        <m:sub>
                          <m:r>
                            <m:rPr>
                              <m:sty m:val="p"/>
                            </m:rPr>
                            <a:rPr lang="en-US" altLang="zh-CN" sz="3000">
                              <a:latin typeface="Cambria Math" panose="02040503050406030204" pitchFamily="18" charset="0"/>
                            </a:rPr>
                            <m:t>i</m:t>
                          </m:r>
                        </m:sub>
                        <m:sup>
                          <m:r>
                            <m:rPr>
                              <m:sty m:val="p"/>
                            </m:rPr>
                            <a:rPr lang="en-US" altLang="zh-CN" sz="3000">
                              <a:latin typeface="Cambria Math" panose="02040503050406030204" pitchFamily="18" charset="0"/>
                            </a:rPr>
                            <m:t>m</m:t>
                          </m:r>
                        </m:sup>
                      </m:sSubSup>
                      <m:r>
                        <a:rPr lang="en-US" altLang="zh-CN" sz="3000">
                          <a:latin typeface="Cambria Math" panose="02040503050406030204" pitchFamily="18" charset="0"/>
                        </a:rPr>
                        <m:t>=</m:t>
                      </m:r>
                      <m:sSubSup>
                        <m:sSubSupPr>
                          <m:ctrlPr>
                            <a:rPr lang="en-US" altLang="zh-CN" sz="3000" i="1">
                              <a:latin typeface="Cambria Math" panose="02040503050406030204" pitchFamily="18" charset="0"/>
                            </a:rPr>
                          </m:ctrlPr>
                        </m:sSubSupPr>
                        <m:e>
                          <m:r>
                            <m:rPr>
                              <m:sty m:val="p"/>
                            </m:rPr>
                            <a:rPr lang="en-US" altLang="zh-CN" sz="3000">
                              <a:latin typeface="Cambria Math" panose="02040503050406030204" pitchFamily="18" charset="0"/>
                            </a:rPr>
                            <m:t>C</m:t>
                          </m:r>
                        </m:e>
                        <m:sub>
                          <m:r>
                            <m:rPr>
                              <m:sty m:val="p"/>
                            </m:rPr>
                            <a:rPr lang="en-US" altLang="zh-CN" sz="3000">
                              <a:latin typeface="Cambria Math" panose="02040503050406030204" pitchFamily="18" charset="0"/>
                            </a:rPr>
                            <m:t>n</m:t>
                          </m:r>
                        </m:sub>
                        <m:sup>
                          <m:r>
                            <m:rPr>
                              <m:sty m:val="p"/>
                            </m:rPr>
                            <a:rPr lang="en-US" altLang="zh-CN" sz="3000">
                              <a:latin typeface="Cambria Math" panose="02040503050406030204" pitchFamily="18" charset="0"/>
                            </a:rPr>
                            <m:t>m</m:t>
                          </m:r>
                        </m:sup>
                      </m:sSubSup>
                      <m:r>
                        <a:rPr lang="en-US" altLang="zh-CN" sz="3000">
                          <a:latin typeface="Cambria Math" panose="02040503050406030204" pitchFamily="18" charset="0"/>
                        </a:rPr>
                        <m:t>∗</m:t>
                      </m:r>
                      <m:sSubSup>
                        <m:sSubSupPr>
                          <m:ctrlPr>
                            <a:rPr lang="en-US" altLang="zh-CN" sz="3000" i="1">
                              <a:latin typeface="Cambria Math" panose="02040503050406030204" pitchFamily="18" charset="0"/>
                            </a:rPr>
                          </m:ctrlPr>
                        </m:sSubSupPr>
                        <m:e>
                          <m:r>
                            <m:rPr>
                              <m:sty m:val="p"/>
                            </m:rPr>
                            <a:rPr lang="en-US" altLang="zh-CN" sz="3000">
                              <a:latin typeface="Cambria Math" panose="02040503050406030204" pitchFamily="18" charset="0"/>
                            </a:rPr>
                            <m:t>C</m:t>
                          </m:r>
                        </m:e>
                        <m:sub>
                          <m:r>
                            <m:rPr>
                              <m:sty m:val="p"/>
                            </m:rPr>
                            <a:rPr lang="en-US" altLang="zh-CN" sz="3000">
                              <a:latin typeface="Cambria Math" panose="02040503050406030204" pitchFamily="18" charset="0"/>
                            </a:rPr>
                            <m:t>n</m:t>
                          </m:r>
                          <m:r>
                            <a:rPr lang="en-US" altLang="zh-CN" sz="3000">
                              <a:latin typeface="Cambria Math" panose="02040503050406030204" pitchFamily="18" charset="0"/>
                            </a:rPr>
                            <m:t>−</m:t>
                          </m:r>
                          <m:r>
                            <m:rPr>
                              <m:sty m:val="p"/>
                            </m:rPr>
                            <a:rPr lang="en-US" altLang="zh-CN" sz="3000">
                              <a:latin typeface="Cambria Math" panose="02040503050406030204" pitchFamily="18" charset="0"/>
                            </a:rPr>
                            <m:t>m</m:t>
                          </m:r>
                        </m:sub>
                        <m:sup>
                          <m:r>
                            <m:rPr>
                              <m:sty m:val="p"/>
                            </m:rPr>
                            <a:rPr lang="en-US" altLang="zh-CN" sz="3000">
                              <a:latin typeface="Cambria Math" panose="02040503050406030204" pitchFamily="18" charset="0"/>
                            </a:rPr>
                            <m:t>i</m:t>
                          </m:r>
                          <m:r>
                            <a:rPr lang="en-US" altLang="zh-CN" sz="3000">
                              <a:latin typeface="Cambria Math" panose="02040503050406030204" pitchFamily="18" charset="0"/>
                            </a:rPr>
                            <m:t>−</m:t>
                          </m:r>
                          <m:r>
                            <m:rPr>
                              <m:sty m:val="p"/>
                            </m:rPr>
                            <a:rPr lang="en-US" altLang="zh-CN" sz="3000">
                              <a:latin typeface="Cambria Math" panose="02040503050406030204" pitchFamily="18" charset="0"/>
                            </a:rPr>
                            <m:t>m</m:t>
                          </m:r>
                        </m:sup>
                      </m:sSubSup>
                    </m:oMath>
                  </m:oMathPara>
                </a14:m>
                <a:endParaRPr lang="en-US" altLang="zh-CN" sz="3000" dirty="0"/>
              </a:p>
              <a:p>
                <a:pPr>
                  <a:lnSpc>
                    <a:spcPct val="120000"/>
                  </a:lnSpc>
                </a:pPr>
                <a14:m>
                  <m:oMathPara xmlns:m="http://schemas.openxmlformats.org/officeDocument/2006/math">
                    <m:oMathParaPr>
                      <m:jc m:val="centerGroup"/>
                    </m:oMathParaPr>
                    <m:oMath xmlns:m="http://schemas.openxmlformats.org/officeDocument/2006/math">
                      <m:nary>
                        <m:naryPr>
                          <m:chr m:val="∑"/>
                          <m:ctrlPr>
                            <a:rPr lang="zh-CN" altLang="en-US" sz="3000" i="1">
                              <a:latin typeface="Cambria Math" panose="02040503050406030204" pitchFamily="18" charset="0"/>
                            </a:rPr>
                          </m:ctrlPr>
                        </m:naryPr>
                        <m:sub>
                          <m:r>
                            <m:rPr>
                              <m:brk m:alnAt="23"/>
                            </m:rPr>
                            <a:rPr lang="en-US" altLang="zh-CN" sz="3000" i="1">
                              <a:latin typeface="Cambria Math" panose="02040503050406030204" pitchFamily="18" charset="0"/>
                            </a:rPr>
                            <m:t>𝑖</m:t>
                          </m:r>
                          <m:r>
                            <a:rPr lang="en-US" altLang="zh-CN" sz="3000" i="1">
                              <a:latin typeface="Cambria Math" panose="02040503050406030204" pitchFamily="18" charset="0"/>
                            </a:rPr>
                            <m:t>=0</m:t>
                          </m:r>
                        </m:sub>
                        <m:sup>
                          <m:r>
                            <a:rPr lang="en-US" altLang="zh-CN" sz="3000" i="1">
                              <a:latin typeface="Cambria Math" panose="02040503050406030204" pitchFamily="18" charset="0"/>
                            </a:rPr>
                            <m:t>𝑛</m:t>
                          </m:r>
                        </m:sup>
                        <m:e>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𝑛</m:t>
                              </m:r>
                            </m:sub>
                            <m:sup>
                              <m:r>
                                <a:rPr lang="en-US" altLang="zh-CN" sz="3000" i="1">
                                  <a:latin typeface="Cambria Math" panose="02040503050406030204" pitchFamily="18" charset="0"/>
                                </a:rPr>
                                <m:t>𝑖</m:t>
                              </m:r>
                            </m:sup>
                          </m:sSubSup>
                          <m:r>
                            <a:rPr lang="en-US" altLang="zh-CN" sz="3000" i="1">
                              <a:latin typeface="Cambria Math" panose="02040503050406030204" pitchFamily="18" charset="0"/>
                            </a:rPr>
                            <m:t>∗</m:t>
                          </m:r>
                          <m:r>
                            <m:rPr>
                              <m:sty m:val="p"/>
                            </m:rPr>
                            <a:rPr lang="en-US" altLang="zh-CN" sz="3000" i="1">
                              <a:latin typeface="Cambria Math" panose="02040503050406030204" pitchFamily="18" charset="0"/>
                            </a:rPr>
                            <m:t>n</m:t>
                          </m:r>
                          <m:r>
                            <a:rPr lang="en-US" altLang="zh-CN" sz="3000" b="0" i="1" smtClean="0">
                              <a:latin typeface="Cambria Math" panose="02040503050406030204" pitchFamily="18" charset="0"/>
                            </a:rPr>
                            <m:t>=</m:t>
                          </m:r>
                          <m:r>
                            <a:rPr lang="en-US" altLang="zh-CN" sz="3000" b="0" i="1" smtClean="0">
                              <a:latin typeface="Cambria Math" panose="02040503050406030204" pitchFamily="18" charset="0"/>
                            </a:rPr>
                            <m:t>𝑛</m:t>
                          </m:r>
                          <m:r>
                            <a:rPr lang="en-US" altLang="zh-CN" sz="3000" b="0" i="1" smtClean="0">
                              <a:latin typeface="Cambria Math" panose="02040503050406030204" pitchFamily="18" charset="0"/>
                            </a:rPr>
                            <m:t>∗</m:t>
                          </m:r>
                          <m:sSup>
                            <m:sSupPr>
                              <m:ctrlPr>
                                <a:rPr lang="en-US" altLang="zh-CN" sz="3000" b="0" i="1" smtClean="0">
                                  <a:latin typeface="Cambria Math" panose="02040503050406030204" pitchFamily="18" charset="0"/>
                                </a:rPr>
                              </m:ctrlPr>
                            </m:sSupPr>
                            <m:e>
                              <m:r>
                                <a:rPr lang="en-US" altLang="zh-CN" sz="3000" b="0" i="1" smtClean="0">
                                  <a:latin typeface="Cambria Math" panose="02040503050406030204" pitchFamily="18" charset="0"/>
                                </a:rPr>
                                <m:t>2</m:t>
                              </m:r>
                            </m:e>
                            <m:sup>
                              <m:r>
                                <a:rPr lang="en-US" altLang="zh-CN" sz="3000" b="0" i="1" smtClean="0">
                                  <a:latin typeface="Cambria Math" panose="02040503050406030204" pitchFamily="18" charset="0"/>
                                </a:rPr>
                                <m:t>𝑛</m:t>
                              </m:r>
                              <m:r>
                                <a:rPr lang="en-US" altLang="zh-CN" sz="3000" b="0" i="1" smtClean="0">
                                  <a:latin typeface="Cambria Math" panose="02040503050406030204" pitchFamily="18" charset="0"/>
                                </a:rPr>
                                <m:t>−1</m:t>
                              </m:r>
                            </m:sup>
                          </m:sSup>
                        </m:e>
                      </m:nary>
                    </m:oMath>
                  </m:oMathPara>
                </a14:m>
                <a:endParaRPr lang="zh-CN" altLang="en-US" sz="3000" dirty="0"/>
              </a:p>
            </p:txBody>
          </p:sp>
        </mc:Choice>
        <mc:Fallback xmlns="">
          <p:sp>
            <p:nvSpPr>
              <p:cNvPr id="5" name="文本框 4">
                <a:extLst>
                  <a:ext uri="{FF2B5EF4-FFF2-40B4-BE49-F238E27FC236}">
                    <a16:creationId xmlns:a16="http://schemas.microsoft.com/office/drawing/2014/main" id="{094EB0CB-4468-4E90-83F3-246BE8CCFBEC}"/>
                  </a:ext>
                </a:extLst>
              </p:cNvPr>
              <p:cNvSpPr txBox="1">
                <a:spLocks noRot="1" noChangeAspect="1" noMove="1" noResize="1" noEditPoints="1" noAdjustHandles="1" noChangeArrowheads="1" noChangeShapeType="1" noTextEdit="1"/>
              </p:cNvSpPr>
              <p:nvPr/>
            </p:nvSpPr>
            <p:spPr>
              <a:xfrm>
                <a:off x="5410200" y="1382233"/>
                <a:ext cx="5252079" cy="5212837"/>
              </a:xfrm>
              <a:prstGeom prst="rect">
                <a:avLst/>
              </a:prstGeom>
              <a:blipFill>
                <a:blip r:embed="rId3"/>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29428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8DEAD04-54A7-4AD6-85ED-CC8E462B7358}"/>
                  </a:ext>
                </a:extLst>
              </p:cNvPr>
              <p:cNvSpPr>
                <a:spLocks noGrp="1"/>
              </p:cNvSpPr>
              <p:nvPr>
                <p:ph idx="1"/>
              </p:nvPr>
            </p:nvSpPr>
            <p:spPr/>
            <p:txBody>
              <a:bodyPr/>
              <a:lstStyle/>
              <a:p>
                <a:r>
                  <a:rPr lang="zh-CN" altLang="en-US" dirty="0"/>
                  <a:t>有一个长度为</a:t>
                </a:r>
                <a:r>
                  <a:rPr lang="en-US" altLang="zh-CN" dirty="0"/>
                  <a:t>n</a:t>
                </a:r>
                <a:r>
                  <a:rPr lang="zh-CN" altLang="en-US" dirty="0"/>
                  <a:t>的序列，有</a:t>
                </a:r>
                <a:r>
                  <a:rPr lang="en-US" altLang="zh-CN" dirty="0"/>
                  <a:t>k</a:t>
                </a:r>
                <a:r>
                  <a:rPr lang="zh-CN" altLang="en-US" dirty="0"/>
                  <a:t>种颜色，给序列中的元素染色，要求第</a:t>
                </a:r>
                <a:r>
                  <a:rPr lang="en-US" altLang="zh-CN" dirty="0"/>
                  <a:t>k</a:t>
                </a:r>
                <a:r>
                  <a:rPr lang="zh-CN" altLang="en-US" dirty="0"/>
                  <a:t>种中染了</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𝑘</m:t>
                        </m:r>
                      </m:sub>
                    </m:sSub>
                    <m:r>
                      <a:rPr lang="zh-CN" altLang="en-US" i="1">
                        <a:latin typeface="Cambria Math" panose="02040503050406030204" pitchFamily="18" charset="0"/>
                      </a:rPr>
                      <m:t>个</m:t>
                    </m:r>
                  </m:oMath>
                </a14:m>
                <a:r>
                  <a:rPr lang="zh-CN" altLang="en-US" dirty="0"/>
                  <a:t>元素，求方案数</a:t>
                </a:r>
                <a:endParaRPr lang="en-US" altLang="zh-CN" dirty="0"/>
              </a:p>
              <a:p>
                <a:pPr/>
                <a14:m>
                  <m:oMathPara xmlns:m="http://schemas.openxmlformats.org/officeDocument/2006/math">
                    <m:oMathParaPr>
                      <m:jc m:val="centerGroup"/>
                    </m:oMathParaPr>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r>
                            <a:rPr lang="en-US" altLang="zh-CN" b="0" i="1" smtClean="0">
                              <a:latin typeface="Cambria Math" panose="02040503050406030204" pitchFamily="18" charset="0"/>
                            </a:rPr>
                            <m:t>!</m:t>
                          </m:r>
                        </m:num>
                        <m:den>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𝑘</m:t>
                              </m:r>
                            </m:sup>
                            <m:e>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e>
                              </m:d>
                            </m:e>
                          </m:nary>
                        </m:den>
                      </m:f>
                    </m:oMath>
                  </m:oMathPara>
                </a14:m>
                <a:endParaRPr lang="en-US" altLang="zh-CN" dirty="0"/>
              </a:p>
              <a:p>
                <a:r>
                  <a:rPr lang="zh-CN" altLang="en-US" dirty="0"/>
                  <a:t>等于</a:t>
                </a:r>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sub>
                      <m:sup>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sub>
                      <m:sup>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3</m:t>
                            </m:r>
                          </m:sub>
                        </m:sSub>
                      </m:sup>
                    </m:sSubSup>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E8DEAD04-54A7-4AD6-85ED-CC8E462B7358}"/>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0E59DC4-BE00-41E6-8860-31547BA19B02}"/>
              </a:ext>
            </a:extLst>
          </p:cNvPr>
          <p:cNvSpPr>
            <a:spLocks noGrp="1"/>
          </p:cNvSpPr>
          <p:nvPr>
            <p:ph type="ctrTitle"/>
          </p:nvPr>
        </p:nvSpPr>
        <p:spPr/>
        <p:txBody>
          <a:bodyPr/>
          <a:lstStyle/>
          <a:p>
            <a:r>
              <a:rPr lang="zh-CN" altLang="en-US" dirty="0"/>
              <a:t>多重集合的排列</a:t>
            </a:r>
          </a:p>
        </p:txBody>
      </p:sp>
      <p:sp>
        <p:nvSpPr>
          <p:cNvPr id="4" name="内容占位符 3">
            <a:extLst>
              <a:ext uri="{FF2B5EF4-FFF2-40B4-BE49-F238E27FC236}">
                <a16:creationId xmlns:a16="http://schemas.microsoft.com/office/drawing/2014/main" id="{0C54DEDE-120D-4F72-9A3F-C8941B21C49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518516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F3F3DFD-B24C-457B-A65C-2E379CAC23CF}"/>
              </a:ext>
            </a:extLst>
          </p:cNvPr>
          <p:cNvSpPr>
            <a:spLocks noGrp="1"/>
          </p:cNvSpPr>
          <p:nvPr>
            <p:ph idx="1"/>
          </p:nvPr>
        </p:nvSpPr>
        <p:spPr/>
        <p:txBody>
          <a:bodyPr/>
          <a:lstStyle/>
          <a:p>
            <a:r>
              <a:rPr lang="zh-CN" altLang="en-US" dirty="0"/>
              <a:t>使用集合的交集求并集的方法</a:t>
            </a:r>
            <a:endParaRPr lang="en-US" altLang="zh-CN" dirty="0"/>
          </a:p>
          <a:p>
            <a:endParaRPr lang="zh-CN" altLang="en-US" dirty="0"/>
          </a:p>
        </p:txBody>
      </p:sp>
      <p:sp>
        <p:nvSpPr>
          <p:cNvPr id="3" name="标题 2">
            <a:extLst>
              <a:ext uri="{FF2B5EF4-FFF2-40B4-BE49-F238E27FC236}">
                <a16:creationId xmlns:a16="http://schemas.microsoft.com/office/drawing/2014/main" id="{96963232-88D8-4777-B697-4D3D5B1BCD59}"/>
              </a:ext>
            </a:extLst>
          </p:cNvPr>
          <p:cNvSpPr>
            <a:spLocks noGrp="1"/>
          </p:cNvSpPr>
          <p:nvPr>
            <p:ph type="ctrTitle"/>
          </p:nvPr>
        </p:nvSpPr>
        <p:spPr/>
        <p:txBody>
          <a:bodyPr/>
          <a:lstStyle/>
          <a:p>
            <a:r>
              <a:rPr lang="zh-CN" altLang="en-US" dirty="0"/>
              <a:t>容斥原理</a:t>
            </a:r>
          </a:p>
        </p:txBody>
      </p:sp>
      <p:sp>
        <p:nvSpPr>
          <p:cNvPr id="4" name="内容占位符 3">
            <a:extLst>
              <a:ext uri="{FF2B5EF4-FFF2-40B4-BE49-F238E27FC236}">
                <a16:creationId xmlns:a16="http://schemas.microsoft.com/office/drawing/2014/main" id="{AC7C3E7D-99AC-4FC4-A669-C5880F97552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025236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56ABCCE-7622-408B-801B-E7AE020F77B5}"/>
                  </a:ext>
                </a:extLst>
              </p:cNvPr>
              <p:cNvSpPr>
                <a:spLocks noGrp="1"/>
              </p:cNvSpPr>
              <p:nvPr>
                <p:ph idx="1"/>
              </p:nvPr>
            </p:nvSpPr>
            <p:spPr>
              <a:xfrm>
                <a:off x="5951662" y="1382233"/>
                <a:ext cx="5402137" cy="4938546"/>
              </a:xfrm>
            </p:spPr>
            <p:txBody>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𝐴</m:t>
                      </m:r>
                      <m:r>
                        <a:rPr lang="zh-CN" altLang="en-US" i="1" smtClean="0">
                          <a:latin typeface="Cambria Math" panose="02040503050406030204" pitchFamily="18" charset="0"/>
                        </a:rPr>
                        <m:t>∪</m:t>
                      </m:r>
                      <m:r>
                        <a:rPr lang="zh-CN" altLang="en-US" i="1" smtClean="0">
                          <a:latin typeface="Cambria Math" panose="02040503050406030204" pitchFamily="18" charset="0"/>
                        </a:rPr>
                        <m:t>𝐵</m:t>
                      </m:r>
                      <m:r>
                        <a:rPr lang="zh-CN" altLang="en-US" i="1" smtClean="0">
                          <a:latin typeface="Cambria Math" panose="02040503050406030204" pitchFamily="18" charset="0"/>
                        </a:rPr>
                        <m:t>=</m:t>
                      </m:r>
                      <m:r>
                        <a:rPr lang="zh-CN" altLang="en-US" i="1" smtClean="0">
                          <a:latin typeface="Cambria Math" panose="02040503050406030204" pitchFamily="18" charset="0"/>
                        </a:rPr>
                        <m:t>𝐴</m:t>
                      </m:r>
                      <m:r>
                        <a:rPr lang="zh-CN" altLang="en-US" i="1" smtClean="0">
                          <a:latin typeface="Cambria Math" panose="02040503050406030204" pitchFamily="18" charset="0"/>
                        </a:rPr>
                        <m:t>+</m:t>
                      </m:r>
                      <m:r>
                        <a:rPr lang="zh-CN" altLang="en-US" i="1" smtClean="0">
                          <a:latin typeface="Cambria Math" panose="02040503050406030204" pitchFamily="18" charset="0"/>
                        </a:rPr>
                        <m:t>𝐵</m:t>
                      </m:r>
                      <m:r>
                        <a:rPr lang="zh-CN" altLang="en-US" i="1" smtClean="0">
                          <a:latin typeface="Cambria Math" panose="02040503050406030204" pitchFamily="18" charset="0"/>
                        </a:rPr>
                        <m:t>−</m:t>
                      </m:r>
                      <m:r>
                        <a:rPr lang="zh-CN" altLang="en-US" i="1" smtClean="0">
                          <a:latin typeface="Cambria Math" panose="02040503050406030204" pitchFamily="18" charset="0"/>
                        </a:rPr>
                        <m:t>𝐴</m:t>
                      </m:r>
                      <m:r>
                        <a:rPr lang="zh-CN" altLang="en-US" i="1" smtClean="0">
                          <a:latin typeface="Cambria Math" panose="02040503050406030204" pitchFamily="18" charset="0"/>
                        </a:rPr>
                        <m:t>∩</m:t>
                      </m:r>
                      <m:r>
                        <a:rPr lang="zh-CN" altLang="en-US" i="1" smtClean="0">
                          <a:latin typeface="Cambria Math" panose="02040503050406030204" pitchFamily="18" charset="0"/>
                        </a:rPr>
                        <m:t>𝐵</m:t>
                      </m:r>
                    </m:oMath>
                  </m:oMathPara>
                </a14:m>
                <a:endParaRPr lang="zh-CN" altLang="en-US" dirty="0"/>
              </a:p>
            </p:txBody>
          </p:sp>
        </mc:Choice>
        <mc:Fallback xmlns="">
          <p:sp>
            <p:nvSpPr>
              <p:cNvPr id="2" name="内容占位符 1">
                <a:extLst>
                  <a:ext uri="{FF2B5EF4-FFF2-40B4-BE49-F238E27FC236}">
                    <a16:creationId xmlns:a16="http://schemas.microsoft.com/office/drawing/2014/main" id="{156ABCCE-7622-408B-801B-E7AE020F77B5}"/>
                  </a:ext>
                </a:extLst>
              </p:cNvPr>
              <p:cNvSpPr>
                <a:spLocks noGrp="1" noRot="1" noChangeAspect="1" noMove="1" noResize="1" noEditPoints="1" noAdjustHandles="1" noChangeArrowheads="1" noChangeShapeType="1" noTextEdit="1"/>
              </p:cNvSpPr>
              <p:nvPr>
                <p:ph idx="1"/>
              </p:nvPr>
            </p:nvSpPr>
            <p:spPr>
              <a:xfrm>
                <a:off x="5951662" y="1382233"/>
                <a:ext cx="5402137" cy="4938546"/>
              </a:xfrm>
              <a:blipFill>
                <a:blip r:embed="rId2"/>
                <a:stretch>
                  <a:fillRect/>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D4088D4A-732C-4FDD-B740-30814EECB406}"/>
              </a:ext>
            </a:extLst>
          </p:cNvPr>
          <p:cNvSpPr>
            <a:spLocks noGrp="1"/>
          </p:cNvSpPr>
          <p:nvPr>
            <p:ph sz="quarter" idx="10"/>
          </p:nvPr>
        </p:nvSpPr>
        <p:spPr/>
        <p:txBody>
          <a:bodyPr/>
          <a:lstStyle/>
          <a:p>
            <a:endParaRPr lang="zh-CN" altLang="en-US"/>
          </a:p>
        </p:txBody>
      </p:sp>
      <p:pic>
        <p:nvPicPr>
          <p:cNvPr id="6" name="图片 5">
            <a:extLst>
              <a:ext uri="{FF2B5EF4-FFF2-40B4-BE49-F238E27FC236}">
                <a16:creationId xmlns:a16="http://schemas.microsoft.com/office/drawing/2014/main" id="{D93FC16A-2DAB-4D1B-B598-0765BE1DA84B}"/>
              </a:ext>
            </a:extLst>
          </p:cNvPr>
          <p:cNvPicPr>
            <a:picLocks noChangeAspect="1"/>
          </p:cNvPicPr>
          <p:nvPr/>
        </p:nvPicPr>
        <p:blipFill>
          <a:blip r:embed="rId3"/>
          <a:stretch>
            <a:fillRect/>
          </a:stretch>
        </p:blipFill>
        <p:spPr>
          <a:xfrm>
            <a:off x="838200" y="1962023"/>
            <a:ext cx="5113463" cy="2933954"/>
          </a:xfrm>
          <a:prstGeom prst="rect">
            <a:avLst/>
          </a:prstGeom>
        </p:spPr>
      </p:pic>
    </p:spTree>
    <p:extLst>
      <p:ext uri="{BB962C8B-B14F-4D97-AF65-F5344CB8AC3E}">
        <p14:creationId xmlns:p14="http://schemas.microsoft.com/office/powerpoint/2010/main" val="4012731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A0C68FE1-F3A3-4BCC-B578-D22EC59EA093}"/>
              </a:ext>
            </a:extLst>
          </p:cNvPr>
          <p:cNvPicPr>
            <a:picLocks noChangeAspect="1"/>
          </p:cNvPicPr>
          <p:nvPr/>
        </p:nvPicPr>
        <p:blipFill>
          <a:blip r:embed="rId2"/>
          <a:stretch>
            <a:fillRect/>
          </a:stretch>
        </p:blipFill>
        <p:spPr>
          <a:xfrm>
            <a:off x="390331" y="2329037"/>
            <a:ext cx="3575438" cy="3004889"/>
          </a:xfrm>
          <a:prstGeom prst="rect">
            <a:avLst/>
          </a:prstGeom>
        </p:spPr>
      </p:pic>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6C6AB5E-B1AA-4275-A87C-72DCDA4B2726}"/>
                  </a:ext>
                </a:extLst>
              </p:cNvPr>
              <p:cNvSpPr>
                <a:spLocks noGrp="1"/>
              </p:cNvSpPr>
              <p:nvPr>
                <p:ph idx="1"/>
              </p:nvPr>
            </p:nvSpPr>
            <p:spPr>
              <a:xfrm>
                <a:off x="3816220" y="1382233"/>
                <a:ext cx="8266923" cy="4938546"/>
              </a:xfrm>
            </p:spPr>
            <p:txBody>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𝐴</m:t>
                      </m:r>
                      <m:r>
                        <a:rPr lang="zh-CN" altLang="en-US" i="1" smtClean="0">
                          <a:latin typeface="Cambria Math" panose="02040503050406030204" pitchFamily="18" charset="0"/>
                        </a:rPr>
                        <m:t>∪</m:t>
                      </m:r>
                      <m:r>
                        <a:rPr lang="zh-CN" altLang="en-US" i="1" smtClean="0">
                          <a:latin typeface="Cambria Math" panose="02040503050406030204" pitchFamily="18" charset="0"/>
                        </a:rPr>
                        <m:t>𝐵</m:t>
                      </m:r>
                      <m:r>
                        <a:rPr lang="zh-CN" altLang="en-US" i="1">
                          <a:latin typeface="Cambria Math" panose="02040503050406030204" pitchFamily="18" charset="0"/>
                        </a:rPr>
                        <m:t>∪</m:t>
                      </m:r>
                      <m:r>
                        <a:rPr lang="zh-CN" altLang="en-US" i="1" smtClean="0">
                          <a:latin typeface="Cambria Math" panose="02040503050406030204" pitchFamily="18" charset="0"/>
                        </a:rPr>
                        <m:t>𝐶</m:t>
                      </m:r>
                      <m:r>
                        <a:rPr lang="zh-CN" altLang="en-US" i="1" smtClean="0">
                          <a:latin typeface="Cambria Math" panose="02040503050406030204" pitchFamily="18" charset="0"/>
                        </a:rPr>
                        <m:t>=</m:t>
                      </m:r>
                      <m:r>
                        <a:rPr lang="zh-CN" altLang="en-US" i="1" smtClean="0">
                          <a:latin typeface="Cambria Math" panose="02040503050406030204" pitchFamily="18" charset="0"/>
                        </a:rPr>
                        <m:t>𝐴</m:t>
                      </m:r>
                      <m:r>
                        <a:rPr lang="zh-CN" altLang="en-US" i="1" smtClean="0">
                          <a:latin typeface="Cambria Math" panose="02040503050406030204" pitchFamily="18" charset="0"/>
                        </a:rPr>
                        <m:t>+</m:t>
                      </m:r>
                      <m:r>
                        <a:rPr lang="zh-CN" altLang="en-US" i="1" smtClean="0">
                          <a:latin typeface="Cambria Math" panose="02040503050406030204" pitchFamily="18" charset="0"/>
                        </a:rPr>
                        <m:t>𝐵</m:t>
                      </m:r>
                      <m:r>
                        <a:rPr lang="zh-CN" altLang="en-US" i="1" smtClean="0">
                          <a:latin typeface="Cambria Math" panose="02040503050406030204" pitchFamily="18" charset="0"/>
                        </a:rPr>
                        <m:t>+</m:t>
                      </m:r>
                      <m:r>
                        <a:rPr lang="zh-CN" altLang="en-US" i="1" smtClean="0">
                          <a:latin typeface="Cambria Math" panose="02040503050406030204" pitchFamily="18" charset="0"/>
                        </a:rPr>
                        <m:t>𝐶</m:t>
                      </m:r>
                      <m:r>
                        <a:rPr lang="zh-CN" altLang="en-US" i="1" smtClean="0">
                          <a:latin typeface="Cambria Math" panose="02040503050406030204" pitchFamily="18" charset="0"/>
                        </a:rPr>
                        <m:t>−</m:t>
                      </m:r>
                      <m:r>
                        <a:rPr lang="zh-CN" altLang="en-US" i="1" smtClean="0">
                          <a:latin typeface="Cambria Math" panose="02040503050406030204" pitchFamily="18" charset="0"/>
                        </a:rPr>
                        <m:t>𝐴</m:t>
                      </m:r>
                      <m:r>
                        <a:rPr lang="zh-CN" altLang="en-US" i="1" smtClean="0">
                          <a:latin typeface="Cambria Math" panose="02040503050406030204" pitchFamily="18" charset="0"/>
                        </a:rPr>
                        <m:t>∩</m:t>
                      </m:r>
                      <m:r>
                        <a:rPr lang="zh-CN" altLang="en-US" i="1" smtClean="0">
                          <a:latin typeface="Cambria Math" panose="02040503050406030204" pitchFamily="18" charset="0"/>
                        </a:rPr>
                        <m:t>𝐵</m:t>
                      </m:r>
                      <m:r>
                        <a:rPr lang="zh-CN" altLang="en-US" i="1" smtClean="0">
                          <a:latin typeface="Cambria Math" panose="02040503050406030204" pitchFamily="18" charset="0"/>
                        </a:rPr>
                        <m:t>−</m:t>
                      </m:r>
                      <m:r>
                        <a:rPr lang="zh-CN" altLang="en-US" i="1" smtClean="0">
                          <a:latin typeface="Cambria Math" panose="02040503050406030204" pitchFamily="18" charset="0"/>
                        </a:rPr>
                        <m:t>𝐴</m:t>
                      </m:r>
                      <m:r>
                        <a:rPr lang="zh-CN" altLang="en-US" i="1" smtClean="0">
                          <a:latin typeface="Cambria Math" panose="02040503050406030204" pitchFamily="18" charset="0"/>
                        </a:rPr>
                        <m:t>∩</m:t>
                      </m:r>
                      <m:r>
                        <a:rPr lang="zh-CN" altLang="en-US" i="1" smtClean="0">
                          <a:latin typeface="Cambria Math" panose="02040503050406030204" pitchFamily="18" charset="0"/>
                        </a:rPr>
                        <m:t>𝐶</m:t>
                      </m:r>
                      <m:r>
                        <a:rPr lang="en-US" altLang="zh-CN" b="0" i="1" smtClean="0">
                          <a:latin typeface="Cambria Math" panose="02040503050406030204" pitchFamily="18" charset="0"/>
                        </a:rPr>
                        <m:t>−</m:t>
                      </m:r>
                      <m:r>
                        <a:rPr lang="en-US" altLang="zh-CN" b="0" i="1" smtClean="0">
                          <a:latin typeface="Cambria Math" panose="02040503050406030204" pitchFamily="18" charset="0"/>
                        </a:rPr>
                        <m:t>𝐵</m:t>
                      </m:r>
                      <m:r>
                        <a:rPr lang="zh-CN" altLang="en-US" i="1" smtClean="0">
                          <a:latin typeface="Cambria Math" panose="02040503050406030204" pitchFamily="18" charset="0"/>
                        </a:rPr>
                        <m:t>∩</m:t>
                      </m:r>
                      <m:r>
                        <a:rPr lang="zh-CN" altLang="en-US" i="1">
                          <a:latin typeface="Cambria Math" panose="02040503050406030204" pitchFamily="18" charset="0"/>
                        </a:rPr>
                        <m:t>𝐶</m:t>
                      </m:r>
                      <m:r>
                        <a:rPr lang="en-US" altLang="zh-CN" b="0" i="1" smtClean="0">
                          <a:latin typeface="Cambria Math" panose="02040503050406030204" pitchFamily="18" charset="0"/>
                        </a:rPr>
                        <m:t>+</m:t>
                      </m:r>
                      <m:r>
                        <a:rPr lang="en-US" altLang="zh-CN" b="0" i="1" smtClean="0">
                          <a:latin typeface="Cambria Math" panose="02040503050406030204" pitchFamily="18" charset="0"/>
                        </a:rPr>
                        <m:t>𝐴</m:t>
                      </m:r>
                      <m:r>
                        <a:rPr lang="zh-CN" altLang="en-US" i="1">
                          <a:latin typeface="Cambria Math" panose="02040503050406030204" pitchFamily="18" charset="0"/>
                        </a:rPr>
                        <m:t>∩</m:t>
                      </m:r>
                      <m:r>
                        <a:rPr lang="en-US" altLang="zh-CN" b="0" i="1" smtClean="0">
                          <a:latin typeface="Cambria Math" panose="02040503050406030204" pitchFamily="18" charset="0"/>
                        </a:rPr>
                        <m:t>𝐵</m:t>
                      </m:r>
                      <m:r>
                        <a:rPr lang="zh-CN" altLang="en-US" i="1">
                          <a:latin typeface="Cambria Math" panose="02040503050406030204" pitchFamily="18" charset="0"/>
                        </a:rPr>
                        <m:t>∩</m:t>
                      </m:r>
                      <m:r>
                        <a:rPr lang="zh-CN" altLang="en-US" i="1">
                          <a:latin typeface="Cambria Math" panose="02040503050406030204" pitchFamily="18" charset="0"/>
                        </a:rPr>
                        <m:t>𝐶</m:t>
                      </m:r>
                    </m:oMath>
                  </m:oMathPara>
                </a14:m>
                <a:endParaRPr lang="zh-CN" altLang="en-US" dirty="0"/>
              </a:p>
            </p:txBody>
          </p:sp>
        </mc:Choice>
        <mc:Fallback xmlns="">
          <p:sp>
            <p:nvSpPr>
              <p:cNvPr id="2" name="内容占位符 1">
                <a:extLst>
                  <a:ext uri="{FF2B5EF4-FFF2-40B4-BE49-F238E27FC236}">
                    <a16:creationId xmlns:a16="http://schemas.microsoft.com/office/drawing/2014/main" id="{C6C6AB5E-B1AA-4275-A87C-72DCDA4B2726}"/>
                  </a:ext>
                </a:extLst>
              </p:cNvPr>
              <p:cNvSpPr>
                <a:spLocks noGrp="1" noRot="1" noChangeAspect="1" noMove="1" noResize="1" noEditPoints="1" noAdjustHandles="1" noChangeArrowheads="1" noChangeShapeType="1" noTextEdit="1"/>
              </p:cNvSpPr>
              <p:nvPr>
                <p:ph idx="1"/>
              </p:nvPr>
            </p:nvSpPr>
            <p:spPr>
              <a:xfrm>
                <a:off x="3816220" y="1382233"/>
                <a:ext cx="8266923" cy="4938546"/>
              </a:xfrm>
              <a:blipFill>
                <a:blip r:embed="rId4"/>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F2F2DF9-2C5F-4C16-AD17-28AD60CF0D24}"/>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C27046CE-D1C3-4452-8C73-F078F8E35CE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85476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9674E3F-ACA3-4A4C-BE9E-4F6CAFA30A61}"/>
                  </a:ext>
                </a:extLst>
              </p:cNvPr>
              <p:cNvSpPr>
                <a:spLocks noGrp="1"/>
              </p:cNvSpPr>
              <p:nvPr>
                <p:ph idx="1"/>
              </p:nvPr>
            </p:nvSpPr>
            <p:spPr>
              <a:xfrm>
                <a:off x="838200" y="1382233"/>
                <a:ext cx="10515600" cy="4938546"/>
              </a:xfrm>
            </p:spPr>
            <p:txBody>
              <a:bodyPr/>
              <a:lstStyle/>
              <a:p>
                <a:pPr/>
                <a14:m>
                  <m:oMathPara xmlns:m="http://schemas.openxmlformats.org/officeDocument/2006/math">
                    <m:oMathParaPr>
                      <m:jc m:val="centerGroup"/>
                    </m:oMathParaPr>
                    <m:oMath xmlns:m="http://schemas.openxmlformats.org/officeDocument/2006/math">
                      <m:nary>
                        <m:naryPr>
                          <m:chr m:val="⋃"/>
                          <m:limLoc m:val="subSup"/>
                          <m:grow m:val="on"/>
                          <m:ctrlPr>
                            <a:rPr lang="zh-CN" altLang="en-US" i="1" smtClean="0">
                              <a:latin typeface="Cambria Math" panose="02040503050406030204" pitchFamily="18" charset="0"/>
                            </a:rPr>
                          </m:ctrlPr>
                        </m:naryPr>
                        <m:sub>
                          <m:r>
                            <a:rPr lang="zh-CN" altLang="en-US" i="1" smtClean="0">
                              <a:latin typeface="Cambria Math" panose="02040503050406030204" pitchFamily="18" charset="0"/>
                            </a:rPr>
                            <m:t>𝑖</m:t>
                          </m:r>
                          <m:r>
                            <a:rPr lang="zh-CN" altLang="en-US" i="1" smtClean="0">
                              <a:latin typeface="Cambria Math" panose="02040503050406030204" pitchFamily="18" charset="0"/>
                            </a:rPr>
                            <m:t>=1</m:t>
                          </m:r>
                        </m:sub>
                        <m:sup>
                          <m:r>
                            <a:rPr lang="zh-CN" altLang="en-US" i="1" smtClean="0">
                              <a:latin typeface="Cambria Math" panose="02040503050406030204" pitchFamily="18" charset="0"/>
                            </a:rPr>
                            <m:t>𝑛</m:t>
                          </m:r>
                        </m:sup>
                        <m:e>
                          <m:sSub>
                            <m:sSubPr>
                              <m:ctrlPr>
                                <a:rPr lang="zh-CN" altLang="en-US" i="1" smtClean="0">
                                  <a:latin typeface="Cambria Math" panose="02040503050406030204" pitchFamily="18" charset="0"/>
                                </a:rPr>
                              </m:ctrlPr>
                            </m:sSubPr>
                            <m:e>
                              <m:r>
                                <a:rPr lang="zh-CN" altLang="en-US" i="1" smtClean="0">
                                  <a:latin typeface="Cambria Math" panose="02040503050406030204" pitchFamily="18" charset="0"/>
                                </a:rPr>
                                <m:t>𝐴</m:t>
                              </m:r>
                            </m:e>
                            <m:sub>
                              <m:r>
                                <a:rPr lang="zh-CN" altLang="en-US" i="1" smtClean="0">
                                  <a:latin typeface="Cambria Math" panose="02040503050406030204" pitchFamily="18" charset="0"/>
                                </a:rPr>
                                <m:t>𝑖</m:t>
                              </m:r>
                            </m:sub>
                          </m:sSub>
                        </m:e>
                      </m:nary>
                      <m:r>
                        <a:rPr lang="en-US" altLang="zh-CN" i="1">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𝑆</m:t>
                          </m:r>
                          <m:r>
                            <a:rPr lang="en-US" altLang="zh-CN" i="1" smtClean="0">
                              <a:latin typeface="Cambria Math" panose="02040503050406030204" pitchFamily="18" charset="0"/>
                            </a:rPr>
                            <m:t>⊆</m:t>
                          </m:r>
                          <m:r>
                            <a:rPr lang="en-US" altLang="zh-CN" b="0" i="1" smtClean="0">
                              <a:latin typeface="Cambria Math" panose="02040503050406030204" pitchFamily="18" charset="0"/>
                            </a:rPr>
                            <m:t>{1,2,…,</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sub>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r>
                                <a:rPr lang="en-US" altLang="zh-CN" i="1">
                                  <a:latin typeface="Cambria Math" panose="02040503050406030204" pitchFamily="18" charset="0"/>
                                </a:rPr>
                                <m:t>+</m:t>
                              </m:r>
                              <m:r>
                                <a:rPr lang="en-US" altLang="zh-CN" b="0" i="1" smtClean="0">
                                  <a:latin typeface="Cambria Math" panose="02040503050406030204" pitchFamily="18" charset="0"/>
                                </a:rPr>
                                <m:t>1</m:t>
                              </m:r>
                            </m:sup>
                          </m:sSup>
                          <m:nary>
                            <m:naryPr>
                              <m:chr m:val="⋂"/>
                              <m:ctrlPr>
                                <a:rPr lang="en-US" altLang="zh-CN" b="0" i="1" smtClean="0">
                                  <a:latin typeface="Cambria Math" panose="02040503050406030204" pitchFamily="18" charset="0"/>
                                </a:rPr>
                              </m:ctrlPr>
                            </m:naryPr>
                            <m:sub>
                              <m:r>
                                <m:rPr>
                                  <m:sty m:val="p"/>
                                  <m:brk m:alnAt="23"/>
                                </m:rPr>
                                <a:rPr lang="en-US" altLang="zh-CN" i="1">
                                  <a:latin typeface="Cambria Math" panose="02040503050406030204" pitchFamily="18" charset="0"/>
                                </a:rPr>
                                <m:t>i</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sub>
                            <m:sup/>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𝑖</m:t>
                                  </m:r>
                                </m:sub>
                              </m:sSub>
                            </m:e>
                          </m:nary>
                        </m:e>
                      </m:nary>
                    </m:oMath>
                  </m:oMathPara>
                </a14:m>
                <a:endParaRPr lang="en-US" altLang="zh-CN" dirty="0"/>
              </a:p>
            </p:txBody>
          </p:sp>
        </mc:Choice>
        <mc:Fallback xmlns="">
          <p:sp>
            <p:nvSpPr>
              <p:cNvPr id="2" name="内容占位符 1">
                <a:extLst>
                  <a:ext uri="{FF2B5EF4-FFF2-40B4-BE49-F238E27FC236}">
                    <a16:creationId xmlns:a16="http://schemas.microsoft.com/office/drawing/2014/main" id="{59674E3F-ACA3-4A4C-BE9E-4F6CAFA30A61}"/>
                  </a:ext>
                </a:extLst>
              </p:cNvPr>
              <p:cNvSpPr>
                <a:spLocks noGrp="1" noRot="1" noChangeAspect="1" noMove="1" noResize="1" noEditPoints="1" noAdjustHandles="1" noChangeArrowheads="1" noChangeShapeType="1" noTextEdit="1"/>
              </p:cNvSpPr>
              <p:nvPr>
                <p:ph idx="1"/>
              </p:nvPr>
            </p:nvSpPr>
            <p:spPr>
              <a:xfrm>
                <a:off x="838200" y="1382233"/>
                <a:ext cx="10515600" cy="4938546"/>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7A06DD0-4871-47A3-B7E5-2BFAAEE89663}"/>
              </a:ext>
            </a:extLst>
          </p:cNvPr>
          <p:cNvSpPr>
            <a:spLocks noGrp="1"/>
          </p:cNvSpPr>
          <p:nvPr>
            <p:ph type="ctrTitle"/>
          </p:nvPr>
        </p:nvSpPr>
        <p:spPr/>
        <p:txBody>
          <a:bodyPr/>
          <a:lstStyle/>
          <a:p>
            <a:r>
              <a:rPr lang="zh-CN" altLang="en-US" dirty="0"/>
              <a:t>总结公式</a:t>
            </a:r>
          </a:p>
        </p:txBody>
      </p:sp>
    </p:spTree>
    <p:extLst>
      <p:ext uri="{BB962C8B-B14F-4D97-AF65-F5344CB8AC3E}">
        <p14:creationId xmlns:p14="http://schemas.microsoft.com/office/powerpoint/2010/main" val="2034599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4015617-5957-4094-A8E9-C37D756C22B9}"/>
                  </a:ext>
                </a:extLst>
              </p:cNvPr>
              <p:cNvSpPr>
                <a:spLocks noGrp="1"/>
              </p:cNvSpPr>
              <p:nvPr>
                <p:ph idx="1"/>
              </p:nvPr>
            </p:nvSpPr>
            <p:spPr/>
            <p:txBody>
              <a:bodyPr/>
              <a:lstStyle/>
              <a:p>
                <a:r>
                  <a:rPr lang="zh-CN" altLang="en-US" dirty="0"/>
                  <a:t>根据求导法则逆推，例如</a:t>
                </a:r>
                <a:endParaRPr lang="en-US" altLang="zh-CN" dirty="0"/>
              </a:p>
              <a:p>
                <a:pPr/>
                <a14:m>
                  <m:oMathPara xmlns:m="http://schemas.openxmlformats.org/officeDocument/2006/math">
                    <m:oMathParaPr>
                      <m:jc m:val="centerGroup"/>
                    </m:oMathParaPr>
                    <m:oMath xmlns:m="http://schemas.openxmlformats.org/officeDocument/2006/math">
                      <m:nary>
                        <m:naryPr>
                          <m:limLoc m:val="undOvr"/>
                          <m:subHide m:val="on"/>
                          <m:supHide m:val="on"/>
                          <m:ctrlPr>
                            <a:rPr lang="en-US" altLang="zh-CN" i="1" smtClean="0">
                              <a:latin typeface="Cambria Math" panose="02040503050406030204" pitchFamily="18" charset="0"/>
                            </a:rPr>
                          </m:ctrlPr>
                        </m:naryPr>
                        <m:sub/>
                        <m:sup/>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𝑑𝑥</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3</m:t>
                              </m:r>
                            </m:den>
                          </m:f>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3</m:t>
                              </m:r>
                            </m:sup>
                          </m:sSup>
                          <m: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𝐶</m:t>
                          </m:r>
                          <m:r>
                            <a:rPr lang="zh-CN" altLang="en-US" i="1">
                              <a:latin typeface="Cambria Math" panose="02040503050406030204" pitchFamily="18" charset="0"/>
                            </a:rPr>
                            <m:t>（</m:t>
                          </m:r>
                          <m:r>
                            <m:rPr>
                              <m:sty m:val="p"/>
                            </m:rPr>
                            <a:rPr lang="en-US" altLang="zh-CN" i="1" smtClean="0">
                              <a:latin typeface="Cambria Math" panose="02040503050406030204" pitchFamily="18" charset="0"/>
                            </a:rPr>
                            <m:t>C</m:t>
                          </m:r>
                          <m:r>
                            <a:rPr lang="zh-CN" altLang="en-US" i="1">
                              <a:latin typeface="Cambria Math" panose="02040503050406030204" pitchFamily="18" charset="0"/>
                            </a:rPr>
                            <m:t>为</m:t>
                          </m:r>
                          <m:r>
                            <a:rPr lang="zh-CN" altLang="en-US" i="1" smtClean="0">
                              <a:latin typeface="Cambria Math" panose="02040503050406030204" pitchFamily="18" charset="0"/>
                            </a:rPr>
                            <m:t>常数</m:t>
                          </m:r>
                          <m:r>
                            <a:rPr lang="zh-CN" altLang="en-US" i="1">
                              <a:latin typeface="Cambria Math" panose="02040503050406030204" pitchFamily="18" charset="0"/>
                            </a:rPr>
                            <m:t>）</m:t>
                          </m:r>
                        </m:e>
                      </m:nary>
                    </m:oMath>
                  </m:oMathPara>
                </a14:m>
                <a:endParaRPr lang="en-US" altLang="zh-CN" dirty="0"/>
              </a:p>
              <a:p>
                <a:endParaRPr lang="en-US" altLang="zh-CN" dirty="0"/>
              </a:p>
            </p:txBody>
          </p:sp>
        </mc:Choice>
        <mc:Fallback xmlns="">
          <p:sp>
            <p:nvSpPr>
              <p:cNvPr id="2" name="内容占位符 1">
                <a:extLst>
                  <a:ext uri="{FF2B5EF4-FFF2-40B4-BE49-F238E27FC236}">
                    <a16:creationId xmlns:a16="http://schemas.microsoft.com/office/drawing/2014/main" id="{A4015617-5957-4094-A8E9-C37D756C22B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E35BA71-5856-4E41-A927-49B48C1E97B8}"/>
              </a:ext>
            </a:extLst>
          </p:cNvPr>
          <p:cNvSpPr>
            <a:spLocks noGrp="1"/>
          </p:cNvSpPr>
          <p:nvPr>
            <p:ph type="ctrTitle"/>
          </p:nvPr>
        </p:nvSpPr>
        <p:spPr/>
        <p:txBody>
          <a:bodyPr/>
          <a:lstStyle/>
          <a:p>
            <a:r>
              <a:rPr lang="zh-CN" altLang="en-US" dirty="0"/>
              <a:t>简单地求解不定积分</a:t>
            </a:r>
          </a:p>
        </p:txBody>
      </p:sp>
      <p:sp>
        <p:nvSpPr>
          <p:cNvPr id="4" name="内容占位符 3">
            <a:extLst>
              <a:ext uri="{FF2B5EF4-FFF2-40B4-BE49-F238E27FC236}">
                <a16:creationId xmlns:a16="http://schemas.microsoft.com/office/drawing/2014/main" id="{BC34EE5C-5665-464B-9840-10859C6FA7C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904276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6DAC16E-C4CE-4203-84F7-87C006EA538F}"/>
                  </a:ext>
                </a:extLst>
              </p:cNvPr>
              <p:cNvSpPr>
                <a:spLocks noGrp="1"/>
              </p:cNvSpPr>
              <p:nvPr>
                <p:ph idx="1"/>
              </p:nvPr>
            </p:nvSpPr>
            <p:spPr/>
            <p:txBody>
              <a:bodyPr/>
              <a:lstStyle/>
              <a:p>
                <a:r>
                  <a:rPr lang="zh-CN" altLang="en-US" dirty="0"/>
                  <a:t>观察任意一个元素被加上的次数</a:t>
                </a:r>
                <a:endParaRPr lang="en-US" altLang="zh-CN" dirty="0"/>
              </a:p>
              <a:p>
                <a:r>
                  <a:rPr lang="zh-CN" altLang="en-US" dirty="0"/>
                  <a:t>设元素</a:t>
                </a:r>
                <a14:m>
                  <m:oMath xmlns:m="http://schemas.openxmlformats.org/officeDocument/2006/math">
                    <m:r>
                      <m:rPr>
                        <m:sty m:val="p"/>
                      </m:rPr>
                      <a:rPr lang="en-US" altLang="zh-CN" i="1" dirty="0">
                        <a:latin typeface="Cambria Math" panose="02040503050406030204" pitchFamily="18" charset="0"/>
                      </a:rPr>
                      <m:t>e</m:t>
                    </m:r>
                  </m:oMath>
                </a14:m>
                <a:r>
                  <a:rPr lang="zh-CN" altLang="en-US" dirty="0"/>
                  <a:t>被集合</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𝑘</m:t>
                            </m:r>
                          </m:sub>
                        </m:sSub>
                      </m:sub>
                    </m:sSub>
                  </m:oMath>
                </a14:m>
                <a:r>
                  <a:rPr lang="zh-CN" altLang="en-US" dirty="0"/>
                  <a:t>包含</a:t>
                </a:r>
                <a:endParaRPr lang="en-US" altLang="zh-CN" dirty="0"/>
              </a:p>
              <a:p>
                <a:r>
                  <a:rPr lang="en-US" altLang="zh-CN" dirty="0"/>
                  <a:t>e</a:t>
                </a:r>
                <a:r>
                  <a:rPr lang="zh-CN" altLang="en-US" dirty="0"/>
                  <a:t>被加上的次数是</a:t>
                </a:r>
                <a:endParaRPr lang="en-US" altLang="zh-CN" dirty="0"/>
              </a:p>
              <a:p>
                <a:r>
                  <a:rPr lang="zh-CN" altLang="en-US" dirty="0"/>
                  <a:t> </a:t>
                </a:r>
                <a14:m>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𝑘</m:t>
                        </m:r>
                      </m:sup>
                      <m:e>
                        <m:sSubSup>
                          <m:sSubSupPr>
                            <m:ctrlPr>
                              <a:rPr lang="en-US" altLang="zh-CN" b="0" i="1" smtClean="0">
                                <a:latin typeface="Cambria Math" panose="02040503050406030204" pitchFamily="18" charset="0"/>
                              </a:rPr>
                            </m:ctrlPr>
                          </m:sSubSupPr>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r>
                                  <a:rPr lang="en-US" altLang="zh-CN" b="0" i="1" smtClean="0">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1</m:t>
                                </m:r>
                              </m:sup>
                            </m:sSup>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𝑘</m:t>
                            </m:r>
                          </m:sub>
                          <m:sup>
                            <m:r>
                              <a:rPr lang="en-US" altLang="zh-CN" b="0" i="1" smtClean="0">
                                <a:latin typeface="Cambria Math" panose="02040503050406030204" pitchFamily="18" charset="0"/>
                              </a:rPr>
                              <m:t>𝑖</m:t>
                            </m:r>
                          </m:sup>
                        </m:sSubSup>
                      </m:e>
                    </m:nary>
                    <m:r>
                      <a:rPr lang="en-US" altLang="zh-CN" b="0" i="1" smtClean="0">
                        <a:latin typeface="Cambria Math" panose="02040503050406030204" pitchFamily="18" charset="0"/>
                      </a:rPr>
                      <m:t>=1+</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0</m:t>
                        </m:r>
                      </m:sub>
                      <m:sup>
                        <m:r>
                          <a:rPr lang="en-US" altLang="zh-CN" i="1">
                            <a:latin typeface="Cambria Math" panose="02040503050406030204" pitchFamily="18" charset="0"/>
                          </a:rPr>
                          <m:t>𝑘</m:t>
                        </m:r>
                      </m:sup>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𝑘</m:t>
                            </m:r>
                          </m:sub>
                          <m:sup>
                            <m:r>
                              <a:rPr lang="en-US" altLang="zh-CN" i="1">
                                <a:latin typeface="Cambria Math" panose="02040503050406030204" pitchFamily="18" charset="0"/>
                              </a:rPr>
                              <m:t>𝑖</m:t>
                            </m:r>
                          </m:sup>
                        </m:sSubSup>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r>
                              <a:rPr lang="en-US" altLang="zh-CN" i="1">
                                <a:latin typeface="Cambria Math" panose="02040503050406030204" pitchFamily="18" charset="0"/>
                              </a:rPr>
                              <m:t>𝑖</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m:t>
                            </m:r>
                          </m:e>
                          <m:sup>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sup>
                        </m:sSup>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=1+</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1−1</m:t>
                            </m:r>
                          </m:e>
                        </m:d>
                      </m:e>
                      <m:sup>
                        <m:r>
                          <a:rPr lang="en-US" altLang="zh-CN" b="0" i="1" smtClean="0">
                            <a:latin typeface="Cambria Math" panose="02040503050406030204" pitchFamily="18" charset="0"/>
                          </a:rPr>
                          <m:t>𝑘</m:t>
                        </m:r>
                        <m:r>
                          <a:rPr lang="en-US" altLang="zh-CN" i="1">
                            <a:latin typeface="Cambria Math" panose="02040503050406030204" pitchFamily="18" charset="0"/>
                          </a:rPr>
                          <m:t>+</m:t>
                        </m:r>
                        <m:r>
                          <a:rPr lang="en-US" altLang="zh-CN" b="0" i="1" smtClean="0">
                            <a:latin typeface="Cambria Math" panose="02040503050406030204" pitchFamily="18" charset="0"/>
                          </a:rPr>
                          <m:t>1</m:t>
                        </m:r>
                      </m:sup>
                    </m:sSup>
                  </m:oMath>
                </a14:m>
                <a:endParaRPr lang="en-US" altLang="zh-CN" dirty="0"/>
              </a:p>
              <a:p>
                <a:r>
                  <a:rPr lang="zh-CN" altLang="en-US" dirty="0"/>
                  <a:t>由于</a:t>
                </a:r>
                <a:r>
                  <a:rPr lang="en-US" altLang="zh-CN" dirty="0"/>
                  <a:t>k</a:t>
                </a:r>
                <a:r>
                  <a:rPr lang="zh-CN" altLang="en-US" dirty="0"/>
                  <a:t>大于</a:t>
                </a:r>
                <a:r>
                  <a:rPr lang="en-US" altLang="zh-CN" dirty="0"/>
                  <a:t>0</a:t>
                </a:r>
                <a:r>
                  <a:rPr lang="zh-CN" altLang="en-US" dirty="0"/>
                  <a:t>，所以每个元素会且仅会被加</a:t>
                </a:r>
                <a:r>
                  <a:rPr lang="en-US" altLang="zh-CN" dirty="0"/>
                  <a:t>1</a:t>
                </a:r>
                <a:r>
                  <a:rPr lang="zh-CN" altLang="en-US" dirty="0"/>
                  <a:t>次</a:t>
                </a:r>
              </a:p>
            </p:txBody>
          </p:sp>
        </mc:Choice>
        <mc:Fallback xmlns="">
          <p:sp>
            <p:nvSpPr>
              <p:cNvPr id="2" name="内容占位符 1">
                <a:extLst>
                  <a:ext uri="{FF2B5EF4-FFF2-40B4-BE49-F238E27FC236}">
                    <a16:creationId xmlns:a16="http://schemas.microsoft.com/office/drawing/2014/main" id="{06DAC16E-C4CE-4203-84F7-87C006EA538F}"/>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9095518D-D742-4AAB-8BBD-CFB90766A343}"/>
                  </a:ext>
                </a:extLst>
              </p:cNvPr>
              <p:cNvSpPr>
                <a:spLocks noGrp="1"/>
              </p:cNvSpPr>
              <p:nvPr>
                <p:ph type="ctrTitle"/>
              </p:nvPr>
            </p:nvSpPr>
            <p:spPr/>
            <p:txBody>
              <a:bodyPr/>
              <a:lstStyle/>
              <a:p>
                <a:r>
                  <a:rPr lang="zh-CN" altLang="en-US" dirty="0"/>
                  <a:t>证明</a:t>
                </a:r>
                <a14:m>
                  <m:oMath xmlns:m="http://schemas.openxmlformats.org/officeDocument/2006/math">
                    <m:nary>
                      <m:naryPr>
                        <m:chr m:val="⋃"/>
                        <m:limLoc m:val="subSup"/>
                        <m:grow m:val="on"/>
                        <m:ctrlPr>
                          <a:rPr lang="zh-CN" altLang="en-US" sz="2800" i="1">
                            <a:latin typeface="Cambria Math" panose="02040503050406030204" pitchFamily="18" charset="0"/>
                          </a:rPr>
                        </m:ctrlPr>
                      </m:naryPr>
                      <m:sub>
                        <m:r>
                          <a:rPr lang="zh-CN" altLang="en-US" sz="2800" i="1">
                            <a:latin typeface="Cambria Math" panose="02040503050406030204" pitchFamily="18" charset="0"/>
                          </a:rPr>
                          <m:t>𝑖</m:t>
                        </m:r>
                        <m:r>
                          <a:rPr lang="zh-CN" altLang="en-US" sz="2800" i="1">
                            <a:latin typeface="Cambria Math" panose="02040503050406030204" pitchFamily="18" charset="0"/>
                          </a:rPr>
                          <m:t>=1</m:t>
                        </m:r>
                      </m:sub>
                      <m:sup>
                        <m:r>
                          <a:rPr lang="zh-CN" altLang="en-US" sz="2800" i="1">
                            <a:latin typeface="Cambria Math" panose="02040503050406030204" pitchFamily="18" charset="0"/>
                          </a:rPr>
                          <m:t>𝑛</m:t>
                        </m:r>
                      </m:sup>
                      <m:e>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𝐴</m:t>
                            </m:r>
                          </m:e>
                          <m:sub>
                            <m:r>
                              <a:rPr lang="zh-CN" altLang="en-US" sz="2800" i="1">
                                <a:latin typeface="Cambria Math" panose="02040503050406030204" pitchFamily="18" charset="0"/>
                              </a:rPr>
                              <m:t>𝑖</m:t>
                            </m:r>
                          </m:sub>
                        </m:sSub>
                      </m:e>
                    </m:nary>
                    <m:r>
                      <a:rPr lang="en-US" altLang="zh-CN" sz="2800" i="1">
                        <a:latin typeface="Cambria Math" panose="02040503050406030204" pitchFamily="18" charset="0"/>
                      </a:rPr>
                      <m:t>=</m:t>
                    </m:r>
                    <m:nary>
                      <m:naryPr>
                        <m:chr m:val="∑"/>
                        <m:ctrlPr>
                          <a:rPr lang="en-US" altLang="zh-CN" sz="2800" i="1">
                            <a:latin typeface="Cambria Math" panose="02040503050406030204" pitchFamily="18" charset="0"/>
                          </a:rPr>
                        </m:ctrlPr>
                      </m:naryPr>
                      <m:sub>
                        <m:r>
                          <m:rPr>
                            <m:brk m:alnAt="23"/>
                          </m:rPr>
                          <a:rPr lang="en-US" altLang="zh-CN" sz="2800" i="1">
                            <a:latin typeface="Cambria Math" panose="02040503050406030204" pitchFamily="18" charset="0"/>
                          </a:rPr>
                          <m:t>𝑆</m:t>
                        </m:r>
                        <m:r>
                          <a:rPr lang="en-US" altLang="zh-CN" sz="2800" i="1">
                            <a:latin typeface="Cambria Math" panose="02040503050406030204" pitchFamily="18" charset="0"/>
                          </a:rPr>
                          <m:t>⊆{1,2,…,</m:t>
                        </m:r>
                        <m:r>
                          <a:rPr lang="en-US" altLang="zh-CN" sz="2800" i="1">
                            <a:latin typeface="Cambria Math" panose="02040503050406030204" pitchFamily="18" charset="0"/>
                          </a:rPr>
                          <m:t>𝑛</m:t>
                        </m:r>
                        <m:r>
                          <a:rPr lang="en-US" altLang="zh-CN" sz="2800" i="1">
                            <a:latin typeface="Cambria Math" panose="02040503050406030204" pitchFamily="18" charset="0"/>
                          </a:rPr>
                          <m:t>}</m:t>
                        </m:r>
                      </m:sub>
                      <m:sup/>
                      <m:e>
                        <m:sSup>
                          <m:sSupPr>
                            <m:ctrlPr>
                              <a:rPr lang="en-US" altLang="zh-CN" sz="2800" i="1">
                                <a:latin typeface="Cambria Math" panose="02040503050406030204" pitchFamily="18" charset="0"/>
                              </a:rPr>
                            </m:ctrlPr>
                          </m:sSupPr>
                          <m:e>
                            <m:d>
                              <m:dPr>
                                <m:ctrlPr>
                                  <a:rPr lang="en-US" altLang="zh-CN" sz="2800" i="1">
                                    <a:latin typeface="Cambria Math" panose="02040503050406030204" pitchFamily="18" charset="0"/>
                                  </a:rPr>
                                </m:ctrlPr>
                              </m:dPr>
                              <m:e>
                                <m:r>
                                  <a:rPr lang="en-US" altLang="zh-CN" sz="2800" i="1">
                                    <a:latin typeface="Cambria Math" panose="02040503050406030204" pitchFamily="18" charset="0"/>
                                  </a:rPr>
                                  <m:t>−1</m:t>
                                </m:r>
                              </m:e>
                            </m:d>
                          </m:e>
                          <m:sup>
                            <m:d>
                              <m:dPr>
                                <m:begChr m:val="|"/>
                                <m:endChr m:val="|"/>
                                <m:ctrlPr>
                                  <a:rPr lang="en-US" altLang="zh-CN" sz="2800" i="1">
                                    <a:latin typeface="Cambria Math" panose="02040503050406030204" pitchFamily="18" charset="0"/>
                                  </a:rPr>
                                </m:ctrlPr>
                              </m:dPr>
                              <m:e>
                                <m:r>
                                  <a:rPr lang="en-US" altLang="zh-CN" sz="2800" i="1">
                                    <a:latin typeface="Cambria Math" panose="02040503050406030204" pitchFamily="18" charset="0"/>
                                  </a:rPr>
                                  <m:t>𝑆</m:t>
                                </m:r>
                              </m:e>
                            </m:d>
                            <m:r>
                              <a:rPr lang="en-US" altLang="zh-CN" sz="2800" i="1">
                                <a:latin typeface="Cambria Math" panose="02040503050406030204" pitchFamily="18" charset="0"/>
                              </a:rPr>
                              <m:t>+1</m:t>
                            </m:r>
                          </m:sup>
                        </m:sSup>
                        <m:nary>
                          <m:naryPr>
                            <m:chr m:val="⋂"/>
                            <m:ctrlPr>
                              <a:rPr lang="en-US" altLang="zh-CN" sz="2800" i="1">
                                <a:latin typeface="Cambria Math" panose="02040503050406030204" pitchFamily="18" charset="0"/>
                              </a:rPr>
                            </m:ctrlPr>
                          </m:naryPr>
                          <m:sub>
                            <m:r>
                              <m:rPr>
                                <m:sty m:val="p"/>
                                <m:brk m:alnAt="23"/>
                              </m:rPr>
                              <a:rPr lang="en-US" altLang="zh-CN" sz="2800" i="1">
                                <a:latin typeface="Cambria Math" panose="02040503050406030204" pitchFamily="18" charset="0"/>
                              </a:rPr>
                              <m:t>i</m:t>
                            </m:r>
                            <m:r>
                              <a:rPr lang="en-US" altLang="zh-CN" sz="2800" i="1">
                                <a:latin typeface="Cambria Math" panose="02040503050406030204" pitchFamily="18" charset="0"/>
                              </a:rPr>
                              <m:t>∈</m:t>
                            </m:r>
                            <m:r>
                              <a:rPr lang="en-US" altLang="zh-CN" sz="2800" i="1">
                                <a:latin typeface="Cambria Math" panose="02040503050406030204" pitchFamily="18" charset="0"/>
                              </a:rPr>
                              <m:t>𝑆</m:t>
                            </m:r>
                          </m:sub>
                          <m:sup/>
                          <m:e>
                            <m:sSub>
                              <m:sSubPr>
                                <m:ctrlPr>
                                  <a:rPr lang="en-US" altLang="zh-CN" sz="2800" i="1">
                                    <a:latin typeface="Cambria Math" panose="02040503050406030204" pitchFamily="18" charset="0"/>
                                  </a:rPr>
                                </m:ctrlPr>
                              </m:sSubPr>
                              <m:e>
                                <m:r>
                                  <a:rPr lang="en-US" altLang="zh-CN" sz="2800" i="1">
                                    <a:latin typeface="Cambria Math" panose="02040503050406030204" pitchFamily="18" charset="0"/>
                                  </a:rPr>
                                  <m:t>𝐴</m:t>
                                </m:r>
                              </m:e>
                              <m:sub>
                                <m:r>
                                  <a:rPr lang="en-US" altLang="zh-CN" sz="2800" i="1">
                                    <a:latin typeface="Cambria Math" panose="02040503050406030204" pitchFamily="18" charset="0"/>
                                  </a:rPr>
                                  <m:t>𝑖</m:t>
                                </m:r>
                              </m:sub>
                            </m:sSub>
                          </m:e>
                        </m:nary>
                      </m:e>
                    </m:nary>
                  </m:oMath>
                </a14:m>
                <a:endParaRPr lang="zh-CN" altLang="en-US" dirty="0"/>
              </a:p>
            </p:txBody>
          </p:sp>
        </mc:Choice>
        <mc:Fallback xmlns="">
          <p:sp>
            <p:nvSpPr>
              <p:cNvPr id="3" name="标题 2">
                <a:extLst>
                  <a:ext uri="{FF2B5EF4-FFF2-40B4-BE49-F238E27FC236}">
                    <a16:creationId xmlns:a16="http://schemas.microsoft.com/office/drawing/2014/main" id="{9095518D-D742-4AAB-8BBD-CFB90766A343}"/>
                  </a:ext>
                </a:extLst>
              </p:cNvPr>
              <p:cNvSpPr>
                <a:spLocks noGrp="1" noRot="1" noChangeAspect="1" noMove="1" noResize="1" noEditPoints="1" noAdjustHandles="1" noChangeArrowheads="1" noChangeShapeType="1" noTextEdit="1"/>
              </p:cNvSpPr>
              <p:nvPr>
                <p:ph type="ctrTitle"/>
              </p:nvPr>
            </p:nvSpPr>
            <p:spPr>
              <a:blipFill>
                <a:blip r:embed="rId3"/>
                <a:stretch>
                  <a:fillRect l="-2067" b="-3846"/>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42CFEA7B-C152-4A6D-9207-0C209DBC0E3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46547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9674E3F-ACA3-4A4C-BE9E-4F6CAFA30A61}"/>
                  </a:ext>
                </a:extLst>
              </p:cNvPr>
              <p:cNvSpPr>
                <a:spLocks noGrp="1"/>
              </p:cNvSpPr>
              <p:nvPr>
                <p:ph idx="1"/>
              </p:nvPr>
            </p:nvSpPr>
            <p:spPr>
              <a:xfrm>
                <a:off x="838200" y="1382233"/>
                <a:ext cx="10515600" cy="4938546"/>
              </a:xfrm>
            </p:spPr>
            <p:txBody>
              <a:bodyPr/>
              <a:lstStyle/>
              <a:p>
                <a:pPr/>
                <a14:m>
                  <m:oMathPara xmlns:m="http://schemas.openxmlformats.org/officeDocument/2006/math">
                    <m:oMathParaPr>
                      <m:jc m:val="centerGroup"/>
                    </m:oMathParaPr>
                    <m:oMath xmlns:m="http://schemas.openxmlformats.org/officeDocument/2006/math">
                      <m:nary>
                        <m:naryPr>
                          <m:chr m:val="⋃"/>
                          <m:limLoc m:val="subSup"/>
                          <m:grow m:val="on"/>
                          <m:ctrlPr>
                            <a:rPr lang="zh-CN" altLang="en-US" i="1" smtClean="0">
                              <a:latin typeface="Cambria Math" panose="02040503050406030204" pitchFamily="18" charset="0"/>
                            </a:rPr>
                          </m:ctrlPr>
                        </m:naryPr>
                        <m:sub>
                          <m:r>
                            <a:rPr lang="zh-CN" altLang="en-US" i="1" smtClean="0">
                              <a:latin typeface="Cambria Math" panose="02040503050406030204" pitchFamily="18" charset="0"/>
                            </a:rPr>
                            <m:t>𝑖</m:t>
                          </m:r>
                          <m:r>
                            <a:rPr lang="zh-CN" altLang="en-US" i="1" smtClean="0">
                              <a:latin typeface="Cambria Math" panose="02040503050406030204" pitchFamily="18" charset="0"/>
                            </a:rPr>
                            <m:t>=1</m:t>
                          </m:r>
                        </m:sub>
                        <m:sup>
                          <m:r>
                            <a:rPr lang="zh-CN" altLang="en-US" i="1" smtClean="0">
                              <a:latin typeface="Cambria Math" panose="02040503050406030204" pitchFamily="18" charset="0"/>
                            </a:rPr>
                            <m:t>𝑛</m:t>
                          </m:r>
                        </m:sup>
                        <m:e>
                          <m:sSub>
                            <m:sSubPr>
                              <m:ctrlPr>
                                <a:rPr lang="zh-CN" altLang="en-US" i="1" smtClean="0">
                                  <a:latin typeface="Cambria Math" panose="02040503050406030204" pitchFamily="18" charset="0"/>
                                </a:rPr>
                              </m:ctrlPr>
                            </m:sSubPr>
                            <m:e>
                              <m:r>
                                <a:rPr lang="zh-CN" altLang="en-US" i="1" smtClean="0">
                                  <a:latin typeface="Cambria Math" panose="02040503050406030204" pitchFamily="18" charset="0"/>
                                </a:rPr>
                                <m:t>𝐴</m:t>
                              </m:r>
                            </m:e>
                            <m:sub>
                              <m:r>
                                <a:rPr lang="zh-CN" altLang="en-US" i="1" smtClean="0">
                                  <a:latin typeface="Cambria Math" panose="02040503050406030204" pitchFamily="18" charset="0"/>
                                </a:rPr>
                                <m:t>𝑖</m:t>
                              </m:r>
                            </m:sub>
                          </m:sSub>
                        </m:e>
                      </m:nary>
                      <m:r>
                        <a:rPr lang="en-US" altLang="zh-CN" i="1">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𝑆</m:t>
                          </m:r>
                          <m:r>
                            <a:rPr lang="en-US" altLang="zh-CN" i="1" smtClean="0">
                              <a:latin typeface="Cambria Math" panose="02040503050406030204" pitchFamily="18" charset="0"/>
                            </a:rPr>
                            <m:t>⊆</m:t>
                          </m:r>
                          <m:r>
                            <a:rPr lang="en-US" altLang="zh-CN" b="0" i="1" smtClean="0">
                              <a:latin typeface="Cambria Math" panose="02040503050406030204" pitchFamily="18" charset="0"/>
                            </a:rPr>
                            <m:t>{1,2,…,</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sub>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r>
                                <a:rPr lang="en-US" altLang="zh-CN" i="1">
                                  <a:latin typeface="Cambria Math" panose="02040503050406030204" pitchFamily="18" charset="0"/>
                                </a:rPr>
                                <m:t>+</m:t>
                              </m:r>
                              <m:r>
                                <a:rPr lang="en-US" altLang="zh-CN" b="0" i="1" smtClean="0">
                                  <a:latin typeface="Cambria Math" panose="02040503050406030204" pitchFamily="18" charset="0"/>
                                </a:rPr>
                                <m:t>1</m:t>
                              </m:r>
                            </m:sup>
                          </m:sSup>
                          <m:nary>
                            <m:naryPr>
                              <m:chr m:val="⋂"/>
                              <m:ctrlPr>
                                <a:rPr lang="en-US" altLang="zh-CN" b="0" i="1" smtClean="0">
                                  <a:latin typeface="Cambria Math" panose="02040503050406030204" pitchFamily="18" charset="0"/>
                                </a:rPr>
                              </m:ctrlPr>
                            </m:naryPr>
                            <m:sub>
                              <m:r>
                                <m:rPr>
                                  <m:sty m:val="p"/>
                                  <m:brk m:alnAt="23"/>
                                </m:rPr>
                                <a:rPr lang="en-US" altLang="zh-CN" i="1">
                                  <a:latin typeface="Cambria Math" panose="02040503050406030204" pitchFamily="18" charset="0"/>
                                </a:rPr>
                                <m:t>i</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sub>
                            <m:sup/>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𝑖</m:t>
                                  </m:r>
                                </m:sub>
                              </m:sSub>
                            </m:e>
                          </m:nary>
                        </m:e>
                      </m:nary>
                    </m:oMath>
                  </m:oMathPara>
                </a14:m>
                <a:endParaRPr lang="en-US" altLang="zh-CN" dirty="0"/>
              </a:p>
              <a:p>
                <a:r>
                  <a:rPr lang="zh-CN" altLang="en-US" dirty="0"/>
                  <a:t>有</a:t>
                </a:r>
                <a:r>
                  <a:rPr lang="en-US" altLang="zh-CN" dirty="0"/>
                  <a:t>n</a:t>
                </a:r>
                <a:r>
                  <a:rPr lang="zh-CN" altLang="en-US" dirty="0"/>
                  <a:t>种条件，有一些元素满足其中的一些条件，那么</a:t>
                </a:r>
                <a:endParaRPr lang="en-US" altLang="zh-CN" dirty="0"/>
              </a:p>
              <a:p>
                <a:endParaRPr lang="en-US" altLang="zh-CN" dirty="0"/>
              </a:p>
              <a:p>
                <a:pPr/>
                <a14:m>
                  <m:oMathPara xmlns:m="http://schemas.openxmlformats.org/officeDocument/2006/math">
                    <m:oMathParaPr>
                      <m:jc m:val="centerGroup"/>
                    </m:oMathParaPr>
                    <m:oMath xmlns:m="http://schemas.openxmlformats.org/officeDocument/2006/math">
                      <m:r>
                        <a:rPr lang="zh-CN" altLang="en-US" i="1" dirty="0" smtClean="0">
                          <a:latin typeface="Cambria Math" panose="02040503050406030204" pitchFamily="18" charset="0"/>
                        </a:rPr>
                        <m:t>满足所有条件的元素</m:t>
                      </m:r>
                      <m:r>
                        <a:rPr lang="en-US" altLang="zh-CN" b="0" i="1" dirty="0" smtClean="0">
                          <a:latin typeface="Cambria Math" panose="02040503050406030204" pitchFamily="18" charset="0"/>
                        </a:rPr>
                        <m:t>=</m:t>
                      </m:r>
                      <m:nary>
                        <m:naryPr>
                          <m:chr m:val="∑"/>
                          <m:ctrlPr>
                            <a:rPr lang="en-US" altLang="zh-CN" b="0" i="1" dirty="0" smtClean="0">
                              <a:latin typeface="Cambria Math" panose="02040503050406030204" pitchFamily="18" charset="0"/>
                            </a:rPr>
                          </m:ctrlPr>
                        </m:naryPr>
                        <m:sub>
                          <m:r>
                            <m:rPr>
                              <m:brk m:alnAt="23"/>
                            </m:rP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=0</m:t>
                          </m:r>
                        </m:sub>
                        <m:sup>
                          <m:r>
                            <a:rPr lang="en-US" altLang="zh-CN" b="0" i="1" dirty="0" smtClean="0">
                              <a:latin typeface="Cambria Math" panose="02040503050406030204" pitchFamily="18" charset="0"/>
                            </a:rPr>
                            <m:t>𝑛</m:t>
                          </m:r>
                        </m:sup>
                        <m:e>
                          <m:sSup>
                            <m:sSupPr>
                              <m:ctrlPr>
                                <a:rPr lang="en-US" altLang="zh-CN" b="0" i="1" dirty="0" smtClean="0">
                                  <a:latin typeface="Cambria Math" panose="02040503050406030204" pitchFamily="18" charset="0"/>
                                </a:rPr>
                              </m:ctrlPr>
                            </m:sSupPr>
                            <m:e>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−1</m:t>
                                  </m:r>
                                </m:e>
                              </m:d>
                            </m:e>
                            <m:sup>
                              <m:r>
                                <a:rPr lang="en-US" altLang="zh-CN" b="0" i="1" dirty="0" smtClean="0">
                                  <a:latin typeface="Cambria Math" panose="02040503050406030204" pitchFamily="18" charset="0"/>
                                </a:rPr>
                                <m:t>𝑖</m:t>
                              </m:r>
                            </m:sup>
                          </m:sSup>
                          <m:r>
                            <a:rPr lang="en-US" altLang="zh-CN" b="0" i="1" dirty="0" smtClean="0">
                              <a:latin typeface="Cambria Math" panose="02040503050406030204" pitchFamily="18" charset="0"/>
                            </a:rPr>
                            <m:t>∗</m:t>
                          </m:r>
                          <m:r>
                            <a:rPr lang="zh-CN" altLang="en-US" i="1" dirty="0" smtClean="0">
                              <a:solidFill>
                                <a:srgbClr val="FF9933"/>
                              </a:solidFill>
                              <a:latin typeface="Cambria Math" panose="02040503050406030204" pitchFamily="18" charset="0"/>
                            </a:rPr>
                            <m:t>至少</m:t>
                          </m:r>
                          <m:r>
                            <a:rPr lang="zh-CN" altLang="en-US" i="1" dirty="0" smtClean="0">
                              <a:latin typeface="Cambria Math" panose="02040503050406030204" pitchFamily="18" charset="0"/>
                            </a:rPr>
                            <m:t>不满足</m:t>
                          </m:r>
                          <m:r>
                            <m:rPr>
                              <m:sty m:val="p"/>
                            </m:rPr>
                            <a:rPr lang="en-US" altLang="zh-CN" i="1" dirty="0">
                              <a:latin typeface="Cambria Math" panose="02040503050406030204" pitchFamily="18" charset="0"/>
                            </a:rPr>
                            <m:t>i</m:t>
                          </m:r>
                          <m:r>
                            <a:rPr lang="zh-CN" altLang="en-US" i="1" dirty="0" smtClean="0">
                              <a:latin typeface="Cambria Math" panose="02040503050406030204" pitchFamily="18" charset="0"/>
                            </a:rPr>
                            <m:t>种</m:t>
                          </m:r>
                          <m:r>
                            <a:rPr lang="zh-CN" altLang="en-US" i="1" dirty="0">
                              <a:latin typeface="Cambria Math" panose="02040503050406030204" pitchFamily="18" charset="0"/>
                            </a:rPr>
                            <m:t>条件</m:t>
                          </m:r>
                          <m:r>
                            <a:rPr lang="zh-CN" altLang="en-US" i="1" dirty="0" smtClean="0">
                              <a:latin typeface="Cambria Math" panose="02040503050406030204" pitchFamily="18" charset="0"/>
                            </a:rPr>
                            <m:t>的</m:t>
                          </m:r>
                          <m:r>
                            <a:rPr lang="zh-CN" altLang="en-US" i="1" dirty="0">
                              <a:latin typeface="Cambria Math" panose="02040503050406030204" pitchFamily="18" charset="0"/>
                            </a:rPr>
                            <m:t>元素数</m:t>
                          </m:r>
                        </m:e>
                      </m:nary>
                    </m:oMath>
                  </m:oMathPara>
                </a14:m>
                <a:endParaRPr lang="en-US" altLang="zh-CN" dirty="0"/>
              </a:p>
              <a:p>
                <a:endParaRPr lang="en-US" altLang="zh-CN" dirty="0"/>
              </a:p>
              <a:p>
                <a:r>
                  <a:rPr lang="zh-CN" altLang="en-US" dirty="0"/>
                  <a:t>可以用于放松条件，使难求的组合问题转化为多个容易求的组合问题</a:t>
                </a:r>
                <a:endParaRPr lang="en-US" altLang="zh-CN" dirty="0"/>
              </a:p>
            </p:txBody>
          </p:sp>
        </mc:Choice>
        <mc:Fallback xmlns="">
          <p:sp>
            <p:nvSpPr>
              <p:cNvPr id="2" name="内容占位符 1">
                <a:extLst>
                  <a:ext uri="{FF2B5EF4-FFF2-40B4-BE49-F238E27FC236}">
                    <a16:creationId xmlns:a16="http://schemas.microsoft.com/office/drawing/2014/main" id="{59674E3F-ACA3-4A4C-BE9E-4F6CAFA30A61}"/>
                  </a:ext>
                </a:extLst>
              </p:cNvPr>
              <p:cNvSpPr>
                <a:spLocks noGrp="1" noRot="1" noChangeAspect="1" noMove="1" noResize="1" noEditPoints="1" noAdjustHandles="1" noChangeArrowheads="1" noChangeShapeType="1" noTextEdit="1"/>
              </p:cNvSpPr>
              <p:nvPr>
                <p:ph idx="1"/>
              </p:nvPr>
            </p:nvSpPr>
            <p:spPr>
              <a:xfrm>
                <a:off x="838200" y="1382233"/>
                <a:ext cx="10515600" cy="4938546"/>
              </a:xfrm>
              <a:blipFill>
                <a:blip r:embed="rId2"/>
                <a:stretch>
                  <a:fillRect l="-1217" r="-696" b="-135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7A06DD0-4871-47A3-B7E5-2BFAAEE89663}"/>
              </a:ext>
            </a:extLst>
          </p:cNvPr>
          <p:cNvSpPr>
            <a:spLocks noGrp="1"/>
          </p:cNvSpPr>
          <p:nvPr>
            <p:ph type="ctrTitle"/>
          </p:nvPr>
        </p:nvSpPr>
        <p:spPr/>
        <p:txBody>
          <a:bodyPr/>
          <a:lstStyle/>
          <a:p>
            <a:endParaRPr lang="zh-CN" altLang="en-US" dirty="0"/>
          </a:p>
        </p:txBody>
      </p:sp>
    </p:spTree>
    <p:extLst>
      <p:ext uri="{BB962C8B-B14F-4D97-AF65-F5344CB8AC3E}">
        <p14:creationId xmlns:p14="http://schemas.microsoft.com/office/powerpoint/2010/main" val="23413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EB70072-05A1-44EF-983E-FECBC1BB88A5}"/>
                  </a:ext>
                </a:extLst>
              </p:cNvPr>
              <p:cNvSpPr>
                <a:spLocks noGrp="1"/>
              </p:cNvSpPr>
              <p:nvPr>
                <p:ph idx="1"/>
              </p:nvPr>
            </p:nvSpPr>
            <p:spPr/>
            <p:txBody>
              <a:bodyPr/>
              <a:lstStyle/>
              <a:p>
                <a:r>
                  <a:rPr lang="zh-CN" altLang="en-US" dirty="0"/>
                  <a:t>一共有</a:t>
                </a:r>
                <a:r>
                  <a:rPr lang="en-US" altLang="zh-CN" dirty="0"/>
                  <a:t>t(</a:t>
                </a:r>
                <a14:m>
                  <m:oMath xmlns:m="http://schemas.openxmlformats.org/officeDocument/2006/math">
                    <m:r>
                      <a:rPr lang="en-US" altLang="zh-CN" b="0" i="1" smtClean="0">
                        <a:latin typeface="Cambria Math" panose="02040503050406030204" pitchFamily="18" charset="0"/>
                      </a:rPr>
                      <m:t>≤1000</m:t>
                    </m:r>
                  </m:oMath>
                </a14:m>
                <a:r>
                  <a:rPr lang="en-US" altLang="zh-CN" dirty="0"/>
                  <a:t>)</a:t>
                </a:r>
                <a:r>
                  <a:rPr lang="zh-CN" altLang="en-US" dirty="0"/>
                  <a:t>次询问</a:t>
                </a:r>
                <a:endParaRPr lang="en-US" altLang="zh-CN" dirty="0"/>
              </a:p>
              <a:p>
                <a:r>
                  <a:rPr lang="zh-CN" altLang="en-US" dirty="0"/>
                  <a:t>一共有面值为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3</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4</m:t>
                        </m:r>
                      </m:sub>
                    </m:sSub>
                  </m:oMath>
                </a14:m>
                <a:r>
                  <a:rPr lang="zh-CN" altLang="en-US" dirty="0"/>
                  <a:t>的四种硬币，每种硬币分别有</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𝑑</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𝑑</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𝑑</m:t>
                        </m:r>
                      </m:e>
                      <m:sub>
                        <m:r>
                          <a:rPr lang="en-US" altLang="zh-CN" b="0" i="1" smtClean="0">
                            <a:latin typeface="Cambria Math" panose="02040503050406030204" pitchFamily="18" charset="0"/>
                          </a:rPr>
                          <m:t>3</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𝑑</m:t>
                        </m:r>
                      </m:e>
                      <m:sub>
                        <m:r>
                          <a:rPr lang="en-US" altLang="zh-CN" b="0" i="1" smtClean="0">
                            <a:latin typeface="Cambria Math" panose="02040503050406030204" pitchFamily="18" charset="0"/>
                          </a:rPr>
                          <m:t>4</m:t>
                        </m:r>
                      </m:sub>
                    </m:sSub>
                  </m:oMath>
                </a14:m>
                <a:r>
                  <a:rPr lang="zh-CN" altLang="en-US" dirty="0"/>
                  <a:t>枚，问有多少种方法凑出给定数额</a:t>
                </a:r>
                <a:r>
                  <a:rPr lang="en-US" altLang="zh-CN" dirty="0"/>
                  <a:t>s</a:t>
                </a:r>
              </a:p>
              <a:p>
                <a:r>
                  <a:rPr lang="en-US" altLang="zh-CN" b="0" dirty="0"/>
                  <a:t> </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𝑑</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𝑑</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𝑑</m:t>
                        </m:r>
                      </m:e>
                      <m:sub>
                        <m:r>
                          <a:rPr lang="en-US" altLang="zh-CN" b="0" i="1" smtClean="0">
                            <a:latin typeface="Cambria Math" panose="02040503050406030204" pitchFamily="18" charset="0"/>
                          </a:rPr>
                          <m:t>3</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𝑑</m:t>
                        </m:r>
                      </m:e>
                      <m:sub>
                        <m:r>
                          <a:rPr lang="en-US" altLang="zh-CN" b="0" i="1" smtClean="0">
                            <a:latin typeface="Cambria Math" panose="02040503050406030204" pitchFamily="18" charset="0"/>
                          </a:rPr>
                          <m:t>4</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𝑠</m:t>
                    </m:r>
                    <m:r>
                      <a:rPr lang="en-US" altLang="zh-CN" b="0" i="1" smtClean="0">
                        <a:latin typeface="Cambria Math" panose="02040503050406030204" pitchFamily="18" charset="0"/>
                      </a:rPr>
                      <m:t>≤100000</m:t>
                    </m:r>
                  </m:oMath>
                </a14:m>
                <a:endParaRPr lang="zh-CN" altLang="en-US" dirty="0"/>
              </a:p>
            </p:txBody>
          </p:sp>
        </mc:Choice>
        <mc:Fallback xmlns="">
          <p:sp>
            <p:nvSpPr>
              <p:cNvPr id="2" name="内容占位符 1">
                <a:extLst>
                  <a:ext uri="{FF2B5EF4-FFF2-40B4-BE49-F238E27FC236}">
                    <a16:creationId xmlns:a16="http://schemas.microsoft.com/office/drawing/2014/main" id="{0EB70072-05A1-44EF-983E-FECBC1BB88A5}"/>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E3DD726-67F8-45B0-8CAF-AE49D7BD4247}"/>
              </a:ext>
            </a:extLst>
          </p:cNvPr>
          <p:cNvSpPr>
            <a:spLocks noGrp="1"/>
          </p:cNvSpPr>
          <p:nvPr>
            <p:ph type="ctrTitle"/>
          </p:nvPr>
        </p:nvSpPr>
        <p:spPr/>
        <p:txBody>
          <a:bodyPr/>
          <a:lstStyle/>
          <a:p>
            <a:r>
              <a:rPr lang="en-US" altLang="zh-CN" dirty="0"/>
              <a:t>BZOJ1042 </a:t>
            </a:r>
            <a:r>
              <a:rPr lang="zh-CN" altLang="en-US" dirty="0"/>
              <a:t>硬币购物</a:t>
            </a:r>
          </a:p>
        </p:txBody>
      </p:sp>
      <p:sp>
        <p:nvSpPr>
          <p:cNvPr id="4" name="内容占位符 3">
            <a:extLst>
              <a:ext uri="{FF2B5EF4-FFF2-40B4-BE49-F238E27FC236}">
                <a16:creationId xmlns:a16="http://schemas.microsoft.com/office/drawing/2014/main" id="{C4A1DF4B-F2A6-4B15-9008-48B9C91FAB4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828827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8BC5463-E92F-4791-A734-9B58A3E87BD0}"/>
                  </a:ext>
                </a:extLst>
              </p:cNvPr>
              <p:cNvSpPr>
                <a:spLocks noGrp="1"/>
              </p:cNvSpPr>
              <p:nvPr>
                <p:ph idx="1"/>
              </p:nvPr>
            </p:nvSpPr>
            <p:spPr/>
            <p:txBody>
              <a:bodyPr/>
              <a:lstStyle/>
              <a:p>
                <a:r>
                  <a:rPr lang="zh-CN" altLang="en-US" dirty="0"/>
                  <a:t>暴力：背包，复杂度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r>
                      <a:rPr lang="en-US" altLang="zh-CN" b="0" i="1" smtClean="0">
                        <a:latin typeface="Cambria Math" panose="02040503050406030204" pitchFamily="18" charset="0"/>
                      </a:rPr>
                      <m:t>∗</m:t>
                    </m:r>
                    <m:r>
                      <a:rPr lang="en-US" altLang="zh-CN" b="0" i="1" smtClean="0">
                        <a:latin typeface="Cambria Math" panose="02040503050406030204" pitchFamily="18" charset="0"/>
                      </a:rPr>
                      <m:t>𝑠</m:t>
                    </m:r>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oMath>
                </a14:m>
                <a:endParaRPr lang="en-US" altLang="zh-CN" dirty="0"/>
              </a:p>
              <a:p>
                <a:r>
                  <a:rPr lang="zh-CN" altLang="en-US" strike="sngStrike" dirty="0"/>
                  <a:t>生成函数：复杂度</a:t>
                </a:r>
                <a14:m>
                  <m:oMath xmlns:m="http://schemas.openxmlformats.org/officeDocument/2006/math">
                    <m:r>
                      <a:rPr lang="en-US" altLang="zh-CN" b="0" i="1" strike="sngStrike" smtClean="0">
                        <a:latin typeface="Cambria Math" panose="02040503050406030204" pitchFamily="18" charset="0"/>
                      </a:rPr>
                      <m:t>𝑂</m:t>
                    </m:r>
                    <m:r>
                      <a:rPr lang="en-US" altLang="zh-CN" b="0" i="1" strike="sngStrike" smtClean="0">
                        <a:latin typeface="Cambria Math" panose="02040503050406030204" pitchFamily="18" charset="0"/>
                      </a:rPr>
                      <m:t>(</m:t>
                    </m:r>
                    <m:r>
                      <a:rPr lang="en-US" altLang="zh-CN" b="0" i="1" strike="sngStrike" smtClean="0">
                        <a:latin typeface="Cambria Math" panose="02040503050406030204" pitchFamily="18" charset="0"/>
                      </a:rPr>
                      <m:t>𝑡</m:t>
                    </m:r>
                    <m:r>
                      <a:rPr lang="en-US" altLang="zh-CN" b="0" i="1" strike="sngStrike" smtClean="0">
                        <a:latin typeface="Cambria Math" panose="02040503050406030204" pitchFamily="18" charset="0"/>
                      </a:rPr>
                      <m:t>∗</m:t>
                    </m:r>
                    <m:func>
                      <m:funcPr>
                        <m:ctrlPr>
                          <a:rPr lang="en-US" altLang="zh-CN" b="0" i="1" strike="sngStrike" smtClean="0">
                            <a:latin typeface="Cambria Math" panose="02040503050406030204" pitchFamily="18" charset="0"/>
                          </a:rPr>
                        </m:ctrlPr>
                      </m:funcPr>
                      <m:fName>
                        <m:sSub>
                          <m:sSubPr>
                            <m:ctrlPr>
                              <a:rPr lang="en-US" altLang="zh-CN" b="0" i="1" strike="sngStrike" smtClean="0">
                                <a:latin typeface="Cambria Math" panose="02040503050406030204" pitchFamily="18" charset="0"/>
                              </a:rPr>
                            </m:ctrlPr>
                          </m:sSubPr>
                          <m:e>
                            <m:r>
                              <m:rPr>
                                <m:sty m:val="p"/>
                              </m:rPr>
                              <a:rPr lang="en-US" altLang="zh-CN" b="0" i="0" strike="sngStrike" smtClean="0">
                                <a:latin typeface="Cambria Math" panose="02040503050406030204" pitchFamily="18" charset="0"/>
                              </a:rPr>
                              <m:t>s</m:t>
                            </m:r>
                            <m:r>
                              <a:rPr lang="en-US" altLang="zh-CN" b="0" i="0" strike="sngStrike" smtClean="0">
                                <a:latin typeface="Cambria Math" panose="02040503050406030204" pitchFamily="18" charset="0"/>
                              </a:rPr>
                              <m:t>∗</m:t>
                            </m:r>
                            <m:r>
                              <m:rPr>
                                <m:sty m:val="p"/>
                              </m:rPr>
                              <a:rPr lang="en-US" altLang="zh-CN" b="0" i="0" strike="sngStrike" smtClean="0">
                                <a:latin typeface="Cambria Math" panose="02040503050406030204" pitchFamily="18" charset="0"/>
                              </a:rPr>
                              <m:t>log</m:t>
                            </m:r>
                          </m:e>
                          <m:sub>
                            <m:r>
                              <a:rPr lang="en-US" altLang="zh-CN" b="0" i="1" strike="sngStrike" smtClean="0">
                                <a:latin typeface="Cambria Math" panose="02040503050406030204" pitchFamily="18" charset="0"/>
                              </a:rPr>
                              <m:t>2</m:t>
                            </m:r>
                          </m:sub>
                        </m:sSub>
                      </m:fName>
                      <m:e>
                        <m:r>
                          <a:rPr lang="en-US" altLang="zh-CN" b="0" i="1" strike="sngStrike" smtClean="0">
                            <a:latin typeface="Cambria Math" panose="02040503050406030204" pitchFamily="18" charset="0"/>
                          </a:rPr>
                          <m:t>𝑠</m:t>
                        </m:r>
                      </m:e>
                    </m:func>
                    <m:r>
                      <a:rPr lang="en-US" altLang="zh-CN" b="0" i="1" strike="sngStrike" smtClean="0">
                        <a:latin typeface="Cambria Math" panose="02040503050406030204" pitchFamily="18" charset="0"/>
                      </a:rPr>
                      <m:t>)</m:t>
                    </m:r>
                    <m:r>
                      <a:rPr lang="zh-CN" altLang="en-US" i="1" strike="sngStrike">
                        <a:latin typeface="Cambria Math" panose="02040503050406030204" pitchFamily="18" charset="0"/>
                      </a:rPr>
                      <m:t>，</m:t>
                    </m:r>
                  </m:oMath>
                </a14:m>
                <a:r>
                  <a:rPr lang="zh-CN" altLang="en-US" strike="sngStrike" dirty="0"/>
                  <a:t>但是常数很大</a:t>
                </a:r>
              </a:p>
            </p:txBody>
          </p:sp>
        </mc:Choice>
        <mc:Fallback xmlns="">
          <p:sp>
            <p:nvSpPr>
              <p:cNvPr id="2" name="内容占位符 1">
                <a:extLst>
                  <a:ext uri="{FF2B5EF4-FFF2-40B4-BE49-F238E27FC236}">
                    <a16:creationId xmlns:a16="http://schemas.microsoft.com/office/drawing/2014/main" id="{F8BC5463-E92F-4791-A734-9B58A3E87BD0}"/>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E9AB7EC-27F3-4BC9-8F83-5E9D440C7329}"/>
              </a:ext>
            </a:extLst>
          </p:cNvPr>
          <p:cNvSpPr>
            <a:spLocks noGrp="1"/>
          </p:cNvSpPr>
          <p:nvPr>
            <p:ph type="ctrTitle"/>
          </p:nvPr>
        </p:nvSpPr>
        <p:spPr/>
        <p:txBody>
          <a:bodyPr/>
          <a:lstStyle/>
          <a:p>
            <a:r>
              <a:rPr lang="en-US" altLang="zh-CN" dirty="0"/>
              <a:t>BZOJ1042 </a:t>
            </a:r>
            <a:r>
              <a:rPr lang="zh-CN" altLang="en-US" dirty="0"/>
              <a:t>硬币购物</a:t>
            </a:r>
          </a:p>
        </p:txBody>
      </p:sp>
      <p:sp>
        <p:nvSpPr>
          <p:cNvPr id="4" name="内容占位符 3">
            <a:extLst>
              <a:ext uri="{FF2B5EF4-FFF2-40B4-BE49-F238E27FC236}">
                <a16:creationId xmlns:a16="http://schemas.microsoft.com/office/drawing/2014/main" id="{53D915BE-F52B-4289-80DF-4ED0FC9886E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910858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E6E7DEE-7B6A-416E-93F7-B4929CE86A57}"/>
                  </a:ext>
                </a:extLst>
              </p:cNvPr>
              <p:cNvSpPr>
                <a:spLocks noGrp="1"/>
              </p:cNvSpPr>
              <p:nvPr>
                <p:ph idx="1"/>
              </p:nvPr>
            </p:nvSpPr>
            <p:spPr/>
            <p:txBody>
              <a:bodyPr/>
              <a:lstStyle/>
              <a:p>
                <a:r>
                  <a:rPr lang="zh-CN" altLang="en-US" dirty="0"/>
                  <a:t>如果没有数量的限制，那么可以使用完全背包，复杂度</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𝑡</m:t>
                        </m:r>
                        <m:r>
                          <a:rPr lang="en-US" altLang="zh-CN" b="0" i="1" smtClean="0">
                            <a:latin typeface="Cambria Math" panose="02040503050406030204" pitchFamily="18" charset="0"/>
                          </a:rPr>
                          <m:t>∗</m:t>
                        </m:r>
                        <m:r>
                          <a:rPr lang="en-US" altLang="zh-CN" b="0" i="1" smtClean="0">
                            <a:latin typeface="Cambria Math" panose="02040503050406030204" pitchFamily="18" charset="0"/>
                          </a:rPr>
                          <m:t>𝑠</m:t>
                        </m:r>
                      </m:e>
                    </m:d>
                  </m:oMath>
                </a14:m>
                <a:endParaRPr lang="en-US" altLang="zh-CN" b="0" dirty="0"/>
              </a:p>
              <a:p>
                <a:r>
                  <a:rPr lang="zh-CN" altLang="en-US" dirty="0"/>
                  <a:t>但是其中有很多不合法的情况，有的方案某些硬币超支了</a:t>
                </a:r>
                <a:endParaRPr lang="en-US" altLang="zh-CN" dirty="0"/>
              </a:p>
              <a:p>
                <a:r>
                  <a:rPr lang="zh-CN" altLang="en-US" dirty="0"/>
                  <a:t>所以要从全部方案中减去</a:t>
                </a:r>
                <a:r>
                  <a:rPr lang="zh-CN" altLang="en-US" dirty="0">
                    <a:solidFill>
                      <a:srgbClr val="FF9933"/>
                    </a:solidFill>
                  </a:rPr>
                  <a:t>至少</a:t>
                </a:r>
                <a:r>
                  <a:rPr lang="zh-CN" altLang="en-US" dirty="0"/>
                  <a:t>一种硬币超支的情况</a:t>
                </a:r>
                <a:endParaRPr lang="en-US" altLang="zh-CN" dirty="0"/>
              </a:p>
              <a:p>
                <a:r>
                  <a:rPr lang="zh-CN" altLang="en-US" dirty="0"/>
                  <a:t>此时同时有两种硬币超支的方案被都被减多了</a:t>
                </a:r>
                <a:r>
                  <a:rPr lang="en-US" altLang="zh-CN" dirty="0"/>
                  <a:t>1</a:t>
                </a:r>
                <a:r>
                  <a:rPr lang="zh-CN" altLang="en-US" dirty="0"/>
                  <a:t>次，所以要再加上所有</a:t>
                </a:r>
                <a:r>
                  <a:rPr lang="zh-CN" altLang="en-US" dirty="0">
                    <a:solidFill>
                      <a:srgbClr val="FF9933"/>
                    </a:solidFill>
                  </a:rPr>
                  <a:t>至少</a:t>
                </a:r>
                <a:r>
                  <a:rPr lang="zh-CN" altLang="en-US" dirty="0"/>
                  <a:t>两种硬币超支的方案</a:t>
                </a:r>
                <a:endParaRPr lang="en-US" altLang="zh-CN" dirty="0"/>
              </a:p>
              <a:p>
                <a:r>
                  <a:rPr lang="zh-CN" altLang="en-US" dirty="0"/>
                  <a:t>同时有三种硬币超支的方案被加上了一次，再减去所有</a:t>
                </a:r>
                <a:r>
                  <a:rPr lang="zh-CN" altLang="en-US" dirty="0">
                    <a:solidFill>
                      <a:srgbClr val="FF9933"/>
                    </a:solidFill>
                  </a:rPr>
                  <a:t>至少</a:t>
                </a:r>
                <a:r>
                  <a:rPr lang="zh-CN" altLang="en-US" dirty="0"/>
                  <a:t>三种硬币超支的方案</a:t>
                </a:r>
                <a:endParaRPr lang="en-US" altLang="zh-CN" dirty="0"/>
              </a:p>
              <a:p>
                <a:r>
                  <a:rPr lang="zh-CN" altLang="en-US" dirty="0"/>
                  <a:t>同时有</a:t>
                </a:r>
                <a:r>
                  <a:rPr lang="en-US" altLang="zh-CN" dirty="0"/>
                  <a:t>4</a:t>
                </a:r>
                <a:r>
                  <a:rPr lang="zh-CN" altLang="en-US" dirty="0"/>
                  <a:t>种硬币超支被减了一次，再加上所有</a:t>
                </a:r>
                <a:r>
                  <a:rPr lang="zh-CN" altLang="en-US" dirty="0">
                    <a:solidFill>
                      <a:srgbClr val="FF9933"/>
                    </a:solidFill>
                  </a:rPr>
                  <a:t>至少</a:t>
                </a:r>
                <a:r>
                  <a:rPr lang="zh-CN" altLang="en-US" dirty="0"/>
                  <a:t>四种硬币超支的方案</a:t>
                </a:r>
              </a:p>
            </p:txBody>
          </p:sp>
        </mc:Choice>
        <mc:Fallback xmlns="">
          <p:sp>
            <p:nvSpPr>
              <p:cNvPr id="2" name="内容占位符 1">
                <a:extLst>
                  <a:ext uri="{FF2B5EF4-FFF2-40B4-BE49-F238E27FC236}">
                    <a16:creationId xmlns:a16="http://schemas.microsoft.com/office/drawing/2014/main" id="{AE6E7DEE-7B6A-416E-93F7-B4929CE86A57}"/>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90A4F17-3E98-48AB-9972-6BA2BAC822DF}"/>
              </a:ext>
            </a:extLst>
          </p:cNvPr>
          <p:cNvSpPr>
            <a:spLocks noGrp="1"/>
          </p:cNvSpPr>
          <p:nvPr>
            <p:ph type="ctrTitle"/>
          </p:nvPr>
        </p:nvSpPr>
        <p:spPr/>
        <p:txBody>
          <a:bodyPr/>
          <a:lstStyle/>
          <a:p>
            <a:r>
              <a:rPr lang="en-US" altLang="zh-CN" dirty="0"/>
              <a:t>BZOJ1042 </a:t>
            </a:r>
            <a:r>
              <a:rPr lang="zh-CN" altLang="en-US" dirty="0"/>
              <a:t>硬币购物</a:t>
            </a:r>
          </a:p>
        </p:txBody>
      </p:sp>
      <p:sp>
        <p:nvSpPr>
          <p:cNvPr id="4" name="内容占位符 3">
            <a:extLst>
              <a:ext uri="{FF2B5EF4-FFF2-40B4-BE49-F238E27FC236}">
                <a16:creationId xmlns:a16="http://schemas.microsoft.com/office/drawing/2014/main" id="{1FEF0A5E-4718-4316-91BB-D7CA98A69C7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68451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E6E7DEE-7B6A-416E-93F7-B4929CE86A57}"/>
                  </a:ext>
                </a:extLst>
              </p:cNvPr>
              <p:cNvSpPr>
                <a:spLocks noGrp="1"/>
              </p:cNvSpPr>
              <p:nvPr>
                <p:ph idx="1"/>
              </p:nvPr>
            </p:nvSpPr>
            <p:spPr/>
            <p:txBody>
              <a:bodyPr/>
              <a:lstStyle/>
              <a:p>
                <a:r>
                  <a:rPr lang="zh-CN" altLang="en-US" dirty="0"/>
                  <a:t>所有凑出</a:t>
                </a:r>
                <a:r>
                  <a:rPr lang="en-US" altLang="zh-CN" dirty="0"/>
                  <a:t>s</a:t>
                </a:r>
                <a:r>
                  <a:rPr lang="zh-CN" altLang="en-US" dirty="0"/>
                  <a:t>的方案</a:t>
                </a:r>
                <a:r>
                  <a:rPr lang="en-US" altLang="zh-CN" dirty="0"/>
                  <a:t>-</a:t>
                </a:r>
                <a:r>
                  <a:rPr lang="zh-CN" altLang="en-US" dirty="0">
                    <a:solidFill>
                      <a:srgbClr val="FF9933"/>
                    </a:solidFill>
                  </a:rPr>
                  <a:t>至少</a:t>
                </a:r>
                <a:r>
                  <a:rPr lang="en-US" altLang="zh-CN" dirty="0"/>
                  <a:t>1</a:t>
                </a:r>
                <a:r>
                  <a:rPr lang="zh-CN" altLang="en-US" dirty="0"/>
                  <a:t>种硬币超支的方案</a:t>
                </a:r>
                <a:r>
                  <a:rPr lang="en-US" altLang="zh-CN" dirty="0"/>
                  <a:t>+</a:t>
                </a:r>
                <a:r>
                  <a:rPr lang="zh-CN" altLang="en-US" dirty="0">
                    <a:solidFill>
                      <a:srgbClr val="FF9933"/>
                    </a:solidFill>
                  </a:rPr>
                  <a:t>至少</a:t>
                </a:r>
                <a:r>
                  <a:rPr lang="en-US" altLang="zh-CN" dirty="0"/>
                  <a:t>2</a:t>
                </a:r>
                <a:r>
                  <a:rPr lang="zh-CN" altLang="en-US" dirty="0"/>
                  <a:t>种硬币超支的方案</a:t>
                </a:r>
                <a:r>
                  <a:rPr lang="en-US" altLang="zh-CN" dirty="0"/>
                  <a:t>-</a:t>
                </a:r>
                <a:r>
                  <a:rPr lang="zh-CN" altLang="en-US" dirty="0">
                    <a:solidFill>
                      <a:srgbClr val="FF9933"/>
                    </a:solidFill>
                  </a:rPr>
                  <a:t>至少</a:t>
                </a:r>
                <a:r>
                  <a:rPr lang="en-US" altLang="zh-CN" dirty="0"/>
                  <a:t>3</a:t>
                </a:r>
                <a:r>
                  <a:rPr lang="zh-CN" altLang="en-US" dirty="0"/>
                  <a:t>种硬币超支的方案</a:t>
                </a:r>
                <a:r>
                  <a:rPr lang="en-US" altLang="zh-CN" dirty="0"/>
                  <a:t>+</a:t>
                </a:r>
                <a:r>
                  <a:rPr lang="zh-CN" altLang="en-US" dirty="0">
                    <a:solidFill>
                      <a:srgbClr val="FF9933"/>
                    </a:solidFill>
                  </a:rPr>
                  <a:t>至少</a:t>
                </a:r>
                <a:r>
                  <a:rPr lang="en-US" altLang="zh-CN" dirty="0"/>
                  <a:t>4</a:t>
                </a:r>
                <a:r>
                  <a:rPr lang="zh-CN" altLang="en-US" dirty="0"/>
                  <a:t>种所有硬币</a:t>
                </a:r>
                <a:endParaRPr lang="en-US" altLang="zh-CN" dirty="0"/>
              </a:p>
              <a:p>
                <a:r>
                  <a:rPr lang="zh-CN" altLang="en-US" dirty="0"/>
                  <a:t>枚举至少要求哪些硬币超支，例如要求第</a:t>
                </a:r>
                <a:r>
                  <a:rPr lang="en-US" altLang="zh-CN" dirty="0" err="1"/>
                  <a:t>i</a:t>
                </a:r>
                <a:r>
                  <a:rPr lang="zh-CN" altLang="en-US" dirty="0"/>
                  <a:t>种硬币超支，则令</a:t>
                </a:r>
                <a14:m>
                  <m:oMath xmlns:m="http://schemas.openxmlformats.org/officeDocument/2006/math">
                    <m:r>
                      <a:rPr lang="en-US" altLang="zh-CN" b="0" i="1" smtClean="0">
                        <a:latin typeface="Cambria Math" panose="02040503050406030204" pitchFamily="18" charset="0"/>
                      </a:rPr>
                      <m:t>𝑠</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𝑑</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+1)</m:t>
                    </m:r>
                    <m:r>
                      <a:rPr lang="zh-CN" altLang="en-US" i="1">
                        <a:latin typeface="Cambria Math" panose="02040503050406030204" pitchFamily="18" charset="0"/>
                      </a:rPr>
                      <m:t>，</m:t>
                    </m:r>
                  </m:oMath>
                </a14:m>
                <a:r>
                  <a:rPr lang="zh-CN" altLang="en-US" dirty="0"/>
                  <a:t>然后进行完全背包的递推</a:t>
                </a:r>
                <a:endParaRPr lang="en-US" altLang="zh-CN" dirty="0"/>
              </a:p>
              <a:p>
                <a:r>
                  <a:rPr lang="zh-CN" altLang="en-US" dirty="0"/>
                  <a:t>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r>
                      <a:rPr lang="en-US" altLang="zh-CN" b="0" i="1" smtClean="0">
                        <a:latin typeface="Cambria Math" panose="02040503050406030204" pitchFamily="18" charset="0"/>
                      </a:rPr>
                      <m:t>∗</m:t>
                    </m:r>
                    <m:r>
                      <a:rPr lang="en-US" altLang="zh-CN" b="0" i="1" smtClean="0">
                        <a:latin typeface="Cambria Math" panose="02040503050406030204" pitchFamily="18" charset="0"/>
                      </a:rPr>
                      <m:t>𝑠</m:t>
                    </m:r>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AE6E7DEE-7B6A-416E-93F7-B4929CE86A5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90A4F17-3E98-48AB-9972-6BA2BAC822DF}"/>
              </a:ext>
            </a:extLst>
          </p:cNvPr>
          <p:cNvSpPr>
            <a:spLocks noGrp="1"/>
          </p:cNvSpPr>
          <p:nvPr>
            <p:ph type="ctrTitle"/>
          </p:nvPr>
        </p:nvSpPr>
        <p:spPr/>
        <p:txBody>
          <a:bodyPr/>
          <a:lstStyle/>
          <a:p>
            <a:r>
              <a:rPr lang="en-US" altLang="zh-CN" dirty="0"/>
              <a:t>BZOJ1042 </a:t>
            </a:r>
            <a:r>
              <a:rPr lang="zh-CN" altLang="en-US" dirty="0"/>
              <a:t>硬币购物</a:t>
            </a:r>
          </a:p>
        </p:txBody>
      </p:sp>
    </p:spTree>
    <p:extLst>
      <p:ext uri="{BB962C8B-B14F-4D97-AF65-F5344CB8AC3E}">
        <p14:creationId xmlns:p14="http://schemas.microsoft.com/office/powerpoint/2010/main" val="372467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DAC5C6E-94F8-4112-A75E-47F93C377342}"/>
                  </a:ext>
                </a:extLst>
              </p:cNvPr>
              <p:cNvSpPr>
                <a:spLocks noGrp="1"/>
              </p:cNvSpPr>
              <p:nvPr>
                <p:ph idx="1"/>
              </p:nvPr>
            </p:nvSpPr>
            <p:spPr/>
            <p:txBody>
              <a:bodyPr>
                <a:normAutofit/>
              </a:bodyPr>
              <a:lstStyle/>
              <a:p>
                <a:r>
                  <a:rPr lang="zh-CN" altLang="en-US" dirty="0"/>
                  <a:t>反演的「反」字体现在将数列的某种求和再次求和，将数列</a:t>
                </a:r>
                <a:r>
                  <a:rPr lang="zh-CN" altLang="en-US" dirty="0">
                    <a:solidFill>
                      <a:srgbClr val="FFC000"/>
                    </a:solidFill>
                  </a:rPr>
                  <a:t>还原</a:t>
                </a:r>
                <a:endParaRPr lang="en-US" altLang="zh-CN" dirty="0">
                  <a:solidFill>
                    <a:srgbClr val="FFC000"/>
                  </a:solidFill>
                </a:endParaRPr>
              </a:p>
              <a:p>
                <a:r>
                  <a:rPr lang="zh-CN" altLang="en-US" dirty="0"/>
                  <a:t>例如莫比乌斯反演：</a:t>
                </a:r>
                <a:endParaRPr lang="en-US" altLang="zh-CN" dirty="0"/>
              </a:p>
              <a:p>
                <a:r>
                  <a:rPr lang="en-US" altLang="zh-CN" dirty="0"/>
                  <a:t>g</a:t>
                </a:r>
                <a:r>
                  <a:rPr lang="zh-CN" altLang="en-US" dirty="0"/>
                  <a:t>为</a:t>
                </a:r>
                <a14:m>
                  <m:oMath xmlns:m="http://schemas.openxmlformats.org/officeDocument/2006/math">
                    <m:r>
                      <a:rPr lang="zh-CN" altLang="en-US" i="1">
                        <a:latin typeface="Cambria Math" panose="02040503050406030204" pitchFamily="18" charset="0"/>
                      </a:rPr>
                      <m:t>数列</m:t>
                    </m:r>
                    <m:r>
                      <m:rPr>
                        <m:sty m:val="p"/>
                      </m:rPr>
                      <a:rPr lang="en-US" altLang="zh-CN" i="1" smtClean="0">
                        <a:latin typeface="Cambria Math" panose="02040503050406030204" pitchFamily="18" charset="0"/>
                      </a:rPr>
                      <m:t>f</m:t>
                    </m:r>
                    <m:r>
                      <a:rPr lang="zh-CN" altLang="en-US" i="1">
                        <a:latin typeface="Cambria Math" panose="02040503050406030204" pitchFamily="18" charset="0"/>
                      </a:rPr>
                      <m:t>卷积</m:t>
                    </m:r>
                    <m:r>
                      <a:rPr lang="zh-CN" altLang="en-US" i="1" smtClean="0">
                        <a:latin typeface="Cambria Math" panose="02040503050406030204" pitchFamily="18" charset="0"/>
                      </a:rPr>
                      <m:t>上</m:t>
                    </m:r>
                    <m:r>
                      <a:rPr lang="en-US" altLang="zh-CN" b="0" i="1" smtClean="0">
                        <a:latin typeface="Cambria Math" panose="02040503050406030204" pitchFamily="18" charset="0"/>
                      </a:rPr>
                      <m:t>1</m:t>
                    </m:r>
                    <m:r>
                      <a:rPr lang="zh-CN" altLang="en-US" i="1">
                        <a:latin typeface="Cambria Math" panose="02040503050406030204" pitchFamily="18" charset="0"/>
                      </a:rPr>
                      <m:t>：</m:t>
                    </m:r>
                    <m: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ea typeface="Cambria Math" panose="02040503050406030204" pitchFamily="18" charset="0"/>
                      </a:rPr>
                      <m:t>×1</m:t>
                    </m:r>
                  </m:oMath>
                </a14:m>
                <a:endParaRPr lang="en-US" altLang="zh-CN" dirty="0"/>
              </a:p>
              <a:p>
                <a:r>
                  <a:rPr lang="zh-CN" altLang="en-US" dirty="0"/>
                  <a:t>将</a:t>
                </a:r>
                <a:r>
                  <a:rPr lang="en-US" altLang="zh-CN" dirty="0"/>
                  <a:t>g</a:t>
                </a:r>
                <a:r>
                  <a:rPr lang="zh-CN" altLang="en-US" dirty="0"/>
                  <a:t>卷积上</a:t>
                </a:r>
                <a14:m>
                  <m:oMath xmlns:m="http://schemas.openxmlformats.org/officeDocument/2006/math">
                    <m:r>
                      <a:rPr lang="en-US" altLang="zh-CN" b="0" i="1" smtClean="0">
                        <a:latin typeface="Cambria Math" panose="02040503050406030204" pitchFamily="18" charset="0"/>
                      </a:rPr>
                      <m:t>𝜇</m:t>
                    </m:r>
                  </m:oMath>
                </a14:m>
                <a:r>
                  <a:rPr lang="zh-CN" altLang="en-US" dirty="0"/>
                  <a:t>来还原数列</a:t>
                </a:r>
                <a:r>
                  <a:rPr lang="en-US" altLang="zh-CN" dirty="0"/>
                  <a:t>f</a:t>
                </a:r>
                <a:r>
                  <a:rPr lang="zh-CN" altLang="en-US" dirty="0"/>
                  <a:t>：</a:t>
                </a:r>
                <a:r>
                  <a:rPr lang="en-US" altLang="zh-CN" dirty="0"/>
                  <a:t> </a:t>
                </a:r>
                <a14:m>
                  <m:oMath xmlns:m="http://schemas.openxmlformats.org/officeDocument/2006/math">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𝑔</m:t>
                    </m:r>
                    <m:r>
                      <a:rPr lang="en-US" altLang="zh-CN" i="1">
                        <a:latin typeface="Cambria Math" panose="02040503050406030204" pitchFamily="18" charset="0"/>
                        <a:ea typeface="Cambria Math" panose="02040503050406030204" pitchFamily="18" charset="0"/>
                      </a:rPr>
                      <m:t>×</m:t>
                    </m:r>
                    <m:r>
                      <a:rPr lang="zh-CN" altLang="en-US" i="1">
                        <a:latin typeface="Cambria Math" panose="02040503050406030204" pitchFamily="18" charset="0"/>
                      </a:rPr>
                      <m:t>𝜇</m:t>
                    </m:r>
                  </m:oMath>
                </a14:m>
                <a:endParaRPr lang="en-US" altLang="zh-CN" dirty="0"/>
              </a:p>
              <a:p>
                <a:r>
                  <a:rPr lang="zh-CN" altLang="en-US" dirty="0"/>
                  <a:t>再如</a:t>
                </a:r>
                <a:r>
                  <a:rPr lang="en-US" altLang="zh-CN" dirty="0"/>
                  <a:t>FFT</a:t>
                </a:r>
                <a:r>
                  <a:rPr lang="zh-CN" altLang="en-US" dirty="0"/>
                  <a:t>：</a:t>
                </a:r>
                <a:endParaRPr lang="en-US" altLang="zh-CN" dirty="0"/>
              </a:p>
              <a:p>
                <a:r>
                  <a:rPr lang="zh-CN" altLang="en-US" dirty="0"/>
                  <a:t>由</a:t>
                </a:r>
                <a:r>
                  <a:rPr lang="en-US" altLang="zh-CN" dirty="0"/>
                  <a:t>f</a:t>
                </a:r>
                <a:r>
                  <a:rPr lang="zh-CN" altLang="en-US" dirty="0"/>
                  <a:t>得到</a:t>
                </a:r>
                <a:r>
                  <a:rPr lang="en-US" altLang="zh-CN" dirty="0"/>
                  <a:t>g</a:t>
                </a:r>
                <a:r>
                  <a:rPr lang="zh-CN" altLang="en-US" dirty="0"/>
                  <a:t>：</a:t>
                </a:r>
                <a14:m>
                  <m:oMath xmlns:m="http://schemas.openxmlformats.org/officeDocument/2006/math">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𝑚</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𝑘</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𝜔</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e>
                    </m:nary>
                  </m:oMath>
                </a14:m>
                <a:endParaRPr lang="en-US" altLang="zh-CN" b="0" dirty="0"/>
              </a:p>
              <a:p>
                <a:r>
                  <a:rPr lang="zh-CN" altLang="en-US" dirty="0"/>
                  <a:t>由</a:t>
                </a:r>
                <a:r>
                  <a:rPr lang="en-US" altLang="zh-CN" dirty="0"/>
                  <a:t>g</a:t>
                </a:r>
                <a:r>
                  <a:rPr lang="zh-CN" altLang="en-US" dirty="0"/>
                  <a:t>还原为</a:t>
                </a:r>
                <a:r>
                  <a:rPr lang="en-US" altLang="zh-CN" dirty="0"/>
                  <a:t>f</a:t>
                </a:r>
                <a:r>
                  <a:rPr lang="zh-CN" altLang="en-US" dirty="0"/>
                  <a:t>：</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𝑚</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𝑛</m:t>
                        </m:r>
                      </m:den>
                    </m:f>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𝑘</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𝜔</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e>
                    </m:nary>
                  </m:oMath>
                </a14:m>
                <a:endParaRPr lang="en-US" altLang="zh-CN" dirty="0"/>
              </a:p>
            </p:txBody>
          </p:sp>
        </mc:Choice>
        <mc:Fallback xmlns="">
          <p:sp>
            <p:nvSpPr>
              <p:cNvPr id="2" name="内容占位符 1">
                <a:extLst>
                  <a:ext uri="{FF2B5EF4-FFF2-40B4-BE49-F238E27FC236}">
                    <a16:creationId xmlns:a16="http://schemas.microsoft.com/office/drawing/2014/main" id="{DDAC5C6E-94F8-4112-A75E-47F93C377342}"/>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74799BE-8B5F-4918-957A-3E6820103951}"/>
              </a:ext>
            </a:extLst>
          </p:cNvPr>
          <p:cNvSpPr>
            <a:spLocks noGrp="1"/>
          </p:cNvSpPr>
          <p:nvPr>
            <p:ph type="ctrTitle"/>
          </p:nvPr>
        </p:nvSpPr>
        <p:spPr/>
        <p:txBody>
          <a:bodyPr/>
          <a:lstStyle/>
          <a:p>
            <a:r>
              <a:rPr lang="zh-CN" altLang="en-US" dirty="0"/>
              <a:t>反演</a:t>
            </a:r>
          </a:p>
        </p:txBody>
      </p:sp>
      <p:sp>
        <p:nvSpPr>
          <p:cNvPr id="4" name="内容占位符 3">
            <a:extLst>
              <a:ext uri="{FF2B5EF4-FFF2-40B4-BE49-F238E27FC236}">
                <a16:creationId xmlns:a16="http://schemas.microsoft.com/office/drawing/2014/main" id="{89A15499-4D42-4465-987C-AE05943FC38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881754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3CEAD92-A87A-4AAC-BC9D-E9032AE6F775}"/>
                  </a:ext>
                </a:extLst>
              </p:cNvPr>
              <p:cNvSpPr>
                <a:spLocks noGrp="1"/>
              </p:cNvSpPr>
              <p:nvPr>
                <p:ph idx="1"/>
              </p:nvPr>
            </p:nvSpPr>
            <p:spPr>
              <a:xfrm>
                <a:off x="838200" y="1382232"/>
                <a:ext cx="10515600" cy="5475767"/>
              </a:xfrm>
            </p:spPr>
            <p:txBody>
              <a:bodyPr>
                <a:normAutofit lnSpcReduction="10000"/>
              </a:bodyPr>
              <a:lstStyle/>
              <a:p>
                <a:r>
                  <a:rPr lang="zh-CN" altLang="en-US" dirty="0"/>
                  <a:t>每个</a:t>
                </a:r>
                <a:r>
                  <a:rPr lang="en-US" altLang="zh-CN" dirty="0"/>
                  <a:t>f(n)</a:t>
                </a:r>
                <a:r>
                  <a:rPr lang="zh-CN" altLang="en-US" dirty="0"/>
                  <a:t>的系数是一个</a:t>
                </a:r>
                <a:r>
                  <a:rPr lang="en-US" altLang="zh-CN" dirty="0"/>
                  <a:t>if</a:t>
                </a:r>
                <a:r>
                  <a:rPr lang="zh-CN" altLang="en-US" dirty="0"/>
                  <a:t>语句，使得只有</a:t>
                </a:r>
                <a:r>
                  <a:rPr lang="en-US" altLang="zh-CN" dirty="0" err="1"/>
                  <a:t>i</a:t>
                </a:r>
                <a:r>
                  <a:rPr lang="en-US" altLang="zh-CN" dirty="0"/>
                  <a:t>=n</a:t>
                </a:r>
                <a:r>
                  <a:rPr lang="zh-CN" altLang="en-US" dirty="0"/>
                  <a:t>时才会加上</a:t>
                </a:r>
                <a:r>
                  <a:rPr lang="en-US" altLang="zh-CN" dirty="0"/>
                  <a:t>f(</a:t>
                </a:r>
                <a:r>
                  <a:rPr lang="en-US" altLang="zh-CN" dirty="0" err="1"/>
                  <a:t>i</a:t>
                </a:r>
                <a:r>
                  <a:rPr lang="en-US" altLang="zh-CN" dirty="0"/>
                  <a:t>)</a:t>
                </a:r>
              </a:p>
              <a:p>
                <a:r>
                  <a:rPr lang="zh-CN" altLang="en-US" dirty="0"/>
                  <a:t>以莫比乌斯反演为例</a:t>
                </a:r>
                <a:endParaRPr lang="en-US" altLang="zh-CN" dirty="0"/>
              </a:p>
              <a:p>
                <a:r>
                  <a:rPr lang="en-US" altLang="zh-CN" b="0" dirty="0"/>
                  <a:t> </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sub>
                      <m:sup/>
                      <m:e>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𝑑</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𝜇</m:t>
                        </m:r>
                        <m:d>
                          <m:dPr>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𝑑</m:t>
                                </m:r>
                              </m:den>
                            </m:f>
                          </m:e>
                        </m:d>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a:rPr lang="en-US" altLang="zh-CN" b="0" i="1" smtClean="0">
                            <a:latin typeface="Cambria Math" panose="02040503050406030204" pitchFamily="18" charset="0"/>
                          </a:rPr>
                          <m:t>𝑑</m:t>
                        </m:r>
                        <m:r>
                          <a:rPr lang="en-US" altLang="zh-CN" i="1">
                            <a:latin typeface="Cambria Math" panose="02040503050406030204" pitchFamily="18" charset="0"/>
                          </a:rPr>
                          <m:t>|</m:t>
                        </m:r>
                        <m:r>
                          <a:rPr lang="en-US" altLang="zh-CN" i="1">
                            <a:latin typeface="Cambria Math" panose="02040503050406030204" pitchFamily="18" charset="0"/>
                          </a:rPr>
                          <m:t>𝑛</m:t>
                        </m:r>
                      </m:sub>
                      <m:sup/>
                      <m:e>
                        <m:r>
                          <a:rPr lang="en-US" altLang="zh-CN" i="1">
                            <a:latin typeface="Cambria Math" panose="02040503050406030204" pitchFamily="18" charset="0"/>
                          </a:rPr>
                          <m:t>𝜇</m:t>
                        </m:r>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b="0" i="1" smtClean="0">
                                    <a:latin typeface="Cambria Math" panose="02040503050406030204" pitchFamily="18" charset="0"/>
                                  </a:rPr>
                                  <m:t>𝑑</m:t>
                                </m:r>
                              </m:den>
                            </m:f>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𝑑</m:t>
                            </m:r>
                          </m:sub>
                          <m:sup/>
                          <m:e>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e>
                        </m:nary>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15"/>
                          </m:rPr>
                          <a:rPr lang="en-US" altLang="zh-CN" b="0" i="1" smtClean="0">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𝑛</m:t>
                        </m:r>
                      </m:sub>
                      <m:sup/>
                      <m:e>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𝑔</m:t>
                        </m:r>
                        <m:r>
                          <a:rPr lang="en-US" altLang="zh-CN" i="1">
                            <a:latin typeface="Cambria Math" panose="02040503050406030204" pitchFamily="18" charset="0"/>
                          </a:rPr>
                          <m:t>) ∗</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sub>
                          <m:sup/>
                          <m:e>
                            <m:r>
                              <a:rPr lang="en-US" altLang="zh-CN" i="1">
                                <a:latin typeface="Cambria Math" panose="02040503050406030204" pitchFamily="18" charset="0"/>
                              </a:rPr>
                              <m:t>𝜇</m:t>
                            </m:r>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nary>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15"/>
                          </m:rP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𝑛</m:t>
                        </m:r>
                      </m:sub>
                      <m:sup/>
                      <m:e>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𝑔</m:t>
                        </m:r>
                        <m:r>
                          <a:rPr lang="en-US" altLang="zh-CN" i="1">
                            <a:latin typeface="Cambria Math" panose="02040503050406030204" pitchFamily="18" charset="0"/>
                          </a:rPr>
                          <m:t>) ∗</m:t>
                        </m:r>
                        <m:nary>
                          <m:naryPr>
                            <m:chr m:val="∑"/>
                            <m:ctrlPr>
                              <a:rPr lang="en-US" altLang="zh-CN" i="1">
                                <a:latin typeface="Cambria Math" panose="02040503050406030204" pitchFamily="18" charset="0"/>
                              </a:rPr>
                            </m:ctrlPr>
                          </m:naryPr>
                          <m:sub>
                            <m:r>
                              <a:rPr lang="en-US" altLang="zh-CN" i="1">
                                <a:latin typeface="Cambria Math" panose="02040503050406030204" pitchFamily="18" charset="0"/>
                              </a:rPr>
                              <m:t>𝑑</m:t>
                            </m:r>
                            <m:r>
                              <a:rPr lang="en-US" altLang="zh-CN" i="1">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𝑛</m:t>
                                </m:r>
                              </m:num>
                              <m:den>
                                <m:r>
                                  <a:rPr lang="en-US" altLang="zh-CN" b="0" i="1" smtClean="0">
                                    <a:latin typeface="Cambria Math" panose="02040503050406030204" pitchFamily="18" charset="0"/>
                                  </a:rPr>
                                  <m:t>𝑔</m:t>
                                </m:r>
                              </m:den>
                            </m:f>
                          </m:sub>
                          <m:sup/>
                          <m:e>
                            <m:r>
                              <a:rPr lang="en-US" altLang="zh-CN" i="1">
                                <a:latin typeface="Cambria Math" panose="02040503050406030204" pitchFamily="18" charset="0"/>
                              </a:rPr>
                              <m:t>𝜇</m:t>
                            </m:r>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𝑛</m:t>
                                        </m:r>
                                      </m:num>
                                      <m:den>
                                        <m:r>
                                          <a:rPr lang="en-US" altLang="zh-CN" b="0" i="1" smtClean="0">
                                            <a:latin typeface="Cambria Math" panose="02040503050406030204" pitchFamily="18" charset="0"/>
                                          </a:rPr>
                                          <m:t>𝑔</m:t>
                                        </m:r>
                                      </m:den>
                                    </m:f>
                                  </m:num>
                                  <m:den>
                                    <m:r>
                                      <a:rPr lang="en-US" altLang="zh-CN" i="1">
                                        <a:latin typeface="Cambria Math" panose="02040503050406030204" pitchFamily="18" charset="0"/>
                                      </a:rPr>
                                      <m:t>𝑑</m:t>
                                    </m:r>
                                  </m:den>
                                </m:f>
                              </m:e>
                            </m:d>
                          </m:e>
                        </m:nary>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15"/>
                          </m:rP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𝑛</m:t>
                        </m:r>
                      </m:sub>
                      <m:sup/>
                      <m:e>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𝑔</m:t>
                        </m:r>
                        <m:r>
                          <a:rPr lang="en-US" altLang="zh-CN" i="1">
                            <a:latin typeface="Cambria Math" panose="02040503050406030204" pitchFamily="18" charset="0"/>
                          </a:rPr>
                          <m:t>) ∗</m:t>
                        </m:r>
                        <m:r>
                          <a:rPr lang="en-US" altLang="zh-CN" b="0" i="1" smtClean="0">
                            <a:latin typeface="Cambria Math" panose="02040503050406030204" pitchFamily="18" charset="0"/>
                          </a:rPr>
                          <m:t>𝑒</m:t>
                        </m:r>
                        <m:d>
                          <m:dPr>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𝑔</m:t>
                                </m:r>
                              </m:den>
                            </m:f>
                          </m:e>
                        </m:d>
                      </m:e>
                    </m:nary>
                  </m:oMath>
                </a14:m>
                <a:endParaRPr lang="en-US" altLang="zh-CN" dirty="0"/>
              </a:p>
              <a:p>
                <a:r>
                  <a:rPr lang="zh-CN" altLang="en-US" dirty="0"/>
                  <a:t>这里的</a:t>
                </a:r>
                <a:r>
                  <a:rPr lang="en-US" altLang="zh-CN" dirty="0"/>
                  <a:t>if</a:t>
                </a:r>
                <a:r>
                  <a:rPr lang="zh-CN" altLang="en-US" dirty="0"/>
                  <a:t>语句即是</a:t>
                </a:r>
                <a14:m>
                  <m:oMath xmlns:m="http://schemas.openxmlformats.org/officeDocument/2006/math">
                    <m:d>
                      <m:dPr>
                        <m:begChr m:val="["/>
                        <m:endChr m:val="]"/>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𝑔</m:t>
                            </m:r>
                          </m:den>
                        </m:f>
                        <m:r>
                          <a:rPr lang="en-US" altLang="zh-CN" b="0" i="1" smtClean="0">
                            <a:latin typeface="Cambria Math" panose="02040503050406030204" pitchFamily="18" charset="0"/>
                          </a:rPr>
                          <m:t>=1</m:t>
                        </m:r>
                      </m:e>
                    </m:d>
                  </m:oMath>
                </a14:m>
                <a:r>
                  <a:rPr lang="zh-CN" altLang="en-US" dirty="0"/>
                  <a:t>，只有</a:t>
                </a:r>
                <a:r>
                  <a:rPr lang="en-US" altLang="zh-CN" dirty="0"/>
                  <a:t>g=n</a:t>
                </a:r>
                <a:r>
                  <a:rPr lang="zh-CN" altLang="en-US" dirty="0"/>
                  <a:t>时</a:t>
                </a:r>
                <a:r>
                  <a:rPr lang="en-US" altLang="zh-CN" dirty="0"/>
                  <a:t>f(g)</a:t>
                </a:r>
                <a:r>
                  <a:rPr lang="zh-CN" altLang="en-US" dirty="0"/>
                  <a:t>会被加上</a:t>
                </a:r>
              </a:p>
              <a:p>
                <a:endParaRPr lang="zh-CN" altLang="en-US" dirty="0"/>
              </a:p>
            </p:txBody>
          </p:sp>
        </mc:Choice>
        <mc:Fallback xmlns="">
          <p:sp>
            <p:nvSpPr>
              <p:cNvPr id="2" name="内容占位符 1">
                <a:extLst>
                  <a:ext uri="{FF2B5EF4-FFF2-40B4-BE49-F238E27FC236}">
                    <a16:creationId xmlns:a16="http://schemas.microsoft.com/office/drawing/2014/main" id="{63CEAD92-A87A-4AAC-BC9D-E9032AE6F775}"/>
                  </a:ext>
                </a:extLst>
              </p:cNvPr>
              <p:cNvSpPr>
                <a:spLocks noGrp="1" noRot="1" noChangeAspect="1" noMove="1" noResize="1" noEditPoints="1" noAdjustHandles="1" noChangeArrowheads="1" noChangeShapeType="1" noTextEdit="1"/>
              </p:cNvSpPr>
              <p:nvPr>
                <p:ph idx="1"/>
              </p:nvPr>
            </p:nvSpPr>
            <p:spPr>
              <a:xfrm>
                <a:off x="838200" y="1382232"/>
                <a:ext cx="10515600" cy="5475767"/>
              </a:xfrm>
              <a:blipFill>
                <a:blip r:embed="rId5"/>
                <a:stretch>
                  <a:fillRect l="-1217" t="-2895"/>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24A1E39-9C5C-416B-BBC0-CED176926861}"/>
              </a:ext>
            </a:extLst>
          </p:cNvPr>
          <p:cNvSpPr>
            <a:spLocks noGrp="1"/>
          </p:cNvSpPr>
          <p:nvPr>
            <p:ph type="ctrTitle"/>
          </p:nvPr>
        </p:nvSpPr>
        <p:spPr/>
        <p:txBody>
          <a:bodyPr/>
          <a:lstStyle/>
          <a:p>
            <a:r>
              <a:rPr lang="zh-CN" altLang="en-US" dirty="0"/>
              <a:t>反演的关键</a:t>
            </a:r>
          </a:p>
        </p:txBody>
      </p:sp>
    </p:spTree>
    <p:extLst>
      <p:ext uri="{BB962C8B-B14F-4D97-AF65-F5344CB8AC3E}">
        <p14:creationId xmlns:p14="http://schemas.microsoft.com/office/powerpoint/2010/main" val="3811002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E86C23D-AAF3-4B91-8347-9A591B013E0B}"/>
                  </a:ext>
                </a:extLst>
              </p:cNvPr>
              <p:cNvSpPr>
                <a:spLocks noGrp="1"/>
              </p:cNvSpPr>
              <p:nvPr>
                <p:ph idx="1"/>
              </p:nvPr>
            </p:nvSpPr>
            <p:spPr/>
            <p:txBody>
              <a:bodyPr/>
              <a:lstStyle/>
              <a:p>
                <a:r>
                  <a:rPr lang="zh-CN" altLang="en-US" dirty="0"/>
                  <a:t>将</a:t>
                </a:r>
                <a14:m>
                  <m:oMath xmlns:m="http://schemas.openxmlformats.org/officeDocument/2006/math">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nary>
                      <m:naryPr>
                        <m:chr m:val="∑"/>
                        <m:subHide m:val="on"/>
                        <m:supHide m:val="on"/>
                        <m:ctrlPr>
                          <a:rPr lang="en-US" altLang="zh-CN" b="0" i="1" smtClean="0">
                            <a:latin typeface="Cambria Math" panose="02040503050406030204" pitchFamily="18" charset="0"/>
                          </a:rPr>
                        </m:ctrlPr>
                      </m:naryPr>
                      <m:sub/>
                      <m:sup/>
                      <m:e>
                        <m:r>
                          <a:rPr lang="en-US" altLang="zh-CN" b="0" i="1" smtClean="0">
                            <a:latin typeface="Cambria Math" panose="02040503050406030204" pitchFamily="18" charset="0"/>
                          </a:rPr>
                          <m:t>𝐴</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m:rPr>
                                <m:sty m:val="p"/>
                              </m:rPr>
                              <a:rPr lang="en-US" altLang="zh-CN" i="1">
                                <a:latin typeface="Cambria Math" panose="02040503050406030204" pitchFamily="18" charset="0"/>
                              </a:rPr>
                              <m:t>i</m:t>
                            </m:r>
                          </m:e>
                        </m:d>
                      </m:e>
                    </m:nary>
                    <m:r>
                      <a:rPr lang="zh-CN" altLang="en-US" i="1">
                        <a:latin typeface="Cambria Math" panose="02040503050406030204" pitchFamily="18" charset="0"/>
                      </a:rPr>
                      <m:t>带入</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nary>
                      <m:naryPr>
                        <m:chr m:val="∑"/>
                        <m:subHide m:val="on"/>
                        <m:supHide m:val="on"/>
                        <m:ctrlPr>
                          <a:rPr lang="en-US" altLang="zh-CN" b="0" i="1" smtClean="0">
                            <a:latin typeface="Cambria Math" panose="02040503050406030204" pitchFamily="18" charset="0"/>
                          </a:rPr>
                        </m:ctrlPr>
                      </m:naryPr>
                      <m:sub/>
                      <m:sup/>
                      <m:e>
                        <m:r>
                          <a:rPr lang="en-US" altLang="zh-CN" b="0" i="1" smtClean="0">
                            <a:latin typeface="Cambria Math" panose="02040503050406030204" pitchFamily="18" charset="0"/>
                          </a:rPr>
                          <m:t>𝐵</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e>
                    </m:nary>
                  </m:oMath>
                </a14:m>
                <a:endParaRPr lang="en-US" altLang="zh-CN" dirty="0"/>
              </a:p>
              <a:p>
                <a:r>
                  <a:rPr lang="zh-CN" altLang="en-US" dirty="0"/>
                  <a:t> </a:t>
                </a:r>
                <a14:m>
                  <m:oMath xmlns:m="http://schemas.openxmlformats.org/officeDocument/2006/math">
                    <m:r>
                      <a:rPr lang="zh-CN" altLang="en-US" i="1">
                        <a:latin typeface="Cambria Math" panose="02040503050406030204" pitchFamily="18" charset="0"/>
                      </a:rPr>
                      <m:t>化简后得到</m:t>
                    </m:r>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nary>
                      <m:naryPr>
                        <m:chr m:val="∑"/>
                        <m:subHide m:val="on"/>
                        <m:supHide m:val="on"/>
                        <m:ctrlPr>
                          <a:rPr lang="en-US" altLang="zh-CN" i="1">
                            <a:latin typeface="Cambria Math" panose="02040503050406030204" pitchFamily="18" charset="0"/>
                          </a:rPr>
                        </m:ctrlPr>
                      </m:naryPr>
                      <m:sub/>
                      <m:sup/>
                      <m:e>
                        <m:r>
                          <a:rPr lang="en-US" altLang="zh-CN" i="1">
                            <a:latin typeface="Cambria Math" panose="02040503050406030204" pitchFamily="18" charset="0"/>
                          </a:rPr>
                          <m:t>𝐶</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𝑖</m:t>
                            </m:r>
                          </m:e>
                        </m:d>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b="0" i="1" smtClean="0">
                            <a:latin typeface="Cambria Math" panose="02040503050406030204" pitchFamily="18" charset="0"/>
                          </a:rPr>
                          <m:t>𝑖</m:t>
                        </m:r>
                        <m:r>
                          <a:rPr lang="en-US" altLang="zh-CN" i="1">
                            <a:latin typeface="Cambria Math" panose="02040503050406030204" pitchFamily="18" charset="0"/>
                          </a:rPr>
                          <m:t>)</m:t>
                        </m:r>
                      </m:e>
                    </m:nary>
                  </m:oMath>
                </a14:m>
                <a:endParaRPr lang="en-US" altLang="zh-CN" dirty="0"/>
              </a:p>
              <a:p>
                <a:r>
                  <a:rPr lang="zh-CN" altLang="en-US" dirty="0"/>
                  <a:t>要求</a:t>
                </a:r>
                <a14:m>
                  <m:oMath xmlns:m="http://schemas.openxmlformats.org/officeDocument/2006/math">
                    <m:r>
                      <a:rPr lang="en-US" altLang="zh-CN" b="0" i="1" smtClean="0">
                        <a:latin typeface="Cambria Math" panose="02040503050406030204" pitchFamily="18" charset="0"/>
                      </a:rPr>
                      <m:t>𝐶</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zh-CN" altLang="en-US" i="1">
                        <a:latin typeface="Cambria Math" panose="02040503050406030204" pitchFamily="18" charset="0"/>
                      </a:rPr>
                      <m:t>等价于</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e>
                    </m:d>
                  </m:oMath>
                </a14:m>
                <a:endParaRPr lang="en-US" altLang="zh-CN" b="0" dirty="0"/>
              </a:p>
            </p:txBody>
          </p:sp>
        </mc:Choice>
        <mc:Fallback xmlns="">
          <p:sp>
            <p:nvSpPr>
              <p:cNvPr id="2" name="内容占位符 1">
                <a:extLst>
                  <a:ext uri="{FF2B5EF4-FFF2-40B4-BE49-F238E27FC236}">
                    <a16:creationId xmlns:a16="http://schemas.microsoft.com/office/drawing/2014/main" id="{2E86C23D-AAF3-4B91-8347-9A591B013E0B}"/>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F1D0489-5DD5-4330-899C-FCDA03ADAB2B}"/>
              </a:ext>
            </a:extLst>
          </p:cNvPr>
          <p:cNvSpPr>
            <a:spLocks noGrp="1"/>
          </p:cNvSpPr>
          <p:nvPr>
            <p:ph type="ctrTitle"/>
          </p:nvPr>
        </p:nvSpPr>
        <p:spPr/>
        <p:txBody>
          <a:bodyPr/>
          <a:lstStyle/>
          <a:p>
            <a:r>
              <a:rPr lang="zh-CN" altLang="en-US" dirty="0"/>
              <a:t>反演的关键</a:t>
            </a:r>
          </a:p>
        </p:txBody>
      </p:sp>
      <p:sp>
        <p:nvSpPr>
          <p:cNvPr id="4" name="内容占位符 3">
            <a:extLst>
              <a:ext uri="{FF2B5EF4-FFF2-40B4-BE49-F238E27FC236}">
                <a16:creationId xmlns:a16="http://schemas.microsoft.com/office/drawing/2014/main" id="{6FA5B0A3-4187-4338-8F8F-83212A826A7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35741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5A6A97D-E0DC-4ACB-92F3-0D50991CE177}"/>
                  </a:ext>
                </a:extLst>
              </p:cNvPr>
              <p:cNvSpPr>
                <a:spLocks noGrp="1"/>
              </p:cNvSpPr>
              <p:nvPr>
                <p:ph idx="1"/>
              </p:nvPr>
            </p:nvSpPr>
            <p:spPr/>
            <p:txBody>
              <a:bodyPr/>
              <a:lstStyle/>
              <a:p>
                <a:r>
                  <a:rPr lang="zh-CN" altLang="en-US" dirty="0"/>
                  <a:t>若</a:t>
                </a:r>
                <a14:m>
                  <m:oMath xmlns:m="http://schemas.openxmlformats.org/officeDocument/2006/math">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𝑖</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oMath>
                </a14:m>
                <a:endParaRPr lang="en-US" altLang="zh-CN" dirty="0"/>
              </a:p>
              <a:p>
                <a:r>
                  <a:rPr lang="zh-CN" altLang="en-US" dirty="0"/>
                  <a:t>那么</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sup>
                        </m:s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𝑖</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oMath>
                </a14:m>
                <a:endParaRPr lang="zh-CN" altLang="en-US" dirty="0"/>
              </a:p>
            </p:txBody>
          </p:sp>
        </mc:Choice>
        <mc:Fallback xmlns="">
          <p:sp>
            <p:nvSpPr>
              <p:cNvPr id="2" name="内容占位符 1">
                <a:extLst>
                  <a:ext uri="{FF2B5EF4-FFF2-40B4-BE49-F238E27FC236}">
                    <a16:creationId xmlns:a16="http://schemas.microsoft.com/office/drawing/2014/main" id="{85A6A97D-E0DC-4ACB-92F3-0D50991CE17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9E0936D-C74F-4509-9AC1-4C649B0EA5E7}"/>
              </a:ext>
            </a:extLst>
          </p:cNvPr>
          <p:cNvSpPr>
            <a:spLocks noGrp="1"/>
          </p:cNvSpPr>
          <p:nvPr>
            <p:ph type="ctrTitle"/>
          </p:nvPr>
        </p:nvSpPr>
        <p:spPr/>
        <p:txBody>
          <a:bodyPr/>
          <a:lstStyle/>
          <a:p>
            <a:r>
              <a:rPr lang="zh-CN" altLang="en-US" dirty="0"/>
              <a:t>二项式反演</a:t>
            </a:r>
          </a:p>
        </p:txBody>
      </p:sp>
      <p:sp>
        <p:nvSpPr>
          <p:cNvPr id="4" name="内容占位符 3">
            <a:extLst>
              <a:ext uri="{FF2B5EF4-FFF2-40B4-BE49-F238E27FC236}">
                <a16:creationId xmlns:a16="http://schemas.microsoft.com/office/drawing/2014/main" id="{94536D4C-F719-482F-8419-F5EF5AB4CE6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984592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A2199E22-C2A7-4CFE-A1CC-F94E0315F3CE}"/>
              </a:ext>
            </a:extLst>
          </p:cNvPr>
          <p:cNvSpPr>
            <a:spLocks noGrp="1"/>
          </p:cNvSpPr>
          <p:nvPr>
            <p:ph idx="1"/>
          </p:nvPr>
        </p:nvSpPr>
        <p:spPr/>
        <p:txBody>
          <a:bodyPr/>
          <a:lstStyle/>
          <a:p>
            <a:r>
              <a:rPr lang="zh-CN" altLang="en-US" dirty="0"/>
              <a:t>理解定义，理解为什么定义</a:t>
            </a:r>
            <a:endParaRPr lang="en-US" altLang="zh-CN" dirty="0"/>
          </a:p>
          <a:p>
            <a:r>
              <a:rPr lang="zh-CN" altLang="en-US" dirty="0"/>
              <a:t>多重理解（纯形式、几何意义、组合意义、贪心、目的重合、行为重合，甚至是物理意义，交替使用）</a:t>
            </a:r>
            <a:endParaRPr lang="en-US" altLang="zh-CN" dirty="0"/>
          </a:p>
          <a:p>
            <a:r>
              <a:rPr lang="zh-CN" altLang="en-US" dirty="0"/>
              <a:t>工具和问题的双向边</a:t>
            </a:r>
            <a:endParaRPr lang="en-US" altLang="zh-CN" dirty="0"/>
          </a:p>
          <a:p>
            <a:r>
              <a:rPr lang="zh-CN" altLang="en-US" dirty="0"/>
              <a:t>知识网络化</a:t>
            </a:r>
            <a:endParaRPr lang="en-US" altLang="zh-CN" dirty="0"/>
          </a:p>
          <a:p>
            <a:r>
              <a:rPr lang="zh-CN" altLang="en-US" dirty="0"/>
              <a:t>算法也是证明的工具</a:t>
            </a:r>
            <a:r>
              <a:rPr lang="en-US" altLang="zh-CN" dirty="0"/>
              <a:t>(</a:t>
            </a:r>
            <a:r>
              <a:rPr lang="zh-CN" altLang="en-US" dirty="0"/>
              <a:t>算是从目的或行为的角度理解算法</a:t>
            </a:r>
            <a:r>
              <a:rPr lang="en-US" altLang="zh-CN" dirty="0"/>
              <a:t>)</a:t>
            </a:r>
          </a:p>
          <a:p>
            <a:r>
              <a:rPr lang="zh-CN" altLang="en-US" dirty="0"/>
              <a:t>最好了解一下一些算法的内部证明</a:t>
            </a:r>
            <a:r>
              <a:rPr lang="en-US" altLang="zh-CN" dirty="0"/>
              <a:t>(</a:t>
            </a:r>
            <a:r>
              <a:rPr lang="zh-CN" altLang="en-US" dirty="0"/>
              <a:t>方便魔改</a:t>
            </a:r>
            <a:r>
              <a:rPr lang="en-US" altLang="zh-CN" dirty="0"/>
              <a:t>)</a:t>
            </a:r>
          </a:p>
        </p:txBody>
      </p:sp>
      <p:sp>
        <p:nvSpPr>
          <p:cNvPr id="3" name="标题 2">
            <a:extLst>
              <a:ext uri="{FF2B5EF4-FFF2-40B4-BE49-F238E27FC236}">
                <a16:creationId xmlns:a16="http://schemas.microsoft.com/office/drawing/2014/main" id="{5E506C69-01ED-44EF-826E-3BD619E39ED5}"/>
              </a:ext>
            </a:extLst>
          </p:cNvPr>
          <p:cNvSpPr>
            <a:spLocks noGrp="1"/>
          </p:cNvSpPr>
          <p:nvPr>
            <p:ph type="ctrTitle"/>
          </p:nvPr>
        </p:nvSpPr>
        <p:spPr/>
        <p:txBody>
          <a:bodyPr/>
          <a:lstStyle/>
          <a:p>
            <a:r>
              <a:rPr lang="zh-CN" altLang="en-US" dirty="0"/>
              <a:t>数学怎么学？</a:t>
            </a:r>
          </a:p>
        </p:txBody>
      </p:sp>
      <p:sp>
        <p:nvSpPr>
          <p:cNvPr id="4" name="内容占位符 3">
            <a:extLst>
              <a:ext uri="{FF2B5EF4-FFF2-40B4-BE49-F238E27FC236}">
                <a16:creationId xmlns:a16="http://schemas.microsoft.com/office/drawing/2014/main" id="{BCA1116C-F8BD-4F60-B396-60728AFEC30D}"/>
              </a:ext>
            </a:extLst>
          </p:cNvPr>
          <p:cNvSpPr>
            <a:spLocks noGrp="1"/>
          </p:cNvSpPr>
          <p:nvPr>
            <p:ph sz="quarter" idx="10"/>
          </p:nvPr>
        </p:nvSpPr>
        <p:spPr/>
        <p:txBody>
          <a:bodyPr/>
          <a:lstStyle/>
          <a:p>
            <a:r>
              <a:rPr lang="zh-CN" altLang="en-US" dirty="0"/>
              <a:t>不敢讲，不敢讲</a:t>
            </a:r>
          </a:p>
        </p:txBody>
      </p:sp>
    </p:spTree>
    <p:extLst>
      <p:ext uri="{BB962C8B-B14F-4D97-AF65-F5344CB8AC3E}">
        <p14:creationId xmlns:p14="http://schemas.microsoft.com/office/powerpoint/2010/main" val="1791392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1EA3851-3B8A-4909-991D-9F7C4A43AFA2}"/>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nary>
                        <m:naryPr>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𝑎</m:t>
                          </m:r>
                        </m:sub>
                        <m:sup>
                          <m:r>
                            <a:rPr lang="en-US" altLang="zh-CN" b="0" i="1" smtClean="0">
                              <a:latin typeface="Cambria Math" panose="02040503050406030204" pitchFamily="18" charset="0"/>
                            </a:rPr>
                            <m:t>𝑏</m:t>
                          </m:r>
                        </m:sup>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𝑑𝑥</m:t>
                          </m:r>
                        </m:e>
                      </m:nary>
                      <m:r>
                        <a:rPr lang="en-US" altLang="zh-CN" b="0" i="1" smtClean="0">
                          <a:latin typeface="Cambria Math" panose="02040503050406030204" pitchFamily="18" charset="0"/>
                        </a:rPr>
                        <m:t>=</m:t>
                      </m:r>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𝑏</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𝐹</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oMath>
                  </m:oMathPara>
                </a14:m>
                <a:endParaRPr lang="zh-CN" altLang="en-US" dirty="0"/>
              </a:p>
            </p:txBody>
          </p:sp>
        </mc:Choice>
        <mc:Fallback xmlns="">
          <p:sp>
            <p:nvSpPr>
              <p:cNvPr id="2" name="内容占位符 1">
                <a:extLst>
                  <a:ext uri="{FF2B5EF4-FFF2-40B4-BE49-F238E27FC236}">
                    <a16:creationId xmlns:a16="http://schemas.microsoft.com/office/drawing/2014/main" id="{41EA3851-3B8A-4909-991D-9F7C4A43AFA2}"/>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92E3892-D697-4169-88C3-03BB7AFE667A}"/>
              </a:ext>
            </a:extLst>
          </p:cNvPr>
          <p:cNvSpPr>
            <a:spLocks noGrp="1"/>
          </p:cNvSpPr>
          <p:nvPr>
            <p:ph type="ctrTitle"/>
          </p:nvPr>
        </p:nvSpPr>
        <p:spPr/>
        <p:txBody>
          <a:bodyPr/>
          <a:lstStyle/>
          <a:p>
            <a:r>
              <a:rPr lang="zh-CN" altLang="en-US" dirty="0"/>
              <a:t>定积分</a:t>
            </a:r>
          </a:p>
        </p:txBody>
      </p:sp>
      <p:sp>
        <p:nvSpPr>
          <p:cNvPr id="4" name="内容占位符 3">
            <a:extLst>
              <a:ext uri="{FF2B5EF4-FFF2-40B4-BE49-F238E27FC236}">
                <a16:creationId xmlns:a16="http://schemas.microsoft.com/office/drawing/2014/main" id="{06B1F035-8F27-493D-B81D-2F3F89301A7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21255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6F5C387D-1EEC-4D66-B547-73BA210C7930}"/>
              </a:ext>
            </a:extLst>
          </p:cNvPr>
          <p:cNvSpPr>
            <a:spLocks noGrp="1"/>
          </p:cNvSpPr>
          <p:nvPr>
            <p:ph type="ctrTitle"/>
          </p:nvPr>
        </p:nvSpPr>
        <p:spPr/>
        <p:txBody>
          <a:bodyPr/>
          <a:lstStyle/>
          <a:p>
            <a:r>
              <a:rPr lang="zh-CN" altLang="en-US" dirty="0"/>
              <a:t>寻找二项式反演的关键</a:t>
            </a:r>
          </a:p>
        </p:txBody>
      </p:sp>
      <p:sp>
        <p:nvSpPr>
          <p:cNvPr id="4" name="内容占位符 3">
            <a:extLst>
              <a:ext uri="{FF2B5EF4-FFF2-40B4-BE49-F238E27FC236}">
                <a16:creationId xmlns:a16="http://schemas.microsoft.com/office/drawing/2014/main" id="{EF5D4B2D-AE28-4D3B-9B30-6BC4766E6B6C}"/>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8E5E98B-02E5-4179-8AB1-9921A9C779DA}"/>
                  </a:ext>
                </a:extLst>
              </p:cNvPr>
              <p:cNvSpPr>
                <a:spLocks noGrp="1"/>
              </p:cNvSpPr>
              <p:nvPr>
                <p:ph idx="1"/>
              </p:nvPr>
            </p:nvSpPr>
            <p:spPr/>
            <p:txBody>
              <a:bodyPr>
                <a:normAutofit fontScale="92500" lnSpcReduction="10000"/>
              </a:bodyPr>
              <a:lstStyle/>
              <a:p>
                <a:r>
                  <a:rPr lang="en-US" altLang="zh-CN" dirty="0"/>
                  <a:t> </a:t>
                </a:r>
                <a14:m>
                  <m:oMath xmlns:m="http://schemas.openxmlformats.org/officeDocument/2006/math">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sup>
                        </m:sSup>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𝑛</m:t>
                            </m:r>
                          </m:sub>
                          <m:sup>
                            <m:r>
                              <a:rPr lang="en-US" altLang="zh-CN" i="1">
                                <a:latin typeface="Cambria Math" panose="02040503050406030204" pitchFamily="18" charset="0"/>
                              </a:rPr>
                              <m:t>𝑖</m:t>
                            </m:r>
                          </m:sup>
                        </m:sSubSup>
                        <m:r>
                          <a:rPr lang="en-US" altLang="zh-CN" i="1">
                            <a:latin typeface="Cambria Math" panose="02040503050406030204" pitchFamily="18" charset="0"/>
                          </a:rPr>
                          <m:t>∗</m:t>
                        </m:r>
                        <m: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sup>
                        </m:sSup>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𝑛</m:t>
                            </m:r>
                          </m:sub>
                          <m:sup>
                            <m:r>
                              <a:rPr lang="en-US" altLang="zh-CN" i="1">
                                <a:latin typeface="Cambria Math" panose="02040503050406030204" pitchFamily="18" charset="0"/>
                              </a:rPr>
                              <m:t>𝑖</m:t>
                            </m:r>
                          </m:sup>
                        </m:sSubSup>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rPr>
                              <a:rPr lang="en-US" altLang="zh-CN" i="1" smtClean="0">
                                <a:latin typeface="Cambria Math" panose="02040503050406030204" pitchFamily="18" charset="0"/>
                              </a:rPr>
                              <m:t>j</m:t>
                            </m:r>
                            <m:r>
                              <a:rPr lang="en-US" altLang="zh-CN" i="1">
                                <a:latin typeface="Cambria Math" panose="02040503050406030204" pitchFamily="18" charset="0"/>
                              </a:rPr>
                              <m:t>=0</m:t>
                            </m:r>
                          </m:sub>
                          <m:sup>
                            <m:r>
                              <a:rPr lang="en-US" altLang="zh-CN" b="0" i="1" smtClean="0">
                                <a:latin typeface="Cambria Math" panose="02040503050406030204" pitchFamily="18" charset="0"/>
                              </a:rPr>
                              <m:t>𝑖</m:t>
                            </m:r>
                          </m:sup>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𝑗</m:t>
                                </m:r>
                              </m:sup>
                            </m:sSubSup>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b="0" i="1" smtClean="0">
                                <a:latin typeface="Cambria Math" panose="02040503050406030204" pitchFamily="18" charset="0"/>
                              </a:rPr>
                              <m:t>𝑗</m:t>
                            </m:r>
                            <m:r>
                              <a:rPr lang="en-US" altLang="zh-CN" i="1">
                                <a:latin typeface="Cambria Math" panose="02040503050406030204" pitchFamily="18" charset="0"/>
                              </a:rPr>
                              <m:t>)</m:t>
                            </m:r>
                          </m:e>
                        </m:nary>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rPr>
                          <a:rPr lang="en-US" altLang="zh-CN" i="1">
                            <a:latin typeface="Cambria Math" panose="02040503050406030204" pitchFamily="18" charset="0"/>
                          </a:rPr>
                          <m:t>j</m:t>
                        </m:r>
                        <m:r>
                          <a:rPr lang="en-US" altLang="zh-CN" i="1">
                            <a:latin typeface="Cambria Math" panose="02040503050406030204" pitchFamily="18" charset="0"/>
                          </a:rPr>
                          <m:t>=0</m:t>
                        </m:r>
                      </m:sub>
                      <m:sup>
                        <m:r>
                          <a:rPr lang="en-US" altLang="zh-CN" b="0" i="1" smtClean="0">
                            <a:latin typeface="Cambria Math" panose="02040503050406030204" pitchFamily="18" charset="0"/>
                          </a:rPr>
                          <m:t>𝑛</m:t>
                        </m:r>
                      </m:sup>
                      <m:e>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𝑗</m:t>
                            </m:r>
                          </m:e>
                        </m:d>
                        <m:r>
                          <a:rPr lang="en-US" altLang="zh-CN" b="0" i="1" smtClean="0">
                            <a:latin typeface="Cambria Math" panose="02040503050406030204" pitchFamily="18" charset="0"/>
                          </a:rPr>
                          <m:t>∗</m:t>
                        </m:r>
                      </m:e>
                    </m:nary>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𝑗</m:t>
                        </m:r>
                      </m:sub>
                      <m:sup>
                        <m:r>
                          <a:rPr lang="en-US" altLang="zh-CN" i="1">
                            <a:latin typeface="Cambria Math" panose="02040503050406030204" pitchFamily="18" charset="0"/>
                          </a:rPr>
                          <m:t>𝑛</m:t>
                        </m:r>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sup>
                        </m:sSup>
                        <m:r>
                          <a:rPr lang="en-US" altLang="zh-CN" i="1">
                            <a:latin typeface="Cambria Math" panose="02040503050406030204" pitchFamily="18" charset="0"/>
                          </a:rPr>
                          <m:t>∗</m:t>
                        </m:r>
                        <m:sSubSup>
                          <m:sSubSupPr>
                            <m:ctrlPr>
                              <a:rPr lang="en-US" altLang="zh-CN" i="1" smtClean="0">
                                <a:solidFill>
                                  <a:srgbClr val="FFC000"/>
                                </a:solidFill>
                                <a:latin typeface="Cambria Math" panose="02040503050406030204" pitchFamily="18" charset="0"/>
                              </a:rPr>
                            </m:ctrlPr>
                          </m:sSubSupPr>
                          <m:e>
                            <m:r>
                              <a:rPr lang="en-US" altLang="zh-CN" i="1">
                                <a:solidFill>
                                  <a:srgbClr val="FFC000"/>
                                </a:solidFill>
                                <a:latin typeface="Cambria Math" panose="02040503050406030204" pitchFamily="18" charset="0"/>
                              </a:rPr>
                              <m:t>𝐶</m:t>
                            </m:r>
                          </m:e>
                          <m:sub>
                            <m:r>
                              <a:rPr lang="en-US" altLang="zh-CN" i="1">
                                <a:solidFill>
                                  <a:srgbClr val="FFC000"/>
                                </a:solidFill>
                                <a:latin typeface="Cambria Math" panose="02040503050406030204" pitchFamily="18" charset="0"/>
                              </a:rPr>
                              <m:t>𝑛</m:t>
                            </m:r>
                          </m:sub>
                          <m:sup>
                            <m:r>
                              <a:rPr lang="en-US" altLang="zh-CN" i="1">
                                <a:solidFill>
                                  <a:srgbClr val="FFC000"/>
                                </a:solidFill>
                                <a:latin typeface="Cambria Math" panose="02040503050406030204" pitchFamily="18" charset="0"/>
                              </a:rPr>
                              <m:t>𝑖</m:t>
                            </m:r>
                          </m:sup>
                        </m:sSubSup>
                        <m:r>
                          <a:rPr lang="en-US" altLang="zh-CN" i="1">
                            <a:solidFill>
                              <a:srgbClr val="FFC000"/>
                            </a:solidFill>
                            <a:latin typeface="Cambria Math" panose="02040503050406030204" pitchFamily="18" charset="0"/>
                          </a:rPr>
                          <m:t>∗</m:t>
                        </m:r>
                        <m:sSubSup>
                          <m:sSubSupPr>
                            <m:ctrlPr>
                              <a:rPr lang="en-US" altLang="zh-CN" i="1">
                                <a:solidFill>
                                  <a:srgbClr val="FFC000"/>
                                </a:solidFill>
                                <a:latin typeface="Cambria Math" panose="02040503050406030204" pitchFamily="18" charset="0"/>
                              </a:rPr>
                            </m:ctrlPr>
                          </m:sSubSupPr>
                          <m:e>
                            <m:r>
                              <a:rPr lang="en-US" altLang="zh-CN" i="1">
                                <a:solidFill>
                                  <a:srgbClr val="FFC000"/>
                                </a:solidFill>
                                <a:latin typeface="Cambria Math" panose="02040503050406030204" pitchFamily="18" charset="0"/>
                              </a:rPr>
                              <m:t>𝐶</m:t>
                            </m:r>
                          </m:e>
                          <m:sub>
                            <m:r>
                              <a:rPr lang="en-US" altLang="zh-CN" i="1">
                                <a:solidFill>
                                  <a:srgbClr val="FFC000"/>
                                </a:solidFill>
                                <a:latin typeface="Cambria Math" panose="02040503050406030204" pitchFamily="18" charset="0"/>
                              </a:rPr>
                              <m:t>𝑖</m:t>
                            </m:r>
                          </m:sub>
                          <m:sup>
                            <m:r>
                              <a:rPr lang="en-US" altLang="zh-CN" i="1">
                                <a:solidFill>
                                  <a:srgbClr val="FFC000"/>
                                </a:solidFill>
                                <a:latin typeface="Cambria Math" panose="02040503050406030204" pitchFamily="18" charset="0"/>
                              </a:rPr>
                              <m:t>𝑗</m:t>
                            </m:r>
                          </m:sup>
                        </m:sSubSup>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rPr>
                          <a:rPr lang="en-US" altLang="zh-CN" i="1">
                            <a:latin typeface="Cambria Math" panose="02040503050406030204" pitchFamily="18" charset="0"/>
                          </a:rPr>
                          <m:t>j</m:t>
                        </m:r>
                        <m:r>
                          <a:rPr lang="en-US" altLang="zh-CN" i="1">
                            <a:latin typeface="Cambria Math" panose="02040503050406030204" pitchFamily="18" charset="0"/>
                          </a:rPr>
                          <m:t>=0</m:t>
                        </m:r>
                      </m:sub>
                      <m:sup>
                        <m:r>
                          <a:rPr lang="en-US" altLang="zh-CN" i="1">
                            <a:latin typeface="Cambria Math" panose="02040503050406030204" pitchFamily="18" charset="0"/>
                          </a:rPr>
                          <m:t>𝑛</m:t>
                        </m:r>
                      </m:sup>
                      <m:e>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𝑗</m:t>
                            </m:r>
                          </m:e>
                        </m:d>
                        <m:r>
                          <a:rPr lang="en-US" altLang="zh-CN" i="1">
                            <a:latin typeface="Cambria Math" panose="02040503050406030204" pitchFamily="18" charset="0"/>
                          </a:rPr>
                          <m:t>∗</m:t>
                        </m:r>
                      </m:e>
                    </m:nary>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sub>
                      <m:sup>
                        <m:r>
                          <a:rPr lang="en-US" altLang="zh-CN" i="1">
                            <a:latin typeface="Cambria Math" panose="02040503050406030204" pitchFamily="18" charset="0"/>
                          </a:rPr>
                          <m:t>𝑛</m:t>
                        </m:r>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sup>
                        </m:sSup>
                        <m:r>
                          <a:rPr lang="en-US" altLang="zh-CN" i="1">
                            <a:latin typeface="Cambria Math" panose="02040503050406030204" pitchFamily="18" charset="0"/>
                          </a:rPr>
                          <m:t>∗</m:t>
                        </m:r>
                        <m:sSubSup>
                          <m:sSubSupPr>
                            <m:ctrlPr>
                              <a:rPr lang="en-US" altLang="zh-CN" i="1" smtClean="0">
                                <a:solidFill>
                                  <a:srgbClr val="FFCC00"/>
                                </a:solidFill>
                                <a:latin typeface="Cambria Math" panose="02040503050406030204" pitchFamily="18" charset="0"/>
                              </a:rPr>
                            </m:ctrlPr>
                          </m:sSubSupPr>
                          <m:e>
                            <m:r>
                              <a:rPr lang="en-US" altLang="zh-CN" i="1">
                                <a:solidFill>
                                  <a:srgbClr val="FFCC00"/>
                                </a:solidFill>
                                <a:latin typeface="Cambria Math" panose="02040503050406030204" pitchFamily="18" charset="0"/>
                              </a:rPr>
                              <m:t>𝐶</m:t>
                            </m:r>
                          </m:e>
                          <m:sub>
                            <m:r>
                              <a:rPr lang="en-US" altLang="zh-CN" i="1">
                                <a:solidFill>
                                  <a:srgbClr val="FFCC00"/>
                                </a:solidFill>
                                <a:latin typeface="Cambria Math" panose="02040503050406030204" pitchFamily="18" charset="0"/>
                              </a:rPr>
                              <m:t>𝑛</m:t>
                            </m:r>
                          </m:sub>
                          <m:sup>
                            <m:r>
                              <a:rPr lang="en-US" altLang="zh-CN" b="0" i="1" smtClean="0">
                                <a:solidFill>
                                  <a:srgbClr val="FFCC00"/>
                                </a:solidFill>
                                <a:latin typeface="Cambria Math" panose="02040503050406030204" pitchFamily="18" charset="0"/>
                              </a:rPr>
                              <m:t>𝑗</m:t>
                            </m:r>
                          </m:sup>
                        </m:sSubSup>
                        <m:r>
                          <a:rPr lang="en-US" altLang="zh-CN" i="1" smtClean="0">
                            <a:solidFill>
                              <a:srgbClr val="FFCC00"/>
                            </a:solidFill>
                            <a:latin typeface="Cambria Math" panose="02040503050406030204" pitchFamily="18" charset="0"/>
                          </a:rPr>
                          <m:t>∗</m:t>
                        </m:r>
                        <m:sSubSup>
                          <m:sSubSupPr>
                            <m:ctrlPr>
                              <a:rPr lang="en-US" altLang="zh-CN" i="1" smtClean="0">
                                <a:solidFill>
                                  <a:srgbClr val="FFCC00"/>
                                </a:solidFill>
                                <a:latin typeface="Cambria Math" panose="02040503050406030204" pitchFamily="18" charset="0"/>
                              </a:rPr>
                            </m:ctrlPr>
                          </m:sSubSupPr>
                          <m:e>
                            <m:r>
                              <a:rPr lang="en-US" altLang="zh-CN" i="1">
                                <a:solidFill>
                                  <a:srgbClr val="FFCC00"/>
                                </a:solidFill>
                                <a:latin typeface="Cambria Math" panose="02040503050406030204" pitchFamily="18" charset="0"/>
                              </a:rPr>
                              <m:t>𝐶</m:t>
                            </m:r>
                          </m:e>
                          <m:sub>
                            <m:r>
                              <a:rPr lang="en-US" altLang="zh-CN" b="0" i="1" smtClean="0">
                                <a:solidFill>
                                  <a:srgbClr val="FFCC00"/>
                                </a:solidFill>
                                <a:latin typeface="Cambria Math" panose="02040503050406030204" pitchFamily="18" charset="0"/>
                              </a:rPr>
                              <m:t>𝑛</m:t>
                            </m:r>
                            <m: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𝑗</m:t>
                            </m:r>
                          </m:sub>
                          <m:sup>
                            <m:r>
                              <a:rPr lang="en-US" altLang="zh-CN" b="0" i="1" smtClean="0">
                                <a:solidFill>
                                  <a:srgbClr val="FFCC00"/>
                                </a:solidFill>
                                <a:latin typeface="Cambria Math" panose="02040503050406030204" pitchFamily="18" charset="0"/>
                              </a:rPr>
                              <m:t>𝑖</m:t>
                            </m:r>
                            <m:r>
                              <a:rPr lang="en-US" altLang="zh-CN" b="0" i="1" smtClean="0">
                                <a:solidFill>
                                  <a:srgbClr val="FFCC00"/>
                                </a:solidFill>
                                <a:latin typeface="Cambria Math" panose="02040503050406030204" pitchFamily="18" charset="0"/>
                              </a:rPr>
                              <m:t>−</m:t>
                            </m:r>
                            <m:r>
                              <a:rPr lang="en-US" altLang="zh-CN" i="1">
                                <a:solidFill>
                                  <a:srgbClr val="FFCC00"/>
                                </a:solidFill>
                                <a:latin typeface="Cambria Math" panose="02040503050406030204" pitchFamily="18" charset="0"/>
                              </a:rPr>
                              <m:t>𝑗</m:t>
                            </m:r>
                          </m:sup>
                        </m:sSubSup>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rPr>
                          <a:rPr lang="en-US" altLang="zh-CN" i="1">
                            <a:latin typeface="Cambria Math" panose="02040503050406030204" pitchFamily="18" charset="0"/>
                          </a:rPr>
                          <m:t>j</m:t>
                        </m:r>
                        <m:r>
                          <a:rPr lang="en-US" altLang="zh-CN" i="1">
                            <a:latin typeface="Cambria Math" panose="02040503050406030204" pitchFamily="18" charset="0"/>
                          </a:rPr>
                          <m:t>=0</m:t>
                        </m:r>
                      </m:sub>
                      <m:sup>
                        <m:r>
                          <a:rPr lang="en-US" altLang="zh-CN" i="1">
                            <a:latin typeface="Cambria Math" panose="02040503050406030204" pitchFamily="18" charset="0"/>
                          </a:rPr>
                          <m:t>𝑛</m:t>
                        </m:r>
                      </m:sup>
                      <m:e>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𝑗</m:t>
                            </m:r>
                          </m:e>
                        </m:d>
                        <m:r>
                          <a:rPr lang="en-US" altLang="zh-CN" i="1">
                            <a:latin typeface="Cambria Math" panose="02040503050406030204" pitchFamily="18" charset="0"/>
                          </a:rPr>
                          <m:t>∗</m:t>
                        </m:r>
                        <m:sSubSup>
                          <m:sSubSupPr>
                            <m:ctrlPr>
                              <a:rPr lang="en-US" altLang="zh-CN" i="1">
                                <a:solidFill>
                                  <a:srgbClr val="FFCC00"/>
                                </a:solidFill>
                                <a:latin typeface="Cambria Math" panose="02040503050406030204" pitchFamily="18" charset="0"/>
                              </a:rPr>
                            </m:ctrlPr>
                          </m:sSubSupPr>
                          <m:e>
                            <m:r>
                              <a:rPr lang="en-US" altLang="zh-CN" i="1">
                                <a:solidFill>
                                  <a:srgbClr val="FFCC00"/>
                                </a:solidFill>
                                <a:latin typeface="Cambria Math" panose="02040503050406030204" pitchFamily="18" charset="0"/>
                              </a:rPr>
                              <m:t>𝐶</m:t>
                            </m:r>
                          </m:e>
                          <m:sub>
                            <m:r>
                              <a:rPr lang="en-US" altLang="zh-CN" i="1">
                                <a:solidFill>
                                  <a:srgbClr val="FFCC00"/>
                                </a:solidFill>
                                <a:latin typeface="Cambria Math" panose="02040503050406030204" pitchFamily="18" charset="0"/>
                              </a:rPr>
                              <m:t>𝑛</m:t>
                            </m:r>
                          </m:sub>
                          <m:sup>
                            <m:r>
                              <a:rPr lang="en-US" altLang="zh-CN" i="1">
                                <a:solidFill>
                                  <a:srgbClr val="FFCC00"/>
                                </a:solidFill>
                                <a:latin typeface="Cambria Math" panose="02040503050406030204" pitchFamily="18" charset="0"/>
                              </a:rPr>
                              <m:t>𝑗</m:t>
                            </m:r>
                          </m:sup>
                        </m:sSubSup>
                        <m:r>
                          <a:rPr lang="en-US" altLang="zh-CN" b="0" i="1" smtClean="0">
                            <a:solidFill>
                              <a:schemeClr val="bg1"/>
                            </a:solidFill>
                            <a:latin typeface="Cambria Math" panose="02040503050406030204" pitchFamily="18" charset="0"/>
                          </a:rPr>
                          <m:t>∗</m:t>
                        </m:r>
                      </m:e>
                    </m:nary>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sub>
                      <m:sup>
                        <m:r>
                          <a:rPr lang="en-US" altLang="zh-CN" i="1">
                            <a:latin typeface="Cambria Math" panose="02040503050406030204" pitchFamily="18" charset="0"/>
                          </a:rPr>
                          <m:t>𝑛</m:t>
                        </m:r>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sup>
                        </m:sSup>
                        <m:r>
                          <a:rPr lang="en-US" altLang="zh-CN" i="1">
                            <a:latin typeface="Cambria Math" panose="02040503050406030204" pitchFamily="18" charset="0"/>
                          </a:rPr>
                          <m:t>∗</m:t>
                        </m:r>
                        <m:sSubSup>
                          <m:sSubSupPr>
                            <m:ctrlPr>
                              <a:rPr lang="en-US" altLang="zh-CN" i="1">
                                <a:solidFill>
                                  <a:srgbClr val="FFCC00"/>
                                </a:solidFill>
                                <a:latin typeface="Cambria Math" panose="02040503050406030204" pitchFamily="18" charset="0"/>
                              </a:rPr>
                            </m:ctrlPr>
                          </m:sSubSupPr>
                          <m:e>
                            <m:r>
                              <a:rPr lang="en-US" altLang="zh-CN" i="1">
                                <a:solidFill>
                                  <a:srgbClr val="FFCC00"/>
                                </a:solidFill>
                                <a:latin typeface="Cambria Math" panose="02040503050406030204" pitchFamily="18" charset="0"/>
                              </a:rPr>
                              <m:t>𝐶</m:t>
                            </m:r>
                          </m:e>
                          <m:sub>
                            <m:r>
                              <a:rPr lang="en-US" altLang="zh-CN" i="1">
                                <a:solidFill>
                                  <a:srgbClr val="FFCC00"/>
                                </a:solidFill>
                                <a:latin typeface="Cambria Math" panose="02040503050406030204" pitchFamily="18" charset="0"/>
                              </a:rPr>
                              <m:t>𝑛</m:t>
                            </m:r>
                            <m:r>
                              <a:rPr lang="en-US" altLang="zh-CN" i="1">
                                <a:solidFill>
                                  <a:srgbClr val="FFCC00"/>
                                </a:solidFill>
                                <a:latin typeface="Cambria Math" panose="02040503050406030204" pitchFamily="18" charset="0"/>
                              </a:rPr>
                              <m:t>−</m:t>
                            </m:r>
                            <m:r>
                              <a:rPr lang="en-US" altLang="zh-CN" i="1">
                                <a:solidFill>
                                  <a:srgbClr val="FFCC00"/>
                                </a:solidFill>
                                <a:latin typeface="Cambria Math" panose="02040503050406030204" pitchFamily="18" charset="0"/>
                              </a:rPr>
                              <m:t>𝑗</m:t>
                            </m:r>
                          </m:sub>
                          <m:sup>
                            <m:r>
                              <a:rPr lang="en-US" altLang="zh-CN" i="1">
                                <a:solidFill>
                                  <a:srgbClr val="FFCC00"/>
                                </a:solidFill>
                                <a:latin typeface="Cambria Math" panose="02040503050406030204" pitchFamily="18" charset="0"/>
                              </a:rPr>
                              <m:t>𝑖</m:t>
                            </m:r>
                            <m:r>
                              <a:rPr lang="en-US" altLang="zh-CN" i="1">
                                <a:solidFill>
                                  <a:srgbClr val="FFCC00"/>
                                </a:solidFill>
                                <a:latin typeface="Cambria Math" panose="02040503050406030204" pitchFamily="18" charset="0"/>
                              </a:rPr>
                              <m:t>−</m:t>
                            </m:r>
                            <m:r>
                              <a:rPr lang="en-US" altLang="zh-CN" i="1">
                                <a:solidFill>
                                  <a:srgbClr val="FFCC00"/>
                                </a:solidFill>
                                <a:latin typeface="Cambria Math" panose="02040503050406030204" pitchFamily="18" charset="0"/>
                              </a:rPr>
                              <m:t>𝑗</m:t>
                            </m:r>
                          </m:sup>
                        </m:sSubSup>
                      </m:e>
                    </m:nary>
                  </m:oMath>
                </a14:m>
                <a:endParaRPr lang="en-US" altLang="zh-CN" dirty="0"/>
              </a:p>
              <a:p>
                <a:r>
                  <a:rPr lang="zh-CN" altLang="en-US" dirty="0"/>
                  <a:t>换元，</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𝑖</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rPr>
                          <a:rPr lang="en-US" altLang="zh-CN" i="1">
                            <a:latin typeface="Cambria Math" panose="02040503050406030204" pitchFamily="18" charset="0"/>
                          </a:rPr>
                          <m:t>j</m:t>
                        </m:r>
                        <m:r>
                          <a:rPr lang="en-US" altLang="zh-CN" i="1">
                            <a:latin typeface="Cambria Math" panose="02040503050406030204" pitchFamily="18" charset="0"/>
                          </a:rPr>
                          <m:t>=0</m:t>
                        </m:r>
                      </m:sub>
                      <m:sup>
                        <m:r>
                          <a:rPr lang="en-US" altLang="zh-CN" i="1">
                            <a:latin typeface="Cambria Math" panose="02040503050406030204" pitchFamily="18" charset="0"/>
                          </a:rPr>
                          <m:t>𝑛</m:t>
                        </m:r>
                      </m:sup>
                      <m:e>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𝑗</m:t>
                            </m:r>
                          </m:e>
                        </m:d>
                        <m:r>
                          <a:rPr lang="en-US" altLang="zh-CN" i="1">
                            <a:latin typeface="Cambria Math" panose="02040503050406030204" pitchFamily="18" charset="0"/>
                          </a:rPr>
                          <m:t>∗</m:t>
                        </m:r>
                        <m:sSubSup>
                          <m:sSubSupPr>
                            <m:ctrlPr>
                              <a:rPr lang="en-US" altLang="zh-CN" i="1" smtClean="0">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𝐶</m:t>
                            </m:r>
                          </m:e>
                          <m:sub>
                            <m:r>
                              <a:rPr lang="en-US" altLang="zh-CN" i="1">
                                <a:solidFill>
                                  <a:schemeClr val="bg1"/>
                                </a:solidFill>
                                <a:latin typeface="Cambria Math" panose="02040503050406030204" pitchFamily="18" charset="0"/>
                              </a:rPr>
                              <m:t>𝑛</m:t>
                            </m:r>
                          </m:sub>
                          <m:sup>
                            <m:r>
                              <a:rPr lang="en-US" altLang="zh-CN" i="1">
                                <a:solidFill>
                                  <a:schemeClr val="bg1"/>
                                </a:solidFill>
                                <a:latin typeface="Cambria Math" panose="02040503050406030204" pitchFamily="18" charset="0"/>
                              </a:rPr>
                              <m:t>𝑗</m:t>
                            </m:r>
                          </m:sup>
                        </m:sSubSup>
                        <m:r>
                          <a:rPr lang="en-US" altLang="zh-CN" i="1">
                            <a:latin typeface="Cambria Math" panose="02040503050406030204" pitchFamily="18" charset="0"/>
                          </a:rPr>
                          <m:t>∗</m:t>
                        </m:r>
                      </m:e>
                    </m:nary>
                    <m:nary>
                      <m:naryPr>
                        <m:chr m:val="∑"/>
                        <m:ctrlPr>
                          <a:rPr lang="en-US" altLang="zh-CN" i="1" smtClean="0">
                            <a:solidFill>
                              <a:srgbClr val="FF0000"/>
                            </a:solidFill>
                            <a:latin typeface="Cambria Math" panose="02040503050406030204" pitchFamily="18" charset="0"/>
                          </a:rPr>
                        </m:ctrlPr>
                      </m:naryPr>
                      <m:sub>
                        <m:r>
                          <m:rPr>
                            <m:brk m:alnAt="23"/>
                          </m:rPr>
                          <a:rPr lang="en-US" altLang="zh-CN" i="1">
                            <a:solidFill>
                              <a:srgbClr val="FF0000"/>
                            </a:solidFill>
                            <a:latin typeface="Cambria Math" panose="02040503050406030204" pitchFamily="18" charset="0"/>
                          </a:rPr>
                          <m:t>𝑖</m:t>
                        </m:r>
                        <m:r>
                          <a:rPr lang="en-US" altLang="zh-CN" i="1">
                            <a:solidFill>
                              <a:srgbClr val="FF0000"/>
                            </a:solidFill>
                            <a:latin typeface="Cambria Math" panose="02040503050406030204" pitchFamily="18" charset="0"/>
                          </a:rPr>
                          <m:t>=</m:t>
                        </m:r>
                        <m:r>
                          <a:rPr lang="en-US" altLang="zh-CN" b="0" i="1" smtClean="0">
                            <a:solidFill>
                              <a:srgbClr val="FF0000"/>
                            </a:solidFill>
                            <a:latin typeface="Cambria Math" panose="02040503050406030204" pitchFamily="18" charset="0"/>
                          </a:rPr>
                          <m:t>0</m:t>
                        </m:r>
                      </m:sub>
                      <m:sup>
                        <m:r>
                          <a:rPr lang="en-US" altLang="zh-CN" i="1">
                            <a:solidFill>
                              <a:srgbClr val="FF0000"/>
                            </a:solidFill>
                            <a:latin typeface="Cambria Math" panose="02040503050406030204" pitchFamily="18" charset="0"/>
                          </a:rPr>
                          <m:t>𝑛</m:t>
                        </m:r>
                        <m:r>
                          <a:rPr lang="en-US" altLang="zh-CN" b="0" i="1" smtClean="0">
                            <a:solidFill>
                              <a:srgbClr val="FF0000"/>
                            </a:solidFill>
                            <a:latin typeface="Cambria Math" panose="02040503050406030204" pitchFamily="18" charset="0"/>
                          </a:rPr>
                          <m:t>−</m:t>
                        </m:r>
                        <m:r>
                          <a:rPr lang="en-US" altLang="zh-CN" b="0" i="1" smtClean="0">
                            <a:solidFill>
                              <a:srgbClr val="FF0000"/>
                            </a:solidFill>
                            <a:latin typeface="Cambria Math" panose="02040503050406030204" pitchFamily="18" charset="0"/>
                          </a:rPr>
                          <m:t>𝑗</m:t>
                        </m:r>
                      </m:sup>
                      <m:e>
                        <m:sSup>
                          <m:sSupPr>
                            <m:ctrlPr>
                              <a:rPr lang="en-US" altLang="zh-CN" i="1">
                                <a:solidFill>
                                  <a:srgbClr val="FF0000"/>
                                </a:solidFill>
                                <a:latin typeface="Cambria Math" panose="02040503050406030204" pitchFamily="18" charset="0"/>
                              </a:rPr>
                            </m:ctrlPr>
                          </m:sSupPr>
                          <m:e>
                            <m:d>
                              <m:dPr>
                                <m:ctrlPr>
                                  <a:rPr lang="en-US" altLang="zh-CN" i="1">
                                    <a:solidFill>
                                      <a:srgbClr val="FF0000"/>
                                    </a:solidFill>
                                    <a:latin typeface="Cambria Math" panose="02040503050406030204" pitchFamily="18" charset="0"/>
                                  </a:rPr>
                                </m:ctrlPr>
                              </m:dPr>
                              <m:e>
                                <m:r>
                                  <a:rPr lang="en-US" altLang="zh-CN" i="1">
                                    <a:solidFill>
                                      <a:srgbClr val="FF0000"/>
                                    </a:solidFill>
                                    <a:latin typeface="Cambria Math" panose="02040503050406030204" pitchFamily="18" charset="0"/>
                                  </a:rPr>
                                  <m:t>−1</m:t>
                                </m:r>
                              </m:e>
                            </m:d>
                          </m:e>
                          <m:sup>
                            <m:r>
                              <a:rPr lang="en-US" altLang="zh-CN" i="1">
                                <a:solidFill>
                                  <a:srgbClr val="FF0000"/>
                                </a:solidFill>
                                <a:latin typeface="Cambria Math" panose="02040503050406030204" pitchFamily="18" charset="0"/>
                              </a:rPr>
                              <m:t>𝑛</m:t>
                            </m:r>
                            <m:r>
                              <a:rPr lang="en-US" altLang="zh-CN" b="0" i="1" smtClean="0">
                                <a:solidFill>
                                  <a:srgbClr val="FF0000"/>
                                </a:solidFill>
                                <a:latin typeface="Cambria Math" panose="02040503050406030204" pitchFamily="18" charset="0"/>
                              </a:rPr>
                              <m:t>−</m:t>
                            </m:r>
                            <m:r>
                              <a:rPr lang="en-US" altLang="zh-CN" b="0" i="1" smtClean="0">
                                <a:solidFill>
                                  <a:srgbClr val="FF0000"/>
                                </a:solidFill>
                                <a:latin typeface="Cambria Math" panose="02040503050406030204" pitchFamily="18" charset="0"/>
                              </a:rPr>
                              <m:t>𝑗</m:t>
                            </m:r>
                            <m:r>
                              <a:rPr lang="en-US" altLang="zh-CN" i="1">
                                <a:solidFill>
                                  <a:srgbClr val="FF0000"/>
                                </a:solidFill>
                                <a:latin typeface="Cambria Math" panose="02040503050406030204" pitchFamily="18" charset="0"/>
                              </a:rPr>
                              <m:t>−</m:t>
                            </m:r>
                            <m:r>
                              <a:rPr lang="en-US" altLang="zh-CN" i="1">
                                <a:solidFill>
                                  <a:srgbClr val="FF0000"/>
                                </a:solidFill>
                                <a:latin typeface="Cambria Math" panose="02040503050406030204" pitchFamily="18" charset="0"/>
                              </a:rPr>
                              <m:t>𝑖</m:t>
                            </m:r>
                          </m:sup>
                        </m:sSup>
                        <m:r>
                          <a:rPr lang="en-US" altLang="zh-CN" i="1">
                            <a:solidFill>
                              <a:srgbClr val="FF0000"/>
                            </a:solidFill>
                            <a:latin typeface="Cambria Math" panose="02040503050406030204" pitchFamily="18" charset="0"/>
                          </a:rPr>
                          <m:t>∗</m:t>
                        </m:r>
                        <m:sSubSup>
                          <m:sSubSupPr>
                            <m:ctrlPr>
                              <a:rPr lang="en-US" altLang="zh-CN" i="1">
                                <a:solidFill>
                                  <a:srgbClr val="FF0000"/>
                                </a:solidFill>
                                <a:latin typeface="Cambria Math" panose="02040503050406030204" pitchFamily="18" charset="0"/>
                              </a:rPr>
                            </m:ctrlPr>
                          </m:sSubSupPr>
                          <m:e>
                            <m:r>
                              <a:rPr lang="en-US" altLang="zh-CN" i="1">
                                <a:solidFill>
                                  <a:srgbClr val="FF0000"/>
                                </a:solidFill>
                                <a:latin typeface="Cambria Math" panose="02040503050406030204" pitchFamily="18" charset="0"/>
                              </a:rPr>
                              <m:t>𝐶</m:t>
                            </m:r>
                          </m:e>
                          <m:sub>
                            <m:r>
                              <a:rPr lang="en-US" altLang="zh-CN" i="1">
                                <a:solidFill>
                                  <a:srgbClr val="FF0000"/>
                                </a:solidFill>
                                <a:latin typeface="Cambria Math" panose="02040503050406030204" pitchFamily="18" charset="0"/>
                              </a:rPr>
                              <m:t>𝑛</m:t>
                            </m:r>
                            <m:r>
                              <a:rPr lang="en-US" altLang="zh-CN" i="1">
                                <a:solidFill>
                                  <a:srgbClr val="FF0000"/>
                                </a:solidFill>
                                <a:latin typeface="Cambria Math" panose="02040503050406030204" pitchFamily="18" charset="0"/>
                              </a:rPr>
                              <m:t>−</m:t>
                            </m:r>
                            <m:r>
                              <a:rPr lang="en-US" altLang="zh-CN" i="1">
                                <a:solidFill>
                                  <a:srgbClr val="FF0000"/>
                                </a:solidFill>
                                <a:latin typeface="Cambria Math" panose="02040503050406030204" pitchFamily="18" charset="0"/>
                              </a:rPr>
                              <m:t>𝑗</m:t>
                            </m:r>
                          </m:sub>
                          <m:sup>
                            <m:r>
                              <a:rPr lang="en-US" altLang="zh-CN" i="1">
                                <a:solidFill>
                                  <a:srgbClr val="FF0000"/>
                                </a:solidFill>
                                <a:latin typeface="Cambria Math" panose="02040503050406030204" pitchFamily="18" charset="0"/>
                              </a:rPr>
                              <m:t>𝑖</m:t>
                            </m:r>
                          </m:sup>
                        </m:sSubSup>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rPr>
                          <a:rPr lang="en-US" altLang="zh-CN" i="1">
                            <a:latin typeface="Cambria Math" panose="02040503050406030204" pitchFamily="18" charset="0"/>
                          </a:rPr>
                          <m:t>j</m:t>
                        </m:r>
                        <m:r>
                          <a:rPr lang="en-US" altLang="zh-CN" i="1">
                            <a:latin typeface="Cambria Math" panose="02040503050406030204" pitchFamily="18" charset="0"/>
                          </a:rPr>
                          <m:t>=0</m:t>
                        </m:r>
                      </m:sub>
                      <m:sup>
                        <m:r>
                          <a:rPr lang="en-US" altLang="zh-CN" i="1">
                            <a:latin typeface="Cambria Math" panose="02040503050406030204" pitchFamily="18" charset="0"/>
                          </a:rPr>
                          <m:t>𝑛</m:t>
                        </m:r>
                      </m:sup>
                      <m:e>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𝑗</m:t>
                            </m:r>
                          </m:e>
                        </m:d>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𝑛</m:t>
                            </m:r>
                          </m:sub>
                          <m:sup>
                            <m:r>
                              <a:rPr lang="en-US" altLang="zh-CN" i="1">
                                <a:latin typeface="Cambria Math" panose="02040503050406030204" pitchFamily="18" charset="0"/>
                              </a:rPr>
                              <m:t>𝑗</m:t>
                            </m:r>
                          </m:sup>
                        </m:sSubSup>
                        <m:r>
                          <a:rPr lang="en-US" altLang="zh-CN" i="1">
                            <a:latin typeface="Cambria Math" panose="02040503050406030204" pitchFamily="18" charset="0"/>
                          </a:rPr>
                          <m:t>∗</m:t>
                        </m:r>
                      </m:e>
                    </m:nary>
                    <m:r>
                      <a:rPr lang="en-US" altLang="zh-CN" b="0" i="1" smtClean="0">
                        <a:latin typeface="Cambria Math" panose="02040503050406030204" pitchFamily="18" charset="0"/>
                      </a:rPr>
                      <m:t>[</m:t>
                    </m:r>
                    <m:r>
                      <a:rPr lang="en-US" altLang="zh-CN" b="0" i="1" smtClean="0">
                        <a:latin typeface="Cambria Math" panose="02040503050406030204" pitchFamily="18" charset="0"/>
                      </a:rPr>
                      <m:t>𝑗</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rPr>
                          <a:rPr lang="en-US" altLang="zh-CN" i="1">
                            <a:latin typeface="Cambria Math" panose="02040503050406030204" pitchFamily="18" charset="0"/>
                          </a:rPr>
                          <m:t>j</m:t>
                        </m:r>
                        <m:r>
                          <a:rPr lang="en-US" altLang="zh-CN" i="1">
                            <a:latin typeface="Cambria Math" panose="02040503050406030204" pitchFamily="18" charset="0"/>
                          </a:rPr>
                          <m:t>=0</m:t>
                        </m:r>
                      </m:sub>
                      <m:sup>
                        <m:r>
                          <a:rPr lang="en-US" altLang="zh-CN" i="1">
                            <a:latin typeface="Cambria Math" panose="02040503050406030204" pitchFamily="18" charset="0"/>
                          </a:rPr>
                          <m:t>𝑛</m:t>
                        </m:r>
                      </m:sup>
                      <m:e>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𝑗</m:t>
                            </m:r>
                          </m:e>
                        </m:d>
                        <m:r>
                          <a:rPr lang="en-US" altLang="zh-CN" i="1">
                            <a:latin typeface="Cambria Math" panose="02040503050406030204" pitchFamily="18" charset="0"/>
                          </a:rPr>
                          <m:t>∗</m:t>
                        </m:r>
                      </m:e>
                    </m:nary>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E8E5E98B-02E5-4179-8AB1-9921A9C779DA}"/>
                  </a:ext>
                </a:extLst>
              </p:cNvPr>
              <p:cNvSpPr>
                <a:spLocks noGrp="1" noRot="1" noChangeAspect="1" noMove="1" noResize="1" noEditPoints="1" noAdjustHandles="1" noChangeArrowheads="1" noChangeShapeType="1" noTextEdit="1"/>
              </p:cNvSpPr>
              <p:nvPr>
                <p:ph idx="1"/>
              </p:nvPr>
            </p:nvSpPr>
            <p:spPr>
              <a:blipFill>
                <a:blip r:embed="rId4"/>
                <a:stretch>
                  <a:fillRect l="-104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64EED98D-8EAA-4BF0-B60C-3177BCF8D0AB}"/>
                  </a:ext>
                </a:extLst>
              </p:cNvPr>
              <p:cNvSpPr txBox="1">
                <a:spLocks/>
              </p:cNvSpPr>
              <p:nvPr/>
            </p:nvSpPr>
            <p:spPr>
              <a:xfrm>
                <a:off x="9060024" y="1379123"/>
                <a:ext cx="3004457" cy="4938546"/>
              </a:xfrm>
              <a:prstGeom prst="rect">
                <a:avLst/>
              </a:prstGeom>
            </p:spPr>
            <p:txBody>
              <a:bodyPr vert="horz" lIns="91440" tIns="45720" rIns="91440" bIns="45720" rtlCol="0" anchor="ctr">
                <a:normAutofit fontScale="5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14:m>
                  <m:oMathPara xmlns:m="http://schemas.openxmlformats.org/officeDocument/2006/math">
                    <m:oMathParaPr>
                      <m:jc m:val="centerGroup"/>
                    </m:oMathParaPr>
                    <m:oMath xmlns:m="http://schemas.openxmlformats.org/officeDocument/2006/math">
                      <m:r>
                        <a:rPr lang="en-US" altLang="zh-CN" sz="3000" i="1" smtClean="0">
                          <a:latin typeface="Cambria Math" panose="02040503050406030204" pitchFamily="18" charset="0"/>
                        </a:rPr>
                        <m:t>𝑚</m:t>
                      </m:r>
                      <m:r>
                        <a:rPr lang="en-US" altLang="zh-CN" sz="3000" i="1" smtClean="0">
                          <a:latin typeface="Cambria Math" panose="02040503050406030204" pitchFamily="18" charset="0"/>
                        </a:rPr>
                        <m:t>∗</m:t>
                      </m:r>
                      <m:sSubSup>
                        <m:sSubSupPr>
                          <m:ctrlPr>
                            <a:rPr lang="en-US" altLang="zh-CN" sz="3000" i="1" smtClean="0">
                              <a:latin typeface="Cambria Math" panose="02040503050406030204" pitchFamily="18" charset="0"/>
                            </a:rPr>
                          </m:ctrlPr>
                        </m:sSubSupPr>
                        <m:e>
                          <m:r>
                            <a:rPr lang="en-US" altLang="zh-CN" sz="3000" i="1" smtClean="0">
                              <a:latin typeface="Cambria Math" panose="02040503050406030204" pitchFamily="18" charset="0"/>
                            </a:rPr>
                            <m:t>𝐶</m:t>
                          </m:r>
                        </m:e>
                        <m:sub>
                          <m:r>
                            <a:rPr lang="en-US" altLang="zh-CN" sz="3000" i="1" smtClean="0">
                              <a:latin typeface="Cambria Math" panose="02040503050406030204" pitchFamily="18" charset="0"/>
                            </a:rPr>
                            <m:t>𝑛</m:t>
                          </m:r>
                        </m:sub>
                        <m:sup>
                          <m:r>
                            <a:rPr lang="en-US" altLang="zh-CN" sz="3000" i="1" smtClean="0">
                              <a:latin typeface="Cambria Math" panose="02040503050406030204" pitchFamily="18" charset="0"/>
                            </a:rPr>
                            <m:t>𝑚</m:t>
                          </m:r>
                        </m:sup>
                      </m:sSubSup>
                      <m:r>
                        <a:rPr lang="en-US" altLang="zh-CN" sz="3000" i="1" smtClean="0">
                          <a:latin typeface="Cambria Math" panose="02040503050406030204" pitchFamily="18" charset="0"/>
                        </a:rPr>
                        <m:t>=</m:t>
                      </m:r>
                      <m:r>
                        <a:rPr lang="en-US" altLang="zh-CN" sz="3000" i="1" smtClean="0">
                          <a:latin typeface="Cambria Math" panose="02040503050406030204" pitchFamily="18" charset="0"/>
                        </a:rPr>
                        <m:t>𝑛</m:t>
                      </m:r>
                      <m:r>
                        <a:rPr lang="en-US" altLang="zh-CN" sz="3000" i="1" smtClean="0">
                          <a:latin typeface="Cambria Math" panose="02040503050406030204" pitchFamily="18" charset="0"/>
                        </a:rPr>
                        <m:t>∗</m:t>
                      </m:r>
                      <m:sSubSup>
                        <m:sSubSupPr>
                          <m:ctrlPr>
                            <a:rPr lang="en-US" altLang="zh-CN" sz="3000" i="1" smtClean="0">
                              <a:latin typeface="Cambria Math" panose="02040503050406030204" pitchFamily="18" charset="0"/>
                            </a:rPr>
                          </m:ctrlPr>
                        </m:sSubSupPr>
                        <m:e>
                          <m:r>
                            <a:rPr lang="en-US" altLang="zh-CN" sz="3000" i="1" smtClean="0">
                              <a:latin typeface="Cambria Math" panose="02040503050406030204" pitchFamily="18" charset="0"/>
                            </a:rPr>
                            <m:t>𝐶</m:t>
                          </m:r>
                        </m:e>
                        <m:sub>
                          <m:r>
                            <a:rPr lang="en-US" altLang="zh-CN" sz="3000" i="1" smtClean="0">
                              <a:latin typeface="Cambria Math" panose="02040503050406030204" pitchFamily="18" charset="0"/>
                            </a:rPr>
                            <m:t>𝑛</m:t>
                          </m:r>
                          <m:r>
                            <a:rPr lang="en-US" altLang="zh-CN" sz="3000" i="1" smtClean="0">
                              <a:latin typeface="Cambria Math" panose="02040503050406030204" pitchFamily="18" charset="0"/>
                            </a:rPr>
                            <m:t>−1</m:t>
                          </m:r>
                        </m:sub>
                        <m:sup>
                          <m:r>
                            <a:rPr lang="en-US" altLang="zh-CN" sz="3000" i="1" smtClean="0">
                              <a:latin typeface="Cambria Math" panose="02040503050406030204" pitchFamily="18" charset="0"/>
                            </a:rPr>
                            <m:t>𝑚</m:t>
                          </m:r>
                          <m:r>
                            <a:rPr lang="en-US" altLang="zh-CN" sz="3000" i="1" smtClean="0">
                              <a:latin typeface="Cambria Math" panose="02040503050406030204" pitchFamily="18" charset="0"/>
                            </a:rPr>
                            <m:t>−1</m:t>
                          </m:r>
                        </m:sup>
                      </m:sSubSup>
                    </m:oMath>
                  </m:oMathPara>
                </a14:m>
                <a:endParaRPr lang="en-US" altLang="zh-CN" sz="3000" i="1" dirty="0">
                  <a:latin typeface="Cambria Math" panose="02040503050406030204" pitchFamily="18" charset="0"/>
                </a:endParaRPr>
              </a:p>
              <a:p>
                <a:pPr>
                  <a:lnSpc>
                    <a:spcPct val="120000"/>
                  </a:lnSpc>
                </a:pPr>
                <a14:m>
                  <m:oMathPara xmlns:m="http://schemas.openxmlformats.org/officeDocument/2006/math">
                    <m:oMathParaPr>
                      <m:jc m:val="centerGroup"/>
                    </m:oMathParaPr>
                    <m:oMath xmlns:m="http://schemas.openxmlformats.org/officeDocument/2006/math">
                      <m:sSubSup>
                        <m:sSubSupPr>
                          <m:ctrlPr>
                            <a:rPr lang="en-US" altLang="zh-CN" sz="3000" i="1" dirty="0" smtClean="0">
                              <a:latin typeface="Cambria Math" panose="02040503050406030204" pitchFamily="18" charset="0"/>
                            </a:rPr>
                          </m:ctrlPr>
                        </m:sSubSupPr>
                        <m:e>
                          <m:r>
                            <m:rPr>
                              <m:sty m:val="p"/>
                            </m:rPr>
                            <a:rPr lang="en-US" altLang="zh-CN" sz="3000" i="1" dirty="0">
                              <a:latin typeface="Cambria Math" panose="02040503050406030204" pitchFamily="18" charset="0"/>
                            </a:rPr>
                            <m:t>C</m:t>
                          </m:r>
                        </m:e>
                        <m:sub>
                          <m:r>
                            <a:rPr lang="en-US" altLang="zh-CN" sz="3000" i="1" dirty="0">
                              <a:latin typeface="Cambria Math" panose="02040503050406030204" pitchFamily="18" charset="0"/>
                            </a:rPr>
                            <m:t>𝑛</m:t>
                          </m:r>
                        </m:sub>
                        <m:sup>
                          <m:r>
                            <a:rPr lang="en-US" altLang="zh-CN" sz="3000" i="1" dirty="0">
                              <a:latin typeface="Cambria Math" panose="02040503050406030204" pitchFamily="18" charset="0"/>
                            </a:rPr>
                            <m:t>𝑚</m:t>
                          </m:r>
                        </m:sup>
                      </m:sSubSup>
                      <m:r>
                        <a:rPr lang="en-US" altLang="zh-CN" sz="3000" i="1" dirty="0">
                          <a:latin typeface="Cambria Math" panose="02040503050406030204" pitchFamily="18" charset="0"/>
                        </a:rPr>
                        <m:t>=</m:t>
                      </m:r>
                      <m:sSubSup>
                        <m:sSubSupPr>
                          <m:ctrlPr>
                            <a:rPr lang="en-US" altLang="zh-CN" sz="3000" i="1" dirty="0">
                              <a:latin typeface="Cambria Math" panose="02040503050406030204" pitchFamily="18" charset="0"/>
                            </a:rPr>
                          </m:ctrlPr>
                        </m:sSubSupPr>
                        <m:e>
                          <m:r>
                            <a:rPr lang="en-US" altLang="zh-CN" sz="3000" i="1" dirty="0">
                              <a:latin typeface="Cambria Math" panose="02040503050406030204" pitchFamily="18" charset="0"/>
                            </a:rPr>
                            <m:t>𝐶</m:t>
                          </m:r>
                        </m:e>
                        <m:sub>
                          <m:r>
                            <a:rPr lang="en-US" altLang="zh-CN" sz="3000" i="1" dirty="0">
                              <a:latin typeface="Cambria Math" panose="02040503050406030204" pitchFamily="18" charset="0"/>
                            </a:rPr>
                            <m:t>𝑛</m:t>
                          </m:r>
                          <m:r>
                            <a:rPr lang="en-US" altLang="zh-CN" sz="3000" i="1" dirty="0">
                              <a:latin typeface="Cambria Math" panose="02040503050406030204" pitchFamily="18" charset="0"/>
                            </a:rPr>
                            <m:t>−1</m:t>
                          </m:r>
                        </m:sub>
                        <m:sup>
                          <m:r>
                            <a:rPr lang="en-US" altLang="zh-CN" sz="3000" i="1" dirty="0">
                              <a:latin typeface="Cambria Math" panose="02040503050406030204" pitchFamily="18" charset="0"/>
                            </a:rPr>
                            <m:t>𝑚</m:t>
                          </m:r>
                        </m:sup>
                      </m:sSubSup>
                      <m:r>
                        <a:rPr lang="en-US" altLang="zh-CN" sz="3000" i="1" dirty="0">
                          <a:latin typeface="Cambria Math" panose="02040503050406030204" pitchFamily="18" charset="0"/>
                        </a:rPr>
                        <m:t>+</m:t>
                      </m:r>
                      <m:sSubSup>
                        <m:sSubSupPr>
                          <m:ctrlPr>
                            <a:rPr lang="en-US" altLang="zh-CN" sz="3000" i="1" dirty="0">
                              <a:latin typeface="Cambria Math" panose="02040503050406030204" pitchFamily="18" charset="0"/>
                            </a:rPr>
                          </m:ctrlPr>
                        </m:sSubSupPr>
                        <m:e>
                          <m:r>
                            <a:rPr lang="en-US" altLang="zh-CN" sz="3000" i="1" dirty="0">
                              <a:latin typeface="Cambria Math" panose="02040503050406030204" pitchFamily="18" charset="0"/>
                            </a:rPr>
                            <m:t>𝐶</m:t>
                          </m:r>
                        </m:e>
                        <m:sub>
                          <m:r>
                            <a:rPr lang="en-US" altLang="zh-CN" sz="3000" i="1" dirty="0">
                              <a:latin typeface="Cambria Math" panose="02040503050406030204" pitchFamily="18" charset="0"/>
                            </a:rPr>
                            <m:t>𝑛</m:t>
                          </m:r>
                          <m:r>
                            <a:rPr lang="en-US" altLang="zh-CN" sz="3000" i="1" dirty="0">
                              <a:latin typeface="Cambria Math" panose="02040503050406030204" pitchFamily="18" charset="0"/>
                            </a:rPr>
                            <m:t>−1</m:t>
                          </m:r>
                        </m:sub>
                        <m:sup>
                          <m:r>
                            <a:rPr lang="en-US" altLang="zh-CN" sz="3000" i="1" dirty="0">
                              <a:latin typeface="Cambria Math" panose="02040503050406030204" pitchFamily="18" charset="0"/>
                            </a:rPr>
                            <m:t>𝑚</m:t>
                          </m:r>
                          <m:r>
                            <a:rPr lang="en-US" altLang="zh-CN" sz="3000" i="1" dirty="0">
                              <a:latin typeface="Cambria Math" panose="02040503050406030204" pitchFamily="18" charset="0"/>
                            </a:rPr>
                            <m:t>−1</m:t>
                          </m:r>
                        </m:sup>
                      </m:sSubSup>
                    </m:oMath>
                  </m:oMathPara>
                </a14:m>
                <a:endParaRPr lang="en-US" altLang="zh-CN" sz="3000" dirty="0"/>
              </a:p>
              <a:p>
                <a:pPr>
                  <a:lnSpc>
                    <a:spcPct val="120000"/>
                  </a:lnSpc>
                </a:pPr>
                <a14:m>
                  <m:oMathPara xmlns:m="http://schemas.openxmlformats.org/officeDocument/2006/math">
                    <m:oMathParaPr>
                      <m:jc m:val="centerGroup"/>
                    </m:oMathParaPr>
                    <m:oMath xmlns:m="http://schemas.openxmlformats.org/officeDocument/2006/math">
                      <m:nary>
                        <m:naryPr>
                          <m:chr m:val="∑"/>
                          <m:ctrlPr>
                            <a:rPr lang="zh-CN" altLang="en-US" sz="3000" i="1">
                              <a:latin typeface="Cambria Math" panose="02040503050406030204" pitchFamily="18" charset="0"/>
                            </a:rPr>
                          </m:ctrlPr>
                        </m:naryPr>
                        <m:sub>
                          <m:r>
                            <m:rPr>
                              <m:brk m:alnAt="23"/>
                            </m:rPr>
                            <a:rPr lang="en-US" altLang="zh-CN" sz="3000" i="1">
                              <a:latin typeface="Cambria Math" panose="02040503050406030204" pitchFamily="18" charset="0"/>
                            </a:rPr>
                            <m:t>𝑖</m:t>
                          </m:r>
                          <m:r>
                            <a:rPr lang="en-US" altLang="zh-CN" sz="3000" i="1">
                              <a:latin typeface="Cambria Math" panose="02040503050406030204" pitchFamily="18" charset="0"/>
                            </a:rPr>
                            <m:t>=</m:t>
                          </m:r>
                          <m:r>
                            <a:rPr lang="en-US" altLang="zh-CN" sz="3000" i="1">
                              <a:latin typeface="Cambria Math" panose="02040503050406030204" pitchFamily="18" charset="0"/>
                            </a:rPr>
                            <m:t>𝑚</m:t>
                          </m:r>
                        </m:sub>
                        <m:sup>
                          <m:r>
                            <a:rPr lang="en-US" altLang="zh-CN" sz="3000" i="1">
                              <a:latin typeface="Cambria Math" panose="02040503050406030204" pitchFamily="18" charset="0"/>
                            </a:rPr>
                            <m:t>𝑛</m:t>
                          </m:r>
                        </m:sup>
                        <m:e>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𝑖</m:t>
                              </m:r>
                            </m:sub>
                            <m:sup>
                              <m:r>
                                <a:rPr lang="en-US" altLang="zh-CN" sz="3000" i="1">
                                  <a:latin typeface="Cambria Math" panose="02040503050406030204" pitchFamily="18" charset="0"/>
                                </a:rPr>
                                <m:t>𝑚</m:t>
                              </m:r>
                            </m:sup>
                          </m:sSubSup>
                          <m:r>
                            <a:rPr lang="en-US" altLang="zh-CN" sz="3000" i="1">
                              <a:latin typeface="Cambria Math" panose="02040503050406030204" pitchFamily="18" charset="0"/>
                            </a:rPr>
                            <m:t>=</m:t>
                          </m:r>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𝑛</m:t>
                              </m:r>
                              <m:r>
                                <a:rPr lang="en-US" altLang="zh-CN" sz="3000" i="1">
                                  <a:latin typeface="Cambria Math" panose="02040503050406030204" pitchFamily="18" charset="0"/>
                                </a:rPr>
                                <m:t>+1</m:t>
                              </m:r>
                            </m:sub>
                            <m:sup>
                              <m:r>
                                <a:rPr lang="en-US" altLang="zh-CN" sz="3000" i="1">
                                  <a:latin typeface="Cambria Math" panose="02040503050406030204" pitchFamily="18" charset="0"/>
                                </a:rPr>
                                <m:t>𝑚</m:t>
                              </m:r>
                              <m:r>
                                <a:rPr lang="en-US" altLang="zh-CN" sz="3000" i="1">
                                  <a:latin typeface="Cambria Math" panose="02040503050406030204" pitchFamily="18" charset="0"/>
                                </a:rPr>
                                <m:t>+1</m:t>
                              </m:r>
                            </m:sup>
                          </m:sSubSup>
                        </m:e>
                      </m:nary>
                    </m:oMath>
                  </m:oMathPara>
                </a14:m>
                <a:endParaRPr lang="en-US" altLang="zh-CN" sz="3000" dirty="0"/>
              </a:p>
              <a:p>
                <a:pPr>
                  <a:lnSpc>
                    <a:spcPct val="120000"/>
                  </a:lnSpc>
                </a:pPr>
                <a14:m>
                  <m:oMathPara xmlns:m="http://schemas.openxmlformats.org/officeDocument/2006/math">
                    <m:oMathParaPr>
                      <m:jc m:val="centerGroup"/>
                    </m:oMathParaPr>
                    <m:oMath xmlns:m="http://schemas.openxmlformats.org/officeDocument/2006/math">
                      <m:nary>
                        <m:naryPr>
                          <m:chr m:val="∑"/>
                          <m:ctrlPr>
                            <a:rPr lang="zh-CN" altLang="en-US" sz="3000" i="1">
                              <a:latin typeface="Cambria Math" panose="02040503050406030204" pitchFamily="18" charset="0"/>
                            </a:rPr>
                          </m:ctrlPr>
                        </m:naryPr>
                        <m:sub>
                          <m:r>
                            <m:rPr>
                              <m:brk m:alnAt="23"/>
                            </m:rPr>
                            <a:rPr lang="en-US" altLang="zh-CN" sz="3000" i="1">
                              <a:latin typeface="Cambria Math" panose="02040503050406030204" pitchFamily="18" charset="0"/>
                            </a:rPr>
                            <m:t>𝑖</m:t>
                          </m:r>
                          <m:r>
                            <a:rPr lang="en-US" altLang="zh-CN" sz="3000" i="1">
                              <a:latin typeface="Cambria Math" panose="02040503050406030204" pitchFamily="18" charset="0"/>
                            </a:rPr>
                            <m:t>=0</m:t>
                          </m:r>
                        </m:sub>
                        <m:sup>
                          <m:r>
                            <a:rPr lang="en-US" altLang="zh-CN" sz="3000" i="1">
                              <a:latin typeface="Cambria Math" panose="02040503050406030204" pitchFamily="18" charset="0"/>
                            </a:rPr>
                            <m:t>𝑛</m:t>
                          </m:r>
                        </m:sup>
                        <m:e>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𝑛</m:t>
                              </m:r>
                            </m:sub>
                            <m:sup>
                              <m:r>
                                <a:rPr lang="en-US" altLang="zh-CN" sz="3000" i="1">
                                  <a:latin typeface="Cambria Math" panose="02040503050406030204" pitchFamily="18" charset="0"/>
                                </a:rPr>
                                <m:t>𝑖</m:t>
                              </m:r>
                            </m:sup>
                          </m:sSubSup>
                        </m:e>
                      </m:nary>
                      <m:r>
                        <a:rPr lang="en-US" altLang="zh-CN" sz="3000" i="1">
                          <a:latin typeface="Cambria Math" panose="02040503050406030204" pitchFamily="18" charset="0"/>
                        </a:rPr>
                        <m:t>=</m:t>
                      </m:r>
                      <m:sSup>
                        <m:sSupPr>
                          <m:ctrlPr>
                            <a:rPr lang="en-US" altLang="zh-CN" sz="3000" i="1">
                              <a:latin typeface="Cambria Math" panose="02040503050406030204" pitchFamily="18" charset="0"/>
                            </a:rPr>
                          </m:ctrlPr>
                        </m:sSupPr>
                        <m:e>
                          <m:r>
                            <a:rPr lang="en-US" altLang="zh-CN" sz="3000" i="1">
                              <a:latin typeface="Cambria Math" panose="02040503050406030204" pitchFamily="18" charset="0"/>
                            </a:rPr>
                            <m:t>2</m:t>
                          </m:r>
                        </m:e>
                        <m:sup>
                          <m:r>
                            <a:rPr lang="en-US" altLang="zh-CN" sz="3000" i="1">
                              <a:latin typeface="Cambria Math" panose="02040503050406030204" pitchFamily="18" charset="0"/>
                            </a:rPr>
                            <m:t>𝑛</m:t>
                          </m:r>
                        </m:sup>
                      </m:sSup>
                    </m:oMath>
                  </m:oMathPara>
                </a14:m>
                <a:endParaRPr lang="en-US" altLang="zh-CN" sz="3000" dirty="0"/>
              </a:p>
              <a:p>
                <a:pPr>
                  <a:lnSpc>
                    <a:spcPct val="120000"/>
                  </a:lnSpc>
                </a:pPr>
                <a14:m>
                  <m:oMathPara xmlns:m="http://schemas.openxmlformats.org/officeDocument/2006/math">
                    <m:oMathParaPr>
                      <m:jc m:val="centerGroup"/>
                    </m:oMathParaPr>
                    <m:oMath xmlns:m="http://schemas.openxmlformats.org/officeDocument/2006/math">
                      <m:nary>
                        <m:naryPr>
                          <m:chr m:val="∑"/>
                          <m:ctrlPr>
                            <a:rPr lang="zh-CN" altLang="en-US" sz="3000" i="1" smtClean="0">
                              <a:solidFill>
                                <a:srgbClr val="FF0000"/>
                              </a:solidFill>
                              <a:latin typeface="Cambria Math" panose="02040503050406030204" pitchFamily="18" charset="0"/>
                            </a:rPr>
                          </m:ctrlPr>
                        </m:naryPr>
                        <m:sub>
                          <m:r>
                            <m:rPr>
                              <m:brk m:alnAt="23"/>
                            </m:rPr>
                            <a:rPr lang="en-US" altLang="zh-CN" sz="3000" i="1">
                              <a:solidFill>
                                <a:srgbClr val="FF0000"/>
                              </a:solidFill>
                              <a:latin typeface="Cambria Math" panose="02040503050406030204" pitchFamily="18" charset="0"/>
                            </a:rPr>
                            <m:t>𝑖</m:t>
                          </m:r>
                          <m:r>
                            <a:rPr lang="en-US" altLang="zh-CN" sz="3000" i="1">
                              <a:solidFill>
                                <a:srgbClr val="FF0000"/>
                              </a:solidFill>
                              <a:latin typeface="Cambria Math" panose="02040503050406030204" pitchFamily="18" charset="0"/>
                            </a:rPr>
                            <m:t>=0</m:t>
                          </m:r>
                        </m:sub>
                        <m:sup>
                          <m:r>
                            <a:rPr lang="en-US" altLang="zh-CN" sz="3000" i="1">
                              <a:solidFill>
                                <a:srgbClr val="FF0000"/>
                              </a:solidFill>
                              <a:latin typeface="Cambria Math" panose="02040503050406030204" pitchFamily="18" charset="0"/>
                            </a:rPr>
                            <m:t>𝑛</m:t>
                          </m:r>
                        </m:sup>
                        <m:e>
                          <m:sSubSup>
                            <m:sSubSupPr>
                              <m:ctrlPr>
                                <a:rPr lang="en-US" altLang="zh-CN" sz="3000" i="1">
                                  <a:solidFill>
                                    <a:srgbClr val="FF0000"/>
                                  </a:solidFill>
                                  <a:latin typeface="Cambria Math" panose="02040503050406030204" pitchFamily="18" charset="0"/>
                                </a:rPr>
                              </m:ctrlPr>
                            </m:sSubSupPr>
                            <m:e>
                              <m:r>
                                <a:rPr lang="en-US" altLang="zh-CN" sz="3000" i="1">
                                  <a:solidFill>
                                    <a:srgbClr val="FF0000"/>
                                  </a:solidFill>
                                  <a:latin typeface="Cambria Math" panose="02040503050406030204" pitchFamily="18" charset="0"/>
                                </a:rPr>
                                <m:t>𝐶</m:t>
                              </m:r>
                            </m:e>
                            <m:sub>
                              <m:r>
                                <a:rPr lang="en-US" altLang="zh-CN" sz="3000" i="1">
                                  <a:solidFill>
                                    <a:srgbClr val="FF0000"/>
                                  </a:solidFill>
                                  <a:latin typeface="Cambria Math" panose="02040503050406030204" pitchFamily="18" charset="0"/>
                                </a:rPr>
                                <m:t>𝑛</m:t>
                              </m:r>
                            </m:sub>
                            <m:sup>
                              <m:r>
                                <a:rPr lang="en-US" altLang="zh-CN" sz="3000" i="1">
                                  <a:solidFill>
                                    <a:srgbClr val="FF0000"/>
                                  </a:solidFill>
                                  <a:latin typeface="Cambria Math" panose="02040503050406030204" pitchFamily="18" charset="0"/>
                                </a:rPr>
                                <m:t>𝑖</m:t>
                              </m:r>
                            </m:sup>
                          </m:sSubSup>
                          <m:r>
                            <a:rPr lang="en-US" altLang="zh-CN" sz="3000" i="1">
                              <a:solidFill>
                                <a:srgbClr val="FF0000"/>
                              </a:solidFill>
                              <a:latin typeface="Cambria Math" panose="02040503050406030204" pitchFamily="18" charset="0"/>
                            </a:rPr>
                            <m:t>∗</m:t>
                          </m:r>
                          <m:sSup>
                            <m:sSupPr>
                              <m:ctrlPr>
                                <a:rPr lang="en-US" altLang="zh-CN" sz="3000" i="1">
                                  <a:solidFill>
                                    <a:srgbClr val="FF0000"/>
                                  </a:solidFill>
                                  <a:latin typeface="Cambria Math" panose="02040503050406030204" pitchFamily="18" charset="0"/>
                                </a:rPr>
                              </m:ctrlPr>
                            </m:sSupPr>
                            <m:e>
                              <m:d>
                                <m:dPr>
                                  <m:ctrlPr>
                                    <a:rPr lang="en-US" altLang="zh-CN" sz="3000" i="1">
                                      <a:solidFill>
                                        <a:srgbClr val="FF0000"/>
                                      </a:solidFill>
                                      <a:latin typeface="Cambria Math" panose="02040503050406030204" pitchFamily="18" charset="0"/>
                                    </a:rPr>
                                  </m:ctrlPr>
                                </m:dPr>
                                <m:e>
                                  <m:r>
                                    <a:rPr lang="en-US" altLang="zh-CN" sz="3000" i="1">
                                      <a:solidFill>
                                        <a:srgbClr val="FF0000"/>
                                      </a:solidFill>
                                      <a:latin typeface="Cambria Math" panose="02040503050406030204" pitchFamily="18" charset="0"/>
                                    </a:rPr>
                                    <m:t>−1</m:t>
                                  </m:r>
                                </m:e>
                              </m:d>
                            </m:e>
                            <m:sup>
                              <m:r>
                                <a:rPr lang="en-US" altLang="zh-CN" sz="3000" i="1">
                                  <a:solidFill>
                                    <a:srgbClr val="FF0000"/>
                                  </a:solidFill>
                                  <a:latin typeface="Cambria Math" panose="02040503050406030204" pitchFamily="18" charset="0"/>
                                </a:rPr>
                                <m:t>𝑖</m:t>
                              </m:r>
                            </m:sup>
                          </m:sSup>
                        </m:e>
                      </m:nary>
                      <m:r>
                        <a:rPr lang="en-US" altLang="zh-CN" sz="3000" i="1">
                          <a:solidFill>
                            <a:srgbClr val="FF0000"/>
                          </a:solidFill>
                          <a:latin typeface="Cambria Math" panose="02040503050406030204" pitchFamily="18" charset="0"/>
                        </a:rPr>
                        <m:t>=</m:t>
                      </m:r>
                      <m:d>
                        <m:dPr>
                          <m:begChr m:val="{"/>
                          <m:endChr m:val=""/>
                          <m:ctrlPr>
                            <a:rPr lang="en-US" altLang="zh-CN" sz="3000" i="1">
                              <a:solidFill>
                                <a:srgbClr val="FF0000"/>
                              </a:solidFill>
                              <a:latin typeface="Cambria Math" panose="02040503050406030204" pitchFamily="18" charset="0"/>
                            </a:rPr>
                          </m:ctrlPr>
                        </m:dPr>
                        <m:e>
                          <m:eqArr>
                            <m:eqArrPr>
                              <m:ctrlPr>
                                <a:rPr lang="en-US" altLang="zh-CN" sz="3000" i="1">
                                  <a:solidFill>
                                    <a:srgbClr val="FF0000"/>
                                  </a:solidFill>
                                  <a:latin typeface="Cambria Math" panose="02040503050406030204" pitchFamily="18" charset="0"/>
                                </a:rPr>
                              </m:ctrlPr>
                            </m:eqArrPr>
                            <m:e>
                              <m:r>
                                <a:rPr lang="en-US" altLang="zh-CN" sz="3000" i="1">
                                  <a:solidFill>
                                    <a:srgbClr val="FF0000"/>
                                  </a:solidFill>
                                  <a:latin typeface="Cambria Math" panose="02040503050406030204" pitchFamily="18" charset="0"/>
                                </a:rPr>
                                <m:t>1,  </m:t>
                              </m:r>
                              <m:r>
                                <m:rPr>
                                  <m:sty m:val="p"/>
                                </m:rPr>
                                <a:rPr lang="en-US" altLang="zh-CN" sz="3000" i="1">
                                  <a:solidFill>
                                    <a:srgbClr val="FF0000"/>
                                  </a:solidFill>
                                  <a:latin typeface="Cambria Math" panose="02040503050406030204" pitchFamily="18" charset="0"/>
                                </a:rPr>
                                <m:t>n</m:t>
                              </m:r>
                              <m:r>
                                <a:rPr lang="en-US" altLang="zh-CN" sz="3000" i="1">
                                  <a:solidFill>
                                    <a:srgbClr val="FF0000"/>
                                  </a:solidFill>
                                  <a:latin typeface="Cambria Math" panose="02040503050406030204" pitchFamily="18" charset="0"/>
                                </a:rPr>
                                <m:t>=0</m:t>
                              </m:r>
                            </m:e>
                            <m:e>
                              <m:r>
                                <a:rPr lang="en-US" altLang="zh-CN" sz="3000" i="1">
                                  <a:solidFill>
                                    <a:srgbClr val="FF0000"/>
                                  </a:solidFill>
                                  <a:latin typeface="Cambria Math" panose="02040503050406030204" pitchFamily="18" charset="0"/>
                                </a:rPr>
                                <m:t>&amp;</m:t>
                              </m:r>
                              <m:r>
                                <a:rPr lang="en-US" altLang="zh-CN" sz="3000" i="1" smtClean="0">
                                  <a:solidFill>
                                    <a:srgbClr val="FF0000"/>
                                  </a:solidFill>
                                  <a:latin typeface="Cambria Math" panose="02040503050406030204" pitchFamily="18" charset="0"/>
                                </a:rPr>
                                <m:t>0</m:t>
                              </m:r>
                              <m:r>
                                <a:rPr lang="en-US" altLang="zh-CN" sz="3000" i="1">
                                  <a:solidFill>
                                    <a:srgbClr val="FF0000"/>
                                  </a:solidFill>
                                  <a:latin typeface="Cambria Math" panose="02040503050406030204" pitchFamily="18" charset="0"/>
                                </a:rPr>
                                <m:t>,  </m:t>
                              </m:r>
                              <m:r>
                                <a:rPr lang="en-US" altLang="zh-CN" sz="3000" i="1">
                                  <a:solidFill>
                                    <a:srgbClr val="FF0000"/>
                                  </a:solidFill>
                                  <a:latin typeface="Cambria Math" panose="02040503050406030204" pitchFamily="18" charset="0"/>
                                </a:rPr>
                                <m:t>𝑛</m:t>
                              </m:r>
                              <m:r>
                                <a:rPr lang="en-US" altLang="zh-CN" sz="3000" i="1">
                                  <a:solidFill>
                                    <a:srgbClr val="FF0000"/>
                                  </a:solidFill>
                                  <a:latin typeface="Cambria Math" panose="02040503050406030204" pitchFamily="18" charset="0"/>
                                </a:rPr>
                                <m:t>&gt;0</m:t>
                              </m:r>
                            </m:e>
                          </m:eqArr>
                        </m:e>
                      </m:d>
                    </m:oMath>
                  </m:oMathPara>
                </a14:m>
                <a:endParaRPr lang="en-US" altLang="zh-CN" sz="3000" dirty="0"/>
              </a:p>
              <a:p>
                <a:pPr>
                  <a:lnSpc>
                    <a:spcPct val="120000"/>
                  </a:lnSpc>
                </a:pPr>
                <a14:m>
                  <m:oMathPara xmlns:m="http://schemas.openxmlformats.org/officeDocument/2006/math">
                    <m:oMathParaPr>
                      <m:jc m:val="centerGroup"/>
                    </m:oMathParaPr>
                    <m:oMath xmlns:m="http://schemas.openxmlformats.org/officeDocument/2006/math">
                      <m:nary>
                        <m:naryPr>
                          <m:chr m:val="∑"/>
                          <m:ctrlPr>
                            <a:rPr lang="zh-CN" altLang="en-US" sz="3000" i="1">
                              <a:latin typeface="Cambria Math" panose="02040503050406030204" pitchFamily="18" charset="0"/>
                            </a:rPr>
                          </m:ctrlPr>
                        </m:naryPr>
                        <m:sub>
                          <m:r>
                            <m:rPr>
                              <m:brk m:alnAt="23"/>
                            </m:rPr>
                            <a:rPr lang="en-US" altLang="zh-CN" sz="3000" i="1">
                              <a:latin typeface="Cambria Math" panose="02040503050406030204" pitchFamily="18" charset="0"/>
                            </a:rPr>
                            <m:t>𝑖</m:t>
                          </m:r>
                          <m:r>
                            <a:rPr lang="en-US" altLang="zh-CN" sz="3000" i="1">
                              <a:latin typeface="Cambria Math" panose="02040503050406030204" pitchFamily="18" charset="0"/>
                            </a:rPr>
                            <m:t>=0</m:t>
                          </m:r>
                        </m:sub>
                        <m:sup>
                          <m:r>
                            <a:rPr lang="en-US" altLang="zh-CN" sz="3000" i="1">
                              <a:latin typeface="Cambria Math" panose="02040503050406030204" pitchFamily="18" charset="0"/>
                            </a:rPr>
                            <m:t>𝑝</m:t>
                          </m:r>
                        </m:sup>
                        <m:e>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𝑛</m:t>
                              </m:r>
                            </m:sub>
                            <m:sup>
                              <m:r>
                                <a:rPr lang="en-US" altLang="zh-CN" sz="3000" i="1">
                                  <a:latin typeface="Cambria Math" panose="02040503050406030204" pitchFamily="18" charset="0"/>
                                </a:rPr>
                                <m:t>𝑖</m:t>
                              </m:r>
                            </m:sup>
                          </m:sSubSup>
                          <m:r>
                            <a:rPr lang="en-US" altLang="zh-CN" sz="3000" i="1">
                              <a:latin typeface="Cambria Math" panose="02040503050406030204" pitchFamily="18" charset="0"/>
                            </a:rPr>
                            <m:t>∗</m:t>
                          </m:r>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𝑚</m:t>
                              </m:r>
                            </m:sub>
                            <m:sup>
                              <m:r>
                                <a:rPr lang="en-US" altLang="zh-CN" sz="3000" i="1">
                                  <a:latin typeface="Cambria Math" panose="02040503050406030204" pitchFamily="18" charset="0"/>
                                </a:rPr>
                                <m:t>𝑝</m:t>
                              </m:r>
                              <m:r>
                                <a:rPr lang="en-US" altLang="zh-CN" sz="3000" i="1">
                                  <a:latin typeface="Cambria Math" panose="02040503050406030204" pitchFamily="18" charset="0"/>
                                </a:rPr>
                                <m:t>−</m:t>
                              </m:r>
                              <m:r>
                                <a:rPr lang="en-US" altLang="zh-CN" sz="3000" i="1">
                                  <a:latin typeface="Cambria Math" panose="02040503050406030204" pitchFamily="18" charset="0"/>
                                </a:rPr>
                                <m:t>𝑖</m:t>
                              </m:r>
                            </m:sup>
                          </m:sSubSup>
                          <m:r>
                            <a:rPr lang="en-US" altLang="zh-CN" sz="3000" i="1">
                              <a:latin typeface="Cambria Math" panose="02040503050406030204" pitchFamily="18" charset="0"/>
                            </a:rPr>
                            <m:t>=</m:t>
                          </m:r>
                          <m:sSubSup>
                            <m:sSubSupPr>
                              <m:ctrlPr>
                                <a:rPr lang="en-US" altLang="zh-CN" sz="3000" i="1">
                                  <a:latin typeface="Cambria Math" panose="02040503050406030204" pitchFamily="18" charset="0"/>
                                </a:rPr>
                              </m:ctrlPr>
                            </m:sSubSupPr>
                            <m:e>
                              <m:r>
                                <a:rPr lang="en-US" altLang="zh-CN" sz="3000" i="1">
                                  <a:latin typeface="Cambria Math" panose="02040503050406030204" pitchFamily="18" charset="0"/>
                                </a:rPr>
                                <m:t>𝐶</m:t>
                              </m:r>
                            </m:e>
                            <m:sub>
                              <m:r>
                                <a:rPr lang="en-US" altLang="zh-CN" sz="3000" i="1">
                                  <a:latin typeface="Cambria Math" panose="02040503050406030204" pitchFamily="18" charset="0"/>
                                </a:rPr>
                                <m:t>𝑚</m:t>
                              </m:r>
                              <m:r>
                                <a:rPr lang="en-US" altLang="zh-CN" sz="3000" i="1">
                                  <a:latin typeface="Cambria Math" panose="02040503050406030204" pitchFamily="18" charset="0"/>
                                </a:rPr>
                                <m:t>+</m:t>
                              </m:r>
                              <m:r>
                                <a:rPr lang="en-US" altLang="zh-CN" sz="3000" i="1">
                                  <a:latin typeface="Cambria Math" panose="02040503050406030204" pitchFamily="18" charset="0"/>
                                </a:rPr>
                                <m:t>𝑛</m:t>
                              </m:r>
                            </m:sub>
                            <m:sup>
                              <m:r>
                                <a:rPr lang="en-US" altLang="zh-CN" sz="3000" i="1">
                                  <a:latin typeface="Cambria Math" panose="02040503050406030204" pitchFamily="18" charset="0"/>
                                </a:rPr>
                                <m:t>𝑝</m:t>
                              </m:r>
                            </m:sup>
                          </m:sSubSup>
                        </m:e>
                      </m:nary>
                    </m:oMath>
                  </m:oMathPara>
                </a14:m>
                <a:endParaRPr lang="en-US" altLang="zh-CN" sz="3000" dirty="0"/>
              </a:p>
              <a:p>
                <a:pPr>
                  <a:lnSpc>
                    <a:spcPct val="120000"/>
                  </a:lnSpc>
                </a:pPr>
                <a14:m>
                  <m:oMathPara xmlns:m="http://schemas.openxmlformats.org/officeDocument/2006/math">
                    <m:oMathParaPr>
                      <m:jc m:val="centerGroup"/>
                    </m:oMathParaPr>
                    <m:oMath xmlns:m="http://schemas.openxmlformats.org/officeDocument/2006/math">
                      <m:sSubSup>
                        <m:sSubSupPr>
                          <m:ctrlPr>
                            <a:rPr lang="en-US" altLang="zh-CN" sz="3000" i="1" smtClean="0">
                              <a:solidFill>
                                <a:srgbClr val="FFC000"/>
                              </a:solidFill>
                              <a:latin typeface="Cambria Math" panose="02040503050406030204" pitchFamily="18" charset="0"/>
                            </a:rPr>
                          </m:ctrlPr>
                        </m:sSubSupPr>
                        <m:e>
                          <m:r>
                            <m:rPr>
                              <m:sty m:val="p"/>
                            </m:rPr>
                            <a:rPr lang="en-US" altLang="zh-CN" sz="3000" i="1">
                              <a:solidFill>
                                <a:srgbClr val="FFC000"/>
                              </a:solidFill>
                              <a:latin typeface="Cambria Math" panose="02040503050406030204" pitchFamily="18" charset="0"/>
                            </a:rPr>
                            <m:t>C</m:t>
                          </m:r>
                        </m:e>
                        <m:sub>
                          <m:r>
                            <m:rPr>
                              <m:sty m:val="p"/>
                            </m:rPr>
                            <a:rPr lang="en-US" altLang="zh-CN" sz="3000">
                              <a:solidFill>
                                <a:srgbClr val="FFC000"/>
                              </a:solidFill>
                              <a:latin typeface="Cambria Math" panose="02040503050406030204" pitchFamily="18" charset="0"/>
                            </a:rPr>
                            <m:t>n</m:t>
                          </m:r>
                        </m:sub>
                        <m:sup>
                          <m:r>
                            <m:rPr>
                              <m:sty m:val="p"/>
                            </m:rPr>
                            <a:rPr lang="en-US" altLang="zh-CN" sz="3000">
                              <a:solidFill>
                                <a:srgbClr val="FFC000"/>
                              </a:solidFill>
                              <a:latin typeface="Cambria Math" panose="02040503050406030204" pitchFamily="18" charset="0"/>
                            </a:rPr>
                            <m:t>i</m:t>
                          </m:r>
                        </m:sup>
                      </m:sSubSup>
                      <m:r>
                        <a:rPr lang="en-US" altLang="zh-CN" sz="3000">
                          <a:solidFill>
                            <a:srgbClr val="FFC000"/>
                          </a:solidFill>
                          <a:latin typeface="Cambria Math" panose="02040503050406030204" pitchFamily="18" charset="0"/>
                        </a:rPr>
                        <m:t>∗</m:t>
                      </m:r>
                      <m:sSubSup>
                        <m:sSubSupPr>
                          <m:ctrlPr>
                            <a:rPr lang="en-US" altLang="zh-CN" sz="3000" i="1">
                              <a:solidFill>
                                <a:srgbClr val="FFC000"/>
                              </a:solidFill>
                              <a:latin typeface="Cambria Math" panose="02040503050406030204" pitchFamily="18" charset="0"/>
                            </a:rPr>
                          </m:ctrlPr>
                        </m:sSubSupPr>
                        <m:e>
                          <m:r>
                            <m:rPr>
                              <m:sty m:val="p"/>
                            </m:rPr>
                            <a:rPr lang="en-US" altLang="zh-CN" sz="3000">
                              <a:solidFill>
                                <a:srgbClr val="FFC000"/>
                              </a:solidFill>
                              <a:latin typeface="Cambria Math" panose="02040503050406030204" pitchFamily="18" charset="0"/>
                            </a:rPr>
                            <m:t>C</m:t>
                          </m:r>
                        </m:e>
                        <m:sub>
                          <m:r>
                            <m:rPr>
                              <m:sty m:val="p"/>
                            </m:rPr>
                            <a:rPr lang="en-US" altLang="zh-CN" sz="3000">
                              <a:solidFill>
                                <a:srgbClr val="FFC000"/>
                              </a:solidFill>
                              <a:latin typeface="Cambria Math" panose="02040503050406030204" pitchFamily="18" charset="0"/>
                            </a:rPr>
                            <m:t>i</m:t>
                          </m:r>
                        </m:sub>
                        <m:sup>
                          <m:r>
                            <m:rPr>
                              <m:sty m:val="p"/>
                            </m:rPr>
                            <a:rPr lang="en-US" altLang="zh-CN" sz="3000">
                              <a:solidFill>
                                <a:srgbClr val="FFC000"/>
                              </a:solidFill>
                              <a:latin typeface="Cambria Math" panose="02040503050406030204" pitchFamily="18" charset="0"/>
                            </a:rPr>
                            <m:t>m</m:t>
                          </m:r>
                        </m:sup>
                      </m:sSubSup>
                      <m:r>
                        <a:rPr lang="en-US" altLang="zh-CN" sz="3000">
                          <a:solidFill>
                            <a:srgbClr val="FFC000"/>
                          </a:solidFill>
                          <a:latin typeface="Cambria Math" panose="02040503050406030204" pitchFamily="18" charset="0"/>
                        </a:rPr>
                        <m:t>=</m:t>
                      </m:r>
                      <m:sSubSup>
                        <m:sSubSupPr>
                          <m:ctrlPr>
                            <a:rPr lang="en-US" altLang="zh-CN" sz="3000" i="1">
                              <a:solidFill>
                                <a:srgbClr val="FFC000"/>
                              </a:solidFill>
                              <a:latin typeface="Cambria Math" panose="02040503050406030204" pitchFamily="18" charset="0"/>
                            </a:rPr>
                          </m:ctrlPr>
                        </m:sSubSupPr>
                        <m:e>
                          <m:r>
                            <m:rPr>
                              <m:sty m:val="p"/>
                            </m:rPr>
                            <a:rPr lang="en-US" altLang="zh-CN" sz="3000">
                              <a:solidFill>
                                <a:srgbClr val="FFC000"/>
                              </a:solidFill>
                              <a:latin typeface="Cambria Math" panose="02040503050406030204" pitchFamily="18" charset="0"/>
                            </a:rPr>
                            <m:t>C</m:t>
                          </m:r>
                        </m:e>
                        <m:sub>
                          <m:r>
                            <m:rPr>
                              <m:sty m:val="p"/>
                            </m:rPr>
                            <a:rPr lang="en-US" altLang="zh-CN" sz="3000">
                              <a:solidFill>
                                <a:srgbClr val="FFC000"/>
                              </a:solidFill>
                              <a:latin typeface="Cambria Math" panose="02040503050406030204" pitchFamily="18" charset="0"/>
                            </a:rPr>
                            <m:t>n</m:t>
                          </m:r>
                        </m:sub>
                        <m:sup>
                          <m:r>
                            <m:rPr>
                              <m:sty m:val="p"/>
                            </m:rPr>
                            <a:rPr lang="en-US" altLang="zh-CN" sz="3000">
                              <a:solidFill>
                                <a:srgbClr val="FFC000"/>
                              </a:solidFill>
                              <a:latin typeface="Cambria Math" panose="02040503050406030204" pitchFamily="18" charset="0"/>
                            </a:rPr>
                            <m:t>m</m:t>
                          </m:r>
                        </m:sup>
                      </m:sSubSup>
                      <m:r>
                        <a:rPr lang="en-US" altLang="zh-CN" sz="3000">
                          <a:solidFill>
                            <a:srgbClr val="FFC000"/>
                          </a:solidFill>
                          <a:latin typeface="Cambria Math" panose="02040503050406030204" pitchFamily="18" charset="0"/>
                        </a:rPr>
                        <m:t>∗</m:t>
                      </m:r>
                      <m:sSubSup>
                        <m:sSubSupPr>
                          <m:ctrlPr>
                            <a:rPr lang="en-US" altLang="zh-CN" sz="3000" i="1">
                              <a:solidFill>
                                <a:srgbClr val="FFC000"/>
                              </a:solidFill>
                              <a:latin typeface="Cambria Math" panose="02040503050406030204" pitchFamily="18" charset="0"/>
                            </a:rPr>
                          </m:ctrlPr>
                        </m:sSubSupPr>
                        <m:e>
                          <m:r>
                            <m:rPr>
                              <m:sty m:val="p"/>
                            </m:rPr>
                            <a:rPr lang="en-US" altLang="zh-CN" sz="3000">
                              <a:solidFill>
                                <a:srgbClr val="FFC000"/>
                              </a:solidFill>
                              <a:latin typeface="Cambria Math" panose="02040503050406030204" pitchFamily="18" charset="0"/>
                            </a:rPr>
                            <m:t>C</m:t>
                          </m:r>
                        </m:e>
                        <m:sub>
                          <m:r>
                            <m:rPr>
                              <m:sty m:val="p"/>
                            </m:rPr>
                            <a:rPr lang="en-US" altLang="zh-CN" sz="3000">
                              <a:solidFill>
                                <a:srgbClr val="FFC000"/>
                              </a:solidFill>
                              <a:latin typeface="Cambria Math" panose="02040503050406030204" pitchFamily="18" charset="0"/>
                            </a:rPr>
                            <m:t>n</m:t>
                          </m:r>
                          <m:r>
                            <a:rPr lang="en-US" altLang="zh-CN" sz="3000">
                              <a:solidFill>
                                <a:srgbClr val="FFC000"/>
                              </a:solidFill>
                              <a:latin typeface="Cambria Math" panose="02040503050406030204" pitchFamily="18" charset="0"/>
                            </a:rPr>
                            <m:t>−</m:t>
                          </m:r>
                          <m:r>
                            <m:rPr>
                              <m:sty m:val="p"/>
                            </m:rPr>
                            <a:rPr lang="en-US" altLang="zh-CN" sz="3000">
                              <a:solidFill>
                                <a:srgbClr val="FFC000"/>
                              </a:solidFill>
                              <a:latin typeface="Cambria Math" panose="02040503050406030204" pitchFamily="18" charset="0"/>
                            </a:rPr>
                            <m:t>m</m:t>
                          </m:r>
                        </m:sub>
                        <m:sup>
                          <m:r>
                            <m:rPr>
                              <m:sty m:val="p"/>
                            </m:rPr>
                            <a:rPr lang="en-US" altLang="zh-CN" sz="3000">
                              <a:solidFill>
                                <a:srgbClr val="FFC000"/>
                              </a:solidFill>
                              <a:latin typeface="Cambria Math" panose="02040503050406030204" pitchFamily="18" charset="0"/>
                            </a:rPr>
                            <m:t>i</m:t>
                          </m:r>
                          <m:r>
                            <a:rPr lang="en-US" altLang="zh-CN" sz="3000">
                              <a:solidFill>
                                <a:srgbClr val="FFC000"/>
                              </a:solidFill>
                              <a:latin typeface="Cambria Math" panose="02040503050406030204" pitchFamily="18" charset="0"/>
                            </a:rPr>
                            <m:t>−</m:t>
                          </m:r>
                          <m:r>
                            <m:rPr>
                              <m:sty m:val="p"/>
                            </m:rPr>
                            <a:rPr lang="en-US" altLang="zh-CN" sz="3000">
                              <a:solidFill>
                                <a:srgbClr val="FFC000"/>
                              </a:solidFill>
                              <a:latin typeface="Cambria Math" panose="02040503050406030204" pitchFamily="18" charset="0"/>
                            </a:rPr>
                            <m:t>m</m:t>
                          </m:r>
                        </m:sup>
                      </m:sSubSup>
                    </m:oMath>
                  </m:oMathPara>
                </a14:m>
                <a:endParaRPr lang="en-US" altLang="zh-CN" sz="3000" dirty="0"/>
              </a:p>
              <a:p>
                <a:pPr>
                  <a:lnSpc>
                    <a:spcPct val="120000"/>
                  </a:lnSpc>
                </a:pPr>
                <a:endParaRPr lang="zh-CN" altLang="en-US" sz="3000" dirty="0"/>
              </a:p>
            </p:txBody>
          </p:sp>
        </mc:Choice>
        <mc:Fallback xmlns="">
          <p:sp>
            <p:nvSpPr>
              <p:cNvPr id="5" name="内容占位符 1">
                <a:extLst>
                  <a:ext uri="{FF2B5EF4-FFF2-40B4-BE49-F238E27FC236}">
                    <a16:creationId xmlns:a16="http://schemas.microsoft.com/office/drawing/2014/main" id="{64EED98D-8EAA-4BF0-B60C-3177BCF8D0AB}"/>
                  </a:ext>
                </a:extLst>
              </p:cNvPr>
              <p:cNvSpPr txBox="1">
                <a:spLocks noRot="1" noChangeAspect="1" noMove="1" noResize="1" noEditPoints="1" noAdjustHandles="1" noChangeArrowheads="1" noChangeShapeType="1" noTextEdit="1"/>
              </p:cNvSpPr>
              <p:nvPr/>
            </p:nvSpPr>
            <p:spPr>
              <a:xfrm>
                <a:off x="9060024" y="1379123"/>
                <a:ext cx="3004457" cy="4938546"/>
              </a:xfrm>
              <a:prstGeom prst="rect">
                <a:avLst/>
              </a:prstGeom>
              <a:blipFill>
                <a:blip r:embed="rId5"/>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429468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362C169-E4A2-45D8-8AF8-8B60E777EB18}"/>
              </a:ext>
            </a:extLst>
          </p:cNvPr>
          <p:cNvSpPr>
            <a:spLocks noGrp="1"/>
          </p:cNvSpPr>
          <p:nvPr>
            <p:ph idx="1"/>
          </p:nvPr>
        </p:nvSpPr>
        <p:spPr/>
        <p:txBody>
          <a:bodyPr/>
          <a:lstStyle/>
          <a:p>
            <a:r>
              <a:rPr lang="zh-CN" altLang="en-US" dirty="0"/>
              <a:t>求错排</a:t>
            </a:r>
          </a:p>
        </p:txBody>
      </p:sp>
      <p:sp>
        <p:nvSpPr>
          <p:cNvPr id="3" name="标题 2">
            <a:extLst>
              <a:ext uri="{FF2B5EF4-FFF2-40B4-BE49-F238E27FC236}">
                <a16:creationId xmlns:a16="http://schemas.microsoft.com/office/drawing/2014/main" id="{1F5DFB98-A84E-47AB-8F58-3CC637049BE6}"/>
              </a:ext>
            </a:extLst>
          </p:cNvPr>
          <p:cNvSpPr>
            <a:spLocks noGrp="1"/>
          </p:cNvSpPr>
          <p:nvPr>
            <p:ph type="ctrTitle"/>
          </p:nvPr>
        </p:nvSpPr>
        <p:spPr/>
        <p:txBody>
          <a:bodyPr/>
          <a:lstStyle/>
          <a:p>
            <a:r>
              <a:rPr lang="zh-CN" altLang="en-US" dirty="0"/>
              <a:t>二项式反演表演</a:t>
            </a:r>
          </a:p>
        </p:txBody>
      </p:sp>
      <p:sp>
        <p:nvSpPr>
          <p:cNvPr id="4" name="内容占位符 3">
            <a:extLst>
              <a:ext uri="{FF2B5EF4-FFF2-40B4-BE49-F238E27FC236}">
                <a16:creationId xmlns:a16="http://schemas.microsoft.com/office/drawing/2014/main" id="{4E03EF9D-DA8B-466A-8A71-DFFEA581437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72963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264A740-3801-49FF-9E2C-D46863181DE7}"/>
                  </a:ext>
                </a:extLst>
              </p:cNvPr>
              <p:cNvSpPr>
                <a:spLocks noGrp="1"/>
              </p:cNvSpPr>
              <p:nvPr>
                <p:ph idx="1"/>
              </p:nvPr>
            </p:nvSpPr>
            <p:spPr/>
            <p:txBody>
              <a:bodyPr>
                <a:normAutofit/>
              </a:bodyPr>
              <a:lstStyle/>
              <a:p>
                <a:r>
                  <a:rPr lang="zh-CN" altLang="en-US" sz="2400" dirty="0"/>
                  <a:t>如果</a:t>
                </a:r>
                <a:r>
                  <a:rPr lang="zh-CN" altLang="en-US" sz="2400" dirty="0">
                    <a:solidFill>
                      <a:srgbClr val="FFCC00"/>
                    </a:solidFill>
                  </a:rPr>
                  <a:t>不要求</a:t>
                </a:r>
                <a14:m>
                  <m:oMath xmlns:m="http://schemas.openxmlformats.org/officeDocument/2006/math">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𝑎</m:t>
                        </m:r>
                      </m:e>
                      <m:sub>
                        <m:r>
                          <a:rPr lang="en-US" altLang="zh-CN" sz="2400" b="0" i="1" smtClean="0">
                            <a:latin typeface="Cambria Math" panose="02040503050406030204" pitchFamily="18" charset="0"/>
                          </a:rPr>
                          <m:t>𝑖</m:t>
                        </m:r>
                      </m:sub>
                    </m:sSub>
                  </m:oMath>
                </a14:m>
                <a:r>
                  <a:rPr lang="zh-CN" altLang="en-US" sz="2400" dirty="0"/>
                  <a:t>，那么答案</a:t>
                </a:r>
                <a:r>
                  <a:rPr lang="zh-CN" altLang="en-US" sz="2400" dirty="0">
                    <a:solidFill>
                      <a:srgbClr val="FFCC00"/>
                    </a:solidFill>
                  </a:rPr>
                  <a:t>是</a:t>
                </a:r>
                <a14:m>
                  <m:oMath xmlns:m="http://schemas.openxmlformats.org/officeDocument/2006/math">
                    <m:r>
                      <a:rPr lang="en-US" altLang="zh-CN" sz="2400" b="0" i="1" smtClean="0">
                        <a:solidFill>
                          <a:srgbClr val="FFCC00"/>
                        </a:solidFill>
                        <a:latin typeface="Cambria Math" panose="02040503050406030204" pitchFamily="18" charset="0"/>
                      </a:rPr>
                      <m:t>𝑛</m:t>
                    </m:r>
                    <m:r>
                      <a:rPr lang="en-US" altLang="zh-CN" sz="2400" b="0" i="1" smtClean="0">
                        <a:solidFill>
                          <a:srgbClr val="FFCC00"/>
                        </a:solidFill>
                        <a:latin typeface="Cambria Math" panose="02040503050406030204" pitchFamily="18" charset="0"/>
                      </a:rPr>
                      <m:t>!</m:t>
                    </m:r>
                  </m:oMath>
                </a14:m>
                <a:endParaRPr lang="en-US" altLang="zh-CN" sz="2400" dirty="0">
                  <a:solidFill>
                    <a:srgbClr val="FFCC00"/>
                  </a:solidFill>
                </a:endParaRPr>
              </a:p>
              <a:p>
                <a:r>
                  <a:rPr lang="zh-CN" altLang="en-US" sz="2400" dirty="0"/>
                  <a:t>这</a:t>
                </a:r>
                <a:r>
                  <a:rPr lang="en-US" altLang="zh-CN" sz="2400" dirty="0"/>
                  <a:t>n!</a:t>
                </a:r>
                <a:r>
                  <a:rPr lang="zh-CN" altLang="en-US" sz="2400" dirty="0"/>
                  <a:t>个方案中，包含了许多存在位置不变的方案</a:t>
                </a:r>
                <a:endParaRPr lang="en-US" altLang="zh-CN" sz="2400" dirty="0"/>
              </a:p>
              <a:p>
                <a:r>
                  <a:rPr lang="zh-CN" altLang="en-US" sz="2400" dirty="0"/>
                  <a:t>设</a:t>
                </a:r>
                <a14:m>
                  <m:oMath xmlns:m="http://schemas.openxmlformats.org/officeDocument/2006/math">
                    <m:r>
                      <a:rPr lang="en-US" altLang="zh-CN" sz="2400" b="0" i="1" smtClean="0">
                        <a:latin typeface="Cambria Math" panose="02040503050406030204" pitchFamily="18" charset="0"/>
                      </a:rPr>
                      <m:t>𝑓</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𝑘</m:t>
                        </m:r>
                      </m:e>
                    </m:d>
                    <m:r>
                      <a:rPr lang="zh-CN" altLang="en-US" sz="2400" i="1">
                        <a:latin typeface="Cambria Math" panose="02040503050406030204" pitchFamily="18" charset="0"/>
                      </a:rPr>
                      <m:t>长度</m:t>
                    </m:r>
                    <m:r>
                      <a:rPr lang="zh-CN" altLang="en-US" sz="2400" i="1" smtClean="0">
                        <a:latin typeface="Cambria Math" panose="02040503050406030204" pitchFamily="18" charset="0"/>
                      </a:rPr>
                      <m:t>为</m:t>
                    </m:r>
                    <m:r>
                      <m:rPr>
                        <m:sty m:val="p"/>
                      </m:rPr>
                      <a:rPr lang="en-US" altLang="zh-CN" sz="2400" i="1">
                        <a:latin typeface="Cambria Math" panose="02040503050406030204" pitchFamily="18" charset="0"/>
                      </a:rPr>
                      <m:t>k</m:t>
                    </m:r>
                    <m:r>
                      <a:rPr lang="zh-CN" altLang="en-US" sz="2400" i="1" smtClean="0">
                        <a:latin typeface="Cambria Math" panose="02040503050406030204" pitchFamily="18" charset="0"/>
                      </a:rPr>
                      <m:t>的</m:t>
                    </m:r>
                    <m:r>
                      <a:rPr lang="zh-CN" altLang="en-US" sz="2400" i="1">
                        <a:latin typeface="Cambria Math" panose="02040503050406030204" pitchFamily="18" charset="0"/>
                      </a:rPr>
                      <m:t>数列</m:t>
                    </m:r>
                    <m:r>
                      <a:rPr lang="zh-CN" altLang="en-US" sz="2400" i="1" smtClean="0">
                        <a:latin typeface="Cambria Math" panose="02040503050406030204" pitchFamily="18" charset="0"/>
                      </a:rPr>
                      <m:t>错排</m:t>
                    </m:r>
                    <m:r>
                      <a:rPr lang="zh-CN" altLang="en-US" sz="2400" i="1">
                        <a:latin typeface="Cambria Math" panose="02040503050406030204" pitchFamily="18" charset="0"/>
                      </a:rPr>
                      <m:t>数量</m:t>
                    </m:r>
                    <m:r>
                      <a:rPr lang="zh-CN" altLang="en-US" sz="2400" i="1" smtClean="0">
                        <a:latin typeface="Cambria Math" panose="02040503050406030204" pitchFamily="18" charset="0"/>
                      </a:rPr>
                      <m:t> </m:t>
                    </m:r>
                  </m:oMath>
                </a14:m>
                <a:r>
                  <a:rPr lang="zh-CN" altLang="en-US" sz="2400" dirty="0"/>
                  <a:t>，</a:t>
                </a:r>
                <a14:m>
                  <m:oMath xmlns:m="http://schemas.openxmlformats.org/officeDocument/2006/math">
                    <m:r>
                      <a:rPr lang="en-US" altLang="zh-CN" sz="2400" b="0" i="1" dirty="0" smtClean="0">
                        <a:latin typeface="Cambria Math" panose="02040503050406030204" pitchFamily="18" charset="0"/>
                      </a:rPr>
                      <m:t>𝑓</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𝑛</m:t>
                    </m:r>
                    <m:r>
                      <a:rPr lang="en-US" altLang="zh-CN" sz="2400" b="0" i="1" dirty="0" smtClean="0">
                        <a:latin typeface="Cambria Math" panose="02040503050406030204" pitchFamily="18" charset="0"/>
                      </a:rPr>
                      <m:t>)</m:t>
                    </m:r>
                    <m:r>
                      <a:rPr lang="zh-CN" altLang="en-US" sz="2400" i="1" dirty="0">
                        <a:latin typeface="Cambria Math" panose="02040503050406030204" pitchFamily="18" charset="0"/>
                      </a:rPr>
                      <m:t>即</m:t>
                    </m:r>
                  </m:oMath>
                </a14:m>
                <a:r>
                  <a:rPr lang="zh-CN" altLang="en-US" sz="2400" dirty="0"/>
                  <a:t>为所求</a:t>
                </a:r>
                <a:endParaRPr lang="en-US" altLang="zh-CN" sz="2400" dirty="0"/>
              </a:p>
              <a:p>
                <a:r>
                  <a:rPr lang="zh-CN" altLang="en-US" sz="2400" dirty="0"/>
                  <a:t>枚举长度为</a:t>
                </a:r>
                <a:r>
                  <a:rPr lang="en-US" altLang="zh-CN" sz="2400" dirty="0"/>
                  <a:t>n</a:t>
                </a:r>
                <a:r>
                  <a:rPr lang="zh-CN" altLang="en-US" sz="2400" dirty="0"/>
                  <a:t>的数列中，有</a:t>
                </a:r>
                <a:r>
                  <a:rPr lang="en-US" altLang="zh-CN" sz="2400" dirty="0" err="1"/>
                  <a:t>i</a:t>
                </a:r>
                <a:r>
                  <a:rPr lang="zh-CN" altLang="en-US" sz="2400" dirty="0"/>
                  <a:t>个位置满足</a:t>
                </a:r>
                <a14:m>
                  <m:oMath xmlns:m="http://schemas.openxmlformats.org/officeDocument/2006/math">
                    <m:r>
                      <a:rPr lang="en-US" altLang="zh-CN" sz="2400" b="0" i="1" smtClean="0">
                        <a:latin typeface="Cambria Math" panose="02040503050406030204" pitchFamily="18" charset="0"/>
                      </a:rPr>
                      <m:t>𝑗</m:t>
                    </m:r>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𝑎</m:t>
                        </m:r>
                      </m:e>
                      <m:sub>
                        <m:r>
                          <a:rPr lang="en-US" altLang="zh-CN" sz="2400" b="0" i="1" smtClean="0">
                            <a:latin typeface="Cambria Math" panose="02040503050406030204" pitchFamily="18" charset="0"/>
                          </a:rPr>
                          <m:t>𝑗</m:t>
                        </m:r>
                      </m:sub>
                    </m:sSub>
                  </m:oMath>
                </a14:m>
                <a:r>
                  <a:rPr lang="zh-CN" altLang="en-US" sz="2400" dirty="0"/>
                  <a:t>，其他位置经重编号后仍是错排</a:t>
                </a:r>
                <a:endParaRPr lang="en-US" altLang="zh-CN" sz="2400" dirty="0"/>
              </a:p>
              <a:p>
                <a:pPr/>
                <a14:m>
                  <m:oMathPara xmlns:m="http://schemas.openxmlformats.org/officeDocument/2006/math">
                    <m:oMathParaPr>
                      <m:jc m:val="centerGroup"/>
                    </m:oMathParaPr>
                    <m:oMath xmlns:m="http://schemas.openxmlformats.org/officeDocument/2006/math">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m:t>
                      </m:r>
                      <m:nary>
                        <m:naryPr>
                          <m:chr m:val="∑"/>
                          <m:ctrlPr>
                            <a:rPr lang="en-US" altLang="zh-CN" sz="2400" b="0" i="1" smtClean="0">
                              <a:latin typeface="Cambria Math" panose="02040503050406030204" pitchFamily="18" charset="0"/>
                            </a:rPr>
                          </m:ctrlPr>
                        </m:naryPr>
                        <m:sub>
                          <m:r>
                            <m:rPr>
                              <m:brk m:alnAt="23"/>
                            </m:rP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=0</m:t>
                          </m:r>
                        </m:sub>
                        <m:sup>
                          <m:r>
                            <a:rPr lang="en-US" altLang="zh-CN" sz="2400" b="0" i="1" smtClean="0">
                              <a:latin typeface="Cambria Math" panose="02040503050406030204" pitchFamily="18" charset="0"/>
                            </a:rPr>
                            <m:t>𝑛</m:t>
                          </m:r>
                        </m:sup>
                        <m:e>
                          <m:sSubSup>
                            <m:sSubSupPr>
                              <m:ctrlPr>
                                <a:rPr lang="en-US" altLang="zh-CN" sz="2400" b="0" i="1" smtClean="0">
                                  <a:latin typeface="Cambria Math" panose="02040503050406030204" pitchFamily="18" charset="0"/>
                                </a:rPr>
                              </m:ctrlPr>
                            </m:sSubSupPr>
                            <m:e>
                              <m:r>
                                <a:rPr lang="en-US" altLang="zh-CN" sz="2400" b="0" i="1" smtClean="0">
                                  <a:latin typeface="Cambria Math" panose="02040503050406030204" pitchFamily="18" charset="0"/>
                                </a:rPr>
                                <m:t>𝐶</m:t>
                              </m:r>
                            </m:e>
                            <m:sub>
                              <m:r>
                                <a:rPr lang="en-US" altLang="zh-CN" sz="2400" b="0" i="1" smtClean="0">
                                  <a:latin typeface="Cambria Math" panose="02040503050406030204" pitchFamily="18" charset="0"/>
                                </a:rPr>
                                <m:t>𝑛</m:t>
                              </m:r>
                            </m:sub>
                            <m:sup>
                              <m:r>
                                <a:rPr lang="en-US" altLang="zh-CN" sz="2400" b="0" i="1" smtClean="0">
                                  <a:latin typeface="Cambria Math" panose="02040503050406030204" pitchFamily="18" charset="0"/>
                                </a:rPr>
                                <m:t>𝑖</m:t>
                              </m:r>
                            </m:sup>
                          </m:sSubSup>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𝑓</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e>
                      </m:nary>
                      <m:r>
                        <a:rPr lang="en-US" altLang="zh-CN" sz="2400" i="1">
                          <a:latin typeface="Cambria Math" panose="02040503050406030204" pitchFamily="18" charset="0"/>
                        </a:rPr>
                        <m:t>=</m:t>
                      </m:r>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=0</m:t>
                          </m:r>
                        </m:sub>
                        <m:sup>
                          <m:r>
                            <a:rPr lang="en-US" altLang="zh-CN" sz="2400" i="1">
                              <a:latin typeface="Cambria Math" panose="02040503050406030204" pitchFamily="18" charset="0"/>
                            </a:rPr>
                            <m:t>𝑛</m:t>
                          </m:r>
                        </m:sup>
                        <m:e>
                          <m:sSubSup>
                            <m:sSubSupPr>
                              <m:ctrlPr>
                                <a:rPr lang="en-US" altLang="zh-CN" sz="2400" i="1">
                                  <a:latin typeface="Cambria Math" panose="02040503050406030204" pitchFamily="18" charset="0"/>
                                </a:rPr>
                              </m:ctrlPr>
                            </m:sSubSupPr>
                            <m:e>
                              <m:r>
                                <a:rPr lang="en-US" altLang="zh-CN" sz="2400" i="1">
                                  <a:latin typeface="Cambria Math" panose="02040503050406030204" pitchFamily="18" charset="0"/>
                                </a:rPr>
                                <m:t>𝐶</m:t>
                              </m:r>
                            </m:e>
                            <m:sub>
                              <m:r>
                                <a:rPr lang="en-US" altLang="zh-CN" sz="2400" i="1">
                                  <a:latin typeface="Cambria Math" panose="02040503050406030204" pitchFamily="18" charset="0"/>
                                </a:rPr>
                                <m:t>𝑛</m:t>
                              </m:r>
                            </m:sub>
                            <m:sup>
                              <m:r>
                                <a:rPr lang="en-US" altLang="zh-CN" sz="2400" i="1">
                                  <a:latin typeface="Cambria Math" panose="02040503050406030204" pitchFamily="18" charset="0"/>
                                </a:rPr>
                                <m:t>𝑖</m:t>
                              </m:r>
                            </m:sup>
                          </m:sSubSup>
                          <m:r>
                            <a:rPr lang="en-US" altLang="zh-CN" sz="2400" i="1">
                              <a:latin typeface="Cambria Math" panose="02040503050406030204" pitchFamily="18" charset="0"/>
                            </a:rPr>
                            <m:t>∗</m:t>
                          </m:r>
                          <m:r>
                            <a:rPr lang="en-US" altLang="zh-CN" sz="2400" i="1">
                              <a:latin typeface="Cambria Math" panose="02040503050406030204" pitchFamily="18" charset="0"/>
                            </a:rPr>
                            <m:t>𝑓</m:t>
                          </m:r>
                          <m:r>
                            <a:rPr lang="en-US" altLang="zh-CN" sz="2400" i="1">
                              <a:latin typeface="Cambria Math" panose="02040503050406030204" pitchFamily="18" charset="0"/>
                            </a:rPr>
                            <m:t>(</m:t>
                          </m:r>
                          <m:r>
                            <a:rPr lang="en-US" altLang="zh-CN" sz="2400" i="1">
                              <a:latin typeface="Cambria Math" panose="02040503050406030204" pitchFamily="18" charset="0"/>
                            </a:rPr>
                            <m:t>𝑖</m:t>
                          </m:r>
                          <m:r>
                            <a:rPr lang="en-US" altLang="zh-CN" sz="2400" i="1">
                              <a:latin typeface="Cambria Math" panose="02040503050406030204" pitchFamily="18" charset="0"/>
                            </a:rPr>
                            <m:t>)</m:t>
                          </m:r>
                        </m:e>
                      </m:nary>
                    </m:oMath>
                  </m:oMathPara>
                </a14:m>
                <a:endParaRPr lang="en-US" altLang="zh-CN" sz="2400" dirty="0"/>
              </a:p>
              <a:p>
                <a:r>
                  <a:rPr lang="zh-CN" altLang="en-US" sz="2400" dirty="0"/>
                  <a:t>这里</a:t>
                </a:r>
                <a14:m>
                  <m:oMath xmlns:m="http://schemas.openxmlformats.org/officeDocument/2006/math">
                    <m:r>
                      <a:rPr lang="en-US" altLang="zh-CN" sz="2400" b="0" i="1" smtClean="0">
                        <a:latin typeface="Cambria Math" panose="02040503050406030204" pitchFamily="18" charset="0"/>
                      </a:rPr>
                      <m:t>𝑔</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𝑖</m:t>
                        </m:r>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zh-CN" altLang="en-US" sz="2400" i="1">
                        <a:latin typeface="Cambria Math" panose="02040503050406030204" pitchFamily="18" charset="0"/>
                      </a:rPr>
                      <m:t>，</m:t>
                    </m:r>
                  </m:oMath>
                </a14:m>
                <a:r>
                  <a:rPr lang="zh-CN" altLang="en-US" sz="2400" dirty="0"/>
                  <a:t>使用二项式反演</a:t>
                </a:r>
                <a:endParaRPr lang="en-US" altLang="zh-CN" sz="2400" dirty="0"/>
              </a:p>
              <a:p>
                <a:pPr/>
                <a14:m>
                  <m:oMathPara xmlns:m="http://schemas.openxmlformats.org/officeDocument/2006/math">
                    <m:oMathParaPr>
                      <m:jc m:val="centerGroup"/>
                    </m:oMathParaPr>
                    <m:oMath xmlns:m="http://schemas.openxmlformats.org/officeDocument/2006/math">
                      <m:r>
                        <a:rPr lang="en-US" altLang="zh-CN" sz="2400" b="0" i="1" smtClean="0">
                          <a:latin typeface="Cambria Math" panose="02040503050406030204" pitchFamily="18" charset="0"/>
                        </a:rPr>
                        <m:t>𝑓</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𝑛</m:t>
                          </m:r>
                        </m:e>
                      </m:d>
                      <m:r>
                        <a:rPr lang="en-US" altLang="zh-CN" sz="2400" b="0" i="1" smtClean="0">
                          <a:latin typeface="Cambria Math" panose="02040503050406030204" pitchFamily="18" charset="0"/>
                        </a:rPr>
                        <m:t>=</m:t>
                      </m:r>
                      <m:nary>
                        <m:naryPr>
                          <m:chr m:val="∑"/>
                          <m:ctrlPr>
                            <a:rPr lang="en-US" altLang="zh-CN" sz="2400" b="0" i="1" smtClean="0">
                              <a:latin typeface="Cambria Math" panose="02040503050406030204" pitchFamily="18" charset="0"/>
                            </a:rPr>
                          </m:ctrlPr>
                        </m:naryPr>
                        <m:sub>
                          <m:r>
                            <m:rPr>
                              <m:brk m:alnAt="23"/>
                            </m:rP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=0</m:t>
                          </m:r>
                        </m:sub>
                        <m:sup>
                          <m:r>
                            <a:rPr lang="en-US" altLang="zh-CN" sz="2400" b="0" i="1" smtClean="0">
                              <a:latin typeface="Cambria Math" panose="02040503050406030204" pitchFamily="18" charset="0"/>
                            </a:rPr>
                            <m:t>𝑛</m:t>
                          </m:r>
                        </m:sup>
                        <m:e>
                          <m:sSup>
                            <m:sSupPr>
                              <m:ctrlPr>
                                <a:rPr lang="en-US" altLang="zh-CN" sz="2400" b="0" i="1" smtClean="0">
                                  <a:latin typeface="Cambria Math" panose="02040503050406030204" pitchFamily="18" charset="0"/>
                                </a:rPr>
                              </m:ctrlPr>
                            </m:sSupPr>
                            <m:e>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−1</m:t>
                                  </m:r>
                                </m:e>
                              </m:d>
                            </m:e>
                            <m:sup>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sup>
                          </m:sSup>
                          <m:r>
                            <a:rPr lang="en-US" altLang="zh-CN" sz="2400" b="0" i="1" smtClean="0">
                              <a:latin typeface="Cambria Math" panose="02040503050406030204" pitchFamily="18" charset="0"/>
                            </a:rPr>
                            <m:t>∗</m:t>
                          </m:r>
                          <m:sSubSup>
                            <m:sSubSupPr>
                              <m:ctrlPr>
                                <a:rPr lang="en-US" altLang="zh-CN" sz="2400" b="0" i="1" smtClean="0">
                                  <a:latin typeface="Cambria Math" panose="02040503050406030204" pitchFamily="18" charset="0"/>
                                </a:rPr>
                              </m:ctrlPr>
                            </m:sSubSupPr>
                            <m:e>
                              <m:r>
                                <a:rPr lang="en-US" altLang="zh-CN" sz="2400" b="0" i="1" smtClean="0">
                                  <a:latin typeface="Cambria Math" panose="02040503050406030204" pitchFamily="18" charset="0"/>
                                </a:rPr>
                                <m:t>𝐶</m:t>
                              </m:r>
                            </m:e>
                            <m:sub>
                              <m:r>
                                <a:rPr lang="en-US" altLang="zh-CN" sz="2400" b="0" i="1" smtClean="0">
                                  <a:latin typeface="Cambria Math" panose="02040503050406030204" pitchFamily="18" charset="0"/>
                                </a:rPr>
                                <m:t>𝑛</m:t>
                              </m:r>
                            </m:sub>
                            <m:sup>
                              <m:r>
                                <a:rPr lang="en-US" altLang="zh-CN" sz="2400" b="0" i="1" smtClean="0">
                                  <a:latin typeface="Cambria Math" panose="02040503050406030204" pitchFamily="18" charset="0"/>
                                </a:rPr>
                                <m:t>𝑖</m:t>
                              </m:r>
                            </m:sup>
                          </m:sSubSup>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e>
                      </m:nary>
                    </m:oMath>
                  </m:oMathPara>
                </a14:m>
                <a:endParaRPr lang="en-US" altLang="zh-CN" sz="2400" dirty="0"/>
              </a:p>
              <a:p>
                <a:r>
                  <a:rPr lang="zh-CN" altLang="en-US" sz="2400" dirty="0"/>
                  <a:t>化简得</a:t>
                </a:r>
                <a14:m>
                  <m:oMath xmlns:m="http://schemas.openxmlformats.org/officeDocument/2006/math">
                    <m:r>
                      <a:rPr lang="en-US" altLang="zh-CN" sz="2400" b="0" i="1" smtClean="0">
                        <a:latin typeface="Cambria Math" panose="02040503050406030204" pitchFamily="18" charset="0"/>
                      </a:rPr>
                      <m:t>𝑓</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𝑛</m:t>
                        </m:r>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m:t>
                    </m:r>
                    <m:nary>
                      <m:naryPr>
                        <m:chr m:val="∑"/>
                        <m:ctrlPr>
                          <a:rPr lang="en-US" altLang="zh-CN" sz="2400" b="0" i="1" smtClean="0">
                            <a:latin typeface="Cambria Math" panose="02040503050406030204" pitchFamily="18" charset="0"/>
                          </a:rPr>
                        </m:ctrlPr>
                      </m:naryPr>
                      <m:sub>
                        <m:r>
                          <m:rPr>
                            <m:brk m:alnAt="23"/>
                          </m:rP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=0</m:t>
                        </m:r>
                      </m:sub>
                      <m:sup>
                        <m:r>
                          <a:rPr lang="en-US" altLang="zh-CN" sz="2400" b="0" i="1" smtClean="0">
                            <a:latin typeface="Cambria Math" panose="02040503050406030204" pitchFamily="18" charset="0"/>
                          </a:rPr>
                          <m:t>𝑛</m:t>
                        </m:r>
                      </m:sup>
                      <m:e>
                        <m:f>
                          <m:fPr>
                            <m:ctrlPr>
                              <a:rPr lang="en-US" altLang="zh-CN" sz="2400" b="0" i="1" smtClean="0">
                                <a:latin typeface="Cambria Math" panose="02040503050406030204" pitchFamily="18" charset="0"/>
                              </a:rPr>
                            </m:ctrlPr>
                          </m:fPr>
                          <m:num>
                            <m:sSup>
                              <m:sSupPr>
                                <m:ctrlPr>
                                  <a:rPr lang="en-US" altLang="zh-CN" sz="2400" b="0" i="1" smtClean="0">
                                    <a:latin typeface="Cambria Math" panose="02040503050406030204" pitchFamily="18" charset="0"/>
                                  </a:rPr>
                                </m:ctrlPr>
                              </m:sSupPr>
                              <m:e>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−1</m:t>
                                    </m:r>
                                  </m:e>
                                </m:d>
                              </m:e>
                              <m:sup>
                                <m:r>
                                  <a:rPr lang="en-US" altLang="zh-CN" sz="2400" b="0" i="1" smtClean="0">
                                    <a:latin typeface="Cambria Math" panose="02040503050406030204" pitchFamily="18" charset="0"/>
                                  </a:rPr>
                                  <m:t>𝑖</m:t>
                                </m:r>
                              </m:sup>
                            </m:sSup>
                          </m:num>
                          <m:den>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den>
                        </m:f>
                      </m:e>
                    </m:nary>
                  </m:oMath>
                </a14:m>
                <a:endParaRPr lang="zh-CN" altLang="en-US" sz="2400" dirty="0"/>
              </a:p>
            </p:txBody>
          </p:sp>
        </mc:Choice>
        <mc:Fallback xmlns="">
          <p:sp>
            <p:nvSpPr>
              <p:cNvPr id="2" name="内容占位符 1">
                <a:extLst>
                  <a:ext uri="{FF2B5EF4-FFF2-40B4-BE49-F238E27FC236}">
                    <a16:creationId xmlns:a16="http://schemas.microsoft.com/office/drawing/2014/main" id="{B264A740-3801-49FF-9E2C-D46863181DE7}"/>
                  </a:ext>
                </a:extLst>
              </p:cNvPr>
              <p:cNvSpPr>
                <a:spLocks noGrp="1" noRot="1" noChangeAspect="1" noMove="1" noResize="1" noEditPoints="1" noAdjustHandles="1" noChangeArrowheads="1" noChangeShapeType="1" noTextEdit="1"/>
              </p:cNvSpPr>
              <p:nvPr>
                <p:ph idx="1"/>
              </p:nvPr>
            </p:nvSpPr>
            <p:spPr>
              <a:blipFill>
                <a:blip r:embed="rId2"/>
                <a:stretch>
                  <a:fillRect l="-92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647C765-12E0-4EFF-BC45-5C486BDED868}"/>
              </a:ext>
            </a:extLst>
          </p:cNvPr>
          <p:cNvSpPr>
            <a:spLocks noGrp="1"/>
          </p:cNvSpPr>
          <p:nvPr>
            <p:ph type="ctrTitle"/>
          </p:nvPr>
        </p:nvSpPr>
        <p:spPr/>
        <p:txBody>
          <a:bodyPr/>
          <a:lstStyle/>
          <a:p>
            <a:r>
              <a:rPr lang="zh-CN" altLang="en-US" dirty="0"/>
              <a:t>二项式反演表演</a:t>
            </a:r>
          </a:p>
        </p:txBody>
      </p:sp>
    </p:spTree>
    <p:extLst>
      <p:ext uri="{BB962C8B-B14F-4D97-AF65-F5344CB8AC3E}">
        <p14:creationId xmlns:p14="http://schemas.microsoft.com/office/powerpoint/2010/main" val="3676198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66857F5-DC20-4F14-979E-2168DCCC9044}"/>
              </a:ext>
            </a:extLst>
          </p:cNvPr>
          <p:cNvSpPr>
            <a:spLocks noGrp="1"/>
          </p:cNvSpPr>
          <p:nvPr>
            <p:ph idx="1"/>
          </p:nvPr>
        </p:nvSpPr>
        <p:spPr/>
        <p:txBody>
          <a:bodyPr/>
          <a:lstStyle/>
          <a:p>
            <a:r>
              <a:rPr lang="zh-CN" altLang="en-US" dirty="0">
                <a:solidFill>
                  <a:srgbClr val="FFCC00"/>
                </a:solidFill>
              </a:rPr>
              <a:t>放松条件</a:t>
            </a:r>
            <a:r>
              <a:rPr lang="zh-CN" altLang="en-US" dirty="0"/>
              <a:t>，寻找一个</a:t>
            </a:r>
            <a:r>
              <a:rPr lang="zh-CN" altLang="en-US" dirty="0">
                <a:solidFill>
                  <a:srgbClr val="FFCC00"/>
                </a:solidFill>
              </a:rPr>
              <a:t>容易求的数列</a:t>
            </a:r>
            <a:r>
              <a:rPr lang="en-US" altLang="zh-CN" dirty="0"/>
              <a:t>g</a:t>
            </a:r>
          </a:p>
          <a:p>
            <a:r>
              <a:rPr lang="zh-CN" altLang="en-US" dirty="0"/>
              <a:t>将所求目标泛化，得到一个数列</a:t>
            </a:r>
            <a:r>
              <a:rPr lang="en-US" altLang="zh-CN" dirty="0"/>
              <a:t>f</a:t>
            </a:r>
            <a:r>
              <a:rPr lang="zh-CN" altLang="en-US" dirty="0"/>
              <a:t>，使得答案在</a:t>
            </a:r>
            <a:r>
              <a:rPr lang="en-US" altLang="zh-CN" dirty="0"/>
              <a:t>f</a:t>
            </a:r>
            <a:r>
              <a:rPr lang="zh-CN" altLang="en-US" dirty="0"/>
              <a:t>中</a:t>
            </a:r>
            <a:endParaRPr lang="en-US" altLang="zh-CN" dirty="0"/>
          </a:p>
          <a:p>
            <a:r>
              <a:rPr lang="zh-CN" altLang="en-US" dirty="0"/>
              <a:t>用</a:t>
            </a:r>
            <a:r>
              <a:rPr lang="en-US" altLang="zh-CN" dirty="0">
                <a:solidFill>
                  <a:srgbClr val="FFCC00"/>
                </a:solidFill>
              </a:rPr>
              <a:t>f</a:t>
            </a:r>
            <a:r>
              <a:rPr lang="zh-CN" altLang="en-US" dirty="0">
                <a:solidFill>
                  <a:srgbClr val="FFCC00"/>
                </a:solidFill>
              </a:rPr>
              <a:t>拼凑出</a:t>
            </a:r>
            <a:r>
              <a:rPr lang="en-US" altLang="zh-CN" dirty="0">
                <a:solidFill>
                  <a:srgbClr val="FFCC00"/>
                </a:solidFill>
              </a:rPr>
              <a:t>g</a:t>
            </a:r>
            <a:r>
              <a:rPr lang="zh-CN" altLang="en-US" dirty="0"/>
              <a:t>，用</a:t>
            </a:r>
            <a:r>
              <a:rPr lang="en-US" altLang="zh-CN" dirty="0"/>
              <a:t>g</a:t>
            </a:r>
            <a:r>
              <a:rPr lang="zh-CN" altLang="en-US" dirty="0"/>
              <a:t>反演得到</a:t>
            </a:r>
            <a:r>
              <a:rPr lang="en-US" altLang="zh-CN" dirty="0"/>
              <a:t>f</a:t>
            </a:r>
            <a:endParaRPr lang="zh-CN" altLang="en-US" dirty="0"/>
          </a:p>
        </p:txBody>
      </p:sp>
      <p:sp>
        <p:nvSpPr>
          <p:cNvPr id="3" name="标题 2">
            <a:extLst>
              <a:ext uri="{FF2B5EF4-FFF2-40B4-BE49-F238E27FC236}">
                <a16:creationId xmlns:a16="http://schemas.microsoft.com/office/drawing/2014/main" id="{75DD057F-8A5D-4700-926E-E9D78860B7C9}"/>
              </a:ext>
            </a:extLst>
          </p:cNvPr>
          <p:cNvSpPr>
            <a:spLocks noGrp="1"/>
          </p:cNvSpPr>
          <p:nvPr>
            <p:ph type="ctrTitle"/>
          </p:nvPr>
        </p:nvSpPr>
        <p:spPr/>
        <p:txBody>
          <a:bodyPr/>
          <a:lstStyle/>
          <a:p>
            <a:r>
              <a:rPr lang="zh-CN" altLang="en-US" dirty="0"/>
              <a:t>二项式反演大致流程</a:t>
            </a:r>
          </a:p>
        </p:txBody>
      </p:sp>
      <p:sp>
        <p:nvSpPr>
          <p:cNvPr id="4" name="内容占位符 3">
            <a:extLst>
              <a:ext uri="{FF2B5EF4-FFF2-40B4-BE49-F238E27FC236}">
                <a16:creationId xmlns:a16="http://schemas.microsoft.com/office/drawing/2014/main" id="{A7C72035-D9C3-4149-ABB8-E18CF42C62A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609641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1CF31BC-D9E2-4201-A679-87A0A60E739A}"/>
              </a:ext>
            </a:extLst>
          </p:cNvPr>
          <p:cNvSpPr>
            <a:spLocks noGrp="1"/>
          </p:cNvSpPr>
          <p:nvPr>
            <p:ph idx="1"/>
          </p:nvPr>
        </p:nvSpPr>
        <p:spPr/>
        <p:txBody>
          <a:bodyPr/>
          <a:lstStyle/>
          <a:p>
            <a:r>
              <a:rPr lang="en-US" altLang="zh-CN" dirty="0"/>
              <a:t>n</a:t>
            </a:r>
            <a:r>
              <a:rPr lang="zh-CN" altLang="en-US" dirty="0"/>
              <a:t>个球排成一行，有</a:t>
            </a:r>
            <a:r>
              <a:rPr lang="en-US" altLang="zh-CN" dirty="0"/>
              <a:t>k</a:t>
            </a:r>
            <a:r>
              <a:rPr lang="zh-CN" altLang="en-US" dirty="0"/>
              <a:t>种颜色，要求给每个球染色</a:t>
            </a:r>
            <a:endParaRPr lang="en-US" altLang="zh-CN" dirty="0"/>
          </a:p>
          <a:p>
            <a:r>
              <a:rPr lang="zh-CN" altLang="en-US" dirty="0"/>
              <a:t>要求相邻颜色不得相同，且所有颜色必须用到</a:t>
            </a:r>
          </a:p>
        </p:txBody>
      </p:sp>
      <p:sp>
        <p:nvSpPr>
          <p:cNvPr id="3" name="标题 2">
            <a:extLst>
              <a:ext uri="{FF2B5EF4-FFF2-40B4-BE49-F238E27FC236}">
                <a16:creationId xmlns:a16="http://schemas.microsoft.com/office/drawing/2014/main" id="{FA0BC790-7888-40AB-BDBE-7ED8C2701375}"/>
              </a:ext>
            </a:extLst>
          </p:cNvPr>
          <p:cNvSpPr>
            <a:spLocks noGrp="1"/>
          </p:cNvSpPr>
          <p:nvPr>
            <p:ph type="ctrTitle"/>
          </p:nvPr>
        </p:nvSpPr>
        <p:spPr/>
        <p:txBody>
          <a:bodyPr/>
          <a:lstStyle/>
          <a:p>
            <a:r>
              <a:rPr lang="zh-CN" altLang="en-US" dirty="0"/>
              <a:t>二项式反演例题</a:t>
            </a:r>
          </a:p>
        </p:txBody>
      </p:sp>
      <p:sp>
        <p:nvSpPr>
          <p:cNvPr id="4" name="内容占位符 3">
            <a:extLst>
              <a:ext uri="{FF2B5EF4-FFF2-40B4-BE49-F238E27FC236}">
                <a16:creationId xmlns:a16="http://schemas.microsoft.com/office/drawing/2014/main" id="{A11C604A-128C-45EA-A84A-98DDA8A1E57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087686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EA69E4D-20BD-4E12-911A-A0C8CBDFE985}"/>
                  </a:ext>
                </a:extLst>
              </p:cNvPr>
              <p:cNvSpPr>
                <a:spLocks noGrp="1"/>
              </p:cNvSpPr>
              <p:nvPr>
                <p:ph idx="1"/>
              </p:nvPr>
            </p:nvSpPr>
            <p:spPr/>
            <p:txBody>
              <a:bodyPr/>
              <a:lstStyle/>
              <a:p>
                <a:r>
                  <a:rPr lang="zh-CN" altLang="en-US" dirty="0"/>
                  <a:t>如果</a:t>
                </a:r>
                <a:r>
                  <a:rPr lang="zh-CN" altLang="en-US" dirty="0">
                    <a:solidFill>
                      <a:srgbClr val="FFCC00"/>
                    </a:solidFill>
                  </a:rPr>
                  <a:t>不要求</a:t>
                </a:r>
                <a:r>
                  <a:rPr lang="zh-CN" altLang="en-US" dirty="0"/>
                  <a:t>所有颜色都被使用，那么</a:t>
                </a:r>
                <a:r>
                  <a:rPr lang="zh-CN" altLang="en-US" dirty="0">
                    <a:solidFill>
                      <a:srgbClr val="FFCC00"/>
                    </a:solidFill>
                  </a:rPr>
                  <a:t>答案是</a:t>
                </a:r>
                <a14:m>
                  <m:oMath xmlns:m="http://schemas.openxmlformats.org/officeDocument/2006/math">
                    <m:r>
                      <a:rPr lang="en-US" altLang="zh-CN" b="0" i="1" smtClean="0">
                        <a:solidFill>
                          <a:srgbClr val="FFCC00"/>
                        </a:solidFill>
                        <a:latin typeface="Cambria Math" panose="02040503050406030204" pitchFamily="18" charset="0"/>
                      </a:rPr>
                      <m:t>𝑘</m:t>
                    </m:r>
                    <m:r>
                      <a:rPr lang="en-US" altLang="zh-CN" b="0" i="1" smtClean="0">
                        <a:solidFill>
                          <a:srgbClr val="FFCC00"/>
                        </a:solidFill>
                        <a:latin typeface="Cambria Math" panose="02040503050406030204" pitchFamily="18" charset="0"/>
                      </a:rPr>
                      <m:t>∗</m:t>
                    </m:r>
                    <m:sSup>
                      <m:sSupPr>
                        <m:ctrlPr>
                          <a:rPr lang="en-US" altLang="zh-CN" b="0" i="1" smtClean="0">
                            <a:solidFill>
                              <a:srgbClr val="FFCC00"/>
                            </a:solidFill>
                            <a:latin typeface="Cambria Math" panose="02040503050406030204" pitchFamily="18" charset="0"/>
                          </a:rPr>
                        </m:ctrlPr>
                      </m:sSupPr>
                      <m:e>
                        <m:d>
                          <m:dPr>
                            <m:ctrlPr>
                              <a:rPr lang="en-US" altLang="zh-CN" b="0" i="1" smtClean="0">
                                <a:solidFill>
                                  <a:srgbClr val="FFCC00"/>
                                </a:solidFill>
                                <a:latin typeface="Cambria Math" panose="02040503050406030204" pitchFamily="18" charset="0"/>
                              </a:rPr>
                            </m:ctrlPr>
                          </m:dPr>
                          <m:e>
                            <m:r>
                              <a:rPr lang="en-US" altLang="zh-CN" b="0" i="1" smtClean="0">
                                <a:solidFill>
                                  <a:srgbClr val="FFCC00"/>
                                </a:solidFill>
                                <a:latin typeface="Cambria Math" panose="02040503050406030204" pitchFamily="18" charset="0"/>
                              </a:rPr>
                              <m:t>𝑘</m:t>
                            </m:r>
                            <m:r>
                              <a:rPr lang="en-US" altLang="zh-CN" b="0" i="1" smtClean="0">
                                <a:solidFill>
                                  <a:srgbClr val="FFCC00"/>
                                </a:solidFill>
                                <a:latin typeface="Cambria Math" panose="02040503050406030204" pitchFamily="18" charset="0"/>
                              </a:rPr>
                              <m:t>−1</m:t>
                            </m:r>
                          </m:e>
                        </m:d>
                      </m:e>
                      <m:sup>
                        <m:r>
                          <a:rPr lang="en-US" altLang="zh-CN" b="0" i="1" smtClean="0">
                            <a:solidFill>
                              <a:srgbClr val="FFCC00"/>
                            </a:solidFill>
                            <a:latin typeface="Cambria Math" panose="02040503050406030204" pitchFamily="18" charset="0"/>
                          </a:rPr>
                          <m:t>𝑛</m:t>
                        </m:r>
                        <m:r>
                          <a:rPr lang="en-US" altLang="zh-CN" b="0" i="1" smtClean="0">
                            <a:solidFill>
                              <a:srgbClr val="FFCC00"/>
                            </a:solidFill>
                            <a:latin typeface="Cambria Math" panose="02040503050406030204" pitchFamily="18" charset="0"/>
                          </a:rPr>
                          <m:t>−1</m:t>
                        </m:r>
                      </m:sup>
                    </m:sSup>
                  </m:oMath>
                </a14:m>
                <a:endParaRPr lang="en-US" altLang="zh-CN" dirty="0"/>
              </a:p>
              <a:p>
                <a:r>
                  <a:rPr lang="zh-CN" altLang="en-US" dirty="0"/>
                  <a:t>这些方案中，包含了大量没用完颜色的方案</a:t>
                </a:r>
                <a:endParaRPr lang="en-US" altLang="zh-CN" dirty="0"/>
              </a:p>
              <a:p>
                <a:r>
                  <a:rPr lang="zh-CN" altLang="en-US" dirty="0"/>
                  <a:t>设</a:t>
                </a:r>
                <a14:m>
                  <m:oMath xmlns:m="http://schemas.openxmlformats.org/officeDocument/2006/math">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zh-CN" altLang="en-US" i="1">
                        <a:latin typeface="Cambria Math" panose="02040503050406030204" pitchFamily="18" charset="0"/>
                      </a:rPr>
                      <m:t>表示</m:t>
                    </m:r>
                  </m:oMath>
                </a14:m>
                <a:r>
                  <a:rPr lang="zh-CN" altLang="en-US" dirty="0"/>
                  <a:t>使用了</a:t>
                </a:r>
                <a:r>
                  <a:rPr lang="en-US" altLang="zh-CN" dirty="0" err="1"/>
                  <a:t>i</a:t>
                </a:r>
                <a:r>
                  <a:rPr lang="zh-CN" altLang="en-US" dirty="0"/>
                  <a:t>种颜色的方案数，</a:t>
                </a:r>
                <a14:m>
                  <m:oMath xmlns:m="http://schemas.openxmlformats.org/officeDocument/2006/math">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zh-CN" altLang="en-US" i="1">
                        <a:latin typeface="Cambria Math" panose="02040503050406030204" pitchFamily="18" charset="0"/>
                      </a:rPr>
                      <m:t>即</m:t>
                    </m:r>
                  </m:oMath>
                </a14:m>
                <a:r>
                  <a:rPr lang="zh-CN" altLang="en-US" dirty="0"/>
                  <a:t>为所求</a:t>
                </a:r>
                <a:endParaRPr lang="en-US" altLang="zh-CN" dirty="0"/>
              </a:p>
              <a:p>
                <a:r>
                  <a:rPr lang="zh-CN" altLang="en-US" dirty="0"/>
                  <a:t>用</a:t>
                </a:r>
                <a:r>
                  <a:rPr lang="en-US" altLang="zh-CN" dirty="0"/>
                  <a:t>f</a:t>
                </a:r>
                <a:r>
                  <a:rPr lang="zh-CN" altLang="en-US" dirty="0">
                    <a:solidFill>
                      <a:srgbClr val="FFCC00"/>
                    </a:solidFill>
                  </a:rPr>
                  <a:t>拼凑总方案数</a:t>
                </a:r>
                <a:r>
                  <a:rPr lang="zh-CN" altLang="en-US" dirty="0"/>
                  <a:t>：</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𝑘</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𝑘</m:t>
                              </m:r>
                              <m:r>
                                <a:rPr lang="en-US" altLang="zh-CN" b="0" i="1" smtClean="0">
                                  <a:latin typeface="Cambria Math" panose="02040503050406030204" pitchFamily="18" charset="0"/>
                                </a:rPr>
                                <m:t>−1</m:t>
                              </m:r>
                            </m:e>
                          </m:d>
                        </m:e>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𝑘</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𝑘</m:t>
                              </m:r>
                            </m:sub>
                            <m:sup>
                              <m:r>
                                <a:rPr lang="en-US" altLang="zh-CN" b="0" i="1" smtClean="0">
                                  <a:latin typeface="Cambria Math" panose="02040503050406030204" pitchFamily="18" charset="0"/>
                                </a:rPr>
                                <m:t>𝑖</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e>
                      </m:nary>
                    </m:oMath>
                  </m:oMathPara>
                </a14:m>
                <a:endParaRPr lang="en-US" altLang="zh-CN" b="0" dirty="0"/>
              </a:p>
              <a:p>
                <a:r>
                  <a:rPr lang="zh-CN" altLang="en-US" dirty="0"/>
                  <a:t>这里</a:t>
                </a:r>
                <a14:m>
                  <m:oMath xmlns:m="http://schemas.openxmlformats.org/officeDocument/2006/math">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𝑘</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𝑘</m:t>
                            </m:r>
                            <m:r>
                              <a:rPr lang="en-US" altLang="zh-CN" b="0" i="1" smtClean="0">
                                <a:latin typeface="Cambria Math" panose="02040503050406030204" pitchFamily="18" charset="0"/>
                              </a:rPr>
                              <m:t>−1</m:t>
                            </m:r>
                          </m:e>
                        </m:d>
                      </m:e>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sSup>
                    <m:r>
                      <a:rPr lang="zh-CN" altLang="en-US" i="1">
                        <a:latin typeface="Cambria Math" panose="02040503050406030204" pitchFamily="18" charset="0"/>
                      </a:rPr>
                      <m:t>，</m:t>
                    </m:r>
                  </m:oMath>
                </a14:m>
                <a:r>
                  <a:rPr lang="zh-CN" altLang="en-US" dirty="0"/>
                  <a:t>使用二项式反演即可</a:t>
                </a:r>
              </a:p>
            </p:txBody>
          </p:sp>
        </mc:Choice>
        <mc:Fallback xmlns="">
          <p:sp>
            <p:nvSpPr>
              <p:cNvPr id="2" name="内容占位符 1">
                <a:extLst>
                  <a:ext uri="{FF2B5EF4-FFF2-40B4-BE49-F238E27FC236}">
                    <a16:creationId xmlns:a16="http://schemas.microsoft.com/office/drawing/2014/main" id="{5EA69E4D-20BD-4E12-911A-A0C8CBDFE985}"/>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8262C96-C813-4177-ADAA-4104511C877D}"/>
              </a:ext>
            </a:extLst>
          </p:cNvPr>
          <p:cNvSpPr>
            <a:spLocks noGrp="1"/>
          </p:cNvSpPr>
          <p:nvPr>
            <p:ph type="ctrTitle"/>
          </p:nvPr>
        </p:nvSpPr>
        <p:spPr/>
        <p:txBody>
          <a:bodyPr/>
          <a:lstStyle/>
          <a:p>
            <a:r>
              <a:rPr lang="zh-CN" altLang="en-US" dirty="0"/>
              <a:t>二项式反演例题</a:t>
            </a:r>
          </a:p>
        </p:txBody>
      </p:sp>
      <p:sp>
        <p:nvSpPr>
          <p:cNvPr id="4" name="内容占位符 3">
            <a:extLst>
              <a:ext uri="{FF2B5EF4-FFF2-40B4-BE49-F238E27FC236}">
                <a16:creationId xmlns:a16="http://schemas.microsoft.com/office/drawing/2014/main" id="{3554EB28-03F4-46F5-B13D-7884264F4F9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967419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41A7FAD-2C58-4AA7-B026-D3C90E2902CA}"/>
                  </a:ext>
                </a:extLst>
              </p:cNvPr>
              <p:cNvSpPr>
                <a:spLocks noGrp="1"/>
              </p:cNvSpPr>
              <p:nvPr>
                <p:ph idx="1"/>
              </p:nvPr>
            </p:nvSpPr>
            <p:spPr/>
            <p:txBody>
              <a:bodyPr/>
              <a:lstStyle/>
              <a:p>
                <a:r>
                  <a:rPr lang="zh-CN" altLang="en-US" dirty="0"/>
                  <a:t>如果</a:t>
                </a:r>
                <a14:m>
                  <m:oMath xmlns:m="http://schemas.openxmlformats.org/officeDocument/2006/math">
                    <m:r>
                      <m:rPr>
                        <m:sty m:val="p"/>
                      </m:rPr>
                      <a:rPr lang="en-US" altLang="zh-CN" b="0" i="0" smtClean="0">
                        <a:latin typeface="Cambria Math" panose="02040503050406030204" pitchFamily="18" charset="0"/>
                      </a:rPr>
                      <m:t>g</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a:rPr lang="en-US" altLang="zh-CN" b="0" i="1" smtClean="0">
                            <a:latin typeface="Cambria Math" panose="02040503050406030204" pitchFamily="18" charset="0"/>
                          </a:rPr>
                          <m:t>𝑇</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sub>
                      <m:sup/>
                      <m:e>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e>
                    </m:nary>
                  </m:oMath>
                </a14:m>
                <a:endParaRPr lang="en-US" altLang="zh-CN" b="0" dirty="0"/>
              </a:p>
              <a:p>
                <a:r>
                  <a:rPr lang="zh-CN" altLang="en-US" dirty="0"/>
                  <a:t>那么</a:t>
                </a:r>
                <a14:m>
                  <m:oMath xmlns:m="http://schemas.openxmlformats.org/officeDocument/2006/math">
                    <m:r>
                      <m:rPr>
                        <m:sty m:val="p"/>
                      </m:rPr>
                      <a:rPr lang="en-US" altLang="zh-CN" b="0" i="0" smtClean="0">
                        <a:latin typeface="Cambria Math" panose="02040503050406030204" pitchFamily="18" charset="0"/>
                      </a:rPr>
                      <m:t>f</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a:rPr lang="en-US" altLang="zh-CN" i="1">
                            <a:latin typeface="Cambria Math" panose="02040503050406030204" pitchFamily="18" charset="0"/>
                          </a:rPr>
                          <m:t>𝑇</m:t>
                        </m:r>
                        <m:r>
                          <a:rPr lang="en-US" altLang="zh-CN" i="1">
                            <a:latin typeface="Cambria Math" panose="02040503050406030204" pitchFamily="18" charset="0"/>
                          </a:rPr>
                          <m:t>⊆</m:t>
                        </m:r>
                        <m:r>
                          <a:rPr lang="en-US" altLang="zh-CN" i="1">
                            <a:latin typeface="Cambria Math" panose="02040503050406030204" pitchFamily="18" charset="0"/>
                          </a:rPr>
                          <m:t>𝑆</m:t>
                        </m:r>
                      </m:sub>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𝑇</m:t>
                                </m:r>
                              </m:e>
                            </m:d>
                          </m:sup>
                        </m:sSup>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e>
                    </m:nary>
                  </m:oMath>
                </a14:m>
                <a:endParaRPr lang="en-US" altLang="zh-CN" b="0" dirty="0"/>
              </a:p>
            </p:txBody>
          </p:sp>
        </mc:Choice>
        <mc:Fallback xmlns="">
          <p:sp>
            <p:nvSpPr>
              <p:cNvPr id="2" name="内容占位符 1">
                <a:extLst>
                  <a:ext uri="{FF2B5EF4-FFF2-40B4-BE49-F238E27FC236}">
                    <a16:creationId xmlns:a16="http://schemas.microsoft.com/office/drawing/2014/main" id="{A41A7FAD-2C58-4AA7-B026-D3C90E2902CA}"/>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6C80891-6046-426C-B4FC-0509E62FA774}"/>
              </a:ext>
            </a:extLst>
          </p:cNvPr>
          <p:cNvSpPr>
            <a:spLocks noGrp="1"/>
          </p:cNvSpPr>
          <p:nvPr>
            <p:ph type="ctrTitle"/>
          </p:nvPr>
        </p:nvSpPr>
        <p:spPr/>
        <p:txBody>
          <a:bodyPr/>
          <a:lstStyle/>
          <a:p>
            <a:r>
              <a:rPr lang="zh-CN" altLang="en-US" dirty="0"/>
              <a:t>子集反演</a:t>
            </a:r>
          </a:p>
        </p:txBody>
      </p:sp>
      <p:sp>
        <p:nvSpPr>
          <p:cNvPr id="4" name="内容占位符 3">
            <a:extLst>
              <a:ext uri="{FF2B5EF4-FFF2-40B4-BE49-F238E27FC236}">
                <a16:creationId xmlns:a16="http://schemas.microsoft.com/office/drawing/2014/main" id="{E6FF4A1C-56C3-4890-B12A-CF81B45A604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33463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7BFB719-68D0-4869-AE17-7E61D242A3F3}"/>
                  </a:ext>
                </a:extLst>
              </p:cNvPr>
              <p:cNvSpPr>
                <a:spLocks noGrp="1"/>
              </p:cNvSpPr>
              <p:nvPr>
                <p:ph idx="1"/>
              </p:nvPr>
            </p:nvSpPr>
            <p:spPr/>
            <p:txBody>
              <a:bodyPr/>
              <a:lstStyle/>
              <a:p>
                <a:r>
                  <a:rPr lang="en-US" altLang="zh-CN" b="0" dirty="0"/>
                  <a:t> </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a:rPr lang="en-US" altLang="zh-CN" b="0" i="1" smtClean="0">
                            <a:latin typeface="Cambria Math" panose="02040503050406030204" pitchFamily="18" charset="0"/>
                          </a:rPr>
                          <m:t>𝑇</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sub>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sup>
                        </m:sSup>
                        <m:nary>
                          <m:naryPr>
                            <m:chr m:val="∑"/>
                            <m:ctrlPr>
                              <a:rPr lang="en-US" altLang="zh-CN" b="0" i="1" smtClean="0">
                                <a:latin typeface="Cambria Math" panose="02040503050406030204" pitchFamily="18" charset="0"/>
                              </a:rPr>
                            </m:ctrlPr>
                          </m:naryPr>
                          <m:sub>
                            <m:r>
                              <a:rPr lang="en-US" altLang="zh-CN" b="0" i="1" smtClean="0">
                                <a:latin typeface="Cambria Math" panose="02040503050406030204" pitchFamily="18" charset="0"/>
                              </a:rPr>
                              <m:t>𝑅</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sub>
                          <m:sup/>
                          <m:e>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𝑅</m:t>
                            </m:r>
                            <m:r>
                              <a:rPr lang="en-US" altLang="zh-CN" b="0" i="1" smtClean="0">
                                <a:latin typeface="Cambria Math" panose="02040503050406030204" pitchFamily="18" charset="0"/>
                              </a:rPr>
                              <m:t>)</m:t>
                            </m:r>
                          </m:e>
                        </m:nary>
                      </m:e>
                    </m:nary>
                  </m:oMath>
                </a14:m>
                <a:r>
                  <a:rPr lang="en-US" altLang="zh-CN" dirty="0"/>
                  <a:t> </a:t>
                </a:r>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brk m:alnAt="15"/>
                          </m:rPr>
                          <a:rPr lang="en-US" altLang="zh-CN" i="1" smtClean="0">
                            <a:latin typeface="Cambria Math" panose="02040503050406030204" pitchFamily="18" charset="0"/>
                          </a:rPr>
                          <m:t>R</m:t>
                        </m:r>
                        <m:r>
                          <a:rPr lang="en-US" altLang="zh-CN" i="1">
                            <a:latin typeface="Cambria Math" panose="02040503050406030204" pitchFamily="18" charset="0"/>
                          </a:rPr>
                          <m:t>⊆</m:t>
                        </m:r>
                        <m:r>
                          <a:rPr lang="en-US" altLang="zh-CN" i="1">
                            <a:latin typeface="Cambria Math" panose="02040503050406030204" pitchFamily="18" charset="0"/>
                          </a:rPr>
                          <m:t>𝑆</m:t>
                        </m:r>
                      </m:sub>
                      <m:sup/>
                      <m:e>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𝑅</m:t>
                        </m:r>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a:rPr lang="en-US" altLang="zh-CN" i="1">
                                <a:latin typeface="Cambria Math" panose="02040503050406030204" pitchFamily="18" charset="0"/>
                              </a:rPr>
                              <m:t>𝑅</m:t>
                            </m:r>
                            <m:r>
                              <a:rPr lang="en-US" altLang="zh-CN" i="1">
                                <a:latin typeface="Cambria Math" panose="02040503050406030204" pitchFamily="18" charset="0"/>
                              </a:rPr>
                              <m:t>⊆</m:t>
                            </m:r>
                            <m:r>
                              <a:rPr lang="en-US" altLang="zh-CN" i="1">
                                <a:latin typeface="Cambria Math" panose="02040503050406030204" pitchFamily="18" charset="0"/>
                              </a:rPr>
                              <m:t>𝑇</m:t>
                            </m:r>
                            <m:r>
                              <a:rPr lang="en-US" altLang="zh-CN" i="1">
                                <a:latin typeface="Cambria Math" panose="02040503050406030204" pitchFamily="18" charset="0"/>
                              </a:rPr>
                              <m:t>⊆</m:t>
                            </m:r>
                            <m:r>
                              <a:rPr lang="en-US" altLang="zh-CN" b="0" i="1" smtClean="0">
                                <a:latin typeface="Cambria Math" panose="02040503050406030204" pitchFamily="18" charset="0"/>
                              </a:rPr>
                              <m:t>𝑆</m:t>
                            </m:r>
                          </m:sub>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𝑆</m:t>
                                    </m:r>
                                  </m:e>
                                </m:d>
                                <m:r>
                                  <a:rPr lang="en-US" altLang="zh-CN" i="1">
                                    <a:latin typeface="Cambria Math" panose="02040503050406030204" pitchFamily="18" charset="0"/>
                                  </a:rPr>
                                  <m:t>−|</m:t>
                                </m:r>
                                <m:r>
                                  <a:rPr lang="en-US" altLang="zh-CN" i="1">
                                    <a:latin typeface="Cambria Math" panose="02040503050406030204" pitchFamily="18" charset="0"/>
                                  </a:rPr>
                                  <m:t>𝑇</m:t>
                                </m:r>
                                <m:r>
                                  <a:rPr lang="en-US" altLang="zh-CN" i="1">
                                    <a:latin typeface="Cambria Math" panose="02040503050406030204" pitchFamily="18" charset="0"/>
                                  </a:rPr>
                                  <m:t>|</m:t>
                                </m:r>
                              </m:sup>
                            </m:sSup>
                          </m:e>
                        </m:nary>
                      </m:e>
                    </m:nary>
                  </m:oMath>
                </a14:m>
                <a:endParaRPr lang="en-US" altLang="zh-CN" dirty="0"/>
              </a:p>
              <a:p>
                <a:r>
                  <a:rPr lang="zh-CN" altLang="en-US" dirty="0"/>
                  <a:t>枚举</a:t>
                </a:r>
                <a:r>
                  <a:rPr lang="en-US" altLang="zh-CN" dirty="0"/>
                  <a:t>|T|</a:t>
                </a:r>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brk m:alnAt="15"/>
                          </m:rPr>
                          <a:rPr lang="en-US" altLang="zh-CN" i="1">
                            <a:latin typeface="Cambria Math" panose="02040503050406030204" pitchFamily="18" charset="0"/>
                          </a:rPr>
                          <m:t>R</m:t>
                        </m:r>
                        <m:r>
                          <a:rPr lang="en-US" altLang="zh-CN" i="1">
                            <a:latin typeface="Cambria Math" panose="02040503050406030204" pitchFamily="18" charset="0"/>
                          </a:rPr>
                          <m:t>⊆</m:t>
                        </m:r>
                        <m:r>
                          <a:rPr lang="en-US" altLang="zh-CN" i="1">
                            <a:latin typeface="Cambria Math" panose="02040503050406030204" pitchFamily="18" charset="0"/>
                          </a:rPr>
                          <m:t>𝑆</m:t>
                        </m:r>
                      </m:sub>
                      <m:sup/>
                      <m:e>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𝑅</m:t>
                        </m:r>
                        <m:r>
                          <a:rPr lang="en-US" altLang="zh-CN" i="1">
                            <a:latin typeface="Cambria Math" panose="02040503050406030204" pitchFamily="18" charset="0"/>
                          </a:rPr>
                          <m:t>)</m:t>
                        </m:r>
                        <m:nary>
                          <m:naryPr>
                            <m:chr m:val="∑"/>
                            <m:limLoc m:val="subSup"/>
                            <m:ctrlPr>
                              <a:rPr lang="en-US" altLang="zh-CN" i="1" smtClean="0">
                                <a:latin typeface="Cambria Math" panose="02040503050406030204" pitchFamily="18" charset="0"/>
                              </a:rPr>
                            </m:ctrlPr>
                          </m:naryPr>
                          <m:sub>
                            <m:r>
                              <m:rPr>
                                <m:brk m:alnAt="25"/>
                              </m:rP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𝑅</m:t>
                            </m:r>
                            <m:r>
                              <a:rPr lang="en-US" altLang="zh-CN" b="0" i="1" smtClean="0">
                                <a:latin typeface="Cambria Math" panose="02040503050406030204" pitchFamily="18" charset="0"/>
                              </a:rPr>
                              <m:t>|</m:t>
                            </m:r>
                          </m:sub>
                          <m:sup>
                            <m:r>
                              <a:rPr lang="en-US" altLang="zh-CN" b="0" i="1" smtClean="0">
                                <a:latin typeface="Cambria Math" panose="02040503050406030204" pitchFamily="18" charset="0"/>
                              </a:rPr>
                              <m:t>|</m:t>
                            </m:r>
                            <m:r>
                              <a:rPr lang="en-US" altLang="zh-CN" b="0" i="1" smtClean="0">
                                <a:latin typeface="Cambria Math" panose="02040503050406030204" pitchFamily="18" charset="0"/>
                              </a:rPr>
                              <m:t>𝑆</m:t>
                            </m:r>
                            <m:r>
                              <a:rPr lang="en-US" altLang="zh-CN" b="0" i="1" smtClean="0">
                                <a:latin typeface="Cambria Math" panose="02040503050406030204" pitchFamily="18" charset="0"/>
                              </a:rPr>
                              <m:t>|</m:t>
                            </m:r>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𝑖</m:t>
                                </m:r>
                              </m:sup>
                            </m:s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𝑅</m:t>
                                    </m:r>
                                  </m:e>
                                </m:d>
                              </m:sub>
                              <m:sup>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𝑅</m:t>
                                </m:r>
                                <m:r>
                                  <a:rPr lang="en-US" altLang="zh-CN" b="0" i="1" smtClean="0">
                                    <a:latin typeface="Cambria Math" panose="02040503050406030204" pitchFamily="18" charset="0"/>
                                  </a:rPr>
                                  <m:t>|</m:t>
                                </m:r>
                              </m:sup>
                            </m:sSubSup>
                          </m:e>
                        </m:nary>
                        <m:r>
                          <a:rPr lang="en-US" altLang="zh-CN" i="1" smtClean="0">
                            <a:latin typeface="Cambria Math" panose="02040503050406030204" pitchFamily="18" charset="0"/>
                          </a:rPr>
                          <m:t> </m:t>
                        </m:r>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brk m:alnAt="15"/>
                          </m:rPr>
                          <a:rPr lang="en-US" altLang="zh-CN" i="1">
                            <a:latin typeface="Cambria Math" panose="02040503050406030204" pitchFamily="18" charset="0"/>
                          </a:rPr>
                          <m:t>R</m:t>
                        </m:r>
                        <m:r>
                          <a:rPr lang="en-US" altLang="zh-CN" i="1">
                            <a:latin typeface="Cambria Math" panose="02040503050406030204" pitchFamily="18" charset="0"/>
                          </a:rPr>
                          <m:t>⊆</m:t>
                        </m:r>
                        <m:r>
                          <a:rPr lang="en-US" altLang="zh-CN" i="1">
                            <a:latin typeface="Cambria Math" panose="02040503050406030204" pitchFamily="18" charset="0"/>
                          </a:rPr>
                          <m:t>𝑆</m:t>
                        </m:r>
                      </m:sub>
                      <m:sup/>
                      <m:e>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𝑅</m:t>
                        </m:r>
                        <m:r>
                          <a:rPr lang="en-US" altLang="zh-CN" i="1">
                            <a:latin typeface="Cambria Math" panose="02040503050406030204" pitchFamily="18" charset="0"/>
                          </a:rPr>
                          <m:t>)</m:t>
                        </m:r>
                        <m:nary>
                          <m:naryPr>
                            <m:chr m:val="∑"/>
                            <m:limLoc m:val="subSup"/>
                            <m:ctrlPr>
                              <a:rPr lang="en-US" altLang="zh-CN" i="1" smtClean="0">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0</m:t>
                            </m:r>
                          </m:sub>
                          <m:sup>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𝑆</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𝑅</m:t>
                            </m:r>
                            <m:r>
                              <a:rPr lang="en-US" altLang="zh-CN" b="0" i="1" smtClean="0">
                                <a:latin typeface="Cambria Math" panose="02040503050406030204" pitchFamily="18" charset="0"/>
                              </a:rPr>
                              <m:t>|</m:t>
                            </m:r>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𝑅</m:t>
                                    </m:r>
                                  </m:e>
                                </m:d>
                                <m:r>
                                  <a:rPr lang="en-US" altLang="zh-CN" b="0" i="1" smtClean="0">
                                    <a:latin typeface="Cambria Math" panose="02040503050406030204" pitchFamily="18" charset="0"/>
                                  </a:rPr>
                                  <m:t>−</m:t>
                                </m:r>
                                <m:r>
                                  <a:rPr lang="en-US" altLang="zh-CN" i="1">
                                    <a:latin typeface="Cambria Math" panose="02040503050406030204" pitchFamily="18" charset="0"/>
                                  </a:rPr>
                                  <m:t>𝑖</m:t>
                                </m:r>
                              </m:sup>
                            </m:sSup>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𝑆</m:t>
                                    </m:r>
                                  </m:e>
                                </m:d>
                                <m:r>
                                  <a:rPr lang="en-US" altLang="zh-CN" i="1">
                                    <a:latin typeface="Cambria Math" panose="02040503050406030204" pitchFamily="18" charset="0"/>
                                  </a:rPr>
                                  <m:t>−</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𝑅</m:t>
                                    </m:r>
                                  </m:e>
                                </m:d>
                              </m:sub>
                              <m:sup>
                                <m:r>
                                  <a:rPr lang="en-US" altLang="zh-CN" i="1">
                                    <a:latin typeface="Cambria Math" panose="02040503050406030204" pitchFamily="18" charset="0"/>
                                  </a:rPr>
                                  <m:t>𝑖</m:t>
                                </m:r>
                              </m:sup>
                            </m:sSubSup>
                          </m:e>
                        </m:nary>
                        <m:r>
                          <a:rPr lang="en-US" altLang="zh-CN" i="1">
                            <a:latin typeface="Cambria Math" panose="02040503050406030204" pitchFamily="18" charset="0"/>
                          </a:rPr>
                          <m:t> </m:t>
                        </m:r>
                      </m:e>
                    </m:nary>
                  </m:oMath>
                </a14:m>
                <a:endParaRPr lang="en-US" altLang="zh-CN" dirty="0"/>
              </a:p>
              <a:p>
                <a:r>
                  <a:rPr lang="en-US" altLang="zh-CN" dirty="0"/>
                  <a:t> </a:t>
                </a:r>
                <a14:m>
                  <m:oMath xmlns:m="http://schemas.openxmlformats.org/officeDocument/2006/math">
                    <m:r>
                      <a:rPr lang="en-US" altLang="zh-CN" b="0" i="0"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brk m:alnAt="15"/>
                          </m:rPr>
                          <a:rPr lang="en-US" altLang="zh-CN" i="1">
                            <a:latin typeface="Cambria Math" panose="02040503050406030204" pitchFamily="18" charset="0"/>
                          </a:rPr>
                          <m:t>R</m:t>
                        </m:r>
                        <m:r>
                          <a:rPr lang="en-US" altLang="zh-CN" i="1">
                            <a:latin typeface="Cambria Math" panose="02040503050406030204" pitchFamily="18" charset="0"/>
                          </a:rPr>
                          <m:t>⊆</m:t>
                        </m:r>
                        <m:r>
                          <a:rPr lang="en-US" altLang="zh-CN" i="1">
                            <a:latin typeface="Cambria Math" panose="02040503050406030204" pitchFamily="18" charset="0"/>
                          </a:rPr>
                          <m:t>𝑆</m:t>
                        </m:r>
                      </m:sub>
                      <m:sup/>
                      <m:e>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𝑅</m:t>
                            </m:r>
                          </m:e>
                        </m:d>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𝑅</m:t>
                            </m:r>
                            <m:r>
                              <a:rPr lang="en-US" altLang="zh-CN" b="0" i="1" smtClean="0">
                                <a:latin typeface="Cambria Math" panose="02040503050406030204" pitchFamily="18" charset="0"/>
                              </a:rPr>
                              <m:t>|</m:t>
                            </m:r>
                          </m:sup>
                        </m:sSup>
                        <m:r>
                          <a:rPr lang="en-US" altLang="zh-CN" i="1">
                            <a:latin typeface="Cambria Math" panose="02040503050406030204" pitchFamily="18" charset="0"/>
                          </a:rPr>
                          <m:t> </m:t>
                        </m:r>
                      </m:e>
                    </m:nary>
                  </m:oMath>
                </a14:m>
                <a:endParaRPr lang="en-US" altLang="zh-CN" dirty="0"/>
              </a:p>
            </p:txBody>
          </p:sp>
        </mc:Choice>
        <mc:Fallback xmlns="">
          <p:sp>
            <p:nvSpPr>
              <p:cNvPr id="2" name="内容占位符 1">
                <a:extLst>
                  <a:ext uri="{FF2B5EF4-FFF2-40B4-BE49-F238E27FC236}">
                    <a16:creationId xmlns:a16="http://schemas.microsoft.com/office/drawing/2014/main" id="{F7BFB719-68D0-4869-AE17-7E61D242A3F3}"/>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0491641-52C1-410B-971B-2B8E0E629677}"/>
              </a:ext>
            </a:extLst>
          </p:cNvPr>
          <p:cNvSpPr>
            <a:spLocks noGrp="1"/>
          </p:cNvSpPr>
          <p:nvPr>
            <p:ph type="ctrTitle"/>
          </p:nvPr>
        </p:nvSpPr>
        <p:spPr/>
        <p:txBody>
          <a:bodyPr/>
          <a:lstStyle/>
          <a:p>
            <a:r>
              <a:rPr lang="zh-CN" altLang="en-US" dirty="0"/>
              <a:t>子集反演的关键</a:t>
            </a:r>
          </a:p>
        </p:txBody>
      </p:sp>
      <p:sp>
        <p:nvSpPr>
          <p:cNvPr id="4" name="内容占位符 3">
            <a:extLst>
              <a:ext uri="{FF2B5EF4-FFF2-40B4-BE49-F238E27FC236}">
                <a16:creationId xmlns:a16="http://schemas.microsoft.com/office/drawing/2014/main" id="{3C2033FC-6DC8-48D4-ACAB-3D3F368B5CD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783319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E676331-00F5-45EF-A3DC-15EB22371F64}"/>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max</m:t>
                          </m:r>
                        </m:fName>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e>
                      </m:func>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𝑇</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sub>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𝑇</m:t>
                                  </m:r>
                                </m:e>
                              </m:d>
                              <m:r>
                                <a:rPr lang="en-US" altLang="zh-CN" b="0" i="1" smtClean="0">
                                  <a:latin typeface="Cambria Math" panose="02040503050406030204" pitchFamily="18" charset="0"/>
                                </a:rPr>
                                <m:t>−1</m:t>
                              </m:r>
                            </m:sup>
                          </m:sSup>
                          <m:r>
                            <m:rPr>
                              <m:sty m:val="p"/>
                            </m:rPr>
                            <a:rPr lang="en-US" altLang="zh-CN" b="0" i="0" smtClean="0">
                              <a:latin typeface="Cambria Math" panose="02040503050406030204" pitchFamily="18" charset="0"/>
                            </a:rPr>
                            <m:t>min</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e>
                      </m:nary>
                    </m:oMath>
                  </m:oMathPara>
                </a14:m>
                <a:endParaRPr lang="en-US" altLang="zh-CN" dirty="0"/>
              </a:p>
              <a:p>
                <a:r>
                  <a:rPr lang="en-US" altLang="zh-CN" dirty="0"/>
                  <a:t>S</a:t>
                </a:r>
                <a:r>
                  <a:rPr lang="zh-CN" altLang="en-US" dirty="0"/>
                  <a:t>是数集</a:t>
                </a:r>
                <a:endParaRPr lang="en-US" altLang="zh-CN" dirty="0"/>
              </a:p>
              <a:p>
                <a:r>
                  <a:rPr lang="zh-CN" altLang="en-US" dirty="0"/>
                  <a:t>证明：将</a:t>
                </a:r>
                <a:r>
                  <a:rPr lang="en-US" altLang="zh-CN" dirty="0"/>
                  <a:t>S</a:t>
                </a:r>
                <a:r>
                  <a:rPr lang="zh-CN" altLang="en-US" dirty="0"/>
                  <a:t>中的元素从大到小排好</a:t>
                </a:r>
                <a:endParaRPr lang="en-US" altLang="zh-CN" dirty="0"/>
              </a:p>
              <a:p>
                <a:r>
                  <a:rPr lang="zh-CN" altLang="en-US" dirty="0"/>
                  <a:t>观察第</a:t>
                </a:r>
                <a:r>
                  <a:rPr lang="en-US" altLang="zh-CN" dirty="0"/>
                  <a:t>k</a:t>
                </a:r>
                <a:r>
                  <a:rPr lang="zh-CN" altLang="en-US" dirty="0"/>
                  <a:t>大的元素被加了多少次：</a:t>
                </a:r>
                <a:endParaRPr lang="en-US" altLang="zh-CN" dirty="0"/>
              </a:p>
              <a:p>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𝑘</m:t>
                        </m:r>
                      </m:sup>
                      <m:e>
                        <m:sSup>
                          <m:sSupPr>
                            <m:ctrlPr>
                              <a:rPr lang="en-US" altLang="zh-CN" i="1">
                                <a:latin typeface="Cambria Math" panose="02040503050406030204" pitchFamily="18" charset="0"/>
                              </a:rPr>
                            </m:ctrlPr>
                          </m:sSup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𝑘</m:t>
                                </m:r>
                                <m:r>
                                  <a:rPr lang="en-US" altLang="zh-CN" i="1">
                                    <a:latin typeface="Cambria Math" panose="02040503050406030204" pitchFamily="18" charset="0"/>
                                  </a:rPr>
                                  <m:t>−1</m:t>
                                </m:r>
                              </m:sub>
                              <m:sup>
                                <m:r>
                                  <a:rPr lang="en-US" altLang="zh-CN" i="1">
                                    <a:latin typeface="Cambria Math" panose="02040503050406030204" pitchFamily="18" charset="0"/>
                                  </a:rPr>
                                  <m:t>𝑖</m:t>
                                </m:r>
                                <m:r>
                                  <a:rPr lang="en-US" altLang="zh-CN" i="1">
                                    <a:latin typeface="Cambria Math" panose="02040503050406030204" pitchFamily="18" charset="0"/>
                                  </a:rPr>
                                  <m:t>−1</m:t>
                                </m:r>
                              </m:sup>
                            </m:sSubSup>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r>
                              <a:rPr lang="en-US" altLang="zh-CN" i="1">
                                <a:latin typeface="Cambria Math" panose="02040503050406030204" pitchFamily="18" charset="0"/>
                              </a:rPr>
                              <m:t>𝑖</m:t>
                            </m:r>
                            <m:r>
                              <a:rPr lang="en-US" altLang="zh-CN" i="1">
                                <a:latin typeface="Cambria Math" panose="02040503050406030204" pitchFamily="18" charset="0"/>
                              </a:rPr>
                              <m:t>−1</m:t>
                            </m:r>
                          </m:sup>
                        </m:sSup>
                      </m:e>
                    </m:nary>
                    <m:r>
                      <a:rPr lang="en-US" altLang="zh-CN" b="0" i="1" smtClean="0">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0</m:t>
                        </m:r>
                      </m:sub>
                      <m:sup>
                        <m:r>
                          <a:rPr lang="en-US" altLang="zh-CN" i="1">
                            <a:latin typeface="Cambria Math" panose="02040503050406030204" pitchFamily="18" charset="0"/>
                          </a:rPr>
                          <m:t>𝑘</m:t>
                        </m:r>
                        <m:r>
                          <a:rPr lang="en-US" altLang="zh-CN" b="0" i="1" smtClean="0">
                            <a:latin typeface="Cambria Math" panose="02040503050406030204" pitchFamily="18" charset="0"/>
                          </a:rPr>
                          <m:t>−1</m:t>
                        </m:r>
                      </m:sup>
                      <m:e>
                        <m:sSup>
                          <m:sSupPr>
                            <m:ctrlPr>
                              <a:rPr lang="en-US" altLang="zh-CN" i="1">
                                <a:latin typeface="Cambria Math" panose="02040503050406030204" pitchFamily="18" charset="0"/>
                              </a:rPr>
                            </m:ctrlPr>
                          </m:sSup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𝑘</m:t>
                                </m:r>
                                <m:r>
                                  <a:rPr lang="en-US" altLang="zh-CN" i="1">
                                    <a:latin typeface="Cambria Math" panose="02040503050406030204" pitchFamily="18" charset="0"/>
                                  </a:rPr>
                                  <m:t>−1</m:t>
                                </m:r>
                              </m:sub>
                              <m:sup>
                                <m:r>
                                  <a:rPr lang="en-US" altLang="zh-CN" i="1">
                                    <a:latin typeface="Cambria Math" panose="02040503050406030204" pitchFamily="18" charset="0"/>
                                  </a:rPr>
                                  <m:t>𝑖</m:t>
                                </m:r>
                              </m:sup>
                            </m:sSubSup>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r>
                              <a:rPr lang="en-US" altLang="zh-CN" i="1">
                                <a:latin typeface="Cambria Math" panose="02040503050406030204" pitchFamily="18" charset="0"/>
                              </a:rPr>
                              <m:t>𝑖</m:t>
                            </m:r>
                          </m:sup>
                        </m:sSup>
                      </m:e>
                    </m:nary>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1−1</m:t>
                            </m:r>
                          </m:e>
                        </m:d>
                      </m:e>
                      <m:sup>
                        <m:r>
                          <a:rPr lang="en-US" altLang="zh-CN" b="0" i="1" smtClean="0">
                            <a:latin typeface="Cambria Math" panose="02040503050406030204" pitchFamily="18" charset="0"/>
                          </a:rPr>
                          <m:t>𝑘</m:t>
                        </m:r>
                        <m:r>
                          <a:rPr lang="en-US" altLang="zh-CN" b="0" i="1" smtClean="0">
                            <a:latin typeface="Cambria Math" panose="02040503050406030204" pitchFamily="18" charset="0"/>
                          </a:rPr>
                          <m:t>−1</m:t>
                        </m:r>
                      </m:sup>
                    </m:sSup>
                    <m:r>
                      <a:rPr lang="zh-CN" altLang="en-US" i="1">
                        <a:latin typeface="Cambria Math" panose="02040503050406030204" pitchFamily="18" charset="0"/>
                      </a:rPr>
                      <m:t>，</m:t>
                    </m:r>
                  </m:oMath>
                </a14:m>
                <a:r>
                  <a:rPr lang="zh-CN" altLang="en-US" dirty="0"/>
                  <a:t>当且仅当</a:t>
                </a:r>
                <a:r>
                  <a:rPr lang="en-US" altLang="zh-CN" dirty="0"/>
                  <a:t>k=1</a:t>
                </a:r>
                <a:r>
                  <a:rPr lang="zh-CN" altLang="en-US" dirty="0"/>
                  <a:t>时此数等于</a:t>
                </a:r>
                <a:r>
                  <a:rPr lang="en-US" altLang="zh-CN" dirty="0"/>
                  <a:t>1</a:t>
                </a:r>
                <a:r>
                  <a:rPr lang="zh-CN" altLang="en-US" dirty="0"/>
                  <a:t>，其他时候等于</a:t>
                </a:r>
                <a:r>
                  <a:rPr lang="en-US" altLang="zh-CN" dirty="0"/>
                  <a:t>0</a:t>
                </a:r>
              </a:p>
              <a:p>
                <a:r>
                  <a:rPr lang="zh-CN" altLang="en-US" dirty="0"/>
                  <a:t>所以只有最大的元素被加上了</a:t>
                </a:r>
                <a:endParaRPr lang="en-US" altLang="zh-CN" dirty="0"/>
              </a:p>
            </p:txBody>
          </p:sp>
        </mc:Choice>
        <mc:Fallback xmlns="">
          <p:sp>
            <p:nvSpPr>
              <p:cNvPr id="2" name="内容占位符 1">
                <a:extLst>
                  <a:ext uri="{FF2B5EF4-FFF2-40B4-BE49-F238E27FC236}">
                    <a16:creationId xmlns:a16="http://schemas.microsoft.com/office/drawing/2014/main" id="{AE676331-00F5-45EF-A3DC-15EB22371F64}"/>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12D7DAF-C972-4D05-9DF9-35B97588DB64}"/>
              </a:ext>
            </a:extLst>
          </p:cNvPr>
          <p:cNvSpPr>
            <a:spLocks noGrp="1"/>
          </p:cNvSpPr>
          <p:nvPr>
            <p:ph type="ctrTitle"/>
          </p:nvPr>
        </p:nvSpPr>
        <p:spPr/>
        <p:txBody>
          <a:bodyPr/>
          <a:lstStyle/>
          <a:p>
            <a:r>
              <a:rPr lang="en-US" altLang="zh-CN" dirty="0"/>
              <a:t>min-max</a:t>
            </a:r>
            <a:r>
              <a:rPr lang="zh-CN" altLang="en-US" dirty="0"/>
              <a:t>容斥</a:t>
            </a:r>
          </a:p>
        </p:txBody>
      </p:sp>
      <p:sp>
        <p:nvSpPr>
          <p:cNvPr id="4" name="内容占位符 3">
            <a:extLst>
              <a:ext uri="{FF2B5EF4-FFF2-40B4-BE49-F238E27FC236}">
                <a16:creationId xmlns:a16="http://schemas.microsoft.com/office/drawing/2014/main" id="{B12382E5-D5AA-4F1B-AE7B-AC76E566A6D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261996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E676331-00F5-45EF-A3DC-15EB22371F64}"/>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max</m:t>
                          </m:r>
                        </m:fName>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e>
                      </m:func>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𝑇</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sub>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𝑇</m:t>
                                  </m:r>
                                </m:e>
                              </m:d>
                              <m:r>
                                <a:rPr lang="en-US" altLang="zh-CN" b="0" i="1" smtClean="0">
                                  <a:latin typeface="Cambria Math" panose="02040503050406030204" pitchFamily="18" charset="0"/>
                                </a:rPr>
                                <m:t>−1</m:t>
                              </m:r>
                            </m:sup>
                          </m:sSup>
                          <m:r>
                            <m:rPr>
                              <m:sty m:val="p"/>
                            </m:rPr>
                            <a:rPr lang="en-US" altLang="zh-CN" b="0" i="0" smtClean="0">
                              <a:latin typeface="Cambria Math" panose="02040503050406030204" pitchFamily="18" charset="0"/>
                            </a:rPr>
                            <m:t>min</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e>
                      </m:nary>
                    </m:oMath>
                  </m:oMathPara>
                </a14:m>
                <a:endParaRPr lang="en-US" altLang="zh-CN" dirty="0"/>
              </a:p>
              <a:p>
                <a:pPr/>
                <a14:m>
                  <m:oMathPara xmlns:m="http://schemas.openxmlformats.org/officeDocument/2006/math">
                    <m:oMathParaPr>
                      <m:jc m:val="left"/>
                    </m:oMathParaPr>
                    <m:oMath xmlns:m="http://schemas.openxmlformats.org/officeDocument/2006/math">
                      <m:func>
                        <m:funcPr>
                          <m:ctrlPr>
                            <a:rPr lang="en-US" altLang="zh-CN" i="1">
                              <a:latin typeface="Cambria Math" panose="02040503050406030204" pitchFamily="18" charset="0"/>
                            </a:rPr>
                          </m:ctrlPr>
                        </m:funcPr>
                        <m:fName>
                          <m:r>
                            <m:rPr>
                              <m:sty m:val="p"/>
                            </m:rPr>
                            <a:rPr lang="en-US" altLang="zh-CN" i="1" smtClean="0">
                              <a:latin typeface="Cambria Math" panose="02040503050406030204" pitchFamily="18" charset="0"/>
                            </a:rPr>
                            <m:t>min</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𝑆</m:t>
                              </m:r>
                            </m:e>
                          </m:d>
                        </m:e>
                      </m:func>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𝑇</m:t>
                          </m:r>
                          <m:r>
                            <a:rPr lang="en-US" altLang="zh-CN" i="1">
                              <a:latin typeface="Cambria Math" panose="02040503050406030204" pitchFamily="18" charset="0"/>
                            </a:rPr>
                            <m:t>⊆</m:t>
                          </m:r>
                          <m:r>
                            <a:rPr lang="en-US" altLang="zh-CN" i="1">
                              <a:latin typeface="Cambria Math" panose="02040503050406030204" pitchFamily="18" charset="0"/>
                            </a:rPr>
                            <m:t>𝑆</m:t>
                          </m:r>
                        </m:sub>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𝑇</m:t>
                                  </m:r>
                                </m:e>
                              </m:d>
                              <m:r>
                                <a:rPr lang="en-US" altLang="zh-CN" i="1">
                                  <a:latin typeface="Cambria Math" panose="02040503050406030204" pitchFamily="18" charset="0"/>
                                </a:rPr>
                                <m:t>−1</m:t>
                              </m:r>
                            </m:sup>
                          </m:sSup>
                          <m:r>
                            <m:rPr>
                              <m:sty m:val="p"/>
                            </m:rPr>
                            <a:rPr lang="en-US" altLang="zh-CN" b="0" i="0" smtClean="0">
                              <a:latin typeface="Cambria Math" panose="02040503050406030204" pitchFamily="18" charset="0"/>
                            </a:rPr>
                            <m:t>max</m:t>
                          </m:r>
                          <m:r>
                            <a:rPr lang="en-US" altLang="zh-CN" i="1">
                              <a:latin typeface="Cambria Math" panose="02040503050406030204" pitchFamily="18" charset="0"/>
                            </a:rPr>
                            <m:t>⁡(</m:t>
                          </m:r>
                          <m:r>
                            <a:rPr lang="en-US" altLang="zh-CN" i="1">
                              <a:latin typeface="Cambria Math" panose="02040503050406030204" pitchFamily="18" charset="0"/>
                            </a:rPr>
                            <m:t>𝑇</m:t>
                          </m:r>
                          <m:r>
                            <a:rPr lang="en-US" altLang="zh-CN" i="1">
                              <a:latin typeface="Cambria Math" panose="02040503050406030204" pitchFamily="18" charset="0"/>
                            </a:rPr>
                            <m:t>)</m:t>
                          </m:r>
                        </m:e>
                      </m:nary>
                    </m:oMath>
                  </m:oMathPara>
                </a14:m>
                <a:endParaRPr lang="en-US" altLang="zh-CN" dirty="0"/>
              </a:p>
            </p:txBody>
          </p:sp>
        </mc:Choice>
        <mc:Fallback xmlns="">
          <p:sp>
            <p:nvSpPr>
              <p:cNvPr id="2" name="内容占位符 1">
                <a:extLst>
                  <a:ext uri="{FF2B5EF4-FFF2-40B4-BE49-F238E27FC236}">
                    <a16:creationId xmlns:a16="http://schemas.microsoft.com/office/drawing/2014/main" id="{AE676331-00F5-45EF-A3DC-15EB22371F64}"/>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12D7DAF-C972-4D05-9DF9-35B97588DB64}"/>
              </a:ext>
            </a:extLst>
          </p:cNvPr>
          <p:cNvSpPr>
            <a:spLocks noGrp="1"/>
          </p:cNvSpPr>
          <p:nvPr>
            <p:ph type="ctrTitle"/>
          </p:nvPr>
        </p:nvSpPr>
        <p:spPr/>
        <p:txBody>
          <a:bodyPr/>
          <a:lstStyle/>
          <a:p>
            <a:r>
              <a:rPr lang="en-US" altLang="zh-CN" dirty="0"/>
              <a:t>min-max</a:t>
            </a:r>
            <a:r>
              <a:rPr lang="zh-CN" altLang="en-US" dirty="0"/>
              <a:t>容斥</a:t>
            </a:r>
          </a:p>
        </p:txBody>
      </p:sp>
      <p:sp>
        <p:nvSpPr>
          <p:cNvPr id="4" name="内容占位符 3">
            <a:extLst>
              <a:ext uri="{FF2B5EF4-FFF2-40B4-BE49-F238E27FC236}">
                <a16:creationId xmlns:a16="http://schemas.microsoft.com/office/drawing/2014/main" id="{B12382E5-D5AA-4F1B-AE7B-AC76E566A6D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602106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D6AC400-ABF4-4C0E-9B67-536380798407}"/>
                  </a:ext>
                </a:extLst>
              </p:cNvPr>
              <p:cNvSpPr>
                <a:spLocks noGrp="1"/>
              </p:cNvSpPr>
              <p:nvPr>
                <p:ph idx="1"/>
              </p:nvPr>
            </p:nvSpPr>
            <p:spPr/>
            <p:txBody>
              <a:bodyPr/>
              <a:lstStyle/>
              <a:p>
                <a:r>
                  <a:rPr lang="en-US" altLang="zh-CN" dirty="0"/>
                  <a:t>    </a:t>
                </a:r>
                <a14:m>
                  <m:oMath xmlns:m="http://schemas.openxmlformats.org/officeDocument/2006/math">
                    <m:func>
                      <m:funcPr>
                        <m:ctrlPr>
                          <a:rPr lang="en-US" altLang="zh-CN" i="1" smtClean="0">
                            <a:latin typeface="Cambria Math" panose="02040503050406030204" pitchFamily="18" charset="0"/>
                          </a:rPr>
                        </m:ctrlPr>
                      </m:funcPr>
                      <m:fName>
                        <m:limLow>
                          <m:limLowPr>
                            <m:ctrlPr>
                              <a:rPr lang="en-US" altLang="zh-CN" i="1" smtClean="0">
                                <a:latin typeface="Cambria Math" panose="02040503050406030204" pitchFamily="18" charset="0"/>
                              </a:rPr>
                            </m:ctrlPr>
                          </m:limLowPr>
                          <m:e>
                            <m:r>
                              <m:rPr>
                                <m:sty m:val="p"/>
                              </m:rPr>
                              <a:rPr lang="en-US" altLang="zh-CN" i="0" smtClean="0">
                                <a:latin typeface="Cambria Math" panose="02040503050406030204" pitchFamily="18" charset="0"/>
                              </a:rPr>
                              <m:t>lim</m:t>
                            </m:r>
                          </m:e>
                          <m:lim>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𝑥</m:t>
                            </m:r>
                            <m:r>
                              <a:rPr lang="en-US" altLang="zh-CN" b="0" i="1" smtClean="0">
                                <a:latin typeface="Cambria Math" panose="02040503050406030204" pitchFamily="18" charset="0"/>
                              </a:rPr>
                              <m:t>→0</m:t>
                            </m:r>
                          </m:lim>
                        </m:limLow>
                      </m:fName>
                      <m:e>
                        <m:nary>
                          <m:naryPr>
                            <m:chr m:val="∑"/>
                            <m:ctrlPr>
                              <a:rPr lang="zh-CN" altLang="en-US" i="1">
                                <a:latin typeface="Cambria Math" panose="02040503050406030204" pitchFamily="18" charset="0"/>
                              </a:rPr>
                            </m:ctrlPr>
                          </m:naryPr>
                          <m:sub>
                            <m:r>
                              <m:rPr>
                                <m:sty m:val="p"/>
                                <m:brk m:alnAt="23"/>
                              </m:rPr>
                              <a:rPr lang="en-US" altLang="zh-CN" i="1">
                                <a:latin typeface="Cambria Math" panose="02040503050406030204" pitchFamily="18" charset="0"/>
                              </a:rPr>
                              <m:t>i</m:t>
                            </m:r>
                            <m:r>
                              <a:rPr lang="en-US" altLang="zh-CN" i="1">
                                <a:latin typeface="Cambria Math" panose="02040503050406030204" pitchFamily="18" charset="0"/>
                              </a:rPr>
                              <m:t>=0</m:t>
                            </m:r>
                          </m:sub>
                          <m:sup>
                            <m:f>
                              <m:fPr>
                                <m:ctrlPr>
                                  <a:rPr lang="en-US" altLang="zh-CN" i="1">
                                    <a:latin typeface="Cambria Math" panose="02040503050406030204" pitchFamily="18" charset="0"/>
                                  </a:rPr>
                                </m:ctrlPr>
                              </m:fPr>
                              <m:num>
                                <m:r>
                                  <a:rPr lang="en-US" altLang="zh-CN" i="1">
                                    <a:latin typeface="Cambria Math" panose="02040503050406030204" pitchFamily="18" charset="0"/>
                                  </a:rPr>
                                  <m:t>𝑏</m:t>
                                </m:r>
                                <m:r>
                                  <a:rPr lang="en-US" altLang="zh-CN" i="1">
                                    <a:latin typeface="Cambria Math" panose="02040503050406030204" pitchFamily="18" charset="0"/>
                                  </a:rPr>
                                  <m:t>−</m:t>
                                </m:r>
                                <m:r>
                                  <a:rPr lang="en-US" altLang="zh-CN" i="1">
                                    <a:latin typeface="Cambria Math" panose="02040503050406030204" pitchFamily="18" charset="0"/>
                                  </a:rPr>
                                  <m:t>𝑎</m:t>
                                </m:r>
                              </m:num>
                              <m:den>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𝑥</m:t>
                                </m:r>
                              </m:den>
                            </m:f>
                          </m:sup>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𝑥</m:t>
                            </m:r>
                          </m:e>
                        </m:nary>
                      </m:e>
                    </m:func>
                  </m:oMath>
                </a14:m>
                <a:endParaRPr lang="en-US" altLang="zh-CN" dirty="0"/>
              </a:p>
              <a:p>
                <a:r>
                  <a:rPr lang="en-US" altLang="zh-CN" dirty="0"/>
                  <a:t>=</a:t>
                </a:r>
                <a14:m>
                  <m:oMath xmlns:m="http://schemas.openxmlformats.org/officeDocument/2006/math">
                    <m:limLow>
                      <m:limLowPr>
                        <m:ctrlPr>
                          <a:rPr lang="en-US" altLang="zh-CN" i="1">
                            <a:latin typeface="Cambria Math" panose="02040503050406030204" pitchFamily="18" charset="0"/>
                          </a:rPr>
                        </m:ctrlPr>
                      </m:limLowPr>
                      <m:e>
                        <m:r>
                          <m:rPr>
                            <m:sty m:val="p"/>
                          </m:rPr>
                          <a:rPr lang="en-US" altLang="zh-CN">
                            <a:latin typeface="Cambria Math" panose="02040503050406030204" pitchFamily="18" charset="0"/>
                          </a:rPr>
                          <m:t>lim</m:t>
                        </m:r>
                      </m:e>
                      <m:lim>
                        <m:r>
                          <m:rPr>
                            <m:sty m:val="p"/>
                          </m:rPr>
                          <a:rPr lang="en-US" altLang="zh-CN">
                            <a:latin typeface="Cambria Math" panose="02040503050406030204" pitchFamily="18" charset="0"/>
                          </a:rPr>
                          <m:t>Δ</m:t>
                        </m:r>
                        <m:r>
                          <a:rPr lang="en-US" altLang="zh-CN" i="1">
                            <a:latin typeface="Cambria Math" panose="02040503050406030204" pitchFamily="18" charset="0"/>
                          </a:rPr>
                          <m:t>𝑥</m:t>
                        </m:r>
                        <m:r>
                          <a:rPr lang="en-US" altLang="zh-CN" i="1">
                            <a:latin typeface="Cambria Math" panose="02040503050406030204" pitchFamily="18" charset="0"/>
                          </a:rPr>
                          <m:t>→0</m:t>
                        </m:r>
                      </m:lim>
                    </m:limLow>
                    <m:nary>
                      <m:naryPr>
                        <m:chr m:val="∑"/>
                        <m:ctrlPr>
                          <a:rPr lang="zh-CN" altLang="en-US" i="1">
                            <a:latin typeface="Cambria Math" panose="02040503050406030204" pitchFamily="18" charset="0"/>
                          </a:rPr>
                        </m:ctrlPr>
                      </m:naryPr>
                      <m:sub>
                        <m:r>
                          <m:rPr>
                            <m:sty m:val="p"/>
                            <m:brk m:alnAt="23"/>
                          </m:rPr>
                          <a:rPr lang="en-US" altLang="zh-CN" i="1">
                            <a:latin typeface="Cambria Math" panose="02040503050406030204" pitchFamily="18" charset="0"/>
                          </a:rPr>
                          <m:t>i</m:t>
                        </m:r>
                        <m:r>
                          <a:rPr lang="en-US" altLang="zh-CN" i="1">
                            <a:latin typeface="Cambria Math" panose="02040503050406030204" pitchFamily="18" charset="0"/>
                          </a:rPr>
                          <m:t>=0</m:t>
                        </m:r>
                      </m:sub>
                      <m:sup>
                        <m:f>
                          <m:fPr>
                            <m:ctrlPr>
                              <a:rPr lang="en-US" altLang="zh-CN" i="1">
                                <a:latin typeface="Cambria Math" panose="02040503050406030204" pitchFamily="18" charset="0"/>
                              </a:rPr>
                            </m:ctrlPr>
                          </m:fPr>
                          <m:num>
                            <m:r>
                              <a:rPr lang="en-US" altLang="zh-CN" i="1">
                                <a:latin typeface="Cambria Math" panose="02040503050406030204" pitchFamily="18" charset="0"/>
                              </a:rPr>
                              <m:t>𝑏</m:t>
                            </m:r>
                            <m:r>
                              <a:rPr lang="en-US" altLang="zh-CN" i="1">
                                <a:latin typeface="Cambria Math" panose="02040503050406030204" pitchFamily="18" charset="0"/>
                              </a:rPr>
                              <m:t>−</m:t>
                            </m:r>
                            <m:r>
                              <a:rPr lang="en-US" altLang="zh-CN" i="1">
                                <a:latin typeface="Cambria Math" panose="02040503050406030204" pitchFamily="18" charset="0"/>
                              </a:rPr>
                              <m:t>𝑎</m:t>
                            </m:r>
                          </m:num>
                          <m:den>
                            <m:r>
                              <m:rPr>
                                <m:sty m:val="p"/>
                              </m:rPr>
                              <a:rPr lang="en-US" altLang="zh-CN">
                                <a:latin typeface="Cambria Math" panose="02040503050406030204" pitchFamily="18" charset="0"/>
                              </a:rPr>
                              <m:t>Δ</m:t>
                            </m:r>
                            <m:r>
                              <a:rPr lang="en-US" altLang="zh-CN" i="1">
                                <a:latin typeface="Cambria Math" panose="02040503050406030204" pitchFamily="18" charset="0"/>
                              </a:rPr>
                              <m:t>𝑥</m:t>
                            </m:r>
                          </m:den>
                        </m:f>
                      </m:sup>
                      <m:e>
                        <m:f>
                          <m:fPr>
                            <m:ctrlPr>
                              <a:rPr lang="en-US" altLang="zh-CN" i="1">
                                <a:latin typeface="Cambria Math" panose="02040503050406030204" pitchFamily="18" charset="0"/>
                              </a:rPr>
                            </m:ctrlPr>
                          </m:fPr>
                          <m:num>
                            <m:r>
                              <a:rPr lang="en-US" altLang="zh-CN" i="1">
                                <a:latin typeface="Cambria Math" panose="02040503050406030204" pitchFamily="18" charset="0"/>
                              </a:rPr>
                              <m:t>𝐹</m:t>
                            </m:r>
                            <m:d>
                              <m:dPr>
                                <m:ctrlPr>
                                  <a:rPr lang="en-US" altLang="zh-CN" i="1" dirty="0">
                                    <a:latin typeface="Cambria Math" panose="02040503050406030204" pitchFamily="18" charset="0"/>
                                  </a:rPr>
                                </m:ctrlPr>
                              </m:dPr>
                              <m:e>
                                <m:d>
                                  <m:dPr>
                                    <m:ctrlPr>
                                      <a:rPr lang="en-US" altLang="zh-CN" i="1">
                                        <a:latin typeface="Cambria Math" panose="02040503050406030204" pitchFamily="18" charset="0"/>
                                      </a:rPr>
                                    </m:ctrlPr>
                                  </m:dPr>
                                  <m:e>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m:rPr>
                                        <m:sty m:val="p"/>
                                      </m:rPr>
                                      <a:rPr lang="en-US" altLang="zh-CN">
                                        <a:latin typeface="Cambria Math" panose="02040503050406030204" pitchFamily="18" charset="0"/>
                                      </a:rPr>
                                      <m:t>Δ</m:t>
                                    </m:r>
                                    <m:r>
                                      <a:rPr lang="en-US" altLang="zh-CN" i="1">
                                        <a:latin typeface="Cambria Math" panose="02040503050406030204" pitchFamily="18" charset="0"/>
                                      </a:rPr>
                                      <m:t>𝑥</m:t>
                                    </m:r>
                                  </m:e>
                                </m:d>
                                <m:r>
                                  <a:rPr lang="en-US" altLang="zh-CN" i="1" dirty="0">
                                    <a:latin typeface="Cambria Math" panose="02040503050406030204" pitchFamily="18" charset="0"/>
                                  </a:rPr>
                                  <m:t>+</m:t>
                                </m:r>
                                <m:r>
                                  <m:rPr>
                                    <m:sty m:val="p"/>
                                  </m:rPr>
                                  <a:rPr lang="en-US" altLang="zh-CN" dirty="0">
                                    <a:latin typeface="Cambria Math" panose="02040503050406030204" pitchFamily="18" charset="0"/>
                                  </a:rPr>
                                  <m:t>Δ</m:t>
                                </m:r>
                                <m:r>
                                  <a:rPr lang="en-US" altLang="zh-CN" i="1" dirty="0">
                                    <a:latin typeface="Cambria Math" panose="02040503050406030204" pitchFamily="18" charset="0"/>
                                  </a:rPr>
                                  <m:t>𝑥</m:t>
                                </m:r>
                              </m:e>
                            </m:d>
                            <m:r>
                              <a:rPr lang="en-US" altLang="zh-CN" i="1" dirty="0">
                                <a:latin typeface="Cambria Math" panose="02040503050406030204" pitchFamily="18" charset="0"/>
                              </a:rPr>
                              <m:t>−</m:t>
                            </m:r>
                            <m:r>
                              <a:rPr lang="en-US" altLang="zh-CN" i="1" dirty="0">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m:rPr>
                                    <m:sty m:val="p"/>
                                  </m:rPr>
                                  <a:rPr lang="en-US" altLang="zh-CN">
                                    <a:latin typeface="Cambria Math" panose="02040503050406030204" pitchFamily="18" charset="0"/>
                                  </a:rPr>
                                  <m:t>Δ</m:t>
                                </m:r>
                                <m:r>
                                  <a:rPr lang="en-US" altLang="zh-CN" i="1">
                                    <a:latin typeface="Cambria Math" panose="02040503050406030204" pitchFamily="18" charset="0"/>
                                  </a:rPr>
                                  <m:t>𝑥</m:t>
                                </m:r>
                              </m:e>
                            </m:d>
                          </m:num>
                          <m:den>
                            <m:r>
                              <m:rPr>
                                <m:sty m:val="p"/>
                              </m:rPr>
                              <a:rPr lang="en-US" altLang="zh-CN">
                                <a:latin typeface="Cambria Math" panose="02040503050406030204" pitchFamily="18" charset="0"/>
                              </a:rPr>
                              <m:t>Δ</m:t>
                            </m:r>
                            <m:r>
                              <a:rPr lang="en-US" altLang="zh-CN" i="1">
                                <a:latin typeface="Cambria Math" panose="02040503050406030204" pitchFamily="18" charset="0"/>
                              </a:rPr>
                              <m:t>𝑥</m:t>
                            </m:r>
                          </m:den>
                        </m:f>
                        <m:r>
                          <a:rPr lang="en-US" altLang="zh-CN" i="1">
                            <a:latin typeface="Cambria Math" panose="02040503050406030204" pitchFamily="18" charset="0"/>
                          </a:rPr>
                          <m:t>∗</m:t>
                        </m:r>
                        <m:r>
                          <m:rPr>
                            <m:sty m:val="p"/>
                          </m:rPr>
                          <a:rPr lang="en-US" altLang="zh-CN">
                            <a:latin typeface="Cambria Math" panose="02040503050406030204" pitchFamily="18" charset="0"/>
                          </a:rPr>
                          <m:t>Δ</m:t>
                        </m:r>
                        <m:r>
                          <a:rPr lang="en-US" altLang="zh-CN" i="1">
                            <a:latin typeface="Cambria Math" panose="02040503050406030204" pitchFamily="18" charset="0"/>
                          </a:rPr>
                          <m:t>𝑥</m:t>
                        </m:r>
                      </m:e>
                    </m:nary>
                  </m:oMath>
                </a14:m>
                <a:endParaRPr lang="en-US" altLang="zh-CN" dirty="0"/>
              </a:p>
              <a:p>
                <a:r>
                  <a:rPr lang="en-US" altLang="zh-CN" dirty="0"/>
                  <a:t>=</a:t>
                </a:r>
                <a14:m>
                  <m:oMath xmlns:m="http://schemas.openxmlformats.org/officeDocument/2006/math">
                    <m:limLow>
                      <m:limLowPr>
                        <m:ctrlPr>
                          <a:rPr lang="en-US" altLang="zh-CN" i="1">
                            <a:latin typeface="Cambria Math" panose="02040503050406030204" pitchFamily="18" charset="0"/>
                          </a:rPr>
                        </m:ctrlPr>
                      </m:limLowPr>
                      <m:e>
                        <m:r>
                          <m:rPr>
                            <m:sty m:val="p"/>
                          </m:rPr>
                          <a:rPr lang="en-US" altLang="zh-CN">
                            <a:latin typeface="Cambria Math" panose="02040503050406030204" pitchFamily="18" charset="0"/>
                          </a:rPr>
                          <m:t>lim</m:t>
                        </m:r>
                      </m:e>
                      <m:lim>
                        <m:r>
                          <m:rPr>
                            <m:sty m:val="p"/>
                          </m:rPr>
                          <a:rPr lang="en-US" altLang="zh-CN">
                            <a:latin typeface="Cambria Math" panose="02040503050406030204" pitchFamily="18" charset="0"/>
                          </a:rPr>
                          <m:t>Δ</m:t>
                        </m:r>
                        <m:r>
                          <a:rPr lang="en-US" altLang="zh-CN" i="1">
                            <a:latin typeface="Cambria Math" panose="02040503050406030204" pitchFamily="18" charset="0"/>
                          </a:rPr>
                          <m:t>𝑥</m:t>
                        </m:r>
                        <m:r>
                          <a:rPr lang="en-US" altLang="zh-CN" i="1">
                            <a:latin typeface="Cambria Math" panose="02040503050406030204" pitchFamily="18" charset="0"/>
                          </a:rPr>
                          <m:t>→0</m:t>
                        </m:r>
                      </m:lim>
                    </m:limLow>
                    <m:nary>
                      <m:naryPr>
                        <m:chr m:val="∑"/>
                        <m:ctrlPr>
                          <a:rPr lang="zh-CN" altLang="en-US" i="1">
                            <a:latin typeface="Cambria Math" panose="02040503050406030204" pitchFamily="18" charset="0"/>
                          </a:rPr>
                        </m:ctrlPr>
                      </m:naryPr>
                      <m:sub>
                        <m:r>
                          <m:rPr>
                            <m:sty m:val="p"/>
                            <m:brk m:alnAt="23"/>
                          </m:rPr>
                          <a:rPr lang="en-US" altLang="zh-CN" i="1">
                            <a:latin typeface="Cambria Math" panose="02040503050406030204" pitchFamily="18" charset="0"/>
                          </a:rPr>
                          <m:t>i</m:t>
                        </m:r>
                        <m:r>
                          <a:rPr lang="en-US" altLang="zh-CN" i="1">
                            <a:latin typeface="Cambria Math" panose="02040503050406030204" pitchFamily="18" charset="0"/>
                          </a:rPr>
                          <m:t>=0</m:t>
                        </m:r>
                      </m:sub>
                      <m:sup>
                        <m:f>
                          <m:fPr>
                            <m:ctrlPr>
                              <a:rPr lang="en-US" altLang="zh-CN" i="1">
                                <a:latin typeface="Cambria Math" panose="02040503050406030204" pitchFamily="18" charset="0"/>
                              </a:rPr>
                            </m:ctrlPr>
                          </m:fPr>
                          <m:num>
                            <m:r>
                              <a:rPr lang="en-US" altLang="zh-CN" i="1">
                                <a:latin typeface="Cambria Math" panose="02040503050406030204" pitchFamily="18" charset="0"/>
                              </a:rPr>
                              <m:t>𝑏</m:t>
                            </m:r>
                            <m:r>
                              <a:rPr lang="en-US" altLang="zh-CN" i="1">
                                <a:latin typeface="Cambria Math" panose="02040503050406030204" pitchFamily="18" charset="0"/>
                              </a:rPr>
                              <m:t>−</m:t>
                            </m:r>
                            <m:r>
                              <a:rPr lang="en-US" altLang="zh-CN" i="1">
                                <a:latin typeface="Cambria Math" panose="02040503050406030204" pitchFamily="18" charset="0"/>
                              </a:rPr>
                              <m:t>𝑎</m:t>
                            </m:r>
                          </m:num>
                          <m:den>
                            <m:r>
                              <m:rPr>
                                <m:sty m:val="p"/>
                              </m:rPr>
                              <a:rPr lang="en-US" altLang="zh-CN">
                                <a:latin typeface="Cambria Math" panose="02040503050406030204" pitchFamily="18" charset="0"/>
                              </a:rPr>
                              <m:t>Δ</m:t>
                            </m:r>
                            <m:r>
                              <a:rPr lang="en-US" altLang="zh-CN" i="1">
                                <a:latin typeface="Cambria Math" panose="02040503050406030204" pitchFamily="18" charset="0"/>
                              </a:rPr>
                              <m:t>𝑥</m:t>
                            </m:r>
                          </m:den>
                        </m:f>
                      </m:sup>
                      <m:e>
                        <m:d>
                          <m:dPr>
                            <m:ctrlPr>
                              <a:rPr lang="en-US" altLang="zh-CN" b="0" i="1" smtClean="0">
                                <a:latin typeface="Cambria Math" panose="02040503050406030204" pitchFamily="18" charset="0"/>
                              </a:rPr>
                            </m:ctrlPr>
                          </m:dPr>
                          <m:e>
                            <m:r>
                              <a:rPr lang="en-US" altLang="zh-CN" i="1">
                                <a:latin typeface="Cambria Math" panose="02040503050406030204" pitchFamily="18" charset="0"/>
                              </a:rPr>
                              <m:t>𝐹</m:t>
                            </m:r>
                            <m:d>
                              <m:dPr>
                                <m:ctrlPr>
                                  <a:rPr lang="en-US" altLang="zh-CN" i="1" dirty="0">
                                    <a:latin typeface="Cambria Math" panose="02040503050406030204" pitchFamily="18" charset="0"/>
                                  </a:rPr>
                                </m:ctrlPr>
                              </m:dPr>
                              <m:e>
                                <m:d>
                                  <m:dPr>
                                    <m:ctrlPr>
                                      <a:rPr lang="en-US" altLang="zh-CN" i="1">
                                        <a:latin typeface="Cambria Math" panose="02040503050406030204" pitchFamily="18" charset="0"/>
                                      </a:rPr>
                                    </m:ctrlPr>
                                  </m:dPr>
                                  <m:e>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m:rPr>
                                        <m:sty m:val="p"/>
                                      </m:rPr>
                                      <a:rPr lang="en-US" altLang="zh-CN">
                                        <a:latin typeface="Cambria Math" panose="02040503050406030204" pitchFamily="18" charset="0"/>
                                      </a:rPr>
                                      <m:t>Δ</m:t>
                                    </m:r>
                                    <m:r>
                                      <a:rPr lang="en-US" altLang="zh-CN" i="1">
                                        <a:latin typeface="Cambria Math" panose="02040503050406030204" pitchFamily="18" charset="0"/>
                                      </a:rPr>
                                      <m:t>𝑥</m:t>
                                    </m:r>
                                  </m:e>
                                </m:d>
                                <m:r>
                                  <a:rPr lang="en-US" altLang="zh-CN" i="1" dirty="0">
                                    <a:latin typeface="Cambria Math" panose="02040503050406030204" pitchFamily="18" charset="0"/>
                                  </a:rPr>
                                  <m:t>+</m:t>
                                </m:r>
                                <m:r>
                                  <m:rPr>
                                    <m:sty m:val="p"/>
                                  </m:rPr>
                                  <a:rPr lang="en-US" altLang="zh-CN" dirty="0">
                                    <a:latin typeface="Cambria Math" panose="02040503050406030204" pitchFamily="18" charset="0"/>
                                  </a:rPr>
                                  <m:t>Δ</m:t>
                                </m:r>
                                <m:r>
                                  <a:rPr lang="en-US" altLang="zh-CN" i="1" dirty="0">
                                    <a:latin typeface="Cambria Math" panose="02040503050406030204" pitchFamily="18" charset="0"/>
                                  </a:rPr>
                                  <m:t>𝑥</m:t>
                                </m:r>
                              </m:e>
                            </m:d>
                            <m:r>
                              <a:rPr lang="en-US" altLang="zh-CN" i="1" dirty="0">
                                <a:latin typeface="Cambria Math" panose="02040503050406030204" pitchFamily="18" charset="0"/>
                              </a:rPr>
                              <m:t>−</m:t>
                            </m:r>
                            <m:r>
                              <a:rPr lang="en-US" altLang="zh-CN" i="1" dirty="0">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m:rPr>
                                    <m:sty m:val="p"/>
                                  </m:rPr>
                                  <a:rPr lang="en-US" altLang="zh-CN">
                                    <a:latin typeface="Cambria Math" panose="02040503050406030204" pitchFamily="18" charset="0"/>
                                  </a:rPr>
                                  <m:t>Δ</m:t>
                                </m:r>
                                <m:r>
                                  <a:rPr lang="en-US" altLang="zh-CN" i="1">
                                    <a:latin typeface="Cambria Math" panose="02040503050406030204" pitchFamily="18" charset="0"/>
                                  </a:rPr>
                                  <m:t>𝑥</m:t>
                                </m:r>
                              </m:e>
                            </m:d>
                          </m:e>
                        </m:d>
                      </m:e>
                    </m:nary>
                  </m:oMath>
                </a14:m>
                <a:endParaRPr lang="en-US" altLang="zh-CN" dirty="0"/>
              </a:p>
              <a:p>
                <a:r>
                  <a:rPr lang="en-US" altLang="zh-CN" dirty="0"/>
                  <a:t>=</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𝑏</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𝐹</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oMath>
                </a14:m>
                <a:endParaRPr lang="en-US" altLang="zh-CN" dirty="0"/>
              </a:p>
              <a:p>
                <a:endParaRPr lang="zh-CN" altLang="en-US" dirty="0"/>
              </a:p>
              <a:p>
                <a:endParaRPr lang="zh-CN" altLang="en-US" dirty="0"/>
              </a:p>
            </p:txBody>
          </p:sp>
        </mc:Choice>
        <mc:Fallback xmlns="">
          <p:sp>
            <p:nvSpPr>
              <p:cNvPr id="2" name="内容占位符 1">
                <a:extLst>
                  <a:ext uri="{FF2B5EF4-FFF2-40B4-BE49-F238E27FC236}">
                    <a16:creationId xmlns:a16="http://schemas.microsoft.com/office/drawing/2014/main" id="{CD6AC400-ABF4-4C0E-9B67-53638079840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937D351-6112-4FD3-90AC-AD283AB52825}"/>
              </a:ext>
            </a:extLst>
          </p:cNvPr>
          <p:cNvSpPr>
            <a:spLocks noGrp="1"/>
          </p:cNvSpPr>
          <p:nvPr>
            <p:ph type="ctrTitle"/>
          </p:nvPr>
        </p:nvSpPr>
        <p:spPr/>
        <p:txBody>
          <a:bodyPr/>
          <a:lstStyle/>
          <a:p>
            <a:r>
              <a:rPr lang="zh-CN" altLang="en-US" dirty="0"/>
              <a:t>感性理解</a:t>
            </a:r>
          </a:p>
        </p:txBody>
      </p:sp>
      <p:sp>
        <p:nvSpPr>
          <p:cNvPr id="4" name="内容占位符 3">
            <a:extLst>
              <a:ext uri="{FF2B5EF4-FFF2-40B4-BE49-F238E27FC236}">
                <a16:creationId xmlns:a16="http://schemas.microsoft.com/office/drawing/2014/main" id="{42F96F2A-FB8A-4112-B337-266DD7B2267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623291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E676331-00F5-45EF-A3DC-15EB22371F64}"/>
                  </a:ext>
                </a:extLst>
              </p:cNvPr>
              <p:cNvSpPr>
                <a:spLocks noGrp="1"/>
              </p:cNvSpPr>
              <p:nvPr>
                <p:ph idx="1"/>
              </p:nvPr>
            </p:nvSpPr>
            <p:spPr/>
            <p:txBody>
              <a:bodyPr/>
              <a:lstStyle/>
              <a:p>
                <a:r>
                  <a:rPr lang="zh-CN" altLang="en-US" dirty="0">
                    <a:latin typeface="Cambria Math" panose="02040503050406030204" pitchFamily="18" charset="0"/>
                  </a:rPr>
                  <a:t>期望意义下仍成立</a:t>
                </a:r>
                <a:endParaRPr lang="en-US" altLang="zh-CN" b="0"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𝐸</m:t>
                      </m:r>
                      <m:d>
                        <m:dPr>
                          <m:ctrlPr>
                            <a:rPr lang="en-US" altLang="zh-CN" b="0" i="1" smtClean="0">
                              <a:latin typeface="Cambria Math" panose="02040503050406030204" pitchFamily="18" charset="0"/>
                            </a:rPr>
                          </m:ctrlPr>
                        </m:d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max</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𝑆</m:t>
                                  </m:r>
                                </m:e>
                              </m:d>
                            </m:e>
                          </m:func>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𝑇</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sub>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𝑇</m:t>
                                  </m:r>
                                </m:e>
                              </m:d>
                              <m:r>
                                <a:rPr lang="en-US" altLang="zh-CN" b="0" i="1" smtClean="0">
                                  <a:latin typeface="Cambria Math" panose="02040503050406030204" pitchFamily="18" charset="0"/>
                                </a:rPr>
                                <m:t>−1</m:t>
                              </m:r>
                            </m:sup>
                          </m:sSup>
                          <m:r>
                            <a:rPr lang="en-US" altLang="zh-CN" b="0" i="1" smtClean="0">
                              <a:latin typeface="Cambria Math" panose="02040503050406030204" pitchFamily="18" charset="0"/>
                            </a:rPr>
                            <m:t>𝐸</m:t>
                          </m:r>
                          <m:r>
                            <a:rPr lang="en-US" altLang="zh-CN" b="0" i="1" smtClean="0">
                              <a:latin typeface="Cambria Math" panose="02040503050406030204" pitchFamily="18" charset="0"/>
                            </a:rPr>
                            <m:t>(</m:t>
                          </m:r>
                          <m:r>
                            <m:rPr>
                              <m:sty m:val="p"/>
                            </m:rPr>
                            <a:rPr lang="en-US" altLang="zh-CN">
                              <a:latin typeface="Cambria Math" panose="02040503050406030204" pitchFamily="18" charset="0"/>
                            </a:rPr>
                            <m:t>min</m:t>
                          </m:r>
                          <m:r>
                            <a:rPr lang="en-US" altLang="zh-CN" i="1">
                              <a:latin typeface="Cambria Math" panose="02040503050406030204" pitchFamily="18" charset="0"/>
                            </a:rPr>
                            <m:t>⁡(</m:t>
                          </m:r>
                          <m:r>
                            <a:rPr lang="en-US" altLang="zh-CN" i="1">
                              <a:latin typeface="Cambria Math" panose="02040503050406030204" pitchFamily="18" charset="0"/>
                            </a:rPr>
                            <m:t>𝑇</m:t>
                          </m:r>
                          <m:r>
                            <a:rPr lang="en-US" altLang="zh-CN" i="1">
                              <a:latin typeface="Cambria Math" panose="02040503050406030204" pitchFamily="18" charset="0"/>
                            </a:rPr>
                            <m:t>))</m:t>
                          </m:r>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𝐸</m:t>
                      </m:r>
                      <m:d>
                        <m:dPr>
                          <m:ctrlPr>
                            <a:rPr lang="en-US" altLang="zh-CN" i="1">
                              <a:latin typeface="Cambria Math" panose="02040503050406030204" pitchFamily="18" charset="0"/>
                            </a:rPr>
                          </m:ctrlPr>
                        </m:dPr>
                        <m:e>
                          <m:func>
                            <m:funcPr>
                              <m:ctrlPr>
                                <a:rPr lang="en-US" altLang="zh-CN" i="1">
                                  <a:latin typeface="Cambria Math" panose="02040503050406030204" pitchFamily="18" charset="0"/>
                                </a:rPr>
                              </m:ctrlPr>
                            </m:funcPr>
                            <m:fName>
                              <m:r>
                                <m:rPr>
                                  <m:sty m:val="p"/>
                                </m:rPr>
                                <a:rPr lang="en-US" altLang="zh-CN" b="0" i="0" smtClean="0">
                                  <a:latin typeface="Cambria Math" panose="02040503050406030204" pitchFamily="18" charset="0"/>
                                </a:rPr>
                                <m:t>min</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𝑆</m:t>
                                  </m:r>
                                </m:e>
                              </m:d>
                            </m:e>
                          </m:func>
                        </m:e>
                      </m:d>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𝑇</m:t>
                          </m:r>
                          <m:r>
                            <a:rPr lang="en-US" altLang="zh-CN" i="1">
                              <a:latin typeface="Cambria Math" panose="02040503050406030204" pitchFamily="18" charset="0"/>
                            </a:rPr>
                            <m:t>⊆</m:t>
                          </m:r>
                          <m:r>
                            <a:rPr lang="en-US" altLang="zh-CN" i="1">
                              <a:latin typeface="Cambria Math" panose="02040503050406030204" pitchFamily="18" charset="0"/>
                            </a:rPr>
                            <m:t>𝑆</m:t>
                          </m:r>
                        </m:sub>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𝑇</m:t>
                                  </m:r>
                                </m:e>
                              </m:d>
                              <m:r>
                                <a:rPr lang="en-US" altLang="zh-CN" i="1">
                                  <a:latin typeface="Cambria Math" panose="02040503050406030204" pitchFamily="18" charset="0"/>
                                </a:rPr>
                                <m:t>−1</m:t>
                              </m:r>
                            </m:sup>
                          </m:sSup>
                          <m:r>
                            <a:rPr lang="en-US" altLang="zh-CN" i="1">
                              <a:latin typeface="Cambria Math" panose="02040503050406030204" pitchFamily="18" charset="0"/>
                            </a:rPr>
                            <m:t>𝐸</m:t>
                          </m:r>
                          <m:r>
                            <a:rPr lang="en-US" altLang="zh-CN" i="1">
                              <a:latin typeface="Cambria Math" panose="02040503050406030204" pitchFamily="18" charset="0"/>
                            </a:rPr>
                            <m:t>(</m:t>
                          </m:r>
                          <m:r>
                            <m:rPr>
                              <m:sty m:val="p"/>
                            </m:rPr>
                            <a:rPr lang="en-US" altLang="zh-CN" b="0" i="0" smtClean="0">
                              <a:latin typeface="Cambria Math" panose="02040503050406030204" pitchFamily="18" charset="0"/>
                            </a:rPr>
                            <m:t>max</m:t>
                          </m:r>
                          <m:r>
                            <a:rPr lang="en-US" altLang="zh-CN" i="1">
                              <a:latin typeface="Cambria Math" panose="02040503050406030204" pitchFamily="18" charset="0"/>
                            </a:rPr>
                            <m:t>⁡(</m:t>
                          </m:r>
                          <m:r>
                            <a:rPr lang="en-US" altLang="zh-CN" i="1">
                              <a:latin typeface="Cambria Math" panose="02040503050406030204" pitchFamily="18" charset="0"/>
                            </a:rPr>
                            <m:t>𝑇</m:t>
                          </m:r>
                          <m:r>
                            <a:rPr lang="en-US" altLang="zh-CN" i="1">
                              <a:latin typeface="Cambria Math" panose="02040503050406030204" pitchFamily="18" charset="0"/>
                            </a:rPr>
                            <m:t>))</m:t>
                          </m:r>
                        </m:e>
                      </m:nary>
                    </m:oMath>
                  </m:oMathPara>
                </a14:m>
                <a:endParaRPr lang="en-US" altLang="zh-CN" dirty="0"/>
              </a:p>
            </p:txBody>
          </p:sp>
        </mc:Choice>
        <mc:Fallback xmlns="">
          <p:sp>
            <p:nvSpPr>
              <p:cNvPr id="2" name="内容占位符 1">
                <a:extLst>
                  <a:ext uri="{FF2B5EF4-FFF2-40B4-BE49-F238E27FC236}">
                    <a16:creationId xmlns:a16="http://schemas.microsoft.com/office/drawing/2014/main" id="{AE676331-00F5-45EF-A3DC-15EB22371F64}"/>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12D7DAF-C972-4D05-9DF9-35B97588DB64}"/>
              </a:ext>
            </a:extLst>
          </p:cNvPr>
          <p:cNvSpPr>
            <a:spLocks noGrp="1"/>
          </p:cNvSpPr>
          <p:nvPr>
            <p:ph type="ctrTitle"/>
          </p:nvPr>
        </p:nvSpPr>
        <p:spPr/>
        <p:txBody>
          <a:bodyPr/>
          <a:lstStyle/>
          <a:p>
            <a:r>
              <a:rPr lang="en-US" altLang="zh-CN" dirty="0"/>
              <a:t>min-max</a:t>
            </a:r>
            <a:r>
              <a:rPr lang="zh-CN" altLang="en-US" dirty="0"/>
              <a:t>容斥</a:t>
            </a:r>
          </a:p>
        </p:txBody>
      </p:sp>
      <p:sp>
        <p:nvSpPr>
          <p:cNvPr id="4" name="内容占位符 3">
            <a:extLst>
              <a:ext uri="{FF2B5EF4-FFF2-40B4-BE49-F238E27FC236}">
                <a16:creationId xmlns:a16="http://schemas.microsoft.com/office/drawing/2014/main" id="{B12382E5-D5AA-4F1B-AE7B-AC76E566A6D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5069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E676331-00F5-45EF-A3DC-15EB22371F64}"/>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𝐸</m:t>
                      </m:r>
                      <m:d>
                        <m:dPr>
                          <m:ctrlPr>
                            <a:rPr lang="en-US" altLang="zh-CN" b="0" i="1" smtClean="0">
                              <a:latin typeface="Cambria Math" panose="02040503050406030204" pitchFamily="18" charset="0"/>
                            </a:rPr>
                          </m:ctrlPr>
                        </m:d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max</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𝑆</m:t>
                                  </m:r>
                                </m:e>
                              </m:d>
                            </m:e>
                          </m:func>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𝑇</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sub>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𝑇</m:t>
                                  </m:r>
                                </m:e>
                              </m:d>
                              <m:r>
                                <a:rPr lang="en-US" altLang="zh-CN" b="0" i="1" smtClean="0">
                                  <a:latin typeface="Cambria Math" panose="02040503050406030204" pitchFamily="18" charset="0"/>
                                </a:rPr>
                                <m:t>−1</m:t>
                              </m:r>
                            </m:sup>
                          </m:sSup>
                          <m:r>
                            <a:rPr lang="en-US" altLang="zh-CN" b="0" i="1" smtClean="0">
                              <a:latin typeface="Cambria Math" panose="02040503050406030204" pitchFamily="18" charset="0"/>
                            </a:rPr>
                            <m:t>𝐸</m:t>
                          </m:r>
                          <m:r>
                            <a:rPr lang="en-US" altLang="zh-CN" b="0" i="1" smtClean="0">
                              <a:latin typeface="Cambria Math" panose="02040503050406030204" pitchFamily="18" charset="0"/>
                            </a:rPr>
                            <m:t>(</m:t>
                          </m:r>
                          <m:r>
                            <m:rPr>
                              <m:sty m:val="p"/>
                            </m:rPr>
                            <a:rPr lang="en-US" altLang="zh-CN">
                              <a:latin typeface="Cambria Math" panose="02040503050406030204" pitchFamily="18" charset="0"/>
                            </a:rPr>
                            <m:t>min</m:t>
                          </m:r>
                          <m:r>
                            <a:rPr lang="en-US" altLang="zh-CN" i="1">
                              <a:latin typeface="Cambria Math" panose="02040503050406030204" pitchFamily="18" charset="0"/>
                            </a:rPr>
                            <m:t>⁡(</m:t>
                          </m:r>
                          <m:r>
                            <a:rPr lang="en-US" altLang="zh-CN" i="1">
                              <a:latin typeface="Cambria Math" panose="02040503050406030204" pitchFamily="18" charset="0"/>
                            </a:rPr>
                            <m:t>𝑇</m:t>
                          </m:r>
                          <m:r>
                            <a:rPr lang="en-US" altLang="zh-CN" i="1">
                              <a:latin typeface="Cambria Math" panose="02040503050406030204" pitchFamily="18" charset="0"/>
                            </a:rPr>
                            <m:t>))</m:t>
                          </m:r>
                        </m:e>
                      </m:nary>
                    </m:oMath>
                  </m:oMathPara>
                </a14:m>
                <a:endParaRPr lang="en-US" altLang="zh-CN" dirty="0"/>
              </a:p>
              <a:p>
                <a:r>
                  <a:rPr lang="en-US" altLang="zh-CN" dirty="0"/>
                  <a:t>HDU4436</a:t>
                </a:r>
                <a:r>
                  <a:rPr lang="zh-CN" altLang="en-US" dirty="0"/>
                  <a:t>：有</a:t>
                </a:r>
                <a:r>
                  <a:rPr lang="en-US" altLang="zh-CN" dirty="0"/>
                  <a:t>n</a:t>
                </a:r>
                <a:r>
                  <a:rPr lang="zh-CN" altLang="en-US" dirty="0"/>
                  <a:t>种卡牌，每秒有</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𝑖</m:t>
                        </m:r>
                      </m:sub>
                    </m:sSub>
                  </m:oMath>
                </a14:m>
                <a:r>
                  <a:rPr lang="zh-CN" altLang="en-US" dirty="0"/>
                  <a:t>的概率抽到卡牌</a:t>
                </a:r>
                <a:r>
                  <a:rPr lang="en-US" altLang="zh-CN" dirty="0" err="1"/>
                  <a:t>i</a:t>
                </a:r>
                <a:r>
                  <a:rPr lang="zh-CN" altLang="en-US" dirty="0"/>
                  <a:t>，求得到所有卡牌至少一张的期望时间</a:t>
                </a:r>
                <a:endParaRPr lang="en-US" altLang="zh-CN" dirty="0"/>
              </a:p>
              <a:p>
                <a14:m>
                  <m:oMath xmlns:m="http://schemas.openxmlformats.org/officeDocument/2006/math">
                    <m:r>
                      <m:rPr>
                        <m:sty m:val="p"/>
                      </m:rPr>
                      <a:rPr lang="en-US" altLang="zh-CN" b="0" i="0" smtClean="0">
                        <a:latin typeface="Cambria Math" panose="02040503050406030204" pitchFamily="18" charset="0"/>
                      </a:rPr>
                      <m:t>max</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r>
                      <a:rPr lang="en-US" altLang="zh-CN" b="0" i="1" smtClean="0">
                        <a:latin typeface="Cambria Math" panose="02040503050406030204" pitchFamily="18" charset="0"/>
                      </a:rPr>
                      <m:t>)</m:t>
                    </m:r>
                    <m:r>
                      <a:rPr lang="zh-CN" altLang="en-US" i="1">
                        <a:latin typeface="Cambria Math" panose="02040503050406030204" pitchFamily="18" charset="0"/>
                      </a:rPr>
                      <m:t>代表</m:t>
                    </m:r>
                  </m:oMath>
                </a14:m>
                <a:r>
                  <a:rPr lang="zh-CN" altLang="en-US" dirty="0"/>
                  <a:t>抽齐</a:t>
                </a:r>
                <a:r>
                  <a:rPr lang="en-US" altLang="zh-CN" dirty="0"/>
                  <a:t>S</a:t>
                </a:r>
                <a:r>
                  <a:rPr lang="zh-CN" altLang="en-US" dirty="0"/>
                  <a:t>中的卡牌的时间，</a:t>
                </a:r>
                <a14:m>
                  <m:oMath xmlns:m="http://schemas.openxmlformats.org/officeDocument/2006/math">
                    <m:r>
                      <m:rPr>
                        <m:sty m:val="p"/>
                      </m:rPr>
                      <a:rPr lang="en-US" altLang="zh-CN" i="1" dirty="0" smtClean="0">
                        <a:latin typeface="Cambria Math" panose="02040503050406030204" pitchFamily="18" charset="0"/>
                      </a:rPr>
                      <m:t>min</m:t>
                    </m:r>
                    <m:r>
                      <a:rPr lang="en-US" altLang="zh-CN" i="1" dirty="0" smtClean="0">
                        <a:latin typeface="Cambria Math" panose="02040503050406030204" pitchFamily="18" charset="0"/>
                      </a:rPr>
                      <m:t>⁡(</m:t>
                    </m:r>
                    <m:r>
                      <a:rPr lang="en-US" altLang="zh-CN" i="1" dirty="0" smtClean="0">
                        <a:latin typeface="Cambria Math" panose="02040503050406030204" pitchFamily="18" charset="0"/>
                      </a:rPr>
                      <m:t>𝑇</m:t>
                    </m:r>
                    <m:r>
                      <a:rPr lang="en-US" altLang="zh-CN" i="1" dirty="0" smtClean="0">
                        <a:latin typeface="Cambria Math" panose="02040503050406030204" pitchFamily="18" charset="0"/>
                      </a:rPr>
                      <m:t>)</m:t>
                    </m:r>
                  </m:oMath>
                </a14:m>
                <a:r>
                  <a:rPr lang="zh-CN" altLang="en-US" dirty="0"/>
                  <a:t>代表抽中一张卡牌的时间</a:t>
                </a:r>
                <a:endParaRPr lang="en-US" altLang="zh-CN" dirty="0"/>
              </a:p>
            </p:txBody>
          </p:sp>
        </mc:Choice>
        <mc:Fallback xmlns="">
          <p:sp>
            <p:nvSpPr>
              <p:cNvPr id="2" name="内容占位符 1">
                <a:extLst>
                  <a:ext uri="{FF2B5EF4-FFF2-40B4-BE49-F238E27FC236}">
                    <a16:creationId xmlns:a16="http://schemas.microsoft.com/office/drawing/2014/main" id="{AE676331-00F5-45EF-A3DC-15EB22371F64}"/>
                  </a:ext>
                </a:extLst>
              </p:cNvPr>
              <p:cNvSpPr>
                <a:spLocks noGrp="1" noRot="1" noChangeAspect="1" noMove="1" noResize="1" noEditPoints="1" noAdjustHandles="1" noChangeArrowheads="1" noChangeShapeType="1" noTextEdit="1"/>
              </p:cNvSpPr>
              <p:nvPr>
                <p:ph idx="1"/>
              </p:nvPr>
            </p:nvSpPr>
            <p:spPr>
              <a:blipFill>
                <a:blip r:embed="rId2"/>
                <a:stretch>
                  <a:fillRect l="-1217" r="-81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12D7DAF-C972-4D05-9DF9-35B97588DB64}"/>
              </a:ext>
            </a:extLst>
          </p:cNvPr>
          <p:cNvSpPr>
            <a:spLocks noGrp="1"/>
          </p:cNvSpPr>
          <p:nvPr>
            <p:ph type="ctrTitle"/>
          </p:nvPr>
        </p:nvSpPr>
        <p:spPr/>
        <p:txBody>
          <a:bodyPr/>
          <a:lstStyle/>
          <a:p>
            <a:r>
              <a:rPr lang="en-US" altLang="zh-CN" dirty="0"/>
              <a:t>min-max</a:t>
            </a:r>
            <a:r>
              <a:rPr lang="zh-CN" altLang="en-US" dirty="0"/>
              <a:t>容斥</a:t>
            </a:r>
          </a:p>
        </p:txBody>
      </p:sp>
      <p:sp>
        <p:nvSpPr>
          <p:cNvPr id="4" name="内容占位符 3">
            <a:extLst>
              <a:ext uri="{FF2B5EF4-FFF2-40B4-BE49-F238E27FC236}">
                <a16:creationId xmlns:a16="http://schemas.microsoft.com/office/drawing/2014/main" id="{B12382E5-D5AA-4F1B-AE7B-AC76E566A6D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878087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E676331-00F5-45EF-A3DC-15EB22371F64}"/>
                  </a:ext>
                </a:extLst>
              </p:cNvPr>
              <p:cNvSpPr>
                <a:spLocks noGrp="1"/>
              </p:cNvSpPr>
              <p:nvPr>
                <p:ph idx="1"/>
              </p:nvPr>
            </p:nvSpPr>
            <p:spPr/>
            <p:txBody>
              <a:bodyPr>
                <a:normAutofit fontScale="62500" lnSpcReduction="20000"/>
              </a:bodyPr>
              <a:lstStyle/>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𝐸</m:t>
                      </m:r>
                      <m:d>
                        <m:dPr>
                          <m:ctrlPr>
                            <a:rPr lang="en-US" altLang="zh-CN" b="0" i="1" smtClean="0">
                              <a:latin typeface="Cambria Math" panose="02040503050406030204" pitchFamily="18" charset="0"/>
                            </a:rPr>
                          </m:ctrlPr>
                        </m:d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max</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𝑆</m:t>
                                  </m:r>
                                </m:e>
                              </m:d>
                            </m:e>
                          </m:func>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𝑇</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sub>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𝑇</m:t>
                                  </m:r>
                                </m:e>
                              </m:d>
                              <m:r>
                                <a:rPr lang="en-US" altLang="zh-CN" b="0" i="1" smtClean="0">
                                  <a:latin typeface="Cambria Math" panose="02040503050406030204" pitchFamily="18" charset="0"/>
                                </a:rPr>
                                <m:t>−1</m:t>
                              </m:r>
                            </m:sup>
                          </m:sSup>
                          <m:r>
                            <a:rPr lang="en-US" altLang="zh-CN" b="0" i="1" smtClean="0">
                              <a:latin typeface="Cambria Math" panose="02040503050406030204" pitchFamily="18" charset="0"/>
                            </a:rPr>
                            <m:t>𝐸</m:t>
                          </m:r>
                          <m:r>
                            <a:rPr lang="en-US" altLang="zh-CN" b="0" i="1" smtClean="0">
                              <a:latin typeface="Cambria Math" panose="02040503050406030204" pitchFamily="18" charset="0"/>
                            </a:rPr>
                            <m:t>(</m:t>
                          </m:r>
                          <m:r>
                            <m:rPr>
                              <m:sty m:val="p"/>
                            </m:rPr>
                            <a:rPr lang="en-US" altLang="zh-CN">
                              <a:latin typeface="Cambria Math" panose="02040503050406030204" pitchFamily="18" charset="0"/>
                            </a:rPr>
                            <m:t>min</m:t>
                          </m:r>
                          <m:r>
                            <a:rPr lang="en-US" altLang="zh-CN" i="1">
                              <a:latin typeface="Cambria Math" panose="02040503050406030204" pitchFamily="18" charset="0"/>
                            </a:rPr>
                            <m:t>⁡(</m:t>
                          </m:r>
                          <m:r>
                            <a:rPr lang="en-US" altLang="zh-CN" i="1">
                              <a:latin typeface="Cambria Math" panose="02040503050406030204" pitchFamily="18" charset="0"/>
                            </a:rPr>
                            <m:t>𝑇</m:t>
                          </m:r>
                          <m:r>
                            <a:rPr lang="en-US" altLang="zh-CN" i="1">
                              <a:latin typeface="Cambria Math" panose="02040503050406030204" pitchFamily="18" charset="0"/>
                            </a:rPr>
                            <m:t>))</m:t>
                          </m:r>
                        </m:e>
                      </m:nary>
                    </m:oMath>
                  </m:oMathPara>
                </a14:m>
                <a:endParaRPr lang="en-US" altLang="zh-CN" dirty="0"/>
              </a:p>
              <a:p>
                <a:r>
                  <a:rPr lang="zh-CN" altLang="en-US" dirty="0"/>
                  <a:t>证明：</a:t>
                </a:r>
                <a:endParaRPr lang="en-US" altLang="zh-CN" dirty="0"/>
              </a:p>
              <a:p>
                <a:r>
                  <a:rPr lang="zh-CN" altLang="en-US" dirty="0"/>
                  <a:t>考察每个确定的抽卡历史</a:t>
                </a:r>
                <a:r>
                  <a:rPr lang="en-US" altLang="zh-CN" dirty="0"/>
                  <a:t>H</a:t>
                </a:r>
                <a:r>
                  <a:rPr lang="zh-CN" altLang="en-US" dirty="0"/>
                  <a:t>，那么根据数集的</a:t>
                </a:r>
                <a:r>
                  <a:rPr lang="en-US" altLang="zh-CN" dirty="0"/>
                  <a:t>min-max</a:t>
                </a:r>
                <a:r>
                  <a:rPr lang="zh-CN" altLang="en-US" dirty="0"/>
                  <a:t>容斥，得到</a:t>
                </a:r>
                <a14:m>
                  <m:oMath xmlns:m="http://schemas.openxmlformats.org/officeDocument/2006/math">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max</m:t>
                        </m:r>
                      </m:fName>
                      <m:e>
                        <m:sSub>
                          <m:sSubPr>
                            <m:ctrlPr>
                              <a:rPr lang="en-US" altLang="zh-CN" b="0" i="1" smtClean="0">
                                <a:latin typeface="Cambria Math" panose="02040503050406030204" pitchFamily="18" charset="0"/>
                              </a:rPr>
                            </m:ctrlPr>
                          </m:sSubPr>
                          <m:e>
                            <m:d>
                              <m:dPr>
                                <m:ctrlPr>
                                  <a:rPr lang="en-US" altLang="zh-CN" i="1">
                                    <a:latin typeface="Cambria Math" panose="02040503050406030204" pitchFamily="18" charset="0"/>
                                  </a:rPr>
                                </m:ctrlPr>
                              </m:dPr>
                              <m:e>
                                <m:r>
                                  <a:rPr lang="en-US" altLang="zh-CN" b="0" i="1" smtClean="0">
                                    <a:latin typeface="Cambria Math" panose="02040503050406030204" pitchFamily="18" charset="0"/>
                                  </a:rPr>
                                  <m:t>𝑆</m:t>
                                </m:r>
                              </m:e>
                            </m:d>
                          </m:e>
                          <m:sub>
                            <m:r>
                              <a:rPr lang="en-US" altLang="zh-CN" b="0" i="1" smtClean="0">
                                <a:latin typeface="Cambria Math" panose="02040503050406030204" pitchFamily="18" charset="0"/>
                              </a:rPr>
                              <m:t>𝐻</m:t>
                            </m:r>
                          </m:sub>
                        </m:sSub>
                      </m:e>
                    </m:func>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𝑇</m:t>
                        </m:r>
                        <m:r>
                          <a:rPr lang="en-US" altLang="zh-CN" i="1">
                            <a:latin typeface="Cambria Math" panose="02040503050406030204" pitchFamily="18" charset="0"/>
                          </a:rPr>
                          <m:t>⊆</m:t>
                        </m:r>
                        <m:r>
                          <a:rPr lang="en-US" altLang="zh-CN" i="1">
                            <a:latin typeface="Cambria Math" panose="02040503050406030204" pitchFamily="18" charset="0"/>
                          </a:rPr>
                          <m:t>𝑆</m:t>
                        </m:r>
                      </m:sub>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𝑇</m:t>
                                </m:r>
                              </m:e>
                            </m:d>
                            <m:r>
                              <a:rPr lang="en-US" altLang="zh-CN" i="1">
                                <a:latin typeface="Cambria Math" panose="02040503050406030204" pitchFamily="18" charset="0"/>
                              </a:rPr>
                              <m:t>−1</m:t>
                            </m:r>
                          </m:sup>
                        </m:sSup>
                        <m:sSub>
                          <m:sSubPr>
                            <m:ctrlPr>
                              <a:rPr lang="en-US" altLang="zh-CN" b="0" i="1" smtClean="0">
                                <a:latin typeface="Cambria Math" panose="02040503050406030204" pitchFamily="18" charset="0"/>
                              </a:rPr>
                            </m:ctrlPr>
                          </m:sSub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min</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𝑇</m:t>
                                    </m:r>
                                  </m:e>
                                </m:d>
                              </m:e>
                            </m:func>
                          </m:e>
                          <m:sub>
                            <m:r>
                              <a:rPr lang="en-US" altLang="zh-CN" b="0" i="1" smtClean="0">
                                <a:latin typeface="Cambria Math" panose="02040503050406030204" pitchFamily="18" charset="0"/>
                              </a:rPr>
                              <m:t>𝐻</m:t>
                            </m:r>
                          </m:sub>
                        </m:sSub>
                      </m:e>
                    </m:nary>
                  </m:oMath>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𝐸</m:t>
                      </m:r>
                      <m:d>
                        <m:dPr>
                          <m:ctrlPr>
                            <a:rPr lang="en-US" altLang="zh-CN" i="1">
                              <a:latin typeface="Cambria Math" panose="02040503050406030204" pitchFamily="18" charset="0"/>
                            </a:rPr>
                          </m:ctrlPr>
                        </m:d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max</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𝑆</m:t>
                                  </m:r>
                                </m:e>
                              </m:d>
                            </m:e>
                          </m:func>
                        </m:e>
                      </m:d>
                      <m:r>
                        <a:rPr lang="en-US" altLang="zh-CN" i="1">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𝐻</m:t>
                          </m:r>
                        </m:sub>
                        <m:sup/>
                        <m:e>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max</m:t>
                              </m:r>
                            </m:fName>
                            <m:e>
                              <m:sSub>
                                <m:sSubPr>
                                  <m:ctrlPr>
                                    <a:rPr lang="en-US" altLang="zh-CN" b="0" i="1" smtClean="0">
                                      <a:latin typeface="Cambria Math" panose="02040503050406030204" pitchFamily="18" charset="0"/>
                                    </a:rPr>
                                  </m:ctrlPr>
                                </m:sSub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𝑆</m:t>
                                      </m:r>
                                    </m:e>
                                  </m:d>
                                </m:e>
                                <m:sub>
                                  <m:r>
                                    <a:rPr lang="en-US" altLang="zh-CN" b="0" i="1" smtClean="0">
                                      <a:latin typeface="Cambria Math" panose="02040503050406030204" pitchFamily="18" charset="0"/>
                                    </a:rPr>
                                    <m:t>𝐻</m:t>
                                  </m:r>
                                </m:sub>
                              </m:sSub>
                            </m:e>
                          </m:func>
                          <m:r>
                            <a:rPr lang="en-US" altLang="zh-CN" b="0" i="1" smtClean="0">
                              <a:latin typeface="Cambria Math" panose="02040503050406030204" pitchFamily="18" charset="0"/>
                            </a:rPr>
                            <m:t>∗</m:t>
                          </m:r>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𝐻</m:t>
                          </m:r>
                          <m:r>
                            <a:rPr lang="en-US" altLang="zh-CN" b="0" i="1" smtClean="0">
                              <a:latin typeface="Cambria Math" panose="02040503050406030204" pitchFamily="18" charset="0"/>
                            </a:rPr>
                            <m:t>)</m:t>
                          </m:r>
                        </m:e>
                      </m:nary>
                    </m:oMath>
                  </m:oMathPara>
                </a14:m>
                <a:endParaRPr lang="en-US" altLang="zh-CN"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𝐻</m:t>
                          </m:r>
                        </m:sub>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𝑇</m:t>
                              </m:r>
                              <m:r>
                                <a:rPr lang="en-US" altLang="zh-CN" i="1">
                                  <a:latin typeface="Cambria Math" panose="02040503050406030204" pitchFamily="18" charset="0"/>
                                </a:rPr>
                                <m:t>⊆</m:t>
                              </m:r>
                              <m:r>
                                <a:rPr lang="en-US" altLang="zh-CN" i="1">
                                  <a:latin typeface="Cambria Math" panose="02040503050406030204" pitchFamily="18" charset="0"/>
                                </a:rPr>
                                <m:t>𝑆</m:t>
                              </m:r>
                            </m:sub>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𝑇</m:t>
                                      </m:r>
                                    </m:e>
                                  </m:d>
                                  <m:r>
                                    <a:rPr lang="en-US" altLang="zh-CN" i="1">
                                      <a:latin typeface="Cambria Math" panose="02040503050406030204" pitchFamily="18" charset="0"/>
                                    </a:rPr>
                                    <m:t>−1</m:t>
                                  </m:r>
                                </m:sup>
                              </m:sSup>
                              <m:sSub>
                                <m:sSubPr>
                                  <m:ctrlPr>
                                    <a:rPr lang="en-US" altLang="zh-CN" b="0" i="1" smtClean="0">
                                      <a:latin typeface="Cambria Math" panose="02040503050406030204" pitchFamily="18" charset="0"/>
                                    </a:rPr>
                                  </m:ctrlPr>
                                </m:sSub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min</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𝑇</m:t>
                                          </m:r>
                                        </m:e>
                                      </m:d>
                                    </m:e>
                                  </m:func>
                                </m:e>
                                <m:sub>
                                  <m:r>
                                    <a:rPr lang="en-US" altLang="zh-CN" b="0" i="1" smtClean="0">
                                      <a:latin typeface="Cambria Math" panose="02040503050406030204" pitchFamily="18" charset="0"/>
                                    </a:rPr>
                                    <m:t>𝐻</m:t>
                                  </m:r>
                                </m:sub>
                              </m:sSub>
                            </m:e>
                          </m:nary>
                          <m:r>
                            <a:rPr lang="en-US" altLang="zh-CN" i="1">
                              <a:latin typeface="Cambria Math" panose="02040503050406030204" pitchFamily="18" charset="0"/>
                            </a:rPr>
                            <m:t>∗</m:t>
                          </m:r>
                          <m:r>
                            <a:rPr lang="en-US" altLang="zh-CN" i="1">
                              <a:latin typeface="Cambria Math" panose="02040503050406030204" pitchFamily="18" charset="0"/>
                            </a:rPr>
                            <m:t>𝑃</m:t>
                          </m:r>
                          <m:r>
                            <a:rPr lang="en-US" altLang="zh-CN" i="1">
                              <a:latin typeface="Cambria Math" panose="02040503050406030204" pitchFamily="18" charset="0"/>
                            </a:rPr>
                            <m:t>(</m:t>
                          </m:r>
                          <m:r>
                            <a:rPr lang="en-US" altLang="zh-CN" i="1">
                              <a:latin typeface="Cambria Math" panose="02040503050406030204" pitchFamily="18" charset="0"/>
                            </a:rPr>
                            <m:t>𝐻</m:t>
                          </m:r>
                          <m:r>
                            <a:rPr lang="en-US" altLang="zh-CN" i="1">
                              <a:latin typeface="Cambria Math" panose="02040503050406030204" pitchFamily="18" charset="0"/>
                            </a:rPr>
                            <m:t>)</m:t>
                          </m:r>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 </m:t>
                      </m:r>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𝐻</m:t>
                          </m:r>
                        </m:sub>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𝑇</m:t>
                                  </m:r>
                                </m:e>
                              </m:d>
                              <m:r>
                                <a:rPr lang="en-US" altLang="zh-CN" i="1">
                                  <a:latin typeface="Cambria Math" panose="02040503050406030204" pitchFamily="18" charset="0"/>
                                </a:rPr>
                                <m:t>−1</m:t>
                              </m:r>
                            </m:sup>
                          </m:sSup>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𝑇</m:t>
                              </m:r>
                              <m:r>
                                <a:rPr lang="en-US" altLang="zh-CN" i="1">
                                  <a:latin typeface="Cambria Math" panose="02040503050406030204" pitchFamily="18" charset="0"/>
                                </a:rPr>
                                <m:t>⊆</m:t>
                              </m:r>
                              <m:r>
                                <a:rPr lang="en-US" altLang="zh-CN" i="1">
                                  <a:latin typeface="Cambria Math" panose="02040503050406030204" pitchFamily="18" charset="0"/>
                                </a:rPr>
                                <m:t>𝑆</m:t>
                              </m:r>
                            </m:sub>
                            <m:sup/>
                            <m:e>
                              <m:sSub>
                                <m:sSubPr>
                                  <m:ctrlPr>
                                    <a:rPr lang="en-US" altLang="zh-CN" i="1">
                                      <a:latin typeface="Cambria Math" panose="02040503050406030204" pitchFamily="18" charset="0"/>
                                    </a:rPr>
                                  </m:ctrlPr>
                                </m:sSub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min</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𝑇</m:t>
                                          </m:r>
                                        </m:e>
                                      </m:d>
                                    </m:e>
                                  </m:func>
                                </m:e>
                                <m:sub>
                                  <m:r>
                                    <a:rPr lang="en-US" altLang="zh-CN" i="1">
                                      <a:latin typeface="Cambria Math" panose="02040503050406030204" pitchFamily="18" charset="0"/>
                                    </a:rPr>
                                    <m:t>𝐻</m:t>
                                  </m:r>
                                </m:sub>
                              </m:sSub>
                            </m:e>
                          </m:nary>
                          <m:r>
                            <a:rPr lang="en-US" altLang="zh-CN" i="1">
                              <a:latin typeface="Cambria Math" panose="02040503050406030204" pitchFamily="18" charset="0"/>
                            </a:rPr>
                            <m:t>∗</m:t>
                          </m:r>
                          <m:r>
                            <a:rPr lang="en-US" altLang="zh-CN" i="1">
                              <a:latin typeface="Cambria Math" panose="02040503050406030204" pitchFamily="18" charset="0"/>
                            </a:rPr>
                            <m:t>𝑃</m:t>
                          </m:r>
                          <m:r>
                            <a:rPr lang="en-US" altLang="zh-CN" i="1">
                              <a:latin typeface="Cambria Math" panose="02040503050406030204" pitchFamily="18" charset="0"/>
                            </a:rPr>
                            <m:t>(</m:t>
                          </m:r>
                          <m:r>
                            <a:rPr lang="en-US" altLang="zh-CN" i="1">
                              <a:latin typeface="Cambria Math" panose="02040503050406030204" pitchFamily="18" charset="0"/>
                            </a:rPr>
                            <m:t>𝐻</m:t>
                          </m:r>
                          <m:r>
                            <a:rPr lang="en-US" altLang="zh-CN" i="1">
                              <a:latin typeface="Cambria Math" panose="02040503050406030204" pitchFamily="18" charset="0"/>
                            </a:rPr>
                            <m:t>)</m:t>
                          </m:r>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𝐻</m:t>
                          </m:r>
                        </m:sub>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𝑇</m:t>
                                  </m:r>
                                </m:e>
                              </m:d>
                              <m:r>
                                <a:rPr lang="en-US" altLang="zh-CN" i="1">
                                  <a:latin typeface="Cambria Math" panose="02040503050406030204" pitchFamily="18" charset="0"/>
                                </a:rPr>
                                <m:t>−1</m:t>
                              </m:r>
                            </m:sup>
                          </m:sSup>
                          <m:r>
                            <a:rPr lang="en-US" altLang="zh-CN" b="0" i="1" smtClean="0">
                              <a:latin typeface="Cambria Math" panose="02040503050406030204" pitchFamily="18" charset="0"/>
                            </a:rPr>
                            <m:t>𝐸</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min</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e>
                      </m:nary>
                    </m:oMath>
                  </m:oMathPara>
                </a14:m>
                <a:endParaRPr lang="en-US" altLang="zh-CN" dirty="0"/>
              </a:p>
              <a:p>
                <a:endParaRPr lang="en-US" altLang="zh-CN" dirty="0"/>
              </a:p>
            </p:txBody>
          </p:sp>
        </mc:Choice>
        <mc:Fallback xmlns="">
          <p:sp>
            <p:nvSpPr>
              <p:cNvPr id="2" name="内容占位符 1">
                <a:extLst>
                  <a:ext uri="{FF2B5EF4-FFF2-40B4-BE49-F238E27FC236}">
                    <a16:creationId xmlns:a16="http://schemas.microsoft.com/office/drawing/2014/main" id="{AE676331-00F5-45EF-A3DC-15EB22371F64}"/>
                  </a:ext>
                </a:extLst>
              </p:cNvPr>
              <p:cNvSpPr>
                <a:spLocks noGrp="1" noRot="1" noChangeAspect="1" noMove="1" noResize="1" noEditPoints="1" noAdjustHandles="1" noChangeArrowheads="1" noChangeShapeType="1" noTextEdit="1"/>
              </p:cNvSpPr>
              <p:nvPr>
                <p:ph idx="1"/>
              </p:nvPr>
            </p:nvSpPr>
            <p:spPr>
              <a:blipFill>
                <a:blip r:embed="rId2"/>
                <a:stretch>
                  <a:fillRect l="-52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12D7DAF-C972-4D05-9DF9-35B97588DB64}"/>
              </a:ext>
            </a:extLst>
          </p:cNvPr>
          <p:cNvSpPr>
            <a:spLocks noGrp="1"/>
          </p:cNvSpPr>
          <p:nvPr>
            <p:ph type="ctrTitle"/>
          </p:nvPr>
        </p:nvSpPr>
        <p:spPr/>
        <p:txBody>
          <a:bodyPr>
            <a:normAutofit/>
          </a:bodyPr>
          <a:lstStyle/>
          <a:p>
            <a:r>
              <a:rPr lang="en-US" altLang="zh-CN" dirty="0"/>
              <a:t>HDU4436 </a:t>
            </a:r>
            <a:r>
              <a:rPr lang="en-US" altLang="zh-CN" b="1" dirty="0"/>
              <a:t>Card Collector</a:t>
            </a:r>
            <a:endParaRPr lang="zh-CN" altLang="en-US" dirty="0"/>
          </a:p>
        </p:txBody>
      </p:sp>
      <p:sp>
        <p:nvSpPr>
          <p:cNvPr id="4" name="内容占位符 3">
            <a:extLst>
              <a:ext uri="{FF2B5EF4-FFF2-40B4-BE49-F238E27FC236}">
                <a16:creationId xmlns:a16="http://schemas.microsoft.com/office/drawing/2014/main" id="{B12382E5-D5AA-4F1B-AE7B-AC76E566A6D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956434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E676331-00F5-45EF-A3DC-15EB22371F64}"/>
                  </a:ext>
                </a:extLst>
              </p:cNvPr>
              <p:cNvSpPr>
                <a:spLocks noGrp="1"/>
              </p:cNvSpPr>
              <p:nvPr>
                <p:ph idx="1"/>
              </p:nvPr>
            </p:nvSpPr>
            <p:spPr>
              <a:xfrm>
                <a:off x="838199" y="1382233"/>
                <a:ext cx="11070265" cy="4938546"/>
              </a:xfrm>
            </p:spPr>
            <p:txBody>
              <a:bodyPr>
                <a:normAutofit/>
              </a:bodyPr>
              <a:lstStyle/>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𝐸</m:t>
                      </m:r>
                      <m:d>
                        <m:dPr>
                          <m:ctrlPr>
                            <a:rPr lang="en-US" altLang="zh-CN" b="0" i="1" smtClean="0">
                              <a:latin typeface="Cambria Math" panose="02040503050406030204" pitchFamily="18" charset="0"/>
                            </a:rPr>
                          </m:ctrlPr>
                        </m:d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max</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𝑆</m:t>
                                  </m:r>
                                </m:e>
                              </m:d>
                            </m:e>
                          </m:func>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𝑇</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sub>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𝑇</m:t>
                                  </m:r>
                                </m:e>
                              </m:d>
                              <m:r>
                                <a:rPr lang="en-US" altLang="zh-CN" b="0" i="1" smtClean="0">
                                  <a:latin typeface="Cambria Math" panose="02040503050406030204" pitchFamily="18" charset="0"/>
                                </a:rPr>
                                <m:t>−1</m:t>
                              </m:r>
                            </m:sup>
                          </m:sSup>
                          <m:r>
                            <a:rPr lang="en-US" altLang="zh-CN" b="0" i="1" smtClean="0">
                              <a:latin typeface="Cambria Math" panose="02040503050406030204" pitchFamily="18" charset="0"/>
                            </a:rPr>
                            <m:t>𝐸</m:t>
                          </m:r>
                          <m:r>
                            <a:rPr lang="en-US" altLang="zh-CN" b="0" i="1" smtClean="0">
                              <a:latin typeface="Cambria Math" panose="02040503050406030204" pitchFamily="18" charset="0"/>
                            </a:rPr>
                            <m:t>(</m:t>
                          </m:r>
                          <m:r>
                            <m:rPr>
                              <m:sty m:val="p"/>
                            </m:rPr>
                            <a:rPr lang="en-US" altLang="zh-CN">
                              <a:latin typeface="Cambria Math" panose="02040503050406030204" pitchFamily="18" charset="0"/>
                            </a:rPr>
                            <m:t>min</m:t>
                          </m:r>
                          <m:r>
                            <a:rPr lang="en-US" altLang="zh-CN" i="1">
                              <a:latin typeface="Cambria Math" panose="02040503050406030204" pitchFamily="18" charset="0"/>
                            </a:rPr>
                            <m:t>⁡(</m:t>
                          </m:r>
                          <m:r>
                            <a:rPr lang="en-US" altLang="zh-CN" i="1">
                              <a:latin typeface="Cambria Math" panose="02040503050406030204" pitchFamily="18" charset="0"/>
                            </a:rPr>
                            <m:t>𝑇</m:t>
                          </m:r>
                          <m:r>
                            <a:rPr lang="en-US" altLang="zh-CN" i="1">
                              <a:latin typeface="Cambria Math" panose="02040503050406030204" pitchFamily="18" charset="0"/>
                            </a:rPr>
                            <m:t>))</m:t>
                          </m:r>
                        </m:e>
                      </m:nary>
                    </m:oMath>
                  </m:oMathPara>
                </a14:m>
                <a:endParaRPr lang="en-US" altLang="zh-CN" dirty="0"/>
              </a:p>
              <a:p>
                <a:r>
                  <a:rPr lang="zh-CN" altLang="en-US" dirty="0"/>
                  <a:t>枚举每个</a:t>
                </a:r>
                <a14:m>
                  <m:oMath xmlns:m="http://schemas.openxmlformats.org/officeDocument/2006/math">
                    <m:r>
                      <a:rPr lang="zh-CN" altLang="en-US" b="0" i="1">
                        <a:latin typeface="Cambria Math" panose="02040503050406030204" pitchFamily="18" charset="0"/>
                      </a:rPr>
                      <m:t>子集</m:t>
                    </m:r>
                    <m:r>
                      <a:rPr lang="en-US" altLang="zh-CN" b="0" i="1" smtClean="0">
                        <a:latin typeface="Cambria Math" panose="02040503050406030204" pitchFamily="18" charset="0"/>
                      </a:rPr>
                      <m:t>𝑇</m:t>
                    </m:r>
                  </m:oMath>
                </a14:m>
                <a:r>
                  <a:rPr lang="zh-CN" altLang="en-US" dirty="0"/>
                  <a:t>，计算</a:t>
                </a:r>
                <a14:m>
                  <m:oMath xmlns:m="http://schemas.openxmlformats.org/officeDocument/2006/math">
                    <m:r>
                      <a:rPr lang="en-US" altLang="zh-CN" b="0" i="1" smtClean="0">
                        <a:latin typeface="Cambria Math" panose="02040503050406030204" pitchFamily="18" charset="0"/>
                      </a:rPr>
                      <m:t>𝐸</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min</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oMath>
                </a14:m>
                <a:r>
                  <a:rPr lang="zh-CN" altLang="en-US" dirty="0"/>
                  <a:t>，即</a:t>
                </a:r>
                <a:r>
                  <a:rPr lang="en-US" altLang="zh-CN" dirty="0"/>
                  <a:t>T</a:t>
                </a:r>
                <a:r>
                  <a:rPr lang="zh-CN" altLang="en-US" dirty="0"/>
                  <a:t>集合中的牌第一次被抽到的期望时间</a:t>
                </a:r>
                <a:endParaRPr lang="en-US" altLang="zh-CN" dirty="0"/>
              </a:p>
              <a:p>
                <a:r>
                  <a:rPr lang="zh-CN" altLang="en-US" dirty="0"/>
                  <a:t>显然</a:t>
                </a:r>
                <a:r>
                  <a:rPr lang="en-US" altLang="zh-CN" dirty="0"/>
                  <a:t>T</a:t>
                </a:r>
                <a:r>
                  <a:rPr lang="zh-CN" altLang="en-US" dirty="0"/>
                  <a:t>中牌被抽到的概率是</a:t>
                </a:r>
                <a14:m>
                  <m:oMath xmlns:m="http://schemas.openxmlformats.org/officeDocument/2006/math">
                    <m:r>
                      <m:rPr>
                        <m:sty m:val="p"/>
                      </m:rPr>
                      <a:rPr lang="en-US" altLang="zh-CN" b="0" i="0" smtClean="0">
                        <a:latin typeface="Cambria Math" panose="02040503050406030204" pitchFamily="18" charset="0"/>
                      </a:rPr>
                      <m:t>P</m:t>
                    </m:r>
                    <m:d>
                      <m:dPr>
                        <m:ctrlPr>
                          <a:rPr lang="en-US" altLang="zh-CN" b="0" i="1" smtClean="0">
                            <a:latin typeface="Cambria Math" panose="02040503050406030204" pitchFamily="18" charset="0"/>
                          </a:rPr>
                        </m:ctrlPr>
                      </m:dPr>
                      <m:e>
                        <m:r>
                          <m:rPr>
                            <m:sty m:val="p"/>
                          </m:rPr>
                          <a:rPr lang="en-US" altLang="zh-CN" b="0" i="0" smtClean="0">
                            <a:latin typeface="Cambria Math" panose="02040503050406030204" pitchFamily="18" charset="0"/>
                          </a:rPr>
                          <m:t>T</m:t>
                        </m:r>
                      </m:e>
                    </m:d>
                    <m:r>
                      <a:rPr lang="en-US" altLang="zh-CN" b="0" i="0" smtClean="0">
                        <a:latin typeface="Cambria Math" panose="02040503050406030204" pitchFamily="18" charset="0"/>
                      </a:rPr>
                      <m:t>=</m:t>
                    </m:r>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sub>
                      <m:sup/>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𝑖</m:t>
                            </m:r>
                          </m:sub>
                        </m:sSub>
                      </m:e>
                    </m:nary>
                    <m:r>
                      <a:rPr lang="zh-CN" altLang="en-US" i="1">
                        <a:latin typeface="Cambria Math" panose="02040503050406030204" pitchFamily="18" charset="0"/>
                      </a:rPr>
                      <m:t>，</m:t>
                    </m:r>
                  </m:oMath>
                </a14:m>
                <a:r>
                  <a:rPr lang="zh-CN" altLang="en-US" dirty="0"/>
                  <a:t>那么抽不中的概率就是</a:t>
                </a:r>
                <a14:m>
                  <m:oMath xmlns:m="http://schemas.openxmlformats.org/officeDocument/2006/math">
                    <m:r>
                      <a:rPr lang="en-US" altLang="zh-CN" b="0" i="0" smtClean="0">
                        <a:latin typeface="Cambria Math" panose="02040503050406030204" pitchFamily="18" charset="0"/>
                      </a:rPr>
                      <m:t>1−</m:t>
                    </m:r>
                    <m:r>
                      <m:rPr>
                        <m:sty m:val="p"/>
                      </m:rPr>
                      <a:rPr lang="en-US" altLang="zh-CN" b="0" i="0" smtClean="0">
                        <a:latin typeface="Cambria Math" panose="02040503050406030204" pitchFamily="18" charset="0"/>
                      </a:rPr>
                      <m:t>P</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T</m:t>
                    </m:r>
                    <m:r>
                      <a:rPr lang="en-US" altLang="zh-CN" b="0" i="0" smtClean="0">
                        <a:latin typeface="Cambria Math" panose="02040503050406030204" pitchFamily="18" charset="0"/>
                      </a:rPr>
                      <m:t>)</m:t>
                    </m:r>
                  </m:oMath>
                </a14:m>
                <a:endParaRPr lang="en-US" altLang="zh-CN" dirty="0"/>
              </a:p>
              <a:p>
                <a:r>
                  <a:rPr lang="zh-CN" altLang="en-US" dirty="0"/>
                  <a:t>第</a:t>
                </a:r>
                <a:r>
                  <a:rPr lang="en-US" altLang="zh-CN" dirty="0"/>
                  <a:t>k</a:t>
                </a:r>
                <a:r>
                  <a:rPr lang="zh-CN" altLang="en-US" dirty="0"/>
                  <a:t>步第一次抽到</a:t>
                </a:r>
                <a:r>
                  <a:rPr lang="en-US" altLang="zh-CN" dirty="0"/>
                  <a:t>T</a:t>
                </a:r>
                <a:r>
                  <a:rPr lang="zh-CN" altLang="en-US" dirty="0"/>
                  <a:t>中牌的概率是</a:t>
                </a:r>
                <a14:m>
                  <m:oMath xmlns:m="http://schemas.openxmlformats.org/officeDocument/2006/math">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𝑇</m:t>
                                </m:r>
                              </m:e>
                            </m:d>
                          </m:e>
                        </m:d>
                      </m:e>
                      <m:sup>
                        <m:r>
                          <a:rPr lang="en-US" altLang="zh-CN" b="0" i="1" smtClean="0">
                            <a:latin typeface="Cambria Math" panose="02040503050406030204" pitchFamily="18" charset="0"/>
                          </a:rPr>
                          <m:t>𝑘</m:t>
                        </m:r>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zh-CN" altLang="en-US" dirty="0"/>
                  <a:t>期望是</a:t>
                </a:r>
                <a14:m>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i="1" smtClean="0">
                            <a:latin typeface="Cambria Math" panose="02040503050406030204" pitchFamily="18" charset="0"/>
                          </a:rPr>
                          <m:t>∞</m:t>
                        </m:r>
                      </m:sup>
                      <m:e>
                        <m:r>
                          <a:rPr lang="en-US" altLang="zh-CN" b="0" i="1" smtClean="0">
                            <a:latin typeface="Cambria Math" panose="02040503050406030204" pitchFamily="18" charset="0"/>
                          </a:rPr>
                          <m:t>𝑘</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𝑇</m:t>
                                    </m:r>
                                  </m:e>
                                </m:d>
                              </m:e>
                            </m:d>
                          </m:e>
                          <m:sup>
                            <m:r>
                              <a:rPr lang="en-US" altLang="zh-CN" b="0" i="1" smtClean="0">
                                <a:latin typeface="Cambria Math" panose="02040503050406030204" pitchFamily="18" charset="0"/>
                              </a:rPr>
                              <m:t>𝑘</m:t>
                            </m:r>
                            <m:r>
                              <a:rPr lang="en-US" altLang="zh-CN" b="0" i="1" smtClean="0">
                                <a:latin typeface="Cambria Math" panose="02040503050406030204" pitchFamily="18" charset="0"/>
                              </a:rPr>
                              <m:t>−1</m:t>
                            </m:r>
                          </m:sup>
                        </m:sSup>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r>
                          <a:rPr lang="zh-CN" altLang="en-US" i="1">
                            <a:latin typeface="Cambria Math" panose="02040503050406030204" pitchFamily="18" charset="0"/>
                          </a:rPr>
                          <m:t>，</m:t>
                        </m:r>
                        <m:r>
                          <a:rPr lang="zh-CN" altLang="en-US" i="1" smtClean="0">
                            <a:latin typeface="Cambria Math" panose="02040503050406030204" pitchFamily="18" charset="0"/>
                          </a:rPr>
                          <m:t>错位</m:t>
                        </m:r>
                        <m:r>
                          <a:rPr lang="zh-CN" altLang="en-US" i="1">
                            <a:latin typeface="Cambria Math" panose="02040503050406030204" pitchFamily="18" charset="0"/>
                          </a:rPr>
                          <m:t>相减法</m:t>
                        </m:r>
                        <m:r>
                          <a:rPr lang="zh-CN" altLang="en-US" i="1" smtClean="0">
                            <a:latin typeface="Cambria Math" panose="02040503050406030204" pitchFamily="18" charset="0"/>
                          </a:rPr>
                          <m:t>算</m:t>
                        </m:r>
                        <m:r>
                          <a:rPr lang="zh-CN" altLang="en-US" i="1">
                            <a:latin typeface="Cambria Math" panose="02040503050406030204" pitchFamily="18" charset="0"/>
                          </a:rPr>
                          <m:t>得</m:t>
                        </m:r>
                      </m:e>
                    </m:nary>
                  </m:oMath>
                </a14:m>
                <a:r>
                  <a:rPr lang="en-US" altLang="zh-CN" dirty="0"/>
                  <a:t> </a:t>
                </a:r>
                <a14:m>
                  <m:oMath xmlns:m="http://schemas.openxmlformats.org/officeDocument/2006/math">
                    <m:r>
                      <a:rPr lang="en-US" altLang="zh-CN" i="1">
                        <a:latin typeface="Cambria Math" panose="02040503050406030204" pitchFamily="18" charset="0"/>
                      </a:rPr>
                      <m:t>𝐸</m:t>
                    </m:r>
                    <m:d>
                      <m:dPr>
                        <m:ctrlPr>
                          <a:rPr lang="en-US" altLang="zh-CN" i="1">
                            <a:latin typeface="Cambria Math" panose="02040503050406030204" pitchFamily="18" charset="0"/>
                          </a:rPr>
                        </m:ctrlPr>
                      </m:d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min</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𝑇</m:t>
                                </m:r>
                              </m:e>
                            </m:d>
                          </m:e>
                        </m:func>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𝑇</m:t>
                            </m:r>
                          </m:sub>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i="1">
                                    <a:latin typeface="Cambria Math" panose="02040503050406030204" pitchFamily="18" charset="0"/>
                                  </a:rPr>
                                  <m:t>𝑖</m:t>
                                </m:r>
                              </m:sub>
                            </m:sSub>
                          </m:e>
                        </m:nary>
                      </m:den>
                    </m:f>
                  </m:oMath>
                </a14:m>
                <a:endParaRPr lang="en-US" altLang="zh-CN" dirty="0"/>
              </a:p>
              <a:p>
                <a:r>
                  <a:rPr lang="zh-CN" altLang="en-US" dirty="0"/>
                  <a:t>最后求和即可</a:t>
                </a:r>
                <a:endParaRPr lang="en-US" altLang="zh-CN" dirty="0"/>
              </a:p>
              <a:p>
                <a:endParaRPr lang="en-US" altLang="zh-CN" dirty="0"/>
              </a:p>
            </p:txBody>
          </p:sp>
        </mc:Choice>
        <mc:Fallback xmlns="">
          <p:sp>
            <p:nvSpPr>
              <p:cNvPr id="2" name="内容占位符 1">
                <a:extLst>
                  <a:ext uri="{FF2B5EF4-FFF2-40B4-BE49-F238E27FC236}">
                    <a16:creationId xmlns:a16="http://schemas.microsoft.com/office/drawing/2014/main" id="{AE676331-00F5-45EF-A3DC-15EB22371F64}"/>
                  </a:ext>
                </a:extLst>
              </p:cNvPr>
              <p:cNvSpPr>
                <a:spLocks noGrp="1" noRot="1" noChangeAspect="1" noMove="1" noResize="1" noEditPoints="1" noAdjustHandles="1" noChangeArrowheads="1" noChangeShapeType="1" noTextEdit="1"/>
              </p:cNvSpPr>
              <p:nvPr>
                <p:ph idx="1"/>
              </p:nvPr>
            </p:nvSpPr>
            <p:spPr>
              <a:xfrm>
                <a:off x="838199" y="1382233"/>
                <a:ext cx="11070265" cy="4938546"/>
              </a:xfrm>
              <a:blipFill>
                <a:blip r:embed="rId2"/>
                <a:stretch>
                  <a:fillRect l="-1101"/>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12D7DAF-C972-4D05-9DF9-35B97588DB64}"/>
              </a:ext>
            </a:extLst>
          </p:cNvPr>
          <p:cNvSpPr>
            <a:spLocks noGrp="1"/>
          </p:cNvSpPr>
          <p:nvPr>
            <p:ph type="ctrTitle"/>
          </p:nvPr>
        </p:nvSpPr>
        <p:spPr/>
        <p:txBody>
          <a:bodyPr>
            <a:normAutofit/>
          </a:bodyPr>
          <a:lstStyle/>
          <a:p>
            <a:r>
              <a:rPr lang="en-US" altLang="zh-CN" dirty="0"/>
              <a:t>HDU4436 </a:t>
            </a:r>
            <a:r>
              <a:rPr lang="en-US" altLang="zh-CN" b="1" dirty="0"/>
              <a:t>Card Collector</a:t>
            </a:r>
            <a:endParaRPr lang="zh-CN" altLang="en-US" dirty="0"/>
          </a:p>
        </p:txBody>
      </p:sp>
      <p:sp>
        <p:nvSpPr>
          <p:cNvPr id="4" name="内容占位符 3">
            <a:extLst>
              <a:ext uri="{FF2B5EF4-FFF2-40B4-BE49-F238E27FC236}">
                <a16:creationId xmlns:a16="http://schemas.microsoft.com/office/drawing/2014/main" id="{B12382E5-D5AA-4F1B-AE7B-AC76E566A6D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25023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198D152-62E1-4BB7-A5B7-81FC79EA1FB4}"/>
                  </a:ext>
                </a:extLst>
              </p:cNvPr>
              <p:cNvSpPr>
                <a:spLocks noGrp="1"/>
              </p:cNvSpPr>
              <p:nvPr>
                <p:ph idx="1"/>
              </p:nvPr>
            </p:nvSpPr>
            <p:spPr/>
            <p:txBody>
              <a:bodyPr/>
              <a:lstStyle/>
              <a:p>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0</m:t>
                        </m:r>
                      </m:e>
                      <m:sup>
                        <m:r>
                          <a:rPr lang="en-US" altLang="zh-CN" b="0" i="1" smtClean="0">
                            <a:latin typeface="Cambria Math" panose="02040503050406030204" pitchFamily="18" charset="0"/>
                          </a:rPr>
                          <m:t>𝑖</m:t>
                        </m:r>
                      </m:sup>
                    </m:sSup>
                  </m:oMath>
                </a14:m>
                <a:r>
                  <a:rPr lang="zh-CN" altLang="en-US" dirty="0"/>
                  <a:t>（例如二项式反演，子集反演）</a:t>
                </a:r>
                <a:endParaRPr lang="en-US" altLang="zh-CN" dirty="0"/>
              </a:p>
              <a:p>
                <a14:m>
                  <m:oMath xmlns:m="http://schemas.openxmlformats.org/officeDocument/2006/math">
                    <m:r>
                      <a:rPr lang="en-US" altLang="zh-CN" b="0" i="1" smtClean="0">
                        <a:latin typeface="Cambria Math" panose="02040503050406030204" pitchFamily="18" charset="0"/>
                      </a:rPr>
                      <m:t>𝑒</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oMath>
                </a14:m>
                <a:r>
                  <a:rPr lang="zh-CN" altLang="en-US" dirty="0"/>
                  <a:t>（莫比乌斯反演）</a:t>
                </a:r>
                <a:endParaRPr lang="en-US" altLang="zh-CN" dirty="0"/>
              </a:p>
              <a:p>
                <a14:m>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𝑛</m:t>
                        </m:r>
                      </m:den>
                    </m:f>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𝑘</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𝜔</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sup>
                        </m:sSubSup>
                      </m:e>
                    </m:nary>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𝑚</m:t>
                        </m:r>
                        <m:r>
                          <a:rPr lang="en-US" altLang="zh-CN" b="0" i="1" smtClean="0">
                            <a:latin typeface="Cambria Math" panose="02040503050406030204" pitchFamily="18" charset="0"/>
                          </a:rPr>
                          <m:t>  </m:t>
                        </m:r>
                        <m:r>
                          <a:rPr lang="en-US" altLang="zh-CN" b="0" i="1" smtClean="0">
                            <a:latin typeface="Cambria Math" panose="02040503050406030204" pitchFamily="18" charset="0"/>
                          </a:rPr>
                          <m:t>𝑚𝑜𝑑</m:t>
                        </m:r>
                        <m:r>
                          <a:rPr lang="en-US" altLang="zh-CN" b="0" i="1" smtClean="0">
                            <a:latin typeface="Cambria Math" panose="02040503050406030204" pitchFamily="18" charset="0"/>
                          </a:rPr>
                          <m:t> </m:t>
                        </m:r>
                        <m:r>
                          <a:rPr lang="en-US" altLang="zh-CN" b="0" i="1" smtClean="0">
                            <a:latin typeface="Cambria Math" panose="02040503050406030204" pitchFamily="18" charset="0"/>
                          </a:rPr>
                          <m:t>𝑛</m:t>
                        </m:r>
                        <m:r>
                          <a:rPr lang="en-US" altLang="zh-CN" b="0" i="1" smtClean="0">
                            <a:latin typeface="Cambria Math" panose="02040503050406030204" pitchFamily="18" charset="0"/>
                          </a:rPr>
                          <m:t>=0</m:t>
                        </m:r>
                      </m:e>
                    </m:d>
                  </m:oMath>
                </a14:m>
                <a:r>
                  <a:rPr lang="zh-CN" altLang="en-US" dirty="0"/>
                  <a:t>（</a:t>
                </a:r>
                <a:r>
                  <a:rPr lang="en-US" altLang="zh-CN" dirty="0"/>
                  <a:t>FFT</a:t>
                </a:r>
                <a:r>
                  <a:rPr lang="zh-CN" altLang="en-US" dirty="0"/>
                  <a:t>）</a:t>
                </a:r>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0198D152-62E1-4BB7-A5B7-81FC79EA1FB4}"/>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D21DE69-6934-48B4-A073-505DBA2D079A}"/>
              </a:ext>
            </a:extLst>
          </p:cNvPr>
          <p:cNvSpPr>
            <a:spLocks noGrp="1"/>
          </p:cNvSpPr>
          <p:nvPr>
            <p:ph type="ctrTitle"/>
          </p:nvPr>
        </p:nvSpPr>
        <p:spPr/>
        <p:txBody>
          <a:bodyPr/>
          <a:lstStyle/>
          <a:p>
            <a:r>
              <a:rPr lang="zh-CN" altLang="en-US" dirty="0"/>
              <a:t>常用</a:t>
            </a:r>
            <a:r>
              <a:rPr lang="en-US" altLang="zh-CN" dirty="0"/>
              <a:t>if</a:t>
            </a:r>
            <a:r>
              <a:rPr lang="zh-CN" altLang="en-US" dirty="0"/>
              <a:t>语句</a:t>
            </a:r>
          </a:p>
        </p:txBody>
      </p:sp>
      <p:sp>
        <p:nvSpPr>
          <p:cNvPr id="4" name="内容占位符 3">
            <a:extLst>
              <a:ext uri="{FF2B5EF4-FFF2-40B4-BE49-F238E27FC236}">
                <a16:creationId xmlns:a16="http://schemas.microsoft.com/office/drawing/2014/main" id="{955FEF30-5E0D-4853-BF66-0D00C7E6DAA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319266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4470DE8-F543-4A24-AD4D-27CEE53B6C1F}"/>
              </a:ext>
            </a:extLst>
          </p:cNvPr>
          <p:cNvSpPr>
            <a:spLocks noGrp="1"/>
          </p:cNvSpPr>
          <p:nvPr>
            <p:ph idx="1"/>
          </p:nvPr>
        </p:nvSpPr>
        <p:spPr/>
        <p:txBody>
          <a:bodyPr/>
          <a:lstStyle/>
          <a:p>
            <a:r>
              <a:rPr lang="zh-CN" altLang="en-US" dirty="0"/>
              <a:t>很多情况下，我们在解决组合数学问题时，本质上是在统计生成合法方案的方法的数量，抓住生成过程中突出的特点</a:t>
            </a:r>
            <a:r>
              <a:rPr lang="en-US" altLang="zh-CN" dirty="0"/>
              <a:t>(</a:t>
            </a:r>
            <a:r>
              <a:rPr lang="zh-CN" altLang="en-US" dirty="0"/>
              <a:t>最大值、最小值、最早、最晚</a:t>
            </a:r>
            <a:r>
              <a:rPr lang="en-US" altLang="zh-CN" dirty="0"/>
              <a:t>)</a:t>
            </a:r>
          </a:p>
          <a:p>
            <a:r>
              <a:rPr lang="zh-CN" altLang="en-US" dirty="0"/>
              <a:t>另外还一些情况，我们会先使用容斥、反演等工具放松条件，再进行上述过程</a:t>
            </a:r>
            <a:endParaRPr lang="en-US" altLang="zh-CN" dirty="0"/>
          </a:p>
          <a:p>
            <a:endParaRPr lang="en-US" altLang="zh-CN" dirty="0"/>
          </a:p>
          <a:p>
            <a:r>
              <a:rPr lang="zh-CN" altLang="en-US" dirty="0"/>
              <a:t>在列出式子后，常常从其他角度处理式子来加速运算</a:t>
            </a:r>
            <a:r>
              <a:rPr lang="en-US" altLang="zh-CN" dirty="0"/>
              <a:t>(</a:t>
            </a:r>
            <a:r>
              <a:rPr lang="zh-CN" altLang="en-US" dirty="0"/>
              <a:t>如抛弃组合意义、纯数学处理</a:t>
            </a:r>
            <a:r>
              <a:rPr lang="en-US" altLang="zh-CN" dirty="0"/>
              <a:t>)</a:t>
            </a:r>
            <a:endParaRPr lang="zh-CN" altLang="en-US" dirty="0"/>
          </a:p>
        </p:txBody>
      </p:sp>
      <p:sp>
        <p:nvSpPr>
          <p:cNvPr id="3" name="标题 2">
            <a:extLst>
              <a:ext uri="{FF2B5EF4-FFF2-40B4-BE49-F238E27FC236}">
                <a16:creationId xmlns:a16="http://schemas.microsoft.com/office/drawing/2014/main" id="{E004BD0B-E5DA-4DE9-9215-C30A955BB951}"/>
              </a:ext>
            </a:extLst>
          </p:cNvPr>
          <p:cNvSpPr>
            <a:spLocks noGrp="1"/>
          </p:cNvSpPr>
          <p:nvPr>
            <p:ph type="ctrTitle"/>
          </p:nvPr>
        </p:nvSpPr>
        <p:spPr/>
        <p:txBody>
          <a:bodyPr/>
          <a:lstStyle/>
          <a:p>
            <a:r>
              <a:rPr lang="zh-CN" altLang="en-US" dirty="0"/>
              <a:t>对解决组合数学问题的理解</a:t>
            </a:r>
          </a:p>
        </p:txBody>
      </p:sp>
      <p:sp>
        <p:nvSpPr>
          <p:cNvPr id="4" name="内容占位符 3">
            <a:extLst>
              <a:ext uri="{FF2B5EF4-FFF2-40B4-BE49-F238E27FC236}">
                <a16:creationId xmlns:a16="http://schemas.microsoft.com/office/drawing/2014/main" id="{34558A04-7903-41BD-8B1F-BE8635C16FC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259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A3FA130-5CDA-41B9-BE8B-095E4F1DB7B3}"/>
                  </a:ext>
                </a:extLst>
              </p:cNvPr>
              <p:cNvSpPr>
                <a:spLocks noGrp="1"/>
              </p:cNvSpPr>
              <p:nvPr>
                <p:ph idx="1"/>
              </p:nvPr>
            </p:nvSpPr>
            <p:spPr/>
            <p:txBody>
              <a:bodyPr/>
              <a:lstStyle/>
              <a:p>
                <a:r>
                  <a:rPr lang="zh-CN" altLang="en-US" dirty="0"/>
                  <a:t>求</a:t>
                </a:r>
                <a:r>
                  <a:rPr lang="en-US" altLang="zh-CN" dirty="0"/>
                  <a:t>1~n</a:t>
                </a:r>
                <a:r>
                  <a:rPr lang="zh-CN" altLang="en-US" dirty="0"/>
                  <a:t>有多少锯齿状排列</a:t>
                </a:r>
                <a14:m>
                  <m:oMath xmlns:m="http://schemas.openxmlformats.org/officeDocument/2006/math">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≤4200,</m:t>
                    </m:r>
                    <m:r>
                      <a:rPr lang="zh-CN" altLang="en-US" i="1">
                        <a:latin typeface="Cambria Math" panose="02040503050406030204" pitchFamily="18" charset="0"/>
                      </a:rPr>
                      <m:t>模数</m:t>
                    </m:r>
                    <m:r>
                      <a:rPr lang="zh-CN" altLang="en-US" i="1" smtClean="0">
                        <a:latin typeface="Cambria Math" panose="02040503050406030204" pitchFamily="18" charset="0"/>
                      </a:rPr>
                      <m:t>可能</m:t>
                    </m:r>
                    <m:r>
                      <a:rPr lang="zh-CN" altLang="en-US" i="1">
                        <a:latin typeface="Cambria Math" panose="02040503050406030204" pitchFamily="18" charset="0"/>
                      </a:rPr>
                      <m:t>不是</m:t>
                    </m:r>
                    <m:r>
                      <a:rPr lang="zh-CN" altLang="en-US" i="1" smtClean="0">
                        <a:latin typeface="Cambria Math" panose="02040503050406030204" pitchFamily="18" charset="0"/>
                      </a:rPr>
                      <m:t>质数</m:t>
                    </m:r>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0A3FA130-5CDA-41B9-BE8B-095E4F1DB7B3}"/>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61E6194-7537-4ADD-BAE2-7A9704ACEA77}"/>
              </a:ext>
            </a:extLst>
          </p:cNvPr>
          <p:cNvSpPr>
            <a:spLocks noGrp="1"/>
          </p:cNvSpPr>
          <p:nvPr>
            <p:ph type="ctrTitle"/>
          </p:nvPr>
        </p:nvSpPr>
        <p:spPr/>
        <p:txBody>
          <a:bodyPr/>
          <a:lstStyle/>
          <a:p>
            <a:r>
              <a:rPr lang="en-US" altLang="zh-CN" dirty="0"/>
              <a:t>SDOI2010 </a:t>
            </a:r>
            <a:r>
              <a:rPr lang="zh-CN" altLang="en-US" dirty="0"/>
              <a:t>地精部落</a:t>
            </a:r>
          </a:p>
        </p:txBody>
      </p:sp>
      <p:sp>
        <p:nvSpPr>
          <p:cNvPr id="4" name="内容占位符 3">
            <a:extLst>
              <a:ext uri="{FF2B5EF4-FFF2-40B4-BE49-F238E27FC236}">
                <a16:creationId xmlns:a16="http://schemas.microsoft.com/office/drawing/2014/main" id="{0AE3AE9E-147A-430B-BA19-0468321FFB34}"/>
              </a:ext>
            </a:extLst>
          </p:cNvPr>
          <p:cNvSpPr>
            <a:spLocks noGrp="1"/>
          </p:cNvSpPr>
          <p:nvPr>
            <p:ph sz="quarter" idx="10"/>
          </p:nvPr>
        </p:nvSpPr>
        <p:spPr/>
        <p:txBody>
          <a:bodyPr/>
          <a:lstStyle/>
          <a:p>
            <a:endParaRPr lang="zh-CN" altLang="en-US"/>
          </a:p>
        </p:txBody>
      </p:sp>
      <p:cxnSp>
        <p:nvCxnSpPr>
          <p:cNvPr id="35" name="直接连接符 34">
            <a:extLst>
              <a:ext uri="{FF2B5EF4-FFF2-40B4-BE49-F238E27FC236}">
                <a16:creationId xmlns:a16="http://schemas.microsoft.com/office/drawing/2014/main" id="{AEB85048-9B49-4580-924F-F66ED9EA1744}"/>
              </a:ext>
            </a:extLst>
          </p:cNvPr>
          <p:cNvCxnSpPr/>
          <p:nvPr/>
        </p:nvCxnSpPr>
        <p:spPr>
          <a:xfrm flipV="1">
            <a:off x="1771151" y="4815367"/>
            <a:ext cx="290513" cy="290513"/>
          </a:xfrm>
          <a:prstGeom prst="line">
            <a:avLst/>
          </a:prstGeom>
        </p:spPr>
        <p:style>
          <a:lnRef idx="3">
            <a:schemeClr val="accent3"/>
          </a:lnRef>
          <a:fillRef idx="0">
            <a:schemeClr val="accent3"/>
          </a:fillRef>
          <a:effectRef idx="2">
            <a:schemeClr val="accent3"/>
          </a:effectRef>
          <a:fontRef idx="minor">
            <a:schemeClr val="tx1"/>
          </a:fontRef>
        </p:style>
      </p:cxnSp>
      <p:cxnSp>
        <p:nvCxnSpPr>
          <p:cNvPr id="37" name="直接连接符 36">
            <a:extLst>
              <a:ext uri="{FF2B5EF4-FFF2-40B4-BE49-F238E27FC236}">
                <a16:creationId xmlns:a16="http://schemas.microsoft.com/office/drawing/2014/main" id="{73BB9ACA-6C8B-4334-BAC9-CB7F13E24766}"/>
              </a:ext>
            </a:extLst>
          </p:cNvPr>
          <p:cNvCxnSpPr>
            <a:cxnSpLocks/>
          </p:cNvCxnSpPr>
          <p:nvPr/>
        </p:nvCxnSpPr>
        <p:spPr>
          <a:xfrm>
            <a:off x="2061664" y="4815367"/>
            <a:ext cx="289322" cy="644451"/>
          </a:xfrm>
          <a:prstGeom prst="line">
            <a:avLst/>
          </a:prstGeom>
        </p:spPr>
        <p:style>
          <a:lnRef idx="3">
            <a:schemeClr val="accent3"/>
          </a:lnRef>
          <a:fillRef idx="0">
            <a:schemeClr val="accent3"/>
          </a:fillRef>
          <a:effectRef idx="2">
            <a:schemeClr val="accent3"/>
          </a:effectRef>
          <a:fontRef idx="minor">
            <a:schemeClr val="tx1"/>
          </a:fontRef>
        </p:style>
      </p:cxnSp>
      <p:cxnSp>
        <p:nvCxnSpPr>
          <p:cNvPr id="39" name="直接连接符 38">
            <a:extLst>
              <a:ext uri="{FF2B5EF4-FFF2-40B4-BE49-F238E27FC236}">
                <a16:creationId xmlns:a16="http://schemas.microsoft.com/office/drawing/2014/main" id="{6831E55F-A64C-42F3-9F45-6892A6D4E379}"/>
              </a:ext>
            </a:extLst>
          </p:cNvPr>
          <p:cNvCxnSpPr>
            <a:cxnSpLocks/>
          </p:cNvCxnSpPr>
          <p:nvPr/>
        </p:nvCxnSpPr>
        <p:spPr>
          <a:xfrm flipV="1">
            <a:off x="2350986" y="4815367"/>
            <a:ext cx="232172" cy="632619"/>
          </a:xfrm>
          <a:prstGeom prst="line">
            <a:avLst/>
          </a:prstGeom>
        </p:spPr>
        <p:style>
          <a:lnRef idx="3">
            <a:schemeClr val="accent3"/>
          </a:lnRef>
          <a:fillRef idx="0">
            <a:schemeClr val="accent3"/>
          </a:fillRef>
          <a:effectRef idx="2">
            <a:schemeClr val="accent3"/>
          </a:effectRef>
          <a:fontRef idx="minor">
            <a:schemeClr val="tx1"/>
          </a:fontRef>
        </p:style>
      </p:cxnSp>
      <p:cxnSp>
        <p:nvCxnSpPr>
          <p:cNvPr id="41" name="直接连接符 40">
            <a:extLst>
              <a:ext uri="{FF2B5EF4-FFF2-40B4-BE49-F238E27FC236}">
                <a16:creationId xmlns:a16="http://schemas.microsoft.com/office/drawing/2014/main" id="{E6E9DBDF-5484-493C-8648-DF2F2A16568E}"/>
              </a:ext>
            </a:extLst>
          </p:cNvPr>
          <p:cNvCxnSpPr/>
          <p:nvPr/>
        </p:nvCxnSpPr>
        <p:spPr>
          <a:xfrm>
            <a:off x="2580776" y="4815367"/>
            <a:ext cx="311944" cy="133424"/>
          </a:xfrm>
          <a:prstGeom prst="line">
            <a:avLst/>
          </a:prstGeom>
        </p:spPr>
        <p:style>
          <a:lnRef idx="3">
            <a:schemeClr val="accent3"/>
          </a:lnRef>
          <a:fillRef idx="0">
            <a:schemeClr val="accent3"/>
          </a:fillRef>
          <a:effectRef idx="2">
            <a:schemeClr val="accent3"/>
          </a:effectRef>
          <a:fontRef idx="minor">
            <a:schemeClr val="tx1"/>
          </a:fontRef>
        </p:style>
      </p:cxnSp>
      <p:cxnSp>
        <p:nvCxnSpPr>
          <p:cNvPr id="44" name="直接连接符 43">
            <a:extLst>
              <a:ext uri="{FF2B5EF4-FFF2-40B4-BE49-F238E27FC236}">
                <a16:creationId xmlns:a16="http://schemas.microsoft.com/office/drawing/2014/main" id="{642F82DE-77FF-458B-98A1-96BA9205D81D}"/>
              </a:ext>
            </a:extLst>
          </p:cNvPr>
          <p:cNvCxnSpPr/>
          <p:nvPr/>
        </p:nvCxnSpPr>
        <p:spPr>
          <a:xfrm flipV="1">
            <a:off x="2892720" y="4405792"/>
            <a:ext cx="330996" cy="542999"/>
          </a:xfrm>
          <a:prstGeom prst="line">
            <a:avLst/>
          </a:prstGeom>
        </p:spPr>
        <p:style>
          <a:lnRef idx="3">
            <a:schemeClr val="accent3"/>
          </a:lnRef>
          <a:fillRef idx="0">
            <a:schemeClr val="accent3"/>
          </a:fillRef>
          <a:effectRef idx="2">
            <a:schemeClr val="accent3"/>
          </a:effectRef>
          <a:fontRef idx="minor">
            <a:schemeClr val="tx1"/>
          </a:fontRef>
        </p:style>
      </p:cxnSp>
      <p:cxnSp>
        <p:nvCxnSpPr>
          <p:cNvPr id="45" name="直接连接符 44">
            <a:extLst>
              <a:ext uri="{FF2B5EF4-FFF2-40B4-BE49-F238E27FC236}">
                <a16:creationId xmlns:a16="http://schemas.microsoft.com/office/drawing/2014/main" id="{E3BA8E0F-683D-4747-8E18-276460EF568F}"/>
              </a:ext>
            </a:extLst>
          </p:cNvPr>
          <p:cNvCxnSpPr>
            <a:cxnSpLocks/>
          </p:cNvCxnSpPr>
          <p:nvPr/>
        </p:nvCxnSpPr>
        <p:spPr>
          <a:xfrm>
            <a:off x="3223716" y="4405792"/>
            <a:ext cx="290513" cy="311944"/>
          </a:xfrm>
          <a:prstGeom prst="line">
            <a:avLst/>
          </a:prstGeom>
        </p:spPr>
        <p:style>
          <a:lnRef idx="3">
            <a:schemeClr val="accent3"/>
          </a:lnRef>
          <a:fillRef idx="0">
            <a:schemeClr val="accent3"/>
          </a:fillRef>
          <a:effectRef idx="2">
            <a:schemeClr val="accent3"/>
          </a:effectRef>
          <a:fontRef idx="minor">
            <a:schemeClr val="tx1"/>
          </a:fontRef>
        </p:style>
      </p:cxnSp>
      <p:cxnSp>
        <p:nvCxnSpPr>
          <p:cNvPr id="50" name="直接连接符 49">
            <a:extLst>
              <a:ext uri="{FF2B5EF4-FFF2-40B4-BE49-F238E27FC236}">
                <a16:creationId xmlns:a16="http://schemas.microsoft.com/office/drawing/2014/main" id="{0F4B6AB8-B9E9-4B26-835B-89961F7E74D9}"/>
              </a:ext>
            </a:extLst>
          </p:cNvPr>
          <p:cNvCxnSpPr/>
          <p:nvPr/>
        </p:nvCxnSpPr>
        <p:spPr>
          <a:xfrm flipV="1">
            <a:off x="3514229" y="4536761"/>
            <a:ext cx="280985" cy="180975"/>
          </a:xfrm>
          <a:prstGeom prst="line">
            <a:avLst/>
          </a:prstGeom>
        </p:spPr>
        <p:style>
          <a:lnRef idx="3">
            <a:schemeClr val="accent3"/>
          </a:lnRef>
          <a:fillRef idx="0">
            <a:schemeClr val="accent3"/>
          </a:fillRef>
          <a:effectRef idx="2">
            <a:schemeClr val="accent3"/>
          </a:effectRef>
          <a:fontRef idx="minor">
            <a:schemeClr val="tx1"/>
          </a:fontRef>
        </p:style>
      </p:cxnSp>
      <p:cxnSp>
        <p:nvCxnSpPr>
          <p:cNvPr id="53" name="直接连接符 52">
            <a:extLst>
              <a:ext uri="{FF2B5EF4-FFF2-40B4-BE49-F238E27FC236}">
                <a16:creationId xmlns:a16="http://schemas.microsoft.com/office/drawing/2014/main" id="{BA8DC460-641C-41A3-9512-FCC52088D982}"/>
              </a:ext>
            </a:extLst>
          </p:cNvPr>
          <p:cNvCxnSpPr>
            <a:cxnSpLocks/>
          </p:cNvCxnSpPr>
          <p:nvPr/>
        </p:nvCxnSpPr>
        <p:spPr>
          <a:xfrm>
            <a:off x="3795214" y="4536761"/>
            <a:ext cx="300041" cy="311944"/>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3986386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A3FA130-5CDA-41B9-BE8B-095E4F1DB7B3}"/>
              </a:ext>
            </a:extLst>
          </p:cNvPr>
          <p:cNvSpPr>
            <a:spLocks noGrp="1"/>
          </p:cNvSpPr>
          <p:nvPr>
            <p:ph idx="1"/>
          </p:nvPr>
        </p:nvSpPr>
        <p:spPr/>
        <p:txBody>
          <a:bodyPr/>
          <a:lstStyle/>
          <a:p>
            <a:r>
              <a:rPr lang="zh-CN" altLang="en-US" dirty="0"/>
              <a:t>求</a:t>
            </a:r>
            <a:r>
              <a:rPr lang="en-US" altLang="zh-CN" dirty="0"/>
              <a:t>1~n</a:t>
            </a:r>
            <a:r>
              <a:rPr lang="zh-CN" altLang="en-US" dirty="0"/>
              <a:t>有多少锯齿状排列</a:t>
            </a:r>
            <a:endParaRPr lang="en-US" altLang="zh-CN" dirty="0"/>
          </a:p>
          <a:p>
            <a:r>
              <a:rPr lang="zh-CN" altLang="en-US" dirty="0"/>
              <a:t>如何生成？这样的排列中有什么突出的特征？</a:t>
            </a:r>
          </a:p>
        </p:txBody>
      </p:sp>
      <p:sp>
        <p:nvSpPr>
          <p:cNvPr id="3" name="标题 2">
            <a:extLst>
              <a:ext uri="{FF2B5EF4-FFF2-40B4-BE49-F238E27FC236}">
                <a16:creationId xmlns:a16="http://schemas.microsoft.com/office/drawing/2014/main" id="{C61E6194-7537-4ADD-BAE2-7A9704ACEA77}"/>
              </a:ext>
            </a:extLst>
          </p:cNvPr>
          <p:cNvSpPr>
            <a:spLocks noGrp="1"/>
          </p:cNvSpPr>
          <p:nvPr>
            <p:ph type="ctrTitle"/>
          </p:nvPr>
        </p:nvSpPr>
        <p:spPr/>
        <p:txBody>
          <a:bodyPr/>
          <a:lstStyle/>
          <a:p>
            <a:r>
              <a:rPr lang="en-US" altLang="zh-CN" dirty="0"/>
              <a:t>SDOI2010 </a:t>
            </a:r>
            <a:r>
              <a:rPr lang="zh-CN" altLang="en-US" dirty="0"/>
              <a:t>地精部落</a:t>
            </a:r>
          </a:p>
        </p:txBody>
      </p:sp>
      <p:sp>
        <p:nvSpPr>
          <p:cNvPr id="4" name="内容占位符 3">
            <a:extLst>
              <a:ext uri="{FF2B5EF4-FFF2-40B4-BE49-F238E27FC236}">
                <a16:creationId xmlns:a16="http://schemas.microsoft.com/office/drawing/2014/main" id="{0AE3AE9E-147A-430B-BA19-0468321FFB34}"/>
              </a:ext>
            </a:extLst>
          </p:cNvPr>
          <p:cNvSpPr>
            <a:spLocks noGrp="1"/>
          </p:cNvSpPr>
          <p:nvPr>
            <p:ph sz="quarter" idx="10"/>
          </p:nvPr>
        </p:nvSpPr>
        <p:spPr/>
        <p:txBody>
          <a:bodyPr/>
          <a:lstStyle/>
          <a:p>
            <a:endParaRPr lang="zh-CN" altLang="en-US"/>
          </a:p>
        </p:txBody>
      </p:sp>
      <p:cxnSp>
        <p:nvCxnSpPr>
          <p:cNvPr id="13" name="直接连接符 12">
            <a:extLst>
              <a:ext uri="{FF2B5EF4-FFF2-40B4-BE49-F238E27FC236}">
                <a16:creationId xmlns:a16="http://schemas.microsoft.com/office/drawing/2014/main" id="{64BC8E67-140A-4E9B-AC84-DFA22ECC1EAD}"/>
              </a:ext>
            </a:extLst>
          </p:cNvPr>
          <p:cNvCxnSpPr/>
          <p:nvPr/>
        </p:nvCxnSpPr>
        <p:spPr>
          <a:xfrm flipV="1">
            <a:off x="8384378" y="3838575"/>
            <a:ext cx="290513" cy="290513"/>
          </a:xfrm>
          <a:prstGeom prst="line">
            <a:avLst/>
          </a:prstGeom>
        </p:spPr>
        <p:style>
          <a:lnRef idx="3">
            <a:schemeClr val="accent3"/>
          </a:lnRef>
          <a:fillRef idx="0">
            <a:schemeClr val="accent3"/>
          </a:fillRef>
          <a:effectRef idx="2">
            <a:schemeClr val="accent3"/>
          </a:effectRef>
          <a:fontRef idx="minor">
            <a:schemeClr val="tx1"/>
          </a:fontRef>
        </p:style>
      </p:cxnSp>
      <p:cxnSp>
        <p:nvCxnSpPr>
          <p:cNvPr id="14" name="直接连接符 13">
            <a:extLst>
              <a:ext uri="{FF2B5EF4-FFF2-40B4-BE49-F238E27FC236}">
                <a16:creationId xmlns:a16="http://schemas.microsoft.com/office/drawing/2014/main" id="{DB20E8C0-9E46-477F-AA5B-1C1061E671E0}"/>
              </a:ext>
            </a:extLst>
          </p:cNvPr>
          <p:cNvCxnSpPr>
            <a:cxnSpLocks/>
          </p:cNvCxnSpPr>
          <p:nvPr/>
        </p:nvCxnSpPr>
        <p:spPr>
          <a:xfrm>
            <a:off x="8674891" y="3838575"/>
            <a:ext cx="289322" cy="644451"/>
          </a:xfrm>
          <a:prstGeom prst="line">
            <a:avLst/>
          </a:prstGeom>
        </p:spPr>
        <p:style>
          <a:lnRef idx="3">
            <a:schemeClr val="accent3"/>
          </a:lnRef>
          <a:fillRef idx="0">
            <a:schemeClr val="accent3"/>
          </a:fillRef>
          <a:effectRef idx="2">
            <a:schemeClr val="accent3"/>
          </a:effectRef>
          <a:fontRef idx="minor">
            <a:schemeClr val="tx1"/>
          </a:fontRef>
        </p:style>
      </p:cxnSp>
      <p:cxnSp>
        <p:nvCxnSpPr>
          <p:cNvPr id="15" name="直接连接符 14">
            <a:extLst>
              <a:ext uri="{FF2B5EF4-FFF2-40B4-BE49-F238E27FC236}">
                <a16:creationId xmlns:a16="http://schemas.microsoft.com/office/drawing/2014/main" id="{76C239DE-744C-4653-BCC0-E182BD8CE2FE}"/>
              </a:ext>
            </a:extLst>
          </p:cNvPr>
          <p:cNvCxnSpPr>
            <a:cxnSpLocks/>
          </p:cNvCxnSpPr>
          <p:nvPr/>
        </p:nvCxnSpPr>
        <p:spPr>
          <a:xfrm flipV="1">
            <a:off x="8964213" y="3838575"/>
            <a:ext cx="232172" cy="632619"/>
          </a:xfrm>
          <a:prstGeom prst="line">
            <a:avLst/>
          </a:prstGeom>
        </p:spPr>
        <p:style>
          <a:lnRef idx="3">
            <a:schemeClr val="accent3"/>
          </a:lnRef>
          <a:fillRef idx="0">
            <a:schemeClr val="accent3"/>
          </a:fillRef>
          <a:effectRef idx="2">
            <a:schemeClr val="accent3"/>
          </a:effectRef>
          <a:fontRef idx="minor">
            <a:schemeClr val="tx1"/>
          </a:fontRef>
        </p:style>
      </p:cxnSp>
      <p:cxnSp>
        <p:nvCxnSpPr>
          <p:cNvPr id="16" name="直接连接符 15">
            <a:extLst>
              <a:ext uri="{FF2B5EF4-FFF2-40B4-BE49-F238E27FC236}">
                <a16:creationId xmlns:a16="http://schemas.microsoft.com/office/drawing/2014/main" id="{42B363D6-F1E0-44CC-8E5B-BD1B526AB169}"/>
              </a:ext>
            </a:extLst>
          </p:cNvPr>
          <p:cNvCxnSpPr/>
          <p:nvPr/>
        </p:nvCxnSpPr>
        <p:spPr>
          <a:xfrm>
            <a:off x="9194003" y="3838575"/>
            <a:ext cx="311944" cy="133424"/>
          </a:xfrm>
          <a:prstGeom prst="line">
            <a:avLst/>
          </a:prstGeom>
        </p:spPr>
        <p:style>
          <a:lnRef idx="3">
            <a:schemeClr val="accent3"/>
          </a:lnRef>
          <a:fillRef idx="0">
            <a:schemeClr val="accent3"/>
          </a:fillRef>
          <a:effectRef idx="2">
            <a:schemeClr val="accent3"/>
          </a:effectRef>
          <a:fontRef idx="minor">
            <a:schemeClr val="tx1"/>
          </a:fontRef>
        </p:style>
      </p:cxnSp>
      <p:cxnSp>
        <p:nvCxnSpPr>
          <p:cNvPr id="17" name="直接连接符 16">
            <a:extLst>
              <a:ext uri="{FF2B5EF4-FFF2-40B4-BE49-F238E27FC236}">
                <a16:creationId xmlns:a16="http://schemas.microsoft.com/office/drawing/2014/main" id="{63508007-DC90-4229-90D2-06E97BCEF2E9}"/>
              </a:ext>
            </a:extLst>
          </p:cNvPr>
          <p:cNvCxnSpPr/>
          <p:nvPr/>
        </p:nvCxnSpPr>
        <p:spPr>
          <a:xfrm flipV="1">
            <a:off x="9505947" y="3429000"/>
            <a:ext cx="330996" cy="542999"/>
          </a:xfrm>
          <a:prstGeom prst="line">
            <a:avLst/>
          </a:prstGeom>
        </p:spPr>
        <p:style>
          <a:lnRef idx="3">
            <a:schemeClr val="accent3"/>
          </a:lnRef>
          <a:fillRef idx="0">
            <a:schemeClr val="accent3"/>
          </a:fillRef>
          <a:effectRef idx="2">
            <a:schemeClr val="accent3"/>
          </a:effectRef>
          <a:fontRef idx="minor">
            <a:schemeClr val="tx1"/>
          </a:fontRef>
        </p:style>
      </p:cxnSp>
      <p:cxnSp>
        <p:nvCxnSpPr>
          <p:cNvPr id="18" name="直接连接符 17">
            <a:extLst>
              <a:ext uri="{FF2B5EF4-FFF2-40B4-BE49-F238E27FC236}">
                <a16:creationId xmlns:a16="http://schemas.microsoft.com/office/drawing/2014/main" id="{4A1F27B6-6A97-4BA3-85D1-C59F90B77BCB}"/>
              </a:ext>
            </a:extLst>
          </p:cNvPr>
          <p:cNvCxnSpPr>
            <a:cxnSpLocks/>
          </p:cNvCxnSpPr>
          <p:nvPr/>
        </p:nvCxnSpPr>
        <p:spPr>
          <a:xfrm>
            <a:off x="9836943" y="3429000"/>
            <a:ext cx="290513" cy="311944"/>
          </a:xfrm>
          <a:prstGeom prst="line">
            <a:avLst/>
          </a:prstGeom>
        </p:spPr>
        <p:style>
          <a:lnRef idx="3">
            <a:schemeClr val="accent3"/>
          </a:lnRef>
          <a:fillRef idx="0">
            <a:schemeClr val="accent3"/>
          </a:fillRef>
          <a:effectRef idx="2">
            <a:schemeClr val="accent3"/>
          </a:effectRef>
          <a:fontRef idx="minor">
            <a:schemeClr val="tx1"/>
          </a:fontRef>
        </p:style>
      </p:cxnSp>
      <p:cxnSp>
        <p:nvCxnSpPr>
          <p:cNvPr id="19" name="直接连接符 18">
            <a:extLst>
              <a:ext uri="{FF2B5EF4-FFF2-40B4-BE49-F238E27FC236}">
                <a16:creationId xmlns:a16="http://schemas.microsoft.com/office/drawing/2014/main" id="{18022739-0E18-429D-8682-C76D1F9A1C55}"/>
              </a:ext>
            </a:extLst>
          </p:cNvPr>
          <p:cNvCxnSpPr/>
          <p:nvPr/>
        </p:nvCxnSpPr>
        <p:spPr>
          <a:xfrm flipV="1">
            <a:off x="10127456" y="3559969"/>
            <a:ext cx="280985" cy="180975"/>
          </a:xfrm>
          <a:prstGeom prst="line">
            <a:avLst/>
          </a:prstGeom>
        </p:spPr>
        <p:style>
          <a:lnRef idx="3">
            <a:schemeClr val="accent3"/>
          </a:lnRef>
          <a:fillRef idx="0">
            <a:schemeClr val="accent3"/>
          </a:fillRef>
          <a:effectRef idx="2">
            <a:schemeClr val="accent3"/>
          </a:effectRef>
          <a:fontRef idx="minor">
            <a:schemeClr val="tx1"/>
          </a:fontRef>
        </p:style>
      </p:cxnSp>
      <p:cxnSp>
        <p:nvCxnSpPr>
          <p:cNvPr id="20" name="直接连接符 19">
            <a:extLst>
              <a:ext uri="{FF2B5EF4-FFF2-40B4-BE49-F238E27FC236}">
                <a16:creationId xmlns:a16="http://schemas.microsoft.com/office/drawing/2014/main" id="{5AE9C904-46C6-4C2C-87C7-40AC8B0BDDA7}"/>
              </a:ext>
            </a:extLst>
          </p:cNvPr>
          <p:cNvCxnSpPr>
            <a:cxnSpLocks/>
          </p:cNvCxnSpPr>
          <p:nvPr/>
        </p:nvCxnSpPr>
        <p:spPr>
          <a:xfrm>
            <a:off x="10408441" y="3559969"/>
            <a:ext cx="300041" cy="311944"/>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829430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A3FA130-5CDA-41B9-BE8B-095E4F1DB7B3}"/>
              </a:ext>
            </a:extLst>
          </p:cNvPr>
          <p:cNvSpPr>
            <a:spLocks noGrp="1"/>
          </p:cNvSpPr>
          <p:nvPr>
            <p:ph idx="1"/>
          </p:nvPr>
        </p:nvSpPr>
        <p:spPr/>
        <p:txBody>
          <a:bodyPr>
            <a:normAutofit lnSpcReduction="10000"/>
          </a:bodyPr>
          <a:lstStyle/>
          <a:p>
            <a:pPr>
              <a:lnSpc>
                <a:spcPct val="140000"/>
              </a:lnSpc>
            </a:pPr>
            <a:r>
              <a:rPr lang="zh-CN" altLang="en-US" sz="2400" dirty="0"/>
              <a:t>求</a:t>
            </a:r>
            <a:r>
              <a:rPr lang="en-US" altLang="zh-CN" sz="2400" dirty="0"/>
              <a:t>1~n</a:t>
            </a:r>
            <a:r>
              <a:rPr lang="zh-CN" altLang="en-US" sz="2400" dirty="0"/>
              <a:t>有多少锯齿状排列</a:t>
            </a:r>
            <a:endParaRPr lang="en-US" altLang="zh-CN" sz="2400" dirty="0"/>
          </a:p>
          <a:p>
            <a:pPr>
              <a:lnSpc>
                <a:spcPct val="140000"/>
              </a:lnSpc>
            </a:pPr>
            <a:r>
              <a:rPr lang="zh-CN" altLang="en-US" sz="2400" dirty="0"/>
              <a:t>递推求排列可以抓住最大值或最小值，这里以最大值为例</a:t>
            </a:r>
            <a:endParaRPr lang="en-US" altLang="zh-CN" sz="2400" dirty="0"/>
          </a:p>
          <a:p>
            <a:pPr>
              <a:lnSpc>
                <a:spcPct val="140000"/>
              </a:lnSpc>
            </a:pPr>
            <a:r>
              <a:rPr lang="zh-CN" altLang="en-US" sz="2400" dirty="0"/>
              <a:t>由于</a:t>
            </a:r>
            <a:r>
              <a:rPr lang="en-US" altLang="zh-CN" sz="2400" dirty="0"/>
              <a:t>1~n-1</a:t>
            </a:r>
            <a:r>
              <a:rPr lang="zh-CN" altLang="en-US" sz="2400" dirty="0"/>
              <a:t>中所有数都比</a:t>
            </a:r>
            <a:r>
              <a:rPr lang="en-US" altLang="zh-CN" sz="2400" dirty="0"/>
              <a:t>n</a:t>
            </a:r>
            <a:r>
              <a:rPr lang="zh-CN" altLang="en-US" sz="2400" dirty="0"/>
              <a:t>小，所以</a:t>
            </a:r>
            <a:r>
              <a:rPr lang="en-US" altLang="zh-CN" sz="2400" dirty="0"/>
              <a:t>n</a:t>
            </a:r>
            <a:r>
              <a:rPr lang="zh-CN" altLang="en-US" sz="2400" dirty="0"/>
              <a:t>附近必然形成锯齿状</a:t>
            </a:r>
            <a:endParaRPr lang="en-US" altLang="zh-CN" sz="2400" dirty="0"/>
          </a:p>
          <a:p>
            <a:pPr>
              <a:lnSpc>
                <a:spcPct val="140000"/>
              </a:lnSpc>
            </a:pPr>
            <a:r>
              <a:rPr lang="zh-CN" altLang="en-US" sz="2400" dirty="0"/>
              <a:t>设左边的数集是</a:t>
            </a:r>
            <a:r>
              <a:rPr lang="en-US" altLang="zh-CN" sz="2400" dirty="0"/>
              <a:t>L</a:t>
            </a:r>
            <a:r>
              <a:rPr lang="zh-CN" altLang="en-US" sz="2400" dirty="0"/>
              <a:t>，那么对</a:t>
            </a:r>
            <a:r>
              <a:rPr lang="en-US" altLang="zh-CN" sz="2400" dirty="0"/>
              <a:t>L</a:t>
            </a:r>
            <a:r>
              <a:rPr lang="zh-CN" altLang="en-US" sz="2400" dirty="0"/>
              <a:t>内元素重编号，可以得到一个</a:t>
            </a:r>
            <a:r>
              <a:rPr lang="en-US" altLang="zh-CN" sz="2400" dirty="0">
                <a:solidFill>
                  <a:srgbClr val="FFCC00"/>
                </a:solidFill>
              </a:rPr>
              <a:t>1~|L|</a:t>
            </a:r>
            <a:r>
              <a:rPr lang="zh-CN" altLang="en-US" sz="2400" dirty="0">
                <a:solidFill>
                  <a:srgbClr val="FFCC00"/>
                </a:solidFill>
              </a:rPr>
              <a:t>的锯齿状排列</a:t>
            </a:r>
            <a:r>
              <a:rPr lang="zh-CN" altLang="en-US" sz="2400" dirty="0"/>
              <a:t>；设右边的数集是</a:t>
            </a:r>
            <a:r>
              <a:rPr lang="en-US" altLang="zh-CN" sz="2400" dirty="0"/>
              <a:t>R</a:t>
            </a:r>
            <a:r>
              <a:rPr lang="zh-CN" altLang="en-US" sz="2400" dirty="0"/>
              <a:t>，那么对</a:t>
            </a:r>
            <a:r>
              <a:rPr lang="en-US" altLang="zh-CN" sz="2400" dirty="0"/>
              <a:t>R</a:t>
            </a:r>
            <a:r>
              <a:rPr lang="zh-CN" altLang="en-US" sz="2400" dirty="0"/>
              <a:t>内元素重编号，可以得到另一个</a:t>
            </a:r>
            <a:r>
              <a:rPr lang="en-US" altLang="zh-CN" sz="2400" dirty="0">
                <a:solidFill>
                  <a:srgbClr val="FFCC00"/>
                </a:solidFill>
              </a:rPr>
              <a:t>1~|R|</a:t>
            </a:r>
            <a:r>
              <a:rPr lang="zh-CN" altLang="en-US" sz="2400" dirty="0">
                <a:solidFill>
                  <a:srgbClr val="FFCC00"/>
                </a:solidFill>
              </a:rPr>
              <a:t>的锯齿状排列</a:t>
            </a:r>
            <a:r>
              <a:rPr lang="zh-CN" altLang="en-US" sz="2400" dirty="0"/>
              <a:t>，由于最大值隔在中间，左右两边几乎毫无关系，这似乎递归到了子问题，可以递推</a:t>
            </a:r>
            <a:endParaRPr lang="en-US" altLang="zh-CN" sz="2400" dirty="0"/>
          </a:p>
          <a:p>
            <a:pPr>
              <a:lnSpc>
                <a:spcPct val="140000"/>
              </a:lnSpc>
            </a:pPr>
            <a:r>
              <a:rPr lang="zh-CN" altLang="en-US" sz="2400" dirty="0"/>
              <a:t>最大值左边要求最后一个位置是谷，最大值右边要求第一个位置是谷，状态设计中要考虑末端峰谷的情况</a:t>
            </a:r>
            <a:endParaRPr lang="en-US" altLang="zh-CN" sz="2400" dirty="0"/>
          </a:p>
        </p:txBody>
      </p:sp>
      <p:sp>
        <p:nvSpPr>
          <p:cNvPr id="3" name="标题 2">
            <a:extLst>
              <a:ext uri="{FF2B5EF4-FFF2-40B4-BE49-F238E27FC236}">
                <a16:creationId xmlns:a16="http://schemas.microsoft.com/office/drawing/2014/main" id="{C61E6194-7537-4ADD-BAE2-7A9704ACEA77}"/>
              </a:ext>
            </a:extLst>
          </p:cNvPr>
          <p:cNvSpPr>
            <a:spLocks noGrp="1"/>
          </p:cNvSpPr>
          <p:nvPr>
            <p:ph type="ctrTitle"/>
          </p:nvPr>
        </p:nvSpPr>
        <p:spPr/>
        <p:txBody>
          <a:bodyPr/>
          <a:lstStyle/>
          <a:p>
            <a:r>
              <a:rPr lang="en-US" altLang="zh-CN" dirty="0"/>
              <a:t>SDOI2010 </a:t>
            </a:r>
            <a:r>
              <a:rPr lang="zh-CN" altLang="en-US" dirty="0"/>
              <a:t>地精部落</a:t>
            </a:r>
          </a:p>
        </p:txBody>
      </p:sp>
      <p:sp>
        <p:nvSpPr>
          <p:cNvPr id="4" name="内容占位符 3">
            <a:extLst>
              <a:ext uri="{FF2B5EF4-FFF2-40B4-BE49-F238E27FC236}">
                <a16:creationId xmlns:a16="http://schemas.microsoft.com/office/drawing/2014/main" id="{0AE3AE9E-147A-430B-BA19-0468321FFB34}"/>
              </a:ext>
            </a:extLst>
          </p:cNvPr>
          <p:cNvSpPr>
            <a:spLocks noGrp="1"/>
          </p:cNvSpPr>
          <p:nvPr>
            <p:ph sz="quarter" idx="10"/>
          </p:nvPr>
        </p:nvSpPr>
        <p:spPr/>
        <p:txBody>
          <a:bodyPr/>
          <a:lstStyle/>
          <a:p>
            <a:endParaRPr lang="zh-CN" altLang="en-US"/>
          </a:p>
        </p:txBody>
      </p:sp>
      <p:cxnSp>
        <p:nvCxnSpPr>
          <p:cNvPr id="13" name="直接连接符 12">
            <a:extLst>
              <a:ext uri="{FF2B5EF4-FFF2-40B4-BE49-F238E27FC236}">
                <a16:creationId xmlns:a16="http://schemas.microsoft.com/office/drawing/2014/main" id="{64BC8E67-140A-4E9B-AC84-DFA22ECC1EAD}"/>
              </a:ext>
            </a:extLst>
          </p:cNvPr>
          <p:cNvCxnSpPr/>
          <p:nvPr/>
        </p:nvCxnSpPr>
        <p:spPr>
          <a:xfrm flipV="1">
            <a:off x="8853485" y="1504867"/>
            <a:ext cx="290513" cy="290513"/>
          </a:xfrm>
          <a:prstGeom prst="line">
            <a:avLst/>
          </a:prstGeom>
        </p:spPr>
        <p:style>
          <a:lnRef idx="3">
            <a:schemeClr val="accent3"/>
          </a:lnRef>
          <a:fillRef idx="0">
            <a:schemeClr val="accent3"/>
          </a:fillRef>
          <a:effectRef idx="2">
            <a:schemeClr val="accent3"/>
          </a:effectRef>
          <a:fontRef idx="minor">
            <a:schemeClr val="tx1"/>
          </a:fontRef>
        </p:style>
      </p:cxnSp>
      <p:cxnSp>
        <p:nvCxnSpPr>
          <p:cNvPr id="14" name="直接连接符 13">
            <a:extLst>
              <a:ext uri="{FF2B5EF4-FFF2-40B4-BE49-F238E27FC236}">
                <a16:creationId xmlns:a16="http://schemas.microsoft.com/office/drawing/2014/main" id="{DB20E8C0-9E46-477F-AA5B-1C1061E671E0}"/>
              </a:ext>
            </a:extLst>
          </p:cNvPr>
          <p:cNvCxnSpPr>
            <a:cxnSpLocks/>
          </p:cNvCxnSpPr>
          <p:nvPr/>
        </p:nvCxnSpPr>
        <p:spPr>
          <a:xfrm>
            <a:off x="9143998" y="1504867"/>
            <a:ext cx="289322" cy="644451"/>
          </a:xfrm>
          <a:prstGeom prst="line">
            <a:avLst/>
          </a:prstGeom>
        </p:spPr>
        <p:style>
          <a:lnRef idx="3">
            <a:schemeClr val="accent3"/>
          </a:lnRef>
          <a:fillRef idx="0">
            <a:schemeClr val="accent3"/>
          </a:fillRef>
          <a:effectRef idx="2">
            <a:schemeClr val="accent3"/>
          </a:effectRef>
          <a:fontRef idx="minor">
            <a:schemeClr val="tx1"/>
          </a:fontRef>
        </p:style>
      </p:cxnSp>
      <p:cxnSp>
        <p:nvCxnSpPr>
          <p:cNvPr id="15" name="直接连接符 14">
            <a:extLst>
              <a:ext uri="{FF2B5EF4-FFF2-40B4-BE49-F238E27FC236}">
                <a16:creationId xmlns:a16="http://schemas.microsoft.com/office/drawing/2014/main" id="{76C239DE-744C-4653-BCC0-E182BD8CE2FE}"/>
              </a:ext>
            </a:extLst>
          </p:cNvPr>
          <p:cNvCxnSpPr>
            <a:cxnSpLocks/>
          </p:cNvCxnSpPr>
          <p:nvPr/>
        </p:nvCxnSpPr>
        <p:spPr>
          <a:xfrm flipV="1">
            <a:off x="9433320" y="1504867"/>
            <a:ext cx="232172" cy="632619"/>
          </a:xfrm>
          <a:prstGeom prst="line">
            <a:avLst/>
          </a:prstGeom>
        </p:spPr>
        <p:style>
          <a:lnRef idx="3">
            <a:schemeClr val="accent3"/>
          </a:lnRef>
          <a:fillRef idx="0">
            <a:schemeClr val="accent3"/>
          </a:fillRef>
          <a:effectRef idx="2">
            <a:schemeClr val="accent3"/>
          </a:effectRef>
          <a:fontRef idx="minor">
            <a:schemeClr val="tx1"/>
          </a:fontRef>
        </p:style>
      </p:cxnSp>
      <p:cxnSp>
        <p:nvCxnSpPr>
          <p:cNvPr id="16" name="直接连接符 15">
            <a:extLst>
              <a:ext uri="{FF2B5EF4-FFF2-40B4-BE49-F238E27FC236}">
                <a16:creationId xmlns:a16="http://schemas.microsoft.com/office/drawing/2014/main" id="{42B363D6-F1E0-44CC-8E5B-BD1B526AB169}"/>
              </a:ext>
            </a:extLst>
          </p:cNvPr>
          <p:cNvCxnSpPr/>
          <p:nvPr/>
        </p:nvCxnSpPr>
        <p:spPr>
          <a:xfrm>
            <a:off x="9663110" y="1504867"/>
            <a:ext cx="311944" cy="133424"/>
          </a:xfrm>
          <a:prstGeom prst="line">
            <a:avLst/>
          </a:prstGeom>
        </p:spPr>
        <p:style>
          <a:lnRef idx="3">
            <a:schemeClr val="accent3"/>
          </a:lnRef>
          <a:fillRef idx="0">
            <a:schemeClr val="accent3"/>
          </a:fillRef>
          <a:effectRef idx="2">
            <a:schemeClr val="accent3"/>
          </a:effectRef>
          <a:fontRef idx="minor">
            <a:schemeClr val="tx1"/>
          </a:fontRef>
        </p:style>
      </p:cxnSp>
      <p:cxnSp>
        <p:nvCxnSpPr>
          <p:cNvPr id="17" name="直接连接符 16">
            <a:extLst>
              <a:ext uri="{FF2B5EF4-FFF2-40B4-BE49-F238E27FC236}">
                <a16:creationId xmlns:a16="http://schemas.microsoft.com/office/drawing/2014/main" id="{63508007-DC90-4229-90D2-06E97BCEF2E9}"/>
              </a:ext>
            </a:extLst>
          </p:cNvPr>
          <p:cNvCxnSpPr/>
          <p:nvPr/>
        </p:nvCxnSpPr>
        <p:spPr>
          <a:xfrm flipV="1">
            <a:off x="9975054" y="1095292"/>
            <a:ext cx="330996" cy="542999"/>
          </a:xfrm>
          <a:prstGeom prst="line">
            <a:avLst/>
          </a:prstGeom>
        </p:spPr>
        <p:style>
          <a:lnRef idx="3">
            <a:schemeClr val="accent3"/>
          </a:lnRef>
          <a:fillRef idx="0">
            <a:schemeClr val="accent3"/>
          </a:fillRef>
          <a:effectRef idx="2">
            <a:schemeClr val="accent3"/>
          </a:effectRef>
          <a:fontRef idx="minor">
            <a:schemeClr val="tx1"/>
          </a:fontRef>
        </p:style>
      </p:cxnSp>
      <p:cxnSp>
        <p:nvCxnSpPr>
          <p:cNvPr id="18" name="直接连接符 17">
            <a:extLst>
              <a:ext uri="{FF2B5EF4-FFF2-40B4-BE49-F238E27FC236}">
                <a16:creationId xmlns:a16="http://schemas.microsoft.com/office/drawing/2014/main" id="{4A1F27B6-6A97-4BA3-85D1-C59F90B77BCB}"/>
              </a:ext>
            </a:extLst>
          </p:cNvPr>
          <p:cNvCxnSpPr>
            <a:cxnSpLocks/>
          </p:cNvCxnSpPr>
          <p:nvPr/>
        </p:nvCxnSpPr>
        <p:spPr>
          <a:xfrm>
            <a:off x="10306050" y="1095292"/>
            <a:ext cx="290513" cy="311944"/>
          </a:xfrm>
          <a:prstGeom prst="line">
            <a:avLst/>
          </a:prstGeom>
        </p:spPr>
        <p:style>
          <a:lnRef idx="3">
            <a:schemeClr val="accent3"/>
          </a:lnRef>
          <a:fillRef idx="0">
            <a:schemeClr val="accent3"/>
          </a:fillRef>
          <a:effectRef idx="2">
            <a:schemeClr val="accent3"/>
          </a:effectRef>
          <a:fontRef idx="minor">
            <a:schemeClr val="tx1"/>
          </a:fontRef>
        </p:style>
      </p:cxnSp>
      <p:cxnSp>
        <p:nvCxnSpPr>
          <p:cNvPr id="19" name="直接连接符 18">
            <a:extLst>
              <a:ext uri="{FF2B5EF4-FFF2-40B4-BE49-F238E27FC236}">
                <a16:creationId xmlns:a16="http://schemas.microsoft.com/office/drawing/2014/main" id="{18022739-0E18-429D-8682-C76D1F9A1C55}"/>
              </a:ext>
            </a:extLst>
          </p:cNvPr>
          <p:cNvCxnSpPr/>
          <p:nvPr/>
        </p:nvCxnSpPr>
        <p:spPr>
          <a:xfrm flipV="1">
            <a:off x="10596563" y="1226261"/>
            <a:ext cx="280985" cy="180975"/>
          </a:xfrm>
          <a:prstGeom prst="line">
            <a:avLst/>
          </a:prstGeom>
        </p:spPr>
        <p:style>
          <a:lnRef idx="3">
            <a:schemeClr val="accent3"/>
          </a:lnRef>
          <a:fillRef idx="0">
            <a:schemeClr val="accent3"/>
          </a:fillRef>
          <a:effectRef idx="2">
            <a:schemeClr val="accent3"/>
          </a:effectRef>
          <a:fontRef idx="minor">
            <a:schemeClr val="tx1"/>
          </a:fontRef>
        </p:style>
      </p:cxnSp>
      <p:cxnSp>
        <p:nvCxnSpPr>
          <p:cNvPr id="20" name="直接连接符 19">
            <a:extLst>
              <a:ext uri="{FF2B5EF4-FFF2-40B4-BE49-F238E27FC236}">
                <a16:creationId xmlns:a16="http://schemas.microsoft.com/office/drawing/2014/main" id="{5AE9C904-46C6-4C2C-87C7-40AC8B0BDDA7}"/>
              </a:ext>
            </a:extLst>
          </p:cNvPr>
          <p:cNvCxnSpPr>
            <a:cxnSpLocks/>
          </p:cNvCxnSpPr>
          <p:nvPr/>
        </p:nvCxnSpPr>
        <p:spPr>
          <a:xfrm>
            <a:off x="10877548" y="1226261"/>
            <a:ext cx="300041" cy="311944"/>
          </a:xfrm>
          <a:prstGeom prst="line">
            <a:avLst/>
          </a:prstGeom>
        </p:spPr>
        <p:style>
          <a:lnRef idx="3">
            <a:schemeClr val="accent3"/>
          </a:lnRef>
          <a:fillRef idx="0">
            <a:schemeClr val="accent3"/>
          </a:fillRef>
          <a:effectRef idx="2">
            <a:schemeClr val="accent3"/>
          </a:effectRef>
          <a:fontRef idx="minor">
            <a:schemeClr val="tx1"/>
          </a:fontRef>
        </p:style>
      </p:cxnSp>
      <p:cxnSp>
        <p:nvCxnSpPr>
          <p:cNvPr id="6" name="直接连接符 5">
            <a:extLst>
              <a:ext uri="{FF2B5EF4-FFF2-40B4-BE49-F238E27FC236}">
                <a16:creationId xmlns:a16="http://schemas.microsoft.com/office/drawing/2014/main" id="{C7C50259-7293-4350-8FD2-90365DB2F044}"/>
              </a:ext>
            </a:extLst>
          </p:cNvPr>
          <p:cNvCxnSpPr/>
          <p:nvPr/>
        </p:nvCxnSpPr>
        <p:spPr>
          <a:xfrm>
            <a:off x="10306050" y="781632"/>
            <a:ext cx="0" cy="1456660"/>
          </a:xfrm>
          <a:prstGeom prst="line">
            <a:avLst/>
          </a:prstGeom>
          <a:ln>
            <a:solidFill>
              <a:srgbClr val="C00000"/>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882156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对象 6">
            <a:extLst>
              <a:ext uri="{FF2B5EF4-FFF2-40B4-BE49-F238E27FC236}">
                <a16:creationId xmlns:a16="http://schemas.microsoft.com/office/drawing/2014/main" id="{9E6B58D5-3F94-4C1C-8156-32FCCC860239}"/>
              </a:ext>
            </a:extLst>
          </p:cNvPr>
          <p:cNvGraphicFramePr>
            <a:graphicFrameLocks noChangeAspect="1"/>
          </p:cNvGraphicFramePr>
          <p:nvPr>
            <p:extLst>
              <p:ext uri="{D42A27DB-BD31-4B8C-83A1-F6EECF244321}">
                <p14:modId xmlns:p14="http://schemas.microsoft.com/office/powerpoint/2010/main" val="376739566"/>
              </p:ext>
            </p:extLst>
          </p:nvPr>
        </p:nvGraphicFramePr>
        <p:xfrm>
          <a:off x="8312274" y="2169327"/>
          <a:ext cx="2895600" cy="1847850"/>
        </p:xfrm>
        <a:graphic>
          <a:graphicData uri="http://schemas.openxmlformats.org/presentationml/2006/ole">
            <mc:AlternateContent xmlns:mc="http://schemas.openxmlformats.org/markup-compatibility/2006">
              <mc:Choice xmlns:v="urn:schemas-microsoft-com:vml" Requires="v">
                <p:oleObj spid="_x0000_s30760" name="Image" r:id="rId3" imgW="2895120" imgH="1847520" progId="Photoshop.Image.18">
                  <p:embed/>
                </p:oleObj>
              </mc:Choice>
              <mc:Fallback>
                <p:oleObj name="Image" r:id="rId3" imgW="2895120" imgH="1847520" progId="Photoshop.Image.18">
                  <p:embed/>
                  <p:pic>
                    <p:nvPicPr>
                      <p:cNvPr id="0" name=""/>
                      <p:cNvPicPr/>
                      <p:nvPr/>
                    </p:nvPicPr>
                    <p:blipFill>
                      <a:blip r:embed="rId4"/>
                      <a:stretch>
                        <a:fillRect/>
                      </a:stretch>
                    </p:blipFill>
                    <p:spPr>
                      <a:xfrm>
                        <a:off x="8312274" y="2169327"/>
                        <a:ext cx="2895600" cy="1847850"/>
                      </a:xfrm>
                      <a:prstGeom prst="rect">
                        <a:avLst/>
                      </a:prstGeom>
                    </p:spPr>
                  </p:pic>
                </p:oleObj>
              </mc:Fallback>
            </mc:AlternateContent>
          </a:graphicData>
        </a:graphic>
      </p:graphicFrame>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A3FA130-5CDA-41B9-BE8B-095E4F1DB7B3}"/>
                  </a:ext>
                </a:extLst>
              </p:cNvPr>
              <p:cNvSpPr>
                <a:spLocks noGrp="1"/>
              </p:cNvSpPr>
              <p:nvPr>
                <p:ph idx="1"/>
              </p:nvPr>
            </p:nvSpPr>
            <p:spPr/>
            <p:txBody>
              <a:bodyPr>
                <a:normAutofit fontScale="77500" lnSpcReduction="20000"/>
              </a:bodyPr>
              <a:lstStyle/>
              <a:p>
                <a:pPr>
                  <a:lnSpc>
                    <a:spcPct val="130000"/>
                  </a:lnSpc>
                </a:pPr>
                <a:r>
                  <a:rPr lang="zh-CN" altLang="en-US" dirty="0"/>
                  <a:t>求</a:t>
                </a:r>
                <a:r>
                  <a:rPr lang="en-US" altLang="zh-CN" dirty="0"/>
                  <a:t>1~n</a:t>
                </a:r>
                <a:r>
                  <a:rPr lang="zh-CN" altLang="en-US" dirty="0"/>
                  <a:t>有多少锯齿状排列</a:t>
                </a:r>
                <a:endParaRPr lang="en-US" altLang="zh-CN" dirty="0"/>
              </a:p>
              <a:p>
                <a:pPr>
                  <a:lnSpc>
                    <a:spcPct val="130000"/>
                  </a:lnSpc>
                </a:pPr>
                <a:r>
                  <a:rPr lang="zh-CN" altLang="en-US" dirty="0"/>
                  <a:t>然而在状态中加入末端上下坡太过繁琐，当</a:t>
                </a:r>
                <a:r>
                  <a:rPr lang="en-US" altLang="zh-CN" dirty="0"/>
                  <a:t>n</a:t>
                </a:r>
                <a:r>
                  <a:rPr lang="zh-CN" altLang="en-US" dirty="0"/>
                  <a:t>确定时，末端是否平行就根据</a:t>
                </a:r>
                <a:r>
                  <a:rPr lang="en-US" altLang="zh-CN" dirty="0"/>
                  <a:t>n</a:t>
                </a:r>
                <a:r>
                  <a:rPr lang="zh-CN" altLang="en-US" dirty="0"/>
                  <a:t>的奇偶性确定，右图这两种情况只计数一次</a:t>
                </a:r>
                <a:endParaRPr lang="en-US" altLang="zh-CN" dirty="0"/>
              </a:p>
              <a:p>
                <a:pPr>
                  <a:lnSpc>
                    <a:spcPct val="130000"/>
                  </a:lnSpc>
                </a:pPr>
                <a:r>
                  <a:rPr lang="zh-CN" altLang="en-US" dirty="0"/>
                  <a:t>设</a:t>
                </a:r>
                <a14:m>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𝑙</m:t>
                        </m:r>
                      </m:e>
                    </m:d>
                    <m:r>
                      <a:rPr lang="zh-CN" altLang="en-US" i="1">
                        <a:latin typeface="Cambria Math" panose="02040503050406030204" pitchFamily="18" charset="0"/>
                      </a:rPr>
                      <m:t>表示</m:t>
                    </m:r>
                  </m:oMath>
                </a14:m>
                <a:r>
                  <a:rPr lang="zh-CN" altLang="en-US" dirty="0">
                    <a:solidFill>
                      <a:srgbClr val="FFCC00"/>
                    </a:solidFill>
                  </a:rPr>
                  <a:t>开头处是上坡</a:t>
                </a:r>
                <a:r>
                  <a:rPr lang="zh-CN" altLang="en-US" dirty="0"/>
                  <a:t>的</a:t>
                </a:r>
                <a:r>
                  <a:rPr lang="en-US" altLang="zh-CN" dirty="0"/>
                  <a:t>1~l</a:t>
                </a:r>
                <a:r>
                  <a:rPr lang="zh-CN" altLang="en-US" dirty="0"/>
                  <a:t>的锯齿状数列有多少</a:t>
                </a:r>
                <a:endParaRPr lang="en-US" altLang="zh-CN" dirty="0"/>
              </a:p>
              <a:p>
                <a:pPr>
                  <a:lnSpc>
                    <a:spcPct val="130000"/>
                  </a:lnSpc>
                </a:pPr>
                <a:r>
                  <a:rPr lang="zh-CN" altLang="en-US" dirty="0"/>
                  <a:t>初值：</a:t>
                </a:r>
                <a:r>
                  <a:rPr lang="en-US" altLang="zh-CN" dirty="0"/>
                  <a:t>f[1]=1</a:t>
                </a:r>
              </a:p>
              <a:p>
                <a:pPr>
                  <a:lnSpc>
                    <a:spcPct val="130000"/>
                  </a:lnSpc>
                </a:pPr>
                <a:r>
                  <a:rPr lang="zh-CN" altLang="en-US" dirty="0"/>
                  <a:t>递推：</a:t>
                </a:r>
                <a:endParaRPr lang="en-US" altLang="zh-CN" dirty="0"/>
              </a:p>
              <a:p>
                <a:pPr>
                  <a:lnSpc>
                    <a:spcPct val="130000"/>
                  </a:lnSpc>
                </a:pPr>
                <a:r>
                  <a:rPr lang="zh-CN" altLang="en-US" dirty="0"/>
                  <a:t>生成方法：枚举最大值位置</a:t>
                </a:r>
                <a:r>
                  <a:rPr lang="en-US" altLang="zh-CN" dirty="0"/>
                  <a:t>k</a:t>
                </a:r>
                <a:r>
                  <a:rPr lang="zh-CN" altLang="en-US" dirty="0"/>
                  <a:t>，则左边有</a:t>
                </a:r>
                <a:r>
                  <a:rPr lang="en-US" altLang="zh-CN" dirty="0"/>
                  <a:t>k-1</a:t>
                </a:r>
                <a:r>
                  <a:rPr lang="zh-CN" altLang="en-US" dirty="0"/>
                  <a:t>个元素，右边有</a:t>
                </a:r>
                <a:r>
                  <a:rPr lang="en-US" altLang="zh-CN" dirty="0"/>
                  <a:t>n-k</a:t>
                </a:r>
                <a:r>
                  <a:rPr lang="zh-CN" altLang="en-US" dirty="0"/>
                  <a:t>种元素，左边从</a:t>
                </a:r>
                <a:r>
                  <a:rPr lang="en-US" altLang="zh-CN" dirty="0"/>
                  <a:t>f[k-1]</a:t>
                </a:r>
                <a:r>
                  <a:rPr lang="zh-CN" altLang="en-US" dirty="0"/>
                  <a:t>中选择一个，并左右对称接在最大值左边</a:t>
                </a:r>
                <a:r>
                  <a:rPr lang="en-US" altLang="zh-CN" dirty="0"/>
                  <a:t>(</a:t>
                </a:r>
                <a:r>
                  <a:rPr lang="zh-CN" altLang="en-US" dirty="0"/>
                  <a:t>让最大值左边是谷</a:t>
                </a:r>
                <a:r>
                  <a:rPr lang="en-US" altLang="zh-CN" dirty="0"/>
                  <a:t>)</a:t>
                </a:r>
                <a:r>
                  <a:rPr lang="zh-CN" altLang="en-US" dirty="0"/>
                  <a:t>，</a:t>
                </a:r>
                <a:r>
                  <a:rPr lang="zh-CN" altLang="en-US" dirty="0">
                    <a:solidFill>
                      <a:srgbClr val="FFCC00"/>
                    </a:solidFill>
                  </a:rPr>
                  <a:t>然后将</a:t>
                </a:r>
                <a:r>
                  <a:rPr lang="en-US" altLang="zh-CN" dirty="0">
                    <a:solidFill>
                      <a:srgbClr val="FFCC00"/>
                    </a:solidFill>
                  </a:rPr>
                  <a:t>1~k-1</a:t>
                </a:r>
                <a:r>
                  <a:rPr lang="zh-CN" altLang="en-US" dirty="0">
                    <a:solidFill>
                      <a:srgbClr val="FFCC00"/>
                    </a:solidFill>
                  </a:rPr>
                  <a:t>分散到</a:t>
                </a:r>
                <a:r>
                  <a:rPr lang="en-US" altLang="zh-CN" dirty="0">
                    <a:solidFill>
                      <a:srgbClr val="FFCC00"/>
                    </a:solidFill>
                  </a:rPr>
                  <a:t>1~n-1</a:t>
                </a:r>
                <a:r>
                  <a:rPr lang="zh-CN" altLang="en-US" dirty="0">
                    <a:solidFill>
                      <a:srgbClr val="FFCC00"/>
                    </a:solidFill>
                  </a:rPr>
                  <a:t>中</a:t>
                </a:r>
                <a:r>
                  <a:rPr lang="zh-CN" altLang="en-US" dirty="0"/>
                  <a:t>；右边从</a:t>
                </a:r>
                <a:r>
                  <a:rPr lang="en-US" altLang="zh-CN" dirty="0"/>
                  <a:t>f[n-k]</a:t>
                </a:r>
                <a:r>
                  <a:rPr lang="zh-CN" altLang="en-US" dirty="0"/>
                  <a:t>中选择一个，并接在最大值右边</a:t>
                </a:r>
                <a:r>
                  <a:rPr lang="en-US" altLang="zh-CN" dirty="0"/>
                  <a:t>(</a:t>
                </a:r>
                <a:r>
                  <a:rPr lang="zh-CN" altLang="en-US" dirty="0"/>
                  <a:t>使最大值右边为谷</a:t>
                </a:r>
                <a:r>
                  <a:rPr lang="en-US" altLang="zh-CN" dirty="0"/>
                  <a:t>)</a:t>
                </a:r>
                <a:r>
                  <a:rPr lang="zh-CN" altLang="en-US" dirty="0"/>
                  <a:t>，将</a:t>
                </a:r>
                <a:r>
                  <a:rPr lang="en-US" altLang="zh-CN" dirty="0"/>
                  <a:t>1~n-k</a:t>
                </a:r>
                <a:r>
                  <a:rPr lang="zh-CN" altLang="en-US" dirty="0"/>
                  <a:t>分散到</a:t>
                </a:r>
                <a:r>
                  <a:rPr lang="en-US" altLang="zh-CN" dirty="0"/>
                  <a:t>1~n-1</a:t>
                </a:r>
                <a:r>
                  <a:rPr lang="zh-CN" altLang="en-US" dirty="0"/>
                  <a:t>中没有的数</a:t>
                </a:r>
                <a:endParaRPr lang="en-US" altLang="zh-CN" dirty="0"/>
              </a:p>
              <a:p>
                <a:pPr>
                  <a:lnSpc>
                    <a:spcPct val="130000"/>
                  </a:lnSpc>
                </a:pPr>
                <a:r>
                  <a:rPr lang="zh-CN" altLang="en-US" dirty="0"/>
                  <a:t>为了使这样生成的数列开头处是上坡，</a:t>
                </a:r>
                <a:r>
                  <a:rPr lang="en-US" altLang="zh-CN" dirty="0">
                    <a:solidFill>
                      <a:srgbClr val="FFCC00"/>
                    </a:solidFill>
                  </a:rPr>
                  <a:t>k</a:t>
                </a:r>
                <a:r>
                  <a:rPr lang="zh-CN" altLang="en-US" dirty="0">
                    <a:solidFill>
                      <a:srgbClr val="FFCC00"/>
                    </a:solidFill>
                  </a:rPr>
                  <a:t>只能是偶数</a:t>
                </a:r>
                <a:endParaRPr lang="en-US" altLang="zh-CN" dirty="0">
                  <a:solidFill>
                    <a:srgbClr val="FFCC00"/>
                  </a:solidFill>
                </a:endParaRPr>
              </a:p>
            </p:txBody>
          </p:sp>
        </mc:Choice>
        <mc:Fallback xmlns="">
          <p:sp>
            <p:nvSpPr>
              <p:cNvPr id="2" name="内容占位符 1">
                <a:extLst>
                  <a:ext uri="{FF2B5EF4-FFF2-40B4-BE49-F238E27FC236}">
                    <a16:creationId xmlns:a16="http://schemas.microsoft.com/office/drawing/2014/main" id="{0A3FA130-5CDA-41B9-BE8B-095E4F1DB7B3}"/>
                  </a:ext>
                </a:extLst>
              </p:cNvPr>
              <p:cNvSpPr>
                <a:spLocks noGrp="1" noRot="1" noChangeAspect="1" noMove="1" noResize="1" noEditPoints="1" noAdjustHandles="1" noChangeArrowheads="1" noChangeShapeType="1" noTextEdit="1"/>
              </p:cNvSpPr>
              <p:nvPr>
                <p:ph idx="1"/>
              </p:nvPr>
            </p:nvSpPr>
            <p:spPr>
              <a:blipFill>
                <a:blip r:embed="rId5"/>
                <a:stretch>
                  <a:fillRect l="-754" t="-123" r="-348" b="-2099"/>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61E6194-7537-4ADD-BAE2-7A9704ACEA77}"/>
              </a:ext>
            </a:extLst>
          </p:cNvPr>
          <p:cNvSpPr>
            <a:spLocks noGrp="1"/>
          </p:cNvSpPr>
          <p:nvPr>
            <p:ph type="ctrTitle"/>
          </p:nvPr>
        </p:nvSpPr>
        <p:spPr>
          <a:xfrm>
            <a:off x="838200" y="435429"/>
            <a:ext cx="9144000" cy="946804"/>
          </a:xfrm>
        </p:spPr>
        <p:txBody>
          <a:bodyPr/>
          <a:lstStyle/>
          <a:p>
            <a:r>
              <a:rPr lang="en-US" altLang="zh-CN" dirty="0"/>
              <a:t>SDOI2010 </a:t>
            </a:r>
            <a:r>
              <a:rPr lang="zh-CN" altLang="en-US" dirty="0"/>
              <a:t>地精部落</a:t>
            </a:r>
          </a:p>
        </p:txBody>
      </p:sp>
      <p:sp>
        <p:nvSpPr>
          <p:cNvPr id="4" name="内容占位符 3">
            <a:extLst>
              <a:ext uri="{FF2B5EF4-FFF2-40B4-BE49-F238E27FC236}">
                <a16:creationId xmlns:a16="http://schemas.microsoft.com/office/drawing/2014/main" id="{0AE3AE9E-147A-430B-BA19-0468321FFB34}"/>
              </a:ext>
            </a:extLst>
          </p:cNvPr>
          <p:cNvSpPr>
            <a:spLocks noGrp="1"/>
          </p:cNvSpPr>
          <p:nvPr>
            <p:ph sz="quarter" idx="10"/>
          </p:nvPr>
        </p:nvSpPr>
        <p:spPr/>
        <p:txBody>
          <a:bodyPr/>
          <a:lstStyle/>
          <a:p>
            <a:endParaRPr lang="zh-CN" altLang="en-US"/>
          </a:p>
        </p:txBody>
      </p:sp>
      <p:cxnSp>
        <p:nvCxnSpPr>
          <p:cNvPr id="13" name="直接连接符 12">
            <a:extLst>
              <a:ext uri="{FF2B5EF4-FFF2-40B4-BE49-F238E27FC236}">
                <a16:creationId xmlns:a16="http://schemas.microsoft.com/office/drawing/2014/main" id="{64BC8E67-140A-4E9B-AC84-DFA22ECC1EAD}"/>
              </a:ext>
            </a:extLst>
          </p:cNvPr>
          <p:cNvCxnSpPr/>
          <p:nvPr/>
        </p:nvCxnSpPr>
        <p:spPr>
          <a:xfrm flipV="1">
            <a:off x="8638505" y="845004"/>
            <a:ext cx="290513" cy="290513"/>
          </a:xfrm>
          <a:prstGeom prst="line">
            <a:avLst/>
          </a:prstGeom>
        </p:spPr>
        <p:style>
          <a:lnRef idx="3">
            <a:schemeClr val="accent3"/>
          </a:lnRef>
          <a:fillRef idx="0">
            <a:schemeClr val="accent3"/>
          </a:fillRef>
          <a:effectRef idx="2">
            <a:schemeClr val="accent3"/>
          </a:effectRef>
          <a:fontRef idx="minor">
            <a:schemeClr val="tx1"/>
          </a:fontRef>
        </p:style>
      </p:cxnSp>
      <p:cxnSp>
        <p:nvCxnSpPr>
          <p:cNvPr id="14" name="直接连接符 13">
            <a:extLst>
              <a:ext uri="{FF2B5EF4-FFF2-40B4-BE49-F238E27FC236}">
                <a16:creationId xmlns:a16="http://schemas.microsoft.com/office/drawing/2014/main" id="{DB20E8C0-9E46-477F-AA5B-1C1061E671E0}"/>
              </a:ext>
            </a:extLst>
          </p:cNvPr>
          <p:cNvCxnSpPr>
            <a:cxnSpLocks/>
          </p:cNvCxnSpPr>
          <p:nvPr/>
        </p:nvCxnSpPr>
        <p:spPr>
          <a:xfrm>
            <a:off x="8929018" y="845004"/>
            <a:ext cx="289322" cy="644451"/>
          </a:xfrm>
          <a:prstGeom prst="line">
            <a:avLst/>
          </a:prstGeom>
        </p:spPr>
        <p:style>
          <a:lnRef idx="3">
            <a:schemeClr val="accent3"/>
          </a:lnRef>
          <a:fillRef idx="0">
            <a:schemeClr val="accent3"/>
          </a:fillRef>
          <a:effectRef idx="2">
            <a:schemeClr val="accent3"/>
          </a:effectRef>
          <a:fontRef idx="minor">
            <a:schemeClr val="tx1"/>
          </a:fontRef>
        </p:style>
      </p:cxnSp>
      <p:cxnSp>
        <p:nvCxnSpPr>
          <p:cNvPr id="15" name="直接连接符 14">
            <a:extLst>
              <a:ext uri="{FF2B5EF4-FFF2-40B4-BE49-F238E27FC236}">
                <a16:creationId xmlns:a16="http://schemas.microsoft.com/office/drawing/2014/main" id="{76C239DE-744C-4653-BCC0-E182BD8CE2FE}"/>
              </a:ext>
            </a:extLst>
          </p:cNvPr>
          <p:cNvCxnSpPr>
            <a:cxnSpLocks/>
          </p:cNvCxnSpPr>
          <p:nvPr/>
        </p:nvCxnSpPr>
        <p:spPr>
          <a:xfrm flipV="1">
            <a:off x="9218340" y="845004"/>
            <a:ext cx="232172" cy="632619"/>
          </a:xfrm>
          <a:prstGeom prst="line">
            <a:avLst/>
          </a:prstGeom>
        </p:spPr>
        <p:style>
          <a:lnRef idx="3">
            <a:schemeClr val="accent3"/>
          </a:lnRef>
          <a:fillRef idx="0">
            <a:schemeClr val="accent3"/>
          </a:fillRef>
          <a:effectRef idx="2">
            <a:schemeClr val="accent3"/>
          </a:effectRef>
          <a:fontRef idx="minor">
            <a:schemeClr val="tx1"/>
          </a:fontRef>
        </p:style>
      </p:cxnSp>
      <p:cxnSp>
        <p:nvCxnSpPr>
          <p:cNvPr id="16" name="直接连接符 15">
            <a:extLst>
              <a:ext uri="{FF2B5EF4-FFF2-40B4-BE49-F238E27FC236}">
                <a16:creationId xmlns:a16="http://schemas.microsoft.com/office/drawing/2014/main" id="{42B363D6-F1E0-44CC-8E5B-BD1B526AB169}"/>
              </a:ext>
            </a:extLst>
          </p:cNvPr>
          <p:cNvCxnSpPr/>
          <p:nvPr/>
        </p:nvCxnSpPr>
        <p:spPr>
          <a:xfrm>
            <a:off x="9448130" y="845004"/>
            <a:ext cx="311944" cy="133424"/>
          </a:xfrm>
          <a:prstGeom prst="line">
            <a:avLst/>
          </a:prstGeom>
        </p:spPr>
        <p:style>
          <a:lnRef idx="3">
            <a:schemeClr val="accent3"/>
          </a:lnRef>
          <a:fillRef idx="0">
            <a:schemeClr val="accent3"/>
          </a:fillRef>
          <a:effectRef idx="2">
            <a:schemeClr val="accent3"/>
          </a:effectRef>
          <a:fontRef idx="minor">
            <a:schemeClr val="tx1"/>
          </a:fontRef>
        </p:style>
      </p:cxnSp>
      <p:cxnSp>
        <p:nvCxnSpPr>
          <p:cNvPr id="17" name="直接连接符 16">
            <a:extLst>
              <a:ext uri="{FF2B5EF4-FFF2-40B4-BE49-F238E27FC236}">
                <a16:creationId xmlns:a16="http://schemas.microsoft.com/office/drawing/2014/main" id="{63508007-DC90-4229-90D2-06E97BCEF2E9}"/>
              </a:ext>
            </a:extLst>
          </p:cNvPr>
          <p:cNvCxnSpPr/>
          <p:nvPr/>
        </p:nvCxnSpPr>
        <p:spPr>
          <a:xfrm flipV="1">
            <a:off x="9760074" y="435429"/>
            <a:ext cx="330996" cy="542999"/>
          </a:xfrm>
          <a:prstGeom prst="line">
            <a:avLst/>
          </a:prstGeom>
        </p:spPr>
        <p:style>
          <a:lnRef idx="3">
            <a:schemeClr val="accent3"/>
          </a:lnRef>
          <a:fillRef idx="0">
            <a:schemeClr val="accent3"/>
          </a:fillRef>
          <a:effectRef idx="2">
            <a:schemeClr val="accent3"/>
          </a:effectRef>
          <a:fontRef idx="minor">
            <a:schemeClr val="tx1"/>
          </a:fontRef>
        </p:style>
      </p:cxnSp>
      <p:cxnSp>
        <p:nvCxnSpPr>
          <p:cNvPr id="18" name="直接连接符 17">
            <a:extLst>
              <a:ext uri="{FF2B5EF4-FFF2-40B4-BE49-F238E27FC236}">
                <a16:creationId xmlns:a16="http://schemas.microsoft.com/office/drawing/2014/main" id="{4A1F27B6-6A97-4BA3-85D1-C59F90B77BCB}"/>
              </a:ext>
            </a:extLst>
          </p:cNvPr>
          <p:cNvCxnSpPr>
            <a:cxnSpLocks/>
          </p:cNvCxnSpPr>
          <p:nvPr/>
        </p:nvCxnSpPr>
        <p:spPr>
          <a:xfrm>
            <a:off x="10091070" y="435429"/>
            <a:ext cx="290513" cy="311944"/>
          </a:xfrm>
          <a:prstGeom prst="line">
            <a:avLst/>
          </a:prstGeom>
        </p:spPr>
        <p:style>
          <a:lnRef idx="3">
            <a:schemeClr val="accent3"/>
          </a:lnRef>
          <a:fillRef idx="0">
            <a:schemeClr val="accent3"/>
          </a:fillRef>
          <a:effectRef idx="2">
            <a:schemeClr val="accent3"/>
          </a:effectRef>
          <a:fontRef idx="minor">
            <a:schemeClr val="tx1"/>
          </a:fontRef>
        </p:style>
      </p:cxnSp>
      <p:cxnSp>
        <p:nvCxnSpPr>
          <p:cNvPr id="19" name="直接连接符 18">
            <a:extLst>
              <a:ext uri="{FF2B5EF4-FFF2-40B4-BE49-F238E27FC236}">
                <a16:creationId xmlns:a16="http://schemas.microsoft.com/office/drawing/2014/main" id="{18022739-0E18-429D-8682-C76D1F9A1C55}"/>
              </a:ext>
            </a:extLst>
          </p:cNvPr>
          <p:cNvCxnSpPr/>
          <p:nvPr/>
        </p:nvCxnSpPr>
        <p:spPr>
          <a:xfrm flipV="1">
            <a:off x="10381583" y="566398"/>
            <a:ext cx="280985" cy="180975"/>
          </a:xfrm>
          <a:prstGeom prst="line">
            <a:avLst/>
          </a:prstGeom>
        </p:spPr>
        <p:style>
          <a:lnRef idx="3">
            <a:schemeClr val="accent3"/>
          </a:lnRef>
          <a:fillRef idx="0">
            <a:schemeClr val="accent3"/>
          </a:fillRef>
          <a:effectRef idx="2">
            <a:schemeClr val="accent3"/>
          </a:effectRef>
          <a:fontRef idx="minor">
            <a:schemeClr val="tx1"/>
          </a:fontRef>
        </p:style>
      </p:cxnSp>
      <p:cxnSp>
        <p:nvCxnSpPr>
          <p:cNvPr id="20" name="直接连接符 19">
            <a:extLst>
              <a:ext uri="{FF2B5EF4-FFF2-40B4-BE49-F238E27FC236}">
                <a16:creationId xmlns:a16="http://schemas.microsoft.com/office/drawing/2014/main" id="{5AE9C904-46C6-4C2C-87C7-40AC8B0BDDA7}"/>
              </a:ext>
            </a:extLst>
          </p:cNvPr>
          <p:cNvCxnSpPr>
            <a:cxnSpLocks/>
          </p:cNvCxnSpPr>
          <p:nvPr/>
        </p:nvCxnSpPr>
        <p:spPr>
          <a:xfrm>
            <a:off x="10662568" y="566398"/>
            <a:ext cx="300041" cy="311944"/>
          </a:xfrm>
          <a:prstGeom prst="line">
            <a:avLst/>
          </a:prstGeom>
        </p:spPr>
        <p:style>
          <a:lnRef idx="3">
            <a:schemeClr val="accent3"/>
          </a:lnRef>
          <a:fillRef idx="0">
            <a:schemeClr val="accent3"/>
          </a:fillRef>
          <a:effectRef idx="2">
            <a:schemeClr val="accent3"/>
          </a:effectRef>
          <a:fontRef idx="minor">
            <a:schemeClr val="tx1"/>
          </a:fontRef>
        </p:style>
      </p:cxnSp>
      <p:cxnSp>
        <p:nvCxnSpPr>
          <p:cNvPr id="6" name="直接连接符 5">
            <a:extLst>
              <a:ext uri="{FF2B5EF4-FFF2-40B4-BE49-F238E27FC236}">
                <a16:creationId xmlns:a16="http://schemas.microsoft.com/office/drawing/2014/main" id="{C7C50259-7293-4350-8FD2-90365DB2F044}"/>
              </a:ext>
            </a:extLst>
          </p:cNvPr>
          <p:cNvCxnSpPr/>
          <p:nvPr/>
        </p:nvCxnSpPr>
        <p:spPr>
          <a:xfrm>
            <a:off x="10091070" y="121769"/>
            <a:ext cx="0" cy="1456660"/>
          </a:xfrm>
          <a:prstGeom prst="line">
            <a:avLst/>
          </a:prstGeom>
          <a:ln>
            <a:solidFill>
              <a:srgbClr val="C00000"/>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774440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5A4F2D5-48C3-40B7-8171-8766A081050C}"/>
              </a:ext>
            </a:extLst>
          </p:cNvPr>
          <p:cNvSpPr>
            <a:spLocks noGrp="1"/>
          </p:cNvSpPr>
          <p:nvPr>
            <p:ph type="ctrTitle"/>
          </p:nvPr>
        </p:nvSpPr>
        <p:spPr/>
        <p:txBody>
          <a:bodyPr/>
          <a:lstStyle/>
          <a:p>
            <a:r>
              <a:rPr lang="zh-CN" altLang="en-US" dirty="0"/>
              <a:t>积分的几何意义</a:t>
            </a:r>
          </a:p>
        </p:txBody>
      </p:sp>
      <p:graphicFrame>
        <p:nvGraphicFramePr>
          <p:cNvPr id="5" name="对象 4">
            <a:extLst>
              <a:ext uri="{FF2B5EF4-FFF2-40B4-BE49-F238E27FC236}">
                <a16:creationId xmlns:a16="http://schemas.microsoft.com/office/drawing/2014/main" id="{F8AF165F-59F5-401D-98DA-97CB14E114C6}"/>
              </a:ext>
            </a:extLst>
          </p:cNvPr>
          <p:cNvGraphicFramePr>
            <a:graphicFrameLocks noChangeAspect="1"/>
          </p:cNvGraphicFramePr>
          <p:nvPr>
            <p:extLst>
              <p:ext uri="{D42A27DB-BD31-4B8C-83A1-F6EECF244321}">
                <p14:modId xmlns:p14="http://schemas.microsoft.com/office/powerpoint/2010/main" val="1351466967"/>
              </p:ext>
            </p:extLst>
          </p:nvPr>
        </p:nvGraphicFramePr>
        <p:xfrm>
          <a:off x="654244" y="1763188"/>
          <a:ext cx="5441756" cy="3331624"/>
        </p:xfrm>
        <a:graphic>
          <a:graphicData uri="http://schemas.openxmlformats.org/presentationml/2006/ole">
            <mc:AlternateContent xmlns:mc="http://schemas.openxmlformats.org/markup-compatibility/2006">
              <mc:Choice xmlns:v="urn:schemas-microsoft-com:vml" Requires="v">
                <p:oleObj spid="_x0000_s6465" name="Image" r:id="rId3" imgW="8253720" imgH="5053680" progId="Photoshop.Image.18">
                  <p:embed/>
                </p:oleObj>
              </mc:Choice>
              <mc:Fallback>
                <p:oleObj name="Image" r:id="rId3" imgW="8253720" imgH="5053680" progId="Photoshop.Image.18">
                  <p:embed/>
                  <p:pic>
                    <p:nvPicPr>
                      <p:cNvPr id="0" name=""/>
                      <p:cNvPicPr/>
                      <p:nvPr/>
                    </p:nvPicPr>
                    <p:blipFill>
                      <a:blip r:embed="rId4"/>
                      <a:stretch>
                        <a:fillRect/>
                      </a:stretch>
                    </p:blipFill>
                    <p:spPr>
                      <a:xfrm>
                        <a:off x="654244" y="1763188"/>
                        <a:ext cx="5441756" cy="3331624"/>
                      </a:xfrm>
                      <a:prstGeom prst="rect">
                        <a:avLst/>
                      </a:prstGeom>
                    </p:spPr>
                  </p:pic>
                </p:oleObj>
              </mc:Fallback>
            </mc:AlternateContent>
          </a:graphicData>
        </a:graphic>
      </p:graphicFrame>
      <p:sp>
        <p:nvSpPr>
          <p:cNvPr id="6" name="文本框 5">
            <a:extLst>
              <a:ext uri="{FF2B5EF4-FFF2-40B4-BE49-F238E27FC236}">
                <a16:creationId xmlns:a16="http://schemas.microsoft.com/office/drawing/2014/main" id="{99F07D69-34B3-40EC-8777-3A43C4F47AE0}"/>
              </a:ext>
            </a:extLst>
          </p:cNvPr>
          <p:cNvSpPr txBox="1"/>
          <p:nvPr/>
        </p:nvSpPr>
        <p:spPr>
          <a:xfrm>
            <a:off x="6583393" y="2777121"/>
            <a:ext cx="5262979" cy="1754326"/>
          </a:xfrm>
          <a:prstGeom prst="rect">
            <a:avLst/>
          </a:prstGeom>
          <a:noFill/>
        </p:spPr>
        <p:txBody>
          <a:bodyPr wrap="none" rtlCol="0">
            <a:spAutoFit/>
          </a:bodyPr>
          <a:lstStyle/>
          <a:p>
            <a:r>
              <a:rPr lang="en-US" altLang="zh-CN" sz="3600" dirty="0">
                <a:solidFill>
                  <a:schemeClr val="bg1"/>
                </a:solidFill>
              </a:rPr>
              <a:t>[</a:t>
            </a:r>
            <a:r>
              <a:rPr lang="en-US" altLang="zh-CN" sz="3600" dirty="0" err="1">
                <a:solidFill>
                  <a:schemeClr val="bg1"/>
                </a:solidFill>
              </a:rPr>
              <a:t>a,b</a:t>
            </a:r>
            <a:r>
              <a:rPr lang="en-US" altLang="zh-CN" sz="3600" dirty="0">
                <a:solidFill>
                  <a:schemeClr val="bg1"/>
                </a:solidFill>
              </a:rPr>
              <a:t>]</a:t>
            </a:r>
            <a:r>
              <a:rPr lang="zh-CN" altLang="en-US" sz="3600" dirty="0">
                <a:solidFill>
                  <a:schemeClr val="bg1"/>
                </a:solidFill>
              </a:rPr>
              <a:t>区间上函数曲线</a:t>
            </a:r>
            <a:endParaRPr lang="en-US" altLang="zh-CN" sz="3600" dirty="0">
              <a:solidFill>
                <a:schemeClr val="bg1"/>
              </a:solidFill>
            </a:endParaRPr>
          </a:p>
          <a:p>
            <a:r>
              <a:rPr lang="zh-CN" altLang="en-US" sz="3600" dirty="0">
                <a:solidFill>
                  <a:schemeClr val="bg1"/>
                </a:solidFill>
              </a:rPr>
              <a:t>与</a:t>
            </a:r>
            <a:r>
              <a:rPr lang="en-US" altLang="zh-CN" sz="3600" dirty="0">
                <a:solidFill>
                  <a:schemeClr val="bg1"/>
                </a:solidFill>
              </a:rPr>
              <a:t>x</a:t>
            </a:r>
            <a:r>
              <a:rPr lang="zh-CN" altLang="en-US" sz="3600" dirty="0">
                <a:solidFill>
                  <a:schemeClr val="bg1"/>
                </a:solidFill>
              </a:rPr>
              <a:t>轴围成的</a:t>
            </a:r>
            <a:r>
              <a:rPr lang="zh-CN" altLang="en-US" sz="3600" dirty="0">
                <a:solidFill>
                  <a:srgbClr val="FFCC00"/>
                </a:solidFill>
              </a:rPr>
              <a:t>有向面积</a:t>
            </a:r>
            <a:endParaRPr lang="en-US" altLang="zh-CN" sz="3600" dirty="0">
              <a:solidFill>
                <a:srgbClr val="FFCC00"/>
              </a:solidFill>
            </a:endParaRPr>
          </a:p>
          <a:p>
            <a:r>
              <a:rPr lang="zh-CN" altLang="en-US" sz="3600" dirty="0">
                <a:solidFill>
                  <a:schemeClr val="bg1"/>
                </a:solidFill>
              </a:rPr>
              <a:t>多次积分可以求高维体积</a:t>
            </a:r>
          </a:p>
        </p:txBody>
      </p:sp>
      <p:sp>
        <p:nvSpPr>
          <p:cNvPr id="9" name="内容占位符 8">
            <a:extLst>
              <a:ext uri="{FF2B5EF4-FFF2-40B4-BE49-F238E27FC236}">
                <a16:creationId xmlns:a16="http://schemas.microsoft.com/office/drawing/2014/main" id="{E2869526-02D3-4072-A116-94EB822A7C7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16269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A3FA130-5CDA-41B9-BE8B-095E4F1DB7B3}"/>
                  </a:ext>
                </a:extLst>
              </p:cNvPr>
              <p:cNvSpPr>
                <a:spLocks noGrp="1"/>
              </p:cNvSpPr>
              <p:nvPr>
                <p:ph idx="1"/>
              </p:nvPr>
            </p:nvSpPr>
            <p:spPr/>
            <p:txBody>
              <a:bodyPr>
                <a:normAutofit fontScale="85000" lnSpcReduction="10000"/>
              </a:bodyPr>
              <a:lstStyle/>
              <a:p>
                <a:pPr>
                  <a:lnSpc>
                    <a:spcPct val="130000"/>
                  </a:lnSpc>
                </a:pPr>
                <a:r>
                  <a:rPr lang="zh-CN" altLang="en-US" dirty="0"/>
                  <a:t>递推：</a:t>
                </a:r>
                <a:endParaRPr lang="en-US" altLang="zh-CN" dirty="0"/>
              </a:p>
              <a:p>
                <a:pPr>
                  <a:lnSpc>
                    <a:spcPct val="130000"/>
                  </a:lnSpc>
                </a:pPr>
                <a:r>
                  <a:rPr lang="zh-CN" altLang="en-US" dirty="0"/>
                  <a:t>生成方法：枚举最大值位置</a:t>
                </a:r>
                <a:r>
                  <a:rPr lang="en-US" altLang="zh-CN" dirty="0"/>
                  <a:t>k</a:t>
                </a:r>
                <a:r>
                  <a:rPr lang="zh-CN" altLang="en-US" dirty="0"/>
                  <a:t>，则左边有</a:t>
                </a:r>
                <a:r>
                  <a:rPr lang="en-US" altLang="zh-CN" dirty="0"/>
                  <a:t>k-1</a:t>
                </a:r>
                <a:r>
                  <a:rPr lang="zh-CN" altLang="en-US" dirty="0"/>
                  <a:t>个元素，右边有</a:t>
                </a:r>
                <a:r>
                  <a:rPr lang="en-US" altLang="zh-CN" dirty="0"/>
                  <a:t>n-k</a:t>
                </a:r>
                <a:r>
                  <a:rPr lang="zh-CN" altLang="en-US" dirty="0"/>
                  <a:t>种元素，左边从</a:t>
                </a:r>
                <a:r>
                  <a:rPr lang="en-US" altLang="zh-CN" dirty="0"/>
                  <a:t>f[k-1]</a:t>
                </a:r>
                <a:r>
                  <a:rPr lang="zh-CN" altLang="en-US" dirty="0"/>
                  <a:t>中选择一个，并左右对称接在最大值左边</a:t>
                </a:r>
                <a:r>
                  <a:rPr lang="en-US" altLang="zh-CN" dirty="0"/>
                  <a:t>(</a:t>
                </a:r>
                <a:r>
                  <a:rPr lang="zh-CN" altLang="en-US" dirty="0"/>
                  <a:t>让最大值左边是谷</a:t>
                </a:r>
                <a:r>
                  <a:rPr lang="en-US" altLang="zh-CN" dirty="0"/>
                  <a:t>)</a:t>
                </a:r>
                <a:r>
                  <a:rPr lang="zh-CN" altLang="en-US" dirty="0"/>
                  <a:t>，</a:t>
                </a:r>
                <a:r>
                  <a:rPr lang="zh-CN" altLang="en-US" dirty="0">
                    <a:solidFill>
                      <a:srgbClr val="FFCC00"/>
                    </a:solidFill>
                  </a:rPr>
                  <a:t>然后将</a:t>
                </a:r>
                <a:r>
                  <a:rPr lang="en-US" altLang="zh-CN" dirty="0">
                    <a:solidFill>
                      <a:srgbClr val="FFCC00"/>
                    </a:solidFill>
                  </a:rPr>
                  <a:t>1~k-1</a:t>
                </a:r>
                <a:r>
                  <a:rPr lang="zh-CN" altLang="en-US" dirty="0">
                    <a:solidFill>
                      <a:srgbClr val="FFCC00"/>
                    </a:solidFill>
                  </a:rPr>
                  <a:t>分散到</a:t>
                </a:r>
                <a:r>
                  <a:rPr lang="en-US" altLang="zh-CN" dirty="0">
                    <a:solidFill>
                      <a:srgbClr val="FFCC00"/>
                    </a:solidFill>
                  </a:rPr>
                  <a:t>1~n-1</a:t>
                </a:r>
                <a:r>
                  <a:rPr lang="zh-CN" altLang="en-US" dirty="0">
                    <a:solidFill>
                      <a:srgbClr val="FFCC00"/>
                    </a:solidFill>
                  </a:rPr>
                  <a:t>中</a:t>
                </a:r>
                <a:r>
                  <a:rPr lang="zh-CN" altLang="en-US" dirty="0"/>
                  <a:t>；右边从</a:t>
                </a:r>
                <a:r>
                  <a:rPr lang="en-US" altLang="zh-CN" dirty="0"/>
                  <a:t>f[n-k]</a:t>
                </a:r>
                <a:r>
                  <a:rPr lang="zh-CN" altLang="en-US" dirty="0"/>
                  <a:t>中选择一个，并接在最大值右边</a:t>
                </a:r>
                <a:r>
                  <a:rPr lang="en-US" altLang="zh-CN" dirty="0"/>
                  <a:t>(</a:t>
                </a:r>
                <a:r>
                  <a:rPr lang="zh-CN" altLang="en-US" dirty="0"/>
                  <a:t>使最大值右边为谷</a:t>
                </a:r>
                <a:r>
                  <a:rPr lang="en-US" altLang="zh-CN" dirty="0"/>
                  <a:t>)</a:t>
                </a:r>
                <a:r>
                  <a:rPr lang="zh-CN" altLang="en-US" dirty="0"/>
                  <a:t>，将</a:t>
                </a:r>
                <a:r>
                  <a:rPr lang="en-US" altLang="zh-CN" dirty="0"/>
                  <a:t>1~n-k</a:t>
                </a:r>
                <a:r>
                  <a:rPr lang="zh-CN" altLang="en-US" dirty="0"/>
                  <a:t>分散到</a:t>
                </a:r>
                <a:r>
                  <a:rPr lang="en-US" altLang="zh-CN" dirty="0"/>
                  <a:t>1~n-1</a:t>
                </a:r>
                <a:r>
                  <a:rPr lang="zh-CN" altLang="en-US" dirty="0"/>
                  <a:t>中没有的数</a:t>
                </a:r>
                <a:endParaRPr lang="en-US" altLang="zh-CN" dirty="0"/>
              </a:p>
              <a:p>
                <a:pPr>
                  <a:lnSpc>
                    <a:spcPct val="130000"/>
                  </a:lnSpc>
                </a:pPr>
                <a:r>
                  <a:rPr lang="zh-CN" altLang="en-US" dirty="0"/>
                  <a:t>为了使这样生成的数列开头处是上坡，</a:t>
                </a:r>
                <a:r>
                  <a:rPr lang="en-US" altLang="zh-CN" dirty="0">
                    <a:solidFill>
                      <a:srgbClr val="FFCC00"/>
                    </a:solidFill>
                  </a:rPr>
                  <a:t>k</a:t>
                </a:r>
                <a:r>
                  <a:rPr lang="zh-CN" altLang="en-US" dirty="0">
                    <a:solidFill>
                      <a:srgbClr val="FFCC00"/>
                    </a:solidFill>
                  </a:rPr>
                  <a:t>只能是偶数</a:t>
                </a:r>
                <a:endParaRPr lang="en-US" altLang="zh-CN" dirty="0">
                  <a:solidFill>
                    <a:srgbClr val="FFCC00"/>
                  </a:solidFill>
                </a:endParaRPr>
              </a:p>
              <a:p>
                <a:pPr>
                  <a:lnSpc>
                    <a:spcPct val="130000"/>
                  </a:lnSpc>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=2,4,6,…</m:t>
                          </m:r>
                        </m:sub>
                        <m:sup>
                          <m:r>
                            <a:rPr lang="en-US" altLang="zh-CN" b="0" i="1" smtClean="0">
                              <a:latin typeface="Cambria Math" panose="02040503050406030204" pitchFamily="18" charset="0"/>
                            </a:rPr>
                            <m:t>𝑛</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oMath>
                  </m:oMathPara>
                </a14:m>
                <a:endParaRPr lang="en-US" altLang="zh-CN" dirty="0"/>
              </a:p>
              <a:p>
                <a:pPr>
                  <a:lnSpc>
                    <a:spcPct val="130000"/>
                  </a:lnSpc>
                </a:pPr>
                <a:r>
                  <a:rPr lang="en-US" altLang="zh-CN" dirty="0"/>
                  <a:t>f</a:t>
                </a:r>
                <a:r>
                  <a:rPr lang="zh-CN" altLang="en-US" dirty="0"/>
                  <a:t>只记录了开头上坡的方案，所以答案是</a:t>
                </a:r>
                <a:r>
                  <a:rPr lang="en-US" altLang="zh-CN" dirty="0"/>
                  <a:t>f[n]*2</a:t>
                </a:r>
              </a:p>
            </p:txBody>
          </p:sp>
        </mc:Choice>
        <mc:Fallback xmlns="">
          <p:sp>
            <p:nvSpPr>
              <p:cNvPr id="2" name="内容占位符 1">
                <a:extLst>
                  <a:ext uri="{FF2B5EF4-FFF2-40B4-BE49-F238E27FC236}">
                    <a16:creationId xmlns:a16="http://schemas.microsoft.com/office/drawing/2014/main" id="{0A3FA130-5CDA-41B9-BE8B-095E4F1DB7B3}"/>
                  </a:ext>
                </a:extLst>
              </p:cNvPr>
              <p:cNvSpPr>
                <a:spLocks noGrp="1" noRot="1" noChangeAspect="1" noMove="1" noResize="1" noEditPoints="1" noAdjustHandles="1" noChangeArrowheads="1" noChangeShapeType="1" noTextEdit="1"/>
              </p:cNvSpPr>
              <p:nvPr>
                <p:ph idx="1"/>
              </p:nvPr>
            </p:nvSpPr>
            <p:spPr>
              <a:blipFill>
                <a:blip r:embed="rId2"/>
                <a:stretch>
                  <a:fillRect l="-928" r="-696" b="-185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61E6194-7537-4ADD-BAE2-7A9704ACEA77}"/>
              </a:ext>
            </a:extLst>
          </p:cNvPr>
          <p:cNvSpPr>
            <a:spLocks noGrp="1"/>
          </p:cNvSpPr>
          <p:nvPr>
            <p:ph type="ctrTitle"/>
          </p:nvPr>
        </p:nvSpPr>
        <p:spPr/>
        <p:txBody>
          <a:bodyPr/>
          <a:lstStyle/>
          <a:p>
            <a:r>
              <a:rPr lang="en-US" altLang="zh-CN" dirty="0"/>
              <a:t>SDOI2010 </a:t>
            </a:r>
            <a:r>
              <a:rPr lang="zh-CN" altLang="en-US" dirty="0"/>
              <a:t>地精部落</a:t>
            </a:r>
          </a:p>
        </p:txBody>
      </p:sp>
      <p:sp>
        <p:nvSpPr>
          <p:cNvPr id="4" name="内容占位符 3">
            <a:extLst>
              <a:ext uri="{FF2B5EF4-FFF2-40B4-BE49-F238E27FC236}">
                <a16:creationId xmlns:a16="http://schemas.microsoft.com/office/drawing/2014/main" id="{0AE3AE9E-147A-430B-BA19-0468321FFB34}"/>
              </a:ext>
            </a:extLst>
          </p:cNvPr>
          <p:cNvSpPr>
            <a:spLocks noGrp="1"/>
          </p:cNvSpPr>
          <p:nvPr>
            <p:ph sz="quarter" idx="10"/>
          </p:nvPr>
        </p:nvSpPr>
        <p:spPr/>
        <p:txBody>
          <a:bodyPr/>
          <a:lstStyle/>
          <a:p>
            <a:endParaRPr lang="zh-CN" altLang="en-US"/>
          </a:p>
        </p:txBody>
      </p:sp>
      <p:cxnSp>
        <p:nvCxnSpPr>
          <p:cNvPr id="13" name="直接连接符 12">
            <a:extLst>
              <a:ext uri="{FF2B5EF4-FFF2-40B4-BE49-F238E27FC236}">
                <a16:creationId xmlns:a16="http://schemas.microsoft.com/office/drawing/2014/main" id="{64BC8E67-140A-4E9B-AC84-DFA22ECC1EAD}"/>
              </a:ext>
            </a:extLst>
          </p:cNvPr>
          <p:cNvCxnSpPr/>
          <p:nvPr/>
        </p:nvCxnSpPr>
        <p:spPr>
          <a:xfrm flipV="1">
            <a:off x="9049189" y="906342"/>
            <a:ext cx="290513" cy="290513"/>
          </a:xfrm>
          <a:prstGeom prst="line">
            <a:avLst/>
          </a:prstGeom>
        </p:spPr>
        <p:style>
          <a:lnRef idx="3">
            <a:schemeClr val="accent3"/>
          </a:lnRef>
          <a:fillRef idx="0">
            <a:schemeClr val="accent3"/>
          </a:fillRef>
          <a:effectRef idx="2">
            <a:schemeClr val="accent3"/>
          </a:effectRef>
          <a:fontRef idx="minor">
            <a:schemeClr val="tx1"/>
          </a:fontRef>
        </p:style>
      </p:cxnSp>
      <p:cxnSp>
        <p:nvCxnSpPr>
          <p:cNvPr id="14" name="直接连接符 13">
            <a:extLst>
              <a:ext uri="{FF2B5EF4-FFF2-40B4-BE49-F238E27FC236}">
                <a16:creationId xmlns:a16="http://schemas.microsoft.com/office/drawing/2014/main" id="{DB20E8C0-9E46-477F-AA5B-1C1061E671E0}"/>
              </a:ext>
            </a:extLst>
          </p:cNvPr>
          <p:cNvCxnSpPr>
            <a:cxnSpLocks/>
          </p:cNvCxnSpPr>
          <p:nvPr/>
        </p:nvCxnSpPr>
        <p:spPr>
          <a:xfrm>
            <a:off x="9339702" y="906342"/>
            <a:ext cx="289322" cy="644451"/>
          </a:xfrm>
          <a:prstGeom prst="line">
            <a:avLst/>
          </a:prstGeom>
        </p:spPr>
        <p:style>
          <a:lnRef idx="3">
            <a:schemeClr val="accent3"/>
          </a:lnRef>
          <a:fillRef idx="0">
            <a:schemeClr val="accent3"/>
          </a:fillRef>
          <a:effectRef idx="2">
            <a:schemeClr val="accent3"/>
          </a:effectRef>
          <a:fontRef idx="minor">
            <a:schemeClr val="tx1"/>
          </a:fontRef>
        </p:style>
      </p:cxnSp>
      <p:cxnSp>
        <p:nvCxnSpPr>
          <p:cNvPr id="15" name="直接连接符 14">
            <a:extLst>
              <a:ext uri="{FF2B5EF4-FFF2-40B4-BE49-F238E27FC236}">
                <a16:creationId xmlns:a16="http://schemas.microsoft.com/office/drawing/2014/main" id="{76C239DE-744C-4653-BCC0-E182BD8CE2FE}"/>
              </a:ext>
            </a:extLst>
          </p:cNvPr>
          <p:cNvCxnSpPr>
            <a:cxnSpLocks/>
          </p:cNvCxnSpPr>
          <p:nvPr/>
        </p:nvCxnSpPr>
        <p:spPr>
          <a:xfrm flipV="1">
            <a:off x="9629024" y="906342"/>
            <a:ext cx="232172" cy="632619"/>
          </a:xfrm>
          <a:prstGeom prst="line">
            <a:avLst/>
          </a:prstGeom>
        </p:spPr>
        <p:style>
          <a:lnRef idx="3">
            <a:schemeClr val="accent3"/>
          </a:lnRef>
          <a:fillRef idx="0">
            <a:schemeClr val="accent3"/>
          </a:fillRef>
          <a:effectRef idx="2">
            <a:schemeClr val="accent3"/>
          </a:effectRef>
          <a:fontRef idx="minor">
            <a:schemeClr val="tx1"/>
          </a:fontRef>
        </p:style>
      </p:cxnSp>
      <p:cxnSp>
        <p:nvCxnSpPr>
          <p:cNvPr id="16" name="直接连接符 15">
            <a:extLst>
              <a:ext uri="{FF2B5EF4-FFF2-40B4-BE49-F238E27FC236}">
                <a16:creationId xmlns:a16="http://schemas.microsoft.com/office/drawing/2014/main" id="{42B363D6-F1E0-44CC-8E5B-BD1B526AB169}"/>
              </a:ext>
            </a:extLst>
          </p:cNvPr>
          <p:cNvCxnSpPr/>
          <p:nvPr/>
        </p:nvCxnSpPr>
        <p:spPr>
          <a:xfrm>
            <a:off x="9858814" y="906342"/>
            <a:ext cx="311944" cy="133424"/>
          </a:xfrm>
          <a:prstGeom prst="line">
            <a:avLst/>
          </a:prstGeom>
        </p:spPr>
        <p:style>
          <a:lnRef idx="3">
            <a:schemeClr val="accent3"/>
          </a:lnRef>
          <a:fillRef idx="0">
            <a:schemeClr val="accent3"/>
          </a:fillRef>
          <a:effectRef idx="2">
            <a:schemeClr val="accent3"/>
          </a:effectRef>
          <a:fontRef idx="minor">
            <a:schemeClr val="tx1"/>
          </a:fontRef>
        </p:style>
      </p:cxnSp>
      <p:cxnSp>
        <p:nvCxnSpPr>
          <p:cNvPr id="17" name="直接连接符 16">
            <a:extLst>
              <a:ext uri="{FF2B5EF4-FFF2-40B4-BE49-F238E27FC236}">
                <a16:creationId xmlns:a16="http://schemas.microsoft.com/office/drawing/2014/main" id="{63508007-DC90-4229-90D2-06E97BCEF2E9}"/>
              </a:ext>
            </a:extLst>
          </p:cNvPr>
          <p:cNvCxnSpPr/>
          <p:nvPr/>
        </p:nvCxnSpPr>
        <p:spPr>
          <a:xfrm flipV="1">
            <a:off x="10170758" y="496767"/>
            <a:ext cx="330996" cy="542999"/>
          </a:xfrm>
          <a:prstGeom prst="line">
            <a:avLst/>
          </a:prstGeom>
        </p:spPr>
        <p:style>
          <a:lnRef idx="3">
            <a:schemeClr val="accent3"/>
          </a:lnRef>
          <a:fillRef idx="0">
            <a:schemeClr val="accent3"/>
          </a:fillRef>
          <a:effectRef idx="2">
            <a:schemeClr val="accent3"/>
          </a:effectRef>
          <a:fontRef idx="minor">
            <a:schemeClr val="tx1"/>
          </a:fontRef>
        </p:style>
      </p:cxnSp>
      <p:cxnSp>
        <p:nvCxnSpPr>
          <p:cNvPr id="18" name="直接连接符 17">
            <a:extLst>
              <a:ext uri="{FF2B5EF4-FFF2-40B4-BE49-F238E27FC236}">
                <a16:creationId xmlns:a16="http://schemas.microsoft.com/office/drawing/2014/main" id="{4A1F27B6-6A97-4BA3-85D1-C59F90B77BCB}"/>
              </a:ext>
            </a:extLst>
          </p:cNvPr>
          <p:cNvCxnSpPr>
            <a:cxnSpLocks/>
          </p:cNvCxnSpPr>
          <p:nvPr/>
        </p:nvCxnSpPr>
        <p:spPr>
          <a:xfrm>
            <a:off x="10501754" y="496767"/>
            <a:ext cx="290513" cy="311944"/>
          </a:xfrm>
          <a:prstGeom prst="line">
            <a:avLst/>
          </a:prstGeom>
        </p:spPr>
        <p:style>
          <a:lnRef idx="3">
            <a:schemeClr val="accent3"/>
          </a:lnRef>
          <a:fillRef idx="0">
            <a:schemeClr val="accent3"/>
          </a:fillRef>
          <a:effectRef idx="2">
            <a:schemeClr val="accent3"/>
          </a:effectRef>
          <a:fontRef idx="minor">
            <a:schemeClr val="tx1"/>
          </a:fontRef>
        </p:style>
      </p:cxnSp>
      <p:cxnSp>
        <p:nvCxnSpPr>
          <p:cNvPr id="19" name="直接连接符 18">
            <a:extLst>
              <a:ext uri="{FF2B5EF4-FFF2-40B4-BE49-F238E27FC236}">
                <a16:creationId xmlns:a16="http://schemas.microsoft.com/office/drawing/2014/main" id="{18022739-0E18-429D-8682-C76D1F9A1C55}"/>
              </a:ext>
            </a:extLst>
          </p:cNvPr>
          <p:cNvCxnSpPr/>
          <p:nvPr/>
        </p:nvCxnSpPr>
        <p:spPr>
          <a:xfrm flipV="1">
            <a:off x="10792267" y="627736"/>
            <a:ext cx="280985" cy="180975"/>
          </a:xfrm>
          <a:prstGeom prst="line">
            <a:avLst/>
          </a:prstGeom>
        </p:spPr>
        <p:style>
          <a:lnRef idx="3">
            <a:schemeClr val="accent3"/>
          </a:lnRef>
          <a:fillRef idx="0">
            <a:schemeClr val="accent3"/>
          </a:fillRef>
          <a:effectRef idx="2">
            <a:schemeClr val="accent3"/>
          </a:effectRef>
          <a:fontRef idx="minor">
            <a:schemeClr val="tx1"/>
          </a:fontRef>
        </p:style>
      </p:cxnSp>
      <p:cxnSp>
        <p:nvCxnSpPr>
          <p:cNvPr id="20" name="直接连接符 19">
            <a:extLst>
              <a:ext uri="{FF2B5EF4-FFF2-40B4-BE49-F238E27FC236}">
                <a16:creationId xmlns:a16="http://schemas.microsoft.com/office/drawing/2014/main" id="{5AE9C904-46C6-4C2C-87C7-40AC8B0BDDA7}"/>
              </a:ext>
            </a:extLst>
          </p:cNvPr>
          <p:cNvCxnSpPr>
            <a:cxnSpLocks/>
          </p:cNvCxnSpPr>
          <p:nvPr/>
        </p:nvCxnSpPr>
        <p:spPr>
          <a:xfrm>
            <a:off x="11073252" y="627736"/>
            <a:ext cx="300041" cy="311944"/>
          </a:xfrm>
          <a:prstGeom prst="line">
            <a:avLst/>
          </a:prstGeom>
        </p:spPr>
        <p:style>
          <a:lnRef idx="3">
            <a:schemeClr val="accent3"/>
          </a:lnRef>
          <a:fillRef idx="0">
            <a:schemeClr val="accent3"/>
          </a:fillRef>
          <a:effectRef idx="2">
            <a:schemeClr val="accent3"/>
          </a:effectRef>
          <a:fontRef idx="minor">
            <a:schemeClr val="tx1"/>
          </a:fontRef>
        </p:style>
      </p:cxnSp>
      <p:cxnSp>
        <p:nvCxnSpPr>
          <p:cNvPr id="6" name="直接连接符 5">
            <a:extLst>
              <a:ext uri="{FF2B5EF4-FFF2-40B4-BE49-F238E27FC236}">
                <a16:creationId xmlns:a16="http://schemas.microsoft.com/office/drawing/2014/main" id="{C7C50259-7293-4350-8FD2-90365DB2F044}"/>
              </a:ext>
            </a:extLst>
          </p:cNvPr>
          <p:cNvCxnSpPr/>
          <p:nvPr/>
        </p:nvCxnSpPr>
        <p:spPr>
          <a:xfrm>
            <a:off x="10501754" y="183107"/>
            <a:ext cx="0" cy="1456660"/>
          </a:xfrm>
          <a:prstGeom prst="line">
            <a:avLst/>
          </a:prstGeom>
          <a:ln>
            <a:solidFill>
              <a:srgbClr val="C00000"/>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034927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985E6F3-CE95-4A71-AF85-37F20F714A33}"/>
                  </a:ext>
                </a:extLst>
              </p:cNvPr>
              <p:cNvSpPr>
                <a:spLocks noGrp="1"/>
              </p:cNvSpPr>
              <p:nvPr>
                <p:ph idx="1"/>
              </p:nvPr>
            </p:nvSpPr>
            <p:spPr/>
            <p:txBody>
              <a:bodyPr/>
              <a:lstStyle/>
              <a:p>
                <a:r>
                  <a:rPr lang="zh-CN" altLang="en-US" strike="sngStrike" dirty="0"/>
                  <a:t>一个集合的置换是从该集合映至自身的双射</a:t>
                </a:r>
                <a:endParaRPr lang="en-US" altLang="zh-CN" strike="sngStrike" dirty="0"/>
              </a:p>
              <a:p>
                <a:r>
                  <a:rPr lang="zh-CN" altLang="en-US" dirty="0"/>
                  <a:t>是将相异对象或符号根据确定的顺序重排</a:t>
                </a:r>
                <a:endParaRPr lang="en-US" altLang="zh-CN" dirty="0"/>
              </a:p>
              <a:p>
                <a:r>
                  <a:rPr lang="zh-CN" altLang="en-US" dirty="0"/>
                  <a:t>例如置换</a:t>
                </a:r>
                <a14:m>
                  <m:oMath xmlns:m="http://schemas.openxmlformats.org/officeDocument/2006/math">
                    <m:d>
                      <m:dPr>
                        <m:ctrlPr>
                          <a:rPr lang="en-US" altLang="zh-CN" b="0" i="1" smtClean="0">
                            <a:latin typeface="Cambria Math" panose="02040503050406030204" pitchFamily="18" charset="0"/>
                          </a:rPr>
                        </m:ctrlPr>
                      </m:dPr>
                      <m:e>
                        <m:eqArr>
                          <m:eqArrPr>
                            <m:ctrlPr>
                              <a:rPr lang="en-US" altLang="zh-CN" b="0" i="1" smtClean="0">
                                <a:latin typeface="Cambria Math" panose="02040503050406030204" pitchFamily="18" charset="0"/>
                              </a:rPr>
                            </m:ctrlPr>
                          </m:eqArrPr>
                          <m:e>
                            <m:r>
                              <a:rPr lang="en-US" altLang="zh-CN" b="0" i="1" smtClean="0">
                                <a:latin typeface="Cambria Math" panose="02040503050406030204" pitchFamily="18" charset="0"/>
                              </a:rPr>
                              <m:t>1 2 3 4 5</m:t>
                            </m:r>
                          </m:e>
                          <m:e>
                            <m:r>
                              <a:rPr lang="en-US" altLang="zh-CN" b="0" i="1" smtClean="0">
                                <a:latin typeface="Cambria Math" panose="02040503050406030204" pitchFamily="18" charset="0"/>
                              </a:rPr>
                              <m:t>2 5 4 3 1</m:t>
                            </m:r>
                          </m:e>
                        </m:eqArr>
                      </m:e>
                    </m:d>
                  </m:oMath>
                </a14:m>
                <a:endParaRPr lang="en-US" altLang="zh-CN" dirty="0"/>
              </a:p>
              <a:p>
                <a:r>
                  <a:rPr lang="zh-CN" altLang="en-US" dirty="0"/>
                  <a:t>对数列</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5</m:t>
                        </m:r>
                      </m:sub>
                    </m:sSub>
                    <m:r>
                      <a:rPr lang="zh-CN" altLang="en-US" i="1">
                        <a:latin typeface="Cambria Math" panose="02040503050406030204" pitchFamily="18" charset="0"/>
                      </a:rPr>
                      <m:t>使用</m:t>
                    </m:r>
                  </m:oMath>
                </a14:m>
                <a:r>
                  <a:rPr lang="zh-CN" altLang="en-US" dirty="0"/>
                  <a:t>此置换后，得到数列</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5</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4</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3</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oMath>
                </a14:m>
                <a:endParaRPr lang="en-US" altLang="zh-CN" dirty="0"/>
              </a:p>
              <a:p>
                <a:endParaRPr lang="en-US" altLang="zh-CN" dirty="0"/>
              </a:p>
              <a:p>
                <a:r>
                  <a:rPr lang="zh-CN" altLang="en-US" dirty="0"/>
                  <a:t>对数列</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b="0" i="1" smtClean="0">
                            <a:latin typeface="Cambria Math" panose="02040503050406030204" pitchFamily="18" charset="0"/>
                          </a:rPr>
                          <m:t>𝑛</m:t>
                        </m:r>
                      </m:sub>
                    </m:sSub>
                    <m:r>
                      <a:rPr lang="zh-CN" altLang="en-US" i="1">
                        <a:latin typeface="Cambria Math" panose="02040503050406030204" pitchFamily="18" charset="0"/>
                      </a:rPr>
                      <m:t>使用</m:t>
                    </m:r>
                  </m:oMath>
                </a14:m>
                <a:r>
                  <a:rPr lang="zh-CN" altLang="en-US" dirty="0"/>
                  <a:t>置换</a:t>
                </a:r>
                <a14:m>
                  <m:oMath xmlns:m="http://schemas.openxmlformats.org/officeDocument/2006/math">
                    <m:d>
                      <m:dPr>
                        <m:ctrlPr>
                          <a:rPr lang="en-US" altLang="zh-CN" b="0" i="1" smtClean="0">
                            <a:latin typeface="Cambria Math" panose="02040503050406030204" pitchFamily="18" charset="0"/>
                          </a:rPr>
                        </m:ctrlPr>
                      </m:dPr>
                      <m:e>
                        <m:eqArr>
                          <m:eqArrPr>
                            <m:ctrlPr>
                              <a:rPr lang="en-US" altLang="zh-CN" b="0" i="1" smtClean="0">
                                <a:latin typeface="Cambria Math" panose="02040503050406030204" pitchFamily="18" charset="0"/>
                              </a:rPr>
                            </m:ctrlPr>
                          </m:eqArrPr>
                          <m:e>
                            <m:r>
                              <a:rPr lang="en-US" altLang="zh-CN" b="0" i="1" smtClean="0">
                                <a:latin typeface="Cambria Math" panose="02040503050406030204" pitchFamily="18" charset="0"/>
                              </a:rPr>
                              <m:t>1 2 …</m:t>
                            </m:r>
                            <m:r>
                              <a:rPr lang="en-US" altLang="zh-CN" b="0" i="1" smtClean="0">
                                <a:latin typeface="Cambria Math" panose="02040503050406030204" pitchFamily="18" charset="0"/>
                              </a:rPr>
                              <m:t>𝑛</m:t>
                            </m:r>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 …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𝑛</m:t>
                                </m:r>
                              </m:sub>
                            </m:sSub>
                          </m:e>
                        </m:eqArr>
                      </m:e>
                    </m:d>
                  </m:oMath>
                </a14:m>
                <a:r>
                  <a:rPr lang="zh-CN" altLang="en-US" dirty="0"/>
                  <a:t>后得到数列</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𝑛</m:t>
                            </m:r>
                          </m:sub>
                        </m:sSub>
                      </m:sub>
                    </m:sSub>
                  </m:oMath>
                </a14:m>
                <a:endParaRPr lang="zh-CN" altLang="en-US" dirty="0"/>
              </a:p>
            </p:txBody>
          </p:sp>
        </mc:Choice>
        <mc:Fallback xmlns="">
          <p:sp>
            <p:nvSpPr>
              <p:cNvPr id="2" name="内容占位符 1">
                <a:extLst>
                  <a:ext uri="{FF2B5EF4-FFF2-40B4-BE49-F238E27FC236}">
                    <a16:creationId xmlns:a16="http://schemas.microsoft.com/office/drawing/2014/main" id="{A985E6F3-CE95-4A71-AF85-37F20F714A33}"/>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292F44E-5A17-422D-81FF-8CE1F142A602}"/>
              </a:ext>
            </a:extLst>
          </p:cNvPr>
          <p:cNvSpPr>
            <a:spLocks noGrp="1"/>
          </p:cNvSpPr>
          <p:nvPr>
            <p:ph type="ctrTitle"/>
          </p:nvPr>
        </p:nvSpPr>
        <p:spPr/>
        <p:txBody>
          <a:bodyPr/>
          <a:lstStyle/>
          <a:p>
            <a:r>
              <a:rPr lang="zh-CN" altLang="en-US" dirty="0"/>
              <a:t>置换</a:t>
            </a:r>
          </a:p>
        </p:txBody>
      </p:sp>
      <p:sp>
        <p:nvSpPr>
          <p:cNvPr id="4" name="内容占位符 3">
            <a:extLst>
              <a:ext uri="{FF2B5EF4-FFF2-40B4-BE49-F238E27FC236}">
                <a16:creationId xmlns:a16="http://schemas.microsoft.com/office/drawing/2014/main" id="{75A9480C-D080-45C0-B7C6-FB788595806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075379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D15F8CE-0A6B-4244-A8C3-B685D6D72BFE}"/>
                  </a:ext>
                </a:extLst>
              </p:cNvPr>
              <p:cNvSpPr>
                <a:spLocks noGrp="1"/>
              </p:cNvSpPr>
              <p:nvPr>
                <p:ph idx="1"/>
              </p:nvPr>
            </p:nvSpPr>
            <p:spPr/>
            <p:txBody>
              <a:bodyPr/>
              <a:lstStyle/>
              <a:p>
                <a:r>
                  <a:rPr lang="zh-CN" altLang="en-US" dirty="0"/>
                  <a:t>设置换</a:t>
                </a:r>
                <a:r>
                  <a:rPr lang="en-US" altLang="zh-CN" dirty="0"/>
                  <a:t>A,B</a:t>
                </a:r>
                <a:r>
                  <a:rPr lang="zh-CN" altLang="en-US" dirty="0"/>
                  <a:t>都是</a:t>
                </a:r>
                <a:r>
                  <a:rPr lang="en-US" altLang="zh-CN" dirty="0"/>
                  <a:t>n</a:t>
                </a:r>
                <a:r>
                  <a:rPr lang="zh-CN" altLang="en-US" dirty="0"/>
                  <a:t>个元素的置换，</a:t>
                </a:r>
                <a14:m>
                  <m:oMath xmlns:m="http://schemas.openxmlformats.org/officeDocument/2006/math">
                    <m:r>
                      <a:rPr lang="zh-CN" altLang="en-US" b="0" i="1" dirty="0" smtClean="0">
                        <a:latin typeface="Cambria Math" panose="02040503050406030204" pitchFamily="18" charset="0"/>
                      </a:rPr>
                      <m:t>置换</m:t>
                    </m:r>
                    <m:r>
                      <a:rPr lang="en-US" altLang="zh-CN" b="0" i="1" smtClean="0">
                        <a:latin typeface="Cambria Math" panose="02040503050406030204" pitchFamily="18" charset="0"/>
                      </a:rPr>
                      <m:t>𝐶</m:t>
                    </m:r>
                    <m:r>
                      <a:rPr lang="en-US" altLang="zh-CN" b="0" i="1" smtClean="0">
                        <a:latin typeface="Cambria Math" panose="02040503050406030204" pitchFamily="18" charset="0"/>
                      </a:rPr>
                      <m:t>=</m:t>
                    </m:r>
                    <m:r>
                      <a:rPr lang="en-US" altLang="zh-CN" b="0" i="1" smtClean="0">
                        <a:latin typeface="Cambria Math" panose="02040503050406030204" pitchFamily="18" charset="0"/>
                      </a:rPr>
                      <m:t>𝐴</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𝐵</m:t>
                    </m:r>
                  </m:oMath>
                </a14:m>
                <a:endParaRPr lang="en-US" altLang="zh-CN" dirty="0"/>
              </a:p>
              <a:p>
                <a:r>
                  <a:rPr lang="zh-CN" altLang="en-US" dirty="0"/>
                  <a:t>那么对一个序列执行置换</a:t>
                </a:r>
                <a:r>
                  <a:rPr lang="en-US" altLang="zh-CN" dirty="0"/>
                  <a:t>C</a:t>
                </a:r>
                <a:r>
                  <a:rPr lang="zh-CN" altLang="en-US" dirty="0"/>
                  <a:t>，相当于先进行置换</a:t>
                </a:r>
                <a:r>
                  <a:rPr lang="en-US" altLang="zh-CN" dirty="0"/>
                  <a:t>A</a:t>
                </a:r>
                <a:r>
                  <a:rPr lang="zh-CN" altLang="en-US" dirty="0"/>
                  <a:t>再执行置换</a:t>
                </a:r>
                <a:r>
                  <a:rPr lang="en-US" altLang="zh-CN" dirty="0"/>
                  <a:t>B</a:t>
                </a:r>
              </a:p>
              <a:p>
                <a:r>
                  <a:rPr lang="zh-CN" altLang="en-US" dirty="0"/>
                  <a:t>置换</a:t>
                </a:r>
                <a:r>
                  <a:rPr lang="en-US" altLang="zh-CN" dirty="0"/>
                  <a:t>C</a:t>
                </a:r>
                <a:r>
                  <a:rPr lang="zh-CN" altLang="en-US" dirty="0"/>
                  <a:t>中，</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sub>
                    </m:sSub>
                  </m:oMath>
                </a14:m>
                <a:endParaRPr lang="en-US" altLang="zh-CN" dirty="0"/>
              </a:p>
              <a:p>
                <a:endParaRPr lang="en-US" altLang="zh-CN" dirty="0"/>
              </a:p>
              <a:p>
                <a:r>
                  <a:rPr lang="zh-CN" altLang="en-US" dirty="0"/>
                  <a:t>置换的连接运算满足结合律</a:t>
                </a:r>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6D15F8CE-0A6B-4244-A8C3-B685D6D72BF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E7087D1-779D-4A14-9BDA-0879EEBDF6B5}"/>
              </a:ext>
            </a:extLst>
          </p:cNvPr>
          <p:cNvSpPr>
            <a:spLocks noGrp="1"/>
          </p:cNvSpPr>
          <p:nvPr>
            <p:ph type="ctrTitle"/>
          </p:nvPr>
        </p:nvSpPr>
        <p:spPr/>
        <p:txBody>
          <a:bodyPr/>
          <a:lstStyle/>
          <a:p>
            <a:r>
              <a:rPr lang="zh-CN" altLang="en-US" dirty="0"/>
              <a:t>置换的连接运算</a:t>
            </a:r>
          </a:p>
        </p:txBody>
      </p:sp>
      <p:sp>
        <p:nvSpPr>
          <p:cNvPr id="4" name="内容占位符 3">
            <a:extLst>
              <a:ext uri="{FF2B5EF4-FFF2-40B4-BE49-F238E27FC236}">
                <a16:creationId xmlns:a16="http://schemas.microsoft.com/office/drawing/2014/main" id="{4CD3C841-087B-4A5C-8EDB-E53C8ED872C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8691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5965710-240D-43CC-A767-316B83790161}"/>
                  </a:ext>
                </a:extLst>
              </p:cNvPr>
              <p:cNvSpPr>
                <a:spLocks noGrp="1"/>
              </p:cNvSpPr>
              <p:nvPr>
                <p:ph idx="1"/>
              </p:nvPr>
            </p:nvSpPr>
            <p:spPr>
              <a:xfrm>
                <a:off x="838200" y="1382233"/>
                <a:ext cx="5690191" cy="4938546"/>
              </a:xfrm>
            </p:spPr>
            <p:txBody>
              <a:bodyPr>
                <a:normAutofit fontScale="92500"/>
              </a:bodyPr>
              <a:lstStyle/>
              <a:p>
                <a:r>
                  <a:rPr lang="zh-CN" altLang="en-US" sz="2400" dirty="0"/>
                  <a:t>置换可以用有向图来表达，对数列执行一次置换，就相当于在有向图上走一步</a:t>
                </a:r>
                <a:endParaRPr lang="en-US" altLang="zh-CN" sz="2400" dirty="0"/>
              </a:p>
              <a:p>
                <a:endParaRPr lang="en-US" altLang="zh-CN" sz="2400" dirty="0"/>
              </a:p>
              <a:p>
                <a:r>
                  <a:rPr lang="zh-CN" altLang="en-US" sz="2400" dirty="0"/>
                  <a:t>如果将</a:t>
                </a:r>
                <a:r>
                  <a:rPr lang="zh-CN" altLang="en-US" sz="2400" dirty="0">
                    <a:solidFill>
                      <a:srgbClr val="FFC000"/>
                    </a:solidFill>
                  </a:rPr>
                  <a:t>同一个置换</a:t>
                </a:r>
                <a:r>
                  <a:rPr lang="zh-CN" altLang="en-US" sz="2400" dirty="0"/>
                  <a:t>执行多次，那么必然会走入</a:t>
                </a:r>
                <a:r>
                  <a:rPr lang="zh-CN" altLang="en-US" sz="2400" dirty="0">
                    <a:solidFill>
                      <a:srgbClr val="FFC000"/>
                    </a:solidFill>
                  </a:rPr>
                  <a:t>循环</a:t>
                </a:r>
                <a:endParaRPr lang="en-US" altLang="zh-CN" sz="2400" dirty="0">
                  <a:solidFill>
                    <a:srgbClr val="FFC000"/>
                  </a:solidFill>
                </a:endParaRPr>
              </a:p>
              <a:p>
                <a:r>
                  <a:rPr lang="zh-CN" altLang="en-US" sz="2400" dirty="0"/>
                  <a:t>例如</a:t>
                </a:r>
                <a14:m>
                  <m:oMath xmlns:m="http://schemas.openxmlformats.org/officeDocument/2006/math">
                    <m:d>
                      <m:dPr>
                        <m:ctrlPr>
                          <a:rPr lang="en-US" altLang="zh-CN" sz="2400" i="1">
                            <a:latin typeface="Cambria Math" panose="02040503050406030204" pitchFamily="18" charset="0"/>
                          </a:rPr>
                        </m:ctrlPr>
                      </m:dPr>
                      <m:e>
                        <m:eqArr>
                          <m:eqArrPr>
                            <m:ctrlPr>
                              <a:rPr lang="en-US" altLang="zh-CN" sz="2400" i="1">
                                <a:latin typeface="Cambria Math" panose="02040503050406030204" pitchFamily="18" charset="0"/>
                              </a:rPr>
                            </m:ctrlPr>
                          </m:eqArrPr>
                          <m:e>
                            <m:r>
                              <a:rPr lang="en-US" altLang="zh-CN" sz="2400" i="1">
                                <a:latin typeface="Cambria Math" panose="02040503050406030204" pitchFamily="18" charset="0"/>
                              </a:rPr>
                              <m:t>1 2 3 4 5</m:t>
                            </m:r>
                          </m:e>
                          <m:e>
                            <m:r>
                              <a:rPr lang="en-US" altLang="zh-CN" sz="2400" i="1">
                                <a:latin typeface="Cambria Math" panose="02040503050406030204" pitchFamily="18" charset="0"/>
                              </a:rPr>
                              <m:t>2 5 4 3 1</m:t>
                            </m:r>
                          </m:e>
                        </m:eqArr>
                      </m:e>
                    </m:d>
                  </m:oMath>
                </a14:m>
                <a:r>
                  <a:rPr lang="en-US" altLang="zh-CN" sz="2400" dirty="0"/>
                  <a:t>(</a:t>
                </a:r>
                <a:r>
                  <a:rPr lang="zh-CN" altLang="en-US" sz="2400" dirty="0"/>
                  <a:t>下方标号连向上方标号</a:t>
                </a:r>
                <a:r>
                  <a:rPr lang="en-US" altLang="zh-CN" sz="2400" dirty="0"/>
                  <a:t>)</a:t>
                </a:r>
                <a:r>
                  <a:rPr lang="zh-CN" altLang="en-US" sz="2400" dirty="0"/>
                  <a:t>，可以用轮换分解表示为：</a:t>
                </a:r>
                <a:endParaRPr lang="en-US" altLang="zh-CN" sz="2400" dirty="0"/>
              </a:p>
              <a:p>
                <a:pPr/>
                <a14:m>
                  <m:oMathPara xmlns:m="http://schemas.openxmlformats.org/officeDocument/2006/math">
                    <m:oMathParaPr>
                      <m:jc m:val="centerGroup"/>
                    </m:oMathParaPr>
                    <m:oMath xmlns:m="http://schemas.openxmlformats.org/officeDocument/2006/math">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1 5 2</m:t>
                          </m:r>
                        </m:e>
                      </m:d>
                      <m:r>
                        <a:rPr lang="en-US" altLang="zh-CN" sz="2400" b="0" i="1" smtClean="0">
                          <a:latin typeface="Cambria Math" panose="02040503050406030204" pitchFamily="18" charset="0"/>
                        </a:rPr>
                        <m:t>(4 3)</m:t>
                      </m:r>
                    </m:oMath>
                  </m:oMathPara>
                </a14:m>
                <a:endParaRPr lang="en-US" altLang="zh-CN" sz="2400" dirty="0"/>
              </a:p>
              <a:p>
                <a:r>
                  <a:rPr lang="zh-CN" altLang="en-US" sz="2400" dirty="0"/>
                  <a:t>一个序列进行多少次同一个置换才能保持不变？</a:t>
                </a:r>
                <a:endParaRPr lang="en-US" altLang="zh-CN" sz="2400" dirty="0"/>
              </a:p>
            </p:txBody>
          </p:sp>
        </mc:Choice>
        <mc:Fallback xmlns="">
          <p:sp>
            <p:nvSpPr>
              <p:cNvPr id="2" name="内容占位符 1">
                <a:extLst>
                  <a:ext uri="{FF2B5EF4-FFF2-40B4-BE49-F238E27FC236}">
                    <a16:creationId xmlns:a16="http://schemas.microsoft.com/office/drawing/2014/main" id="{35965710-240D-43CC-A767-316B83790161}"/>
                  </a:ext>
                </a:extLst>
              </p:cNvPr>
              <p:cNvSpPr>
                <a:spLocks noGrp="1" noRot="1" noChangeAspect="1" noMove="1" noResize="1" noEditPoints="1" noAdjustHandles="1" noChangeArrowheads="1" noChangeShapeType="1" noTextEdit="1"/>
              </p:cNvSpPr>
              <p:nvPr>
                <p:ph idx="1"/>
              </p:nvPr>
            </p:nvSpPr>
            <p:spPr>
              <a:xfrm>
                <a:off x="838200" y="1382233"/>
                <a:ext cx="5690191" cy="4938546"/>
              </a:xfrm>
              <a:blipFill>
                <a:blip r:embed="rId3"/>
                <a:stretch>
                  <a:fillRect l="-1393"/>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BC2AA0F-7CC1-4879-9781-2B0D43D147C1}"/>
              </a:ext>
            </a:extLst>
          </p:cNvPr>
          <p:cNvSpPr>
            <a:spLocks noGrp="1"/>
          </p:cNvSpPr>
          <p:nvPr>
            <p:ph type="ctrTitle"/>
          </p:nvPr>
        </p:nvSpPr>
        <p:spPr/>
        <p:txBody>
          <a:bodyPr/>
          <a:lstStyle/>
          <a:p>
            <a:r>
              <a:rPr lang="zh-CN" altLang="en-US" dirty="0"/>
              <a:t>置换中的轮换</a:t>
            </a:r>
          </a:p>
        </p:txBody>
      </p:sp>
      <p:pic>
        <p:nvPicPr>
          <p:cNvPr id="5" name="图片 4">
            <a:extLst>
              <a:ext uri="{FF2B5EF4-FFF2-40B4-BE49-F238E27FC236}">
                <a16:creationId xmlns:a16="http://schemas.microsoft.com/office/drawing/2014/main" id="{934182EA-FC06-4675-9CF2-5D2175A6686D}"/>
              </a:ext>
            </a:extLst>
          </p:cNvPr>
          <p:cNvPicPr>
            <a:picLocks noChangeAspect="1"/>
          </p:cNvPicPr>
          <p:nvPr/>
        </p:nvPicPr>
        <p:blipFill>
          <a:blip r:embed="rId4"/>
          <a:stretch>
            <a:fillRect/>
          </a:stretch>
        </p:blipFill>
        <p:spPr>
          <a:xfrm>
            <a:off x="7620467" y="2324238"/>
            <a:ext cx="3733333" cy="2209524"/>
          </a:xfrm>
          <a:prstGeom prst="rect">
            <a:avLst/>
          </a:prstGeom>
        </p:spPr>
      </p:pic>
    </p:spTree>
    <p:extLst>
      <p:ext uri="{BB962C8B-B14F-4D97-AF65-F5344CB8AC3E}">
        <p14:creationId xmlns:p14="http://schemas.microsoft.com/office/powerpoint/2010/main" val="3393443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F22AE3E-A0FE-419F-ADC8-4E10073DE17E}"/>
                  </a:ext>
                </a:extLst>
              </p:cNvPr>
              <p:cNvSpPr>
                <a:spLocks noGrp="1"/>
              </p:cNvSpPr>
              <p:nvPr>
                <p:ph idx="1"/>
              </p:nvPr>
            </p:nvSpPr>
            <p:spPr>
              <a:xfrm>
                <a:off x="838200" y="1382233"/>
                <a:ext cx="8018721" cy="4938546"/>
              </a:xfrm>
            </p:spPr>
            <p:txBody>
              <a:bodyPr>
                <a:normAutofit fontScale="85000" lnSpcReduction="10000"/>
              </a:bodyPr>
              <a:lstStyle/>
              <a:p>
                <a:r>
                  <a:rPr lang="zh-CN" altLang="en-US" sz="2400" dirty="0"/>
                  <a:t>由一个集合</a:t>
                </a:r>
                <a:r>
                  <a:rPr lang="en-US" altLang="zh-CN" sz="2400" dirty="0"/>
                  <a:t>G</a:t>
                </a:r>
                <a:r>
                  <a:rPr lang="zh-CN" altLang="en-US" sz="2400" dirty="0"/>
                  <a:t>以及一个二元运算组成「</a:t>
                </a:r>
                <a:r>
                  <a:rPr lang="en-US" altLang="zh-CN" sz="2400" dirty="0"/>
                  <a:t>·</a:t>
                </a:r>
                <a:r>
                  <a:rPr lang="zh-CN" altLang="en-US" sz="2400" dirty="0"/>
                  <a:t>」，满足如下要求：</a:t>
                </a:r>
                <a:endParaRPr lang="en-US" altLang="zh-CN" sz="2400" dirty="0"/>
              </a:p>
              <a:p>
                <a:r>
                  <a:rPr lang="zh-CN" altLang="en-US" sz="2400" dirty="0"/>
                  <a:t>以整数加法群举例</a:t>
                </a:r>
                <a:endParaRPr lang="en-US" altLang="zh-CN" sz="2400" dirty="0"/>
              </a:p>
              <a:p>
                <a:r>
                  <a:rPr lang="en-US" altLang="zh-CN" sz="2400" dirty="0"/>
                  <a:t>1.</a:t>
                </a:r>
                <a:r>
                  <a:rPr lang="zh-CN" altLang="en-US" sz="2400" dirty="0"/>
                  <a:t>封闭性：对于任意</a:t>
                </a:r>
                <a14:m>
                  <m:oMath xmlns:m="http://schemas.openxmlformats.org/officeDocument/2006/math">
                    <m:r>
                      <a:rPr lang="en-US" altLang="zh-CN" sz="2400" b="0" i="1" smtClean="0">
                        <a:latin typeface="Cambria Math" panose="02040503050406030204" pitchFamily="18" charset="0"/>
                      </a:rPr>
                      <m:t>𝑎</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𝐺</m:t>
                    </m:r>
                    <m:r>
                      <a:rPr lang="zh-CN" altLang="en-US" sz="2400" i="1">
                        <a:latin typeface="Cambria Math" panose="02040503050406030204" pitchFamily="18" charset="0"/>
                      </a:rPr>
                      <m:t>，</m:t>
                    </m:r>
                    <m:r>
                      <m:rPr>
                        <m:sty m:val="p"/>
                      </m:rPr>
                      <a:rPr lang="en-US" altLang="zh-CN" sz="2400" i="1" smtClean="0">
                        <a:latin typeface="Cambria Math" panose="02040503050406030204" pitchFamily="18" charset="0"/>
                      </a:rPr>
                      <m:t>a</m:t>
                    </m:r>
                    <m:r>
                      <a:rPr lang="en-US" altLang="zh-CN" sz="2400" i="1">
                        <a:latin typeface="Cambria Math" panose="02040503050406030204" pitchFamily="18" charset="0"/>
                      </a:rPr>
                      <m:t>·</m:t>
                    </m:r>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𝐺</m:t>
                    </m:r>
                  </m:oMath>
                </a14:m>
                <a:r>
                  <a:rPr lang="zh-CN" altLang="en-US" sz="2400" dirty="0"/>
                  <a:t>（例如任意整数相加仍是整数）</a:t>
                </a:r>
                <a:endParaRPr lang="en-US" altLang="zh-CN" sz="2400" dirty="0"/>
              </a:p>
              <a:p>
                <a:r>
                  <a:rPr lang="en-US" altLang="zh-CN" sz="2400" dirty="0"/>
                  <a:t>2.</a:t>
                </a:r>
                <a:r>
                  <a:rPr lang="zh-CN" altLang="en-US" sz="2400" dirty="0"/>
                  <a:t>结合律：对于任意</a:t>
                </a:r>
                <a14:m>
                  <m:oMath xmlns:m="http://schemas.openxmlformats.org/officeDocument/2006/math">
                    <m:r>
                      <a:rPr lang="en-US" altLang="zh-CN" sz="2400" b="0" i="1" smtClean="0">
                        <a:latin typeface="Cambria Math" panose="02040503050406030204" pitchFamily="18" charset="0"/>
                      </a:rPr>
                      <m:t>𝑎</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𝐺</m:t>
                    </m:r>
                    <m:r>
                      <a:rPr lang="zh-CN" altLang="en-US" sz="2400" i="1">
                        <a:latin typeface="Cambria Math" panose="02040503050406030204" pitchFamily="18" charset="0"/>
                      </a:rPr>
                      <m:t>，</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𝑎</m:t>
                        </m:r>
                        <m:r>
                          <a:rPr lang="en-US" altLang="zh-CN" sz="2400" i="1">
                            <a:latin typeface="Cambria Math" panose="02040503050406030204" pitchFamily="18" charset="0"/>
                          </a:rPr>
                          <m:t>·</m:t>
                        </m:r>
                        <m:r>
                          <a:rPr lang="en-US" altLang="zh-CN" sz="2400" b="0" i="1" smtClean="0">
                            <a:latin typeface="Cambria Math" panose="02040503050406030204" pitchFamily="18" charset="0"/>
                          </a:rPr>
                          <m:t>𝑏</m:t>
                        </m:r>
                      </m:e>
                    </m:d>
                    <m:r>
                      <a:rPr lang="en-US" altLang="zh-CN" sz="2400" i="1">
                        <a:latin typeface="Cambria Math" panose="02040503050406030204" pitchFamily="18" charset="0"/>
                      </a:rPr>
                      <m:t>·</m:t>
                    </m:r>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𝑎</m:t>
                    </m:r>
                    <m:r>
                      <a:rPr lang="en-US" altLang="zh-CN" sz="2400" i="1">
                        <a:latin typeface="Cambria Math" panose="02040503050406030204" pitchFamily="18" charset="0"/>
                      </a:rPr>
                      <m:t>·</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𝑏</m:t>
                    </m:r>
                    <m:r>
                      <a:rPr lang="en-US" altLang="zh-CN" sz="2400" i="1">
                        <a:latin typeface="Cambria Math" panose="02040503050406030204" pitchFamily="18" charset="0"/>
                      </a:rPr>
                      <m:t>·</m:t>
                    </m:r>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oMath>
                </a14:m>
                <a:r>
                  <a:rPr lang="zh-CN" altLang="en-US" sz="2400" dirty="0"/>
                  <a:t>（例如加法满足结合律）</a:t>
                </a:r>
                <a:endParaRPr lang="en-US" altLang="zh-CN" sz="2400" dirty="0"/>
              </a:p>
              <a:p>
                <a:r>
                  <a:rPr lang="en-US" altLang="zh-CN" sz="2400" dirty="0"/>
                  <a:t>3.</a:t>
                </a:r>
                <a:r>
                  <a:rPr lang="zh-CN" altLang="en-US" sz="2400" dirty="0"/>
                  <a:t>单位元：存在</a:t>
                </a:r>
                <a14:m>
                  <m:oMath xmlns:m="http://schemas.openxmlformats.org/officeDocument/2006/math">
                    <m:r>
                      <a:rPr lang="en-US" altLang="zh-CN" sz="2400" b="0" i="1" smtClean="0">
                        <a:latin typeface="Cambria Math" panose="02040503050406030204" pitchFamily="18" charset="0"/>
                      </a:rPr>
                      <m:t>𝑒</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𝐺</m:t>
                    </m:r>
                  </m:oMath>
                </a14:m>
                <a:r>
                  <a:rPr lang="zh-CN" altLang="en-US" sz="2400" dirty="0"/>
                  <a:t>使得</a:t>
                </a:r>
                <a14:m>
                  <m:oMath xmlns:m="http://schemas.openxmlformats.org/officeDocument/2006/math">
                    <m:r>
                      <a:rPr lang="en-US" altLang="zh-CN" sz="2400" b="0" i="1" dirty="0" smtClean="0">
                        <a:latin typeface="Cambria Math" panose="02040503050406030204" pitchFamily="18" charset="0"/>
                      </a:rPr>
                      <m:t>𝑎</m:t>
                    </m:r>
                    <m:r>
                      <a:rPr lang="en-US" altLang="zh-CN" sz="2400" i="1" dirty="0">
                        <a:latin typeface="Cambria Math" panose="02040503050406030204" pitchFamily="18" charset="0"/>
                      </a:rPr>
                      <m:t>·</m:t>
                    </m:r>
                    <m:r>
                      <a:rPr lang="en-US" altLang="zh-CN" sz="2400" b="0" i="1" dirty="0" smtClean="0">
                        <a:latin typeface="Cambria Math" panose="02040503050406030204" pitchFamily="18" charset="0"/>
                      </a:rPr>
                      <m:t>𝑒</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𝑒</m:t>
                    </m:r>
                    <m:r>
                      <a:rPr lang="en-US" altLang="zh-CN" sz="2400" i="1" dirty="0">
                        <a:latin typeface="Cambria Math" panose="02040503050406030204" pitchFamily="18" charset="0"/>
                      </a:rPr>
                      <m:t>·</m:t>
                    </m:r>
                    <m:r>
                      <a:rPr lang="en-US" altLang="zh-CN" sz="2400" b="0" i="1" dirty="0" smtClean="0">
                        <a:latin typeface="Cambria Math" panose="02040503050406030204" pitchFamily="18" charset="0"/>
                      </a:rPr>
                      <m:t>𝑎</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𝑎</m:t>
                    </m:r>
                  </m:oMath>
                </a14:m>
                <a:r>
                  <a:rPr lang="zh-CN" altLang="en-US" sz="2400" dirty="0"/>
                  <a:t>成立（例如整数中的</a:t>
                </a:r>
                <a:r>
                  <a:rPr lang="en-US" altLang="zh-CN" sz="2400" dirty="0"/>
                  <a:t>0</a:t>
                </a:r>
                <a:r>
                  <a:rPr lang="zh-CN" altLang="en-US" sz="2400" dirty="0"/>
                  <a:t>）</a:t>
                </a:r>
                <a:endParaRPr lang="en-US" altLang="zh-CN" sz="2400" dirty="0"/>
              </a:p>
              <a:p>
                <a:r>
                  <a:rPr lang="en-US" altLang="zh-CN" sz="2400" dirty="0"/>
                  <a:t>4.</a:t>
                </a:r>
                <a:r>
                  <a:rPr lang="zh-CN" altLang="en-US" sz="2400" dirty="0"/>
                  <a:t>逆元：对于任意</a:t>
                </a:r>
                <a14:m>
                  <m:oMath xmlns:m="http://schemas.openxmlformats.org/officeDocument/2006/math">
                    <m:r>
                      <a:rPr lang="en-US" altLang="zh-CN" sz="2400" b="0" i="1" smtClean="0">
                        <a:latin typeface="Cambria Math" panose="02040503050406030204" pitchFamily="18" charset="0"/>
                      </a:rPr>
                      <m:t>𝑎</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𝐺</m:t>
                    </m:r>
                  </m:oMath>
                </a14:m>
                <a:r>
                  <a:rPr lang="zh-CN" altLang="en-US" sz="2400" dirty="0"/>
                  <a:t>存在</a:t>
                </a:r>
                <a14:m>
                  <m:oMath xmlns:m="http://schemas.openxmlformats.org/officeDocument/2006/math">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𝐺</m:t>
                    </m:r>
                  </m:oMath>
                </a14:m>
                <a:r>
                  <a:rPr lang="zh-CN" altLang="en-US" sz="2400" dirty="0"/>
                  <a:t>使得</a:t>
                </a:r>
                <a14:m>
                  <m:oMath xmlns:m="http://schemas.openxmlformats.org/officeDocument/2006/math">
                    <m:r>
                      <a:rPr lang="en-US" altLang="zh-CN" sz="2400" b="0" i="1" dirty="0" smtClean="0">
                        <a:latin typeface="Cambria Math" panose="02040503050406030204" pitchFamily="18" charset="0"/>
                      </a:rPr>
                      <m:t>𝑎</m:t>
                    </m:r>
                    <m:r>
                      <a:rPr lang="en-US" altLang="zh-CN" sz="2400" i="1" dirty="0">
                        <a:latin typeface="Cambria Math" panose="02040503050406030204" pitchFamily="18" charset="0"/>
                      </a:rPr>
                      <m:t>·</m:t>
                    </m:r>
                    <m:r>
                      <a:rPr lang="en-US" altLang="zh-CN" sz="2400" b="0" i="1" dirty="0" smtClean="0">
                        <a:latin typeface="Cambria Math" panose="02040503050406030204" pitchFamily="18" charset="0"/>
                      </a:rPr>
                      <m:t>𝑏</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𝑏</m:t>
                    </m:r>
                    <m:r>
                      <a:rPr lang="en-US" altLang="zh-CN" sz="2400" i="1" dirty="0">
                        <a:latin typeface="Cambria Math" panose="02040503050406030204" pitchFamily="18" charset="0"/>
                      </a:rPr>
                      <m:t>·</m:t>
                    </m:r>
                    <m:r>
                      <a:rPr lang="en-US" altLang="zh-CN" sz="2400" b="0" i="1" dirty="0" smtClean="0">
                        <a:latin typeface="Cambria Math" panose="02040503050406030204" pitchFamily="18" charset="0"/>
                      </a:rPr>
                      <m:t>𝑎</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𝑒</m:t>
                    </m:r>
                  </m:oMath>
                </a14:m>
                <a:r>
                  <a:rPr lang="zh-CN" altLang="en-US" sz="2400" dirty="0"/>
                  <a:t>（例如整数</a:t>
                </a:r>
                <a:r>
                  <a:rPr lang="en-US" altLang="zh-CN" sz="2400" dirty="0"/>
                  <a:t>a</a:t>
                </a:r>
                <a:r>
                  <a:rPr lang="zh-CN" altLang="en-US" sz="2400" dirty="0"/>
                  <a:t>的逆元就是</a:t>
                </a:r>
                <a:r>
                  <a:rPr lang="en-US" altLang="zh-CN" sz="2400" dirty="0"/>
                  <a:t>-a</a:t>
                </a:r>
                <a:r>
                  <a:rPr lang="zh-CN" altLang="en-US" sz="2400" dirty="0"/>
                  <a:t>）</a:t>
                </a:r>
                <a:endParaRPr lang="en-US" altLang="zh-CN" sz="2400" dirty="0"/>
              </a:p>
              <a:p>
                <a:endParaRPr lang="en-US" altLang="zh-CN" sz="2400" dirty="0"/>
              </a:p>
              <a:p>
                <a:r>
                  <a:rPr lang="zh-CN" altLang="en-US" sz="2400" dirty="0"/>
                  <a:t>不要求交换律</a:t>
                </a:r>
                <a:endParaRPr lang="en-US" altLang="zh-CN" sz="2400" dirty="0"/>
              </a:p>
            </p:txBody>
          </p:sp>
        </mc:Choice>
        <mc:Fallback xmlns="">
          <p:sp>
            <p:nvSpPr>
              <p:cNvPr id="2" name="内容占位符 1">
                <a:extLst>
                  <a:ext uri="{FF2B5EF4-FFF2-40B4-BE49-F238E27FC236}">
                    <a16:creationId xmlns:a16="http://schemas.microsoft.com/office/drawing/2014/main" id="{9F22AE3E-A0FE-419F-ADC8-4E10073DE17E}"/>
                  </a:ext>
                </a:extLst>
              </p:cNvPr>
              <p:cNvSpPr>
                <a:spLocks noGrp="1" noRot="1" noChangeAspect="1" noMove="1" noResize="1" noEditPoints="1" noAdjustHandles="1" noChangeArrowheads="1" noChangeShapeType="1" noTextEdit="1"/>
              </p:cNvSpPr>
              <p:nvPr>
                <p:ph idx="1"/>
              </p:nvPr>
            </p:nvSpPr>
            <p:spPr>
              <a:xfrm>
                <a:off x="838200" y="1382233"/>
                <a:ext cx="8018721" cy="4938546"/>
              </a:xfrm>
              <a:blipFill>
                <a:blip r:embed="rId2"/>
                <a:stretch>
                  <a:fillRect l="-837" r="-760"/>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A90FC88-2645-4471-8212-DBA55A95D1A2}"/>
              </a:ext>
            </a:extLst>
          </p:cNvPr>
          <p:cNvSpPr>
            <a:spLocks noGrp="1"/>
          </p:cNvSpPr>
          <p:nvPr>
            <p:ph type="ctrTitle"/>
          </p:nvPr>
        </p:nvSpPr>
        <p:spPr/>
        <p:txBody>
          <a:bodyPr/>
          <a:lstStyle/>
          <a:p>
            <a:r>
              <a:rPr lang="zh-CN" altLang="en-US" dirty="0"/>
              <a:t>群</a:t>
            </a:r>
          </a:p>
        </p:txBody>
      </p:sp>
      <p:sp>
        <p:nvSpPr>
          <p:cNvPr id="4" name="内容占位符 3">
            <a:extLst>
              <a:ext uri="{FF2B5EF4-FFF2-40B4-BE49-F238E27FC236}">
                <a16:creationId xmlns:a16="http://schemas.microsoft.com/office/drawing/2014/main" id="{0754AA39-F3B4-4DE7-A1E2-37DBC2AA4985}"/>
              </a:ext>
            </a:extLst>
          </p:cNvPr>
          <p:cNvSpPr>
            <a:spLocks noGrp="1"/>
          </p:cNvSpPr>
          <p:nvPr>
            <p:ph sz="quarter" idx="10"/>
          </p:nvPr>
        </p:nvSpPr>
        <p:spPr/>
        <p:txBody>
          <a:bodyPr/>
          <a:lstStyle/>
          <a:p>
            <a:endParaRPr lang="zh-CN" altLang="en-US"/>
          </a:p>
        </p:txBody>
      </p:sp>
      <p:sp>
        <p:nvSpPr>
          <p:cNvPr id="5" name="文本框 4">
            <a:extLst>
              <a:ext uri="{FF2B5EF4-FFF2-40B4-BE49-F238E27FC236}">
                <a16:creationId xmlns:a16="http://schemas.microsoft.com/office/drawing/2014/main" id="{6626E91F-3532-4471-82A2-981805E242E2}"/>
              </a:ext>
            </a:extLst>
          </p:cNvPr>
          <p:cNvSpPr txBox="1"/>
          <p:nvPr/>
        </p:nvSpPr>
        <p:spPr>
          <a:xfrm>
            <a:off x="8856921" y="3017212"/>
            <a:ext cx="3057247" cy="1077218"/>
          </a:xfrm>
          <a:prstGeom prst="rect">
            <a:avLst/>
          </a:prstGeom>
          <a:noFill/>
        </p:spPr>
        <p:txBody>
          <a:bodyPr wrap="none" rtlCol="0">
            <a:spAutoFit/>
          </a:bodyPr>
          <a:lstStyle/>
          <a:p>
            <a:r>
              <a:rPr lang="zh-CN" altLang="en-US" sz="1600" dirty="0"/>
              <a:t>下面这些结构不符合什么条件？</a:t>
            </a:r>
            <a:endParaRPr lang="en-US" altLang="zh-CN" sz="1600" dirty="0"/>
          </a:p>
          <a:p>
            <a:r>
              <a:rPr lang="zh-CN" altLang="en-US" sz="1600" dirty="0"/>
              <a:t>负数</a:t>
            </a:r>
            <a:r>
              <a:rPr lang="en-US" altLang="zh-CN" sz="1600" dirty="0"/>
              <a:t>+</a:t>
            </a:r>
            <a:r>
              <a:rPr lang="zh-CN" altLang="en-US" sz="1600" dirty="0"/>
              <a:t>乘法</a:t>
            </a:r>
            <a:endParaRPr lang="en-US" altLang="zh-CN" sz="1600" dirty="0"/>
          </a:p>
          <a:p>
            <a:r>
              <a:rPr lang="zh-CN" altLang="en-US" sz="1600" dirty="0"/>
              <a:t>整数</a:t>
            </a:r>
            <a:r>
              <a:rPr lang="en-US" altLang="zh-CN" sz="1600" dirty="0"/>
              <a:t>+</a:t>
            </a:r>
            <a:r>
              <a:rPr lang="zh-CN" altLang="en-US" sz="1600" dirty="0"/>
              <a:t>除法</a:t>
            </a:r>
            <a:endParaRPr lang="en-US" altLang="zh-CN" sz="1600" dirty="0"/>
          </a:p>
          <a:p>
            <a:r>
              <a:rPr lang="en-US" altLang="zh-CN" sz="1600" dirty="0"/>
              <a:t>{0,1,2,3}+</a:t>
            </a:r>
            <a:r>
              <a:rPr lang="zh-CN" altLang="en-US" sz="1600" dirty="0"/>
              <a:t>模</a:t>
            </a:r>
            <a:r>
              <a:rPr lang="en-US" altLang="zh-CN" sz="1600" dirty="0"/>
              <a:t>4</a:t>
            </a:r>
            <a:r>
              <a:rPr lang="zh-CN" altLang="en-US" sz="1600" dirty="0"/>
              <a:t>意义下的乘法</a:t>
            </a:r>
          </a:p>
        </p:txBody>
      </p:sp>
    </p:spTree>
    <p:extLst>
      <p:ext uri="{BB962C8B-B14F-4D97-AF65-F5344CB8AC3E}">
        <p14:creationId xmlns:p14="http://schemas.microsoft.com/office/powerpoint/2010/main" val="3092524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D940E97-6AC1-4723-8575-A13123F60254}"/>
                  </a:ext>
                </a:extLst>
              </p:cNvPr>
              <p:cNvSpPr>
                <a:spLocks noGrp="1"/>
              </p:cNvSpPr>
              <p:nvPr>
                <p:ph idx="1"/>
              </p:nvPr>
            </p:nvSpPr>
            <p:spPr/>
            <p:txBody>
              <a:bodyPr/>
              <a:lstStyle/>
              <a:p>
                <a:r>
                  <a:rPr lang="zh-CN" altLang="en-US" dirty="0"/>
                  <a:t>如果一组置换在连接运算下构成一个群，那么称其为置换群</a:t>
                </a:r>
                <a:endParaRPr lang="en-US" altLang="zh-CN" dirty="0"/>
              </a:p>
              <a:p>
                <a:r>
                  <a:rPr lang="zh-CN" altLang="en-US" dirty="0"/>
                  <a:t>单位元</a:t>
                </a:r>
                <a:r>
                  <a:rPr lang="en-US" altLang="zh-CN" dirty="0">
                    <a:sym typeface="Wingdings" panose="05000000000000000000" pitchFamily="2" charset="2"/>
                  </a:rPr>
                  <a:t>:(1,2,3,…,n)</a:t>
                </a:r>
              </a:p>
              <a:p>
                <a:r>
                  <a:rPr lang="zh-CN" altLang="en-US" dirty="0">
                    <a:sym typeface="Wingdings" panose="05000000000000000000" pitchFamily="2" charset="2"/>
                  </a:rPr>
                  <a:t>连接运算满足结合律</a:t>
                </a:r>
                <a:endParaRPr lang="en-US" altLang="zh-CN" dirty="0">
                  <a:sym typeface="Wingdings" panose="05000000000000000000" pitchFamily="2" charset="2"/>
                </a:endParaRPr>
              </a:p>
              <a:p>
                <a:r>
                  <a:rPr lang="zh-CN" altLang="en-US" dirty="0"/>
                  <a:t>构造</a:t>
                </a:r>
                <a:r>
                  <a:rPr lang="en-US" altLang="zh-CN" dirty="0"/>
                  <a:t>A</a:t>
                </a:r>
                <a:r>
                  <a:rPr lang="zh-CN" altLang="en-US" dirty="0"/>
                  <a:t>的逆元</a:t>
                </a:r>
                <a:r>
                  <a:rPr lang="en-US" altLang="zh-CN" dirty="0"/>
                  <a:t>B:</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𝑖</m:t>
                    </m:r>
                  </m:oMath>
                </a14:m>
                <a:endParaRPr lang="zh-CN" altLang="en-US" dirty="0"/>
              </a:p>
            </p:txBody>
          </p:sp>
        </mc:Choice>
        <mc:Fallback xmlns="">
          <p:sp>
            <p:nvSpPr>
              <p:cNvPr id="2" name="内容占位符 1">
                <a:extLst>
                  <a:ext uri="{FF2B5EF4-FFF2-40B4-BE49-F238E27FC236}">
                    <a16:creationId xmlns:a16="http://schemas.microsoft.com/office/drawing/2014/main" id="{0D940E97-6AC1-4723-8575-A13123F60254}"/>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85A8B82-8BF0-40DD-8489-8CBB6B976924}"/>
              </a:ext>
            </a:extLst>
          </p:cNvPr>
          <p:cNvSpPr>
            <a:spLocks noGrp="1"/>
          </p:cNvSpPr>
          <p:nvPr>
            <p:ph type="ctrTitle"/>
          </p:nvPr>
        </p:nvSpPr>
        <p:spPr/>
        <p:txBody>
          <a:bodyPr/>
          <a:lstStyle/>
          <a:p>
            <a:r>
              <a:rPr lang="zh-CN" altLang="en-US" dirty="0"/>
              <a:t>置换群</a:t>
            </a:r>
          </a:p>
        </p:txBody>
      </p:sp>
      <p:sp>
        <p:nvSpPr>
          <p:cNvPr id="4" name="内容占位符 3">
            <a:extLst>
              <a:ext uri="{FF2B5EF4-FFF2-40B4-BE49-F238E27FC236}">
                <a16:creationId xmlns:a16="http://schemas.microsoft.com/office/drawing/2014/main" id="{158BCC58-A610-4382-AA89-BCC7946EB49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126187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BAB82A3-8556-4C84-933E-8DFFA0EBCEED}"/>
                  </a:ext>
                </a:extLst>
              </p:cNvPr>
              <p:cNvSpPr>
                <a:spLocks noGrp="1"/>
              </p:cNvSpPr>
              <p:nvPr>
                <p:ph idx="1"/>
              </p:nvPr>
            </p:nvSpPr>
            <p:spPr/>
            <p:txBody>
              <a:bodyPr/>
              <a:lstStyle/>
              <a:p>
                <a:pPr>
                  <a:lnSpc>
                    <a:spcPct val="120000"/>
                  </a:lnSpc>
                </a:pPr>
                <a:r>
                  <a:rPr lang="zh-CN" altLang="en-US" sz="2400" dirty="0"/>
                  <a:t>给出一个长为</a:t>
                </a:r>
                <a:r>
                  <a:rPr lang="en-US" altLang="zh-CN" sz="2400" dirty="0"/>
                  <a:t>n</a:t>
                </a:r>
                <a:r>
                  <a:rPr lang="zh-CN" altLang="en-US" sz="2400" dirty="0"/>
                  <a:t>的序列和一个置换群</a:t>
                </a:r>
                <a:r>
                  <a:rPr lang="en-US" altLang="zh-CN" sz="2400" dirty="0"/>
                  <a:t>G</a:t>
                </a:r>
                <a:r>
                  <a:rPr lang="zh-CN" altLang="en-US" sz="2400" dirty="0"/>
                  <a:t>，要求你使用</a:t>
                </a:r>
                <a:r>
                  <a:rPr lang="en-US" altLang="zh-CN" sz="2400" dirty="0"/>
                  <a:t>t</a:t>
                </a:r>
                <a:r>
                  <a:rPr lang="zh-CN" altLang="en-US" sz="2400" dirty="0"/>
                  <a:t>种给其中元素染色。两个染色方案不同，当且仅当对一个方案进行</a:t>
                </a:r>
                <a:r>
                  <a:rPr lang="en-US" altLang="zh-CN" sz="2400" dirty="0">
                    <a:solidFill>
                      <a:srgbClr val="FFC000"/>
                    </a:solidFill>
                  </a:rPr>
                  <a:t>G</a:t>
                </a:r>
                <a:r>
                  <a:rPr lang="zh-CN" altLang="en-US" sz="2400" dirty="0">
                    <a:solidFill>
                      <a:srgbClr val="FFC000"/>
                    </a:solidFill>
                  </a:rPr>
                  <a:t>中任意一个置换</a:t>
                </a:r>
                <a:r>
                  <a:rPr lang="zh-CN" altLang="en-US" sz="2400" dirty="0"/>
                  <a:t>都不能变成另一个方案</a:t>
                </a:r>
                <a:r>
                  <a:rPr lang="en-US" altLang="zh-CN" sz="2400" dirty="0"/>
                  <a:t>(</a:t>
                </a:r>
                <a:r>
                  <a:rPr lang="zh-CN" altLang="en-US" sz="2400" dirty="0"/>
                  <a:t>例如一串项链染色，两个方案不同当且仅当一个方案任意旋转后都不能变成另一个方案</a:t>
                </a:r>
                <a:r>
                  <a:rPr lang="en-US" altLang="zh-CN" sz="2400" dirty="0"/>
                  <a:t>)</a:t>
                </a:r>
                <a:r>
                  <a:rPr lang="zh-CN" altLang="en-US" sz="2400" dirty="0"/>
                  <a:t>，求方案数：</a:t>
                </a:r>
                <a:endParaRPr lang="en-US" altLang="zh-CN" sz="2400" dirty="0"/>
              </a:p>
              <a:p>
                <a:pPr>
                  <a:lnSpc>
                    <a:spcPct val="150000"/>
                  </a:lnSpc>
                </a:pPr>
                <a14:m>
                  <m:oMathPara xmlns:m="http://schemas.openxmlformats.org/officeDocument/2006/math">
                    <m:oMathParaPr>
                      <m:jc m:val="centerGroup"/>
                    </m:oMathParaPr>
                    <m:oMath xmlns:m="http://schemas.openxmlformats.org/officeDocument/2006/math">
                      <m:f>
                        <m:fPr>
                          <m:ctrlPr>
                            <a:rPr lang="en-US" altLang="zh-CN" b="0" i="1" smtClean="0">
                              <a:latin typeface="Cambria Math" panose="02040503050406030204" pitchFamily="18" charset="0"/>
                            </a:rPr>
                          </m:ctrlPr>
                        </m:fPr>
                        <m:num>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𝐺</m:t>
                              </m:r>
                            </m:sub>
                            <m:sup/>
                            <m:e>
                              <m:r>
                                <m:rPr>
                                  <m:sty m:val="p"/>
                                </m:rPr>
                                <a:rPr lang="en-US" altLang="zh-CN" i="1">
                                  <a:latin typeface="Cambria Math" panose="02040503050406030204" pitchFamily="18" charset="0"/>
                                </a:rPr>
                                <m:t>g</m:t>
                              </m:r>
                              <m:r>
                                <a:rPr lang="zh-CN" altLang="en-US" i="1">
                                  <a:latin typeface="Cambria Math" panose="02040503050406030204" pitchFamily="18" charset="0"/>
                                </a:rPr>
                                <m:t>不动点</m:t>
                              </m:r>
                              <m:r>
                                <a:rPr lang="zh-CN" altLang="en-US" i="1" smtClean="0">
                                  <a:latin typeface="Cambria Math" panose="02040503050406030204" pitchFamily="18" charset="0"/>
                                </a:rPr>
                                <m:t>的</m:t>
                              </m:r>
                              <m:r>
                                <a:rPr lang="zh-CN" altLang="en-US" i="1">
                                  <a:latin typeface="Cambria Math" panose="02040503050406030204" pitchFamily="18" charset="0"/>
                                </a:rPr>
                                <m:t>数量</m:t>
                              </m:r>
                            </m:e>
                          </m:nary>
                        </m:num>
                        <m:den>
                          <m:r>
                            <a:rPr lang="en-US" altLang="zh-CN" b="0" i="1" smtClean="0">
                              <a:latin typeface="Cambria Math" panose="02040503050406030204" pitchFamily="18" charset="0"/>
                            </a:rPr>
                            <m:t>|</m:t>
                          </m:r>
                          <m:r>
                            <a:rPr lang="en-US" altLang="zh-CN" b="0" i="1" smtClean="0">
                              <a:latin typeface="Cambria Math" panose="02040503050406030204" pitchFamily="18" charset="0"/>
                            </a:rPr>
                            <m:t>𝐺</m:t>
                          </m:r>
                          <m:r>
                            <a:rPr lang="en-US" altLang="zh-CN" b="0" i="1" smtClean="0">
                              <a:latin typeface="Cambria Math" panose="02040503050406030204" pitchFamily="18" charset="0"/>
                            </a:rPr>
                            <m:t>|</m:t>
                          </m:r>
                        </m:den>
                      </m:f>
                    </m:oMath>
                  </m:oMathPara>
                </a14:m>
                <a:endParaRPr lang="en-US" altLang="zh-CN" b="0" dirty="0"/>
              </a:p>
              <a:p>
                <a:r>
                  <a:rPr lang="zh-CN" altLang="en-US" dirty="0"/>
                  <a:t>其中</a:t>
                </a:r>
                <a:r>
                  <a:rPr lang="en-US" altLang="zh-CN" dirty="0"/>
                  <a:t>|G|</a:t>
                </a:r>
                <a:r>
                  <a:rPr lang="zh-CN" altLang="en-US" dirty="0"/>
                  <a:t>表示置换群的大小，</a:t>
                </a:r>
                <a:r>
                  <a:rPr lang="en-US" altLang="zh-CN" dirty="0"/>
                  <a:t>g</a:t>
                </a:r>
                <a:r>
                  <a:rPr lang="zh-CN" altLang="en-US" dirty="0"/>
                  <a:t>是</a:t>
                </a:r>
                <a:r>
                  <a:rPr lang="en-US" altLang="zh-CN" dirty="0"/>
                  <a:t>G</a:t>
                </a:r>
                <a:r>
                  <a:rPr lang="zh-CN" altLang="en-US" dirty="0"/>
                  <a:t>中任意一个置换</a:t>
                </a:r>
              </a:p>
            </p:txBody>
          </p:sp>
        </mc:Choice>
        <mc:Fallback xmlns="">
          <p:sp>
            <p:nvSpPr>
              <p:cNvPr id="2" name="内容占位符 1">
                <a:extLst>
                  <a:ext uri="{FF2B5EF4-FFF2-40B4-BE49-F238E27FC236}">
                    <a16:creationId xmlns:a16="http://schemas.microsoft.com/office/drawing/2014/main" id="{9BAB82A3-8556-4C84-933E-8DFFA0EBCEED}"/>
                  </a:ext>
                </a:extLst>
              </p:cNvPr>
              <p:cNvSpPr>
                <a:spLocks noGrp="1" noRot="1" noChangeAspect="1" noMove="1" noResize="1" noEditPoints="1" noAdjustHandles="1" noChangeArrowheads="1" noChangeShapeType="1" noTextEdit="1"/>
              </p:cNvSpPr>
              <p:nvPr>
                <p:ph idx="1"/>
              </p:nvPr>
            </p:nvSpPr>
            <p:spPr>
              <a:blipFill>
                <a:blip r:embed="rId2"/>
                <a:stretch>
                  <a:fillRect l="-1217" r="-23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57BF012-8CA3-47D0-9B51-6D07080B1BF0}"/>
              </a:ext>
            </a:extLst>
          </p:cNvPr>
          <p:cNvSpPr>
            <a:spLocks noGrp="1"/>
          </p:cNvSpPr>
          <p:nvPr>
            <p:ph type="ctrTitle"/>
          </p:nvPr>
        </p:nvSpPr>
        <p:spPr/>
        <p:txBody>
          <a:bodyPr/>
          <a:lstStyle/>
          <a:p>
            <a:r>
              <a:rPr lang="en-US" altLang="zh-CN" dirty="0"/>
              <a:t>Burnside</a:t>
            </a:r>
            <a:r>
              <a:rPr lang="zh-CN" altLang="en-US" dirty="0"/>
              <a:t>引理</a:t>
            </a:r>
          </a:p>
        </p:txBody>
      </p:sp>
      <p:sp>
        <p:nvSpPr>
          <p:cNvPr id="4" name="内容占位符 3">
            <a:extLst>
              <a:ext uri="{FF2B5EF4-FFF2-40B4-BE49-F238E27FC236}">
                <a16:creationId xmlns:a16="http://schemas.microsoft.com/office/drawing/2014/main" id="{403B7909-86B3-4BBF-B5A8-28BEED7EF56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14983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92893AF-408C-45EE-8705-77FCC66A58BE}"/>
              </a:ext>
            </a:extLst>
          </p:cNvPr>
          <p:cNvSpPr>
            <a:spLocks noGrp="1"/>
          </p:cNvSpPr>
          <p:nvPr>
            <p:ph idx="1"/>
          </p:nvPr>
        </p:nvSpPr>
        <p:spPr/>
        <p:txBody>
          <a:bodyPr/>
          <a:lstStyle/>
          <a:p>
            <a:r>
              <a:rPr lang="zh-CN" altLang="en-US" dirty="0"/>
              <a:t>一个置换的不动点，即一个执行置换前后不变的序列</a:t>
            </a:r>
            <a:endParaRPr lang="en-US" altLang="zh-CN" dirty="0"/>
          </a:p>
          <a:p>
            <a:r>
              <a:rPr lang="zh-CN" altLang="en-US" dirty="0"/>
              <a:t>例如：</a:t>
            </a:r>
            <a:endParaRPr lang="en-US" altLang="zh-CN" dirty="0"/>
          </a:p>
          <a:p>
            <a:r>
              <a:rPr lang="zh-CN" altLang="en-US" dirty="0"/>
              <a:t>置换</a:t>
            </a:r>
            <a:r>
              <a:rPr lang="en-US" altLang="zh-CN" dirty="0"/>
              <a:t>(1 2 3 4 5)</a:t>
            </a:r>
            <a:r>
              <a:rPr lang="zh-CN" altLang="en-US" dirty="0"/>
              <a:t>的不动点是所有长度为</a:t>
            </a:r>
            <a:r>
              <a:rPr lang="en-US" altLang="zh-CN" dirty="0"/>
              <a:t>5</a:t>
            </a:r>
            <a:r>
              <a:rPr lang="zh-CN" altLang="en-US" dirty="0"/>
              <a:t>的序列</a:t>
            </a:r>
            <a:endParaRPr lang="en-US" altLang="zh-CN" dirty="0"/>
          </a:p>
          <a:p>
            <a:r>
              <a:rPr lang="zh-CN" altLang="en-US" dirty="0"/>
              <a:t>置换</a:t>
            </a:r>
            <a:r>
              <a:rPr lang="en-US" altLang="zh-CN" dirty="0"/>
              <a:t>(2 1 4 3)</a:t>
            </a:r>
            <a:r>
              <a:rPr lang="zh-CN" altLang="en-US" dirty="0"/>
              <a:t>的不动点有</a:t>
            </a:r>
            <a:r>
              <a:rPr lang="en-US" altLang="zh-CN" dirty="0"/>
              <a:t>{</a:t>
            </a:r>
            <a:r>
              <a:rPr lang="en-US" altLang="zh-CN" dirty="0" err="1"/>
              <a:t>a,a,a,a</a:t>
            </a:r>
            <a:r>
              <a:rPr lang="en-US" altLang="zh-CN" dirty="0"/>
              <a:t>},{</a:t>
            </a:r>
            <a:r>
              <a:rPr lang="en-US" altLang="zh-CN" dirty="0" err="1"/>
              <a:t>a,a,b,b</a:t>
            </a:r>
            <a:r>
              <a:rPr lang="en-US" altLang="zh-CN" dirty="0"/>
              <a:t>}{</a:t>
            </a:r>
            <a:r>
              <a:rPr lang="en-US" altLang="zh-CN" dirty="0" err="1"/>
              <a:t>b,b,a,a</a:t>
            </a:r>
            <a:r>
              <a:rPr lang="en-US" altLang="zh-CN" dirty="0"/>
              <a:t>}{</a:t>
            </a:r>
            <a:r>
              <a:rPr lang="en-US" altLang="zh-CN" dirty="0" err="1"/>
              <a:t>b,b,b,b</a:t>
            </a:r>
            <a:r>
              <a:rPr lang="en-US" altLang="zh-CN" dirty="0"/>
              <a:t>}</a:t>
            </a:r>
          </a:p>
          <a:p>
            <a:r>
              <a:rPr lang="zh-CN" altLang="en-US" dirty="0"/>
              <a:t>「将正方形顺时针旋转</a:t>
            </a:r>
            <a:r>
              <a:rPr lang="en-US" altLang="zh-CN" dirty="0"/>
              <a:t>180°</a:t>
            </a:r>
            <a:r>
              <a:rPr lang="zh-CN" altLang="en-US" dirty="0"/>
              <a:t>」的不动点有</a:t>
            </a:r>
            <a:endParaRPr lang="en-US" altLang="zh-CN" dirty="0"/>
          </a:p>
          <a:p>
            <a:endParaRPr lang="en-US" altLang="zh-CN" dirty="0"/>
          </a:p>
          <a:p>
            <a:endParaRPr lang="en-US" altLang="zh-CN" dirty="0"/>
          </a:p>
          <a:p>
            <a:r>
              <a:rPr lang="zh-CN" altLang="en-US" dirty="0"/>
              <a:t>使用</a:t>
            </a:r>
            <a:r>
              <a:rPr lang="en-US" altLang="zh-CN" dirty="0"/>
              <a:t>Burnside</a:t>
            </a:r>
            <a:r>
              <a:rPr lang="zh-CN" altLang="en-US" dirty="0"/>
              <a:t>引理的关键就是计数不动点</a:t>
            </a:r>
            <a:endParaRPr lang="en-US" altLang="zh-CN" dirty="0"/>
          </a:p>
        </p:txBody>
      </p:sp>
      <p:sp>
        <p:nvSpPr>
          <p:cNvPr id="3" name="标题 2">
            <a:extLst>
              <a:ext uri="{FF2B5EF4-FFF2-40B4-BE49-F238E27FC236}">
                <a16:creationId xmlns:a16="http://schemas.microsoft.com/office/drawing/2014/main" id="{16A7A66C-1F8F-4C84-8E8E-76CDB1B64DB2}"/>
              </a:ext>
            </a:extLst>
          </p:cNvPr>
          <p:cNvSpPr>
            <a:spLocks noGrp="1"/>
          </p:cNvSpPr>
          <p:nvPr>
            <p:ph type="ctrTitle"/>
          </p:nvPr>
        </p:nvSpPr>
        <p:spPr/>
        <p:txBody>
          <a:bodyPr/>
          <a:lstStyle/>
          <a:p>
            <a:r>
              <a:rPr lang="zh-CN" altLang="en-US" dirty="0"/>
              <a:t>不动点</a:t>
            </a:r>
          </a:p>
        </p:txBody>
      </p:sp>
      <p:pic>
        <p:nvPicPr>
          <p:cNvPr id="10" name="图片 9">
            <a:extLst>
              <a:ext uri="{FF2B5EF4-FFF2-40B4-BE49-F238E27FC236}">
                <a16:creationId xmlns:a16="http://schemas.microsoft.com/office/drawing/2014/main" id="{F4E2C61A-92C3-4AAB-907A-612B7B57BBB2}"/>
              </a:ext>
            </a:extLst>
          </p:cNvPr>
          <p:cNvPicPr>
            <a:picLocks noChangeAspect="1"/>
          </p:cNvPicPr>
          <p:nvPr/>
        </p:nvPicPr>
        <p:blipFill>
          <a:blip r:embed="rId2"/>
          <a:stretch>
            <a:fillRect/>
          </a:stretch>
        </p:blipFill>
        <p:spPr>
          <a:xfrm>
            <a:off x="3005147" y="4387645"/>
            <a:ext cx="4810105" cy="888298"/>
          </a:xfrm>
          <a:prstGeom prst="rect">
            <a:avLst/>
          </a:prstGeom>
        </p:spPr>
      </p:pic>
    </p:spTree>
    <p:extLst>
      <p:ext uri="{BB962C8B-B14F-4D97-AF65-F5344CB8AC3E}">
        <p14:creationId xmlns:p14="http://schemas.microsoft.com/office/powerpoint/2010/main" val="4279536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F708B4F-316F-4C3F-8DBC-5986B102B792}"/>
                  </a:ext>
                </a:extLst>
              </p:cNvPr>
              <p:cNvSpPr>
                <a:spLocks noGrp="1"/>
              </p:cNvSpPr>
              <p:nvPr>
                <p:ph idx="1"/>
              </p:nvPr>
            </p:nvSpPr>
            <p:spPr/>
            <p:txBody>
              <a:bodyPr>
                <a:normAutofit/>
              </a:bodyPr>
              <a:lstStyle/>
              <a:p>
                <a:r>
                  <a:rPr lang="zh-CN" altLang="en-US" sz="2400" b="0" dirty="0">
                    <a:latin typeface="Cambria Math" panose="02040503050406030204" pitchFamily="18" charset="0"/>
                  </a:rPr>
                  <a:t>是</a:t>
                </a:r>
                <a:r>
                  <a:rPr lang="en-US" altLang="zh-CN" sz="2400" dirty="0">
                    <a:latin typeface="Cambria Math" panose="02040503050406030204" pitchFamily="18" charset="0"/>
                  </a:rPr>
                  <a:t>Burnside</a:t>
                </a:r>
                <a:r>
                  <a:rPr lang="zh-CN" altLang="en-US" sz="2400" dirty="0">
                    <a:latin typeface="Cambria Math" panose="02040503050406030204" pitchFamily="18" charset="0"/>
                  </a:rPr>
                  <a:t>引理的具体化，具体给出了如何求解</a:t>
                </a:r>
                <a:r>
                  <a:rPr lang="zh-CN" altLang="en-US" sz="2400" dirty="0">
                    <a:solidFill>
                      <a:srgbClr val="FFC000"/>
                    </a:solidFill>
                    <a:latin typeface="Cambria Math" panose="02040503050406030204" pitchFamily="18" charset="0"/>
                  </a:rPr>
                  <a:t>不动点的数目</a:t>
                </a:r>
                <a:r>
                  <a:rPr lang="zh-CN" altLang="en-US" sz="2400" dirty="0">
                    <a:latin typeface="Cambria Math" panose="02040503050406030204" pitchFamily="18" charset="0"/>
                  </a:rPr>
                  <a:t>：</a:t>
                </a:r>
                <a:endParaRPr lang="en-US" altLang="zh-CN" sz="2400" b="0"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f>
                        <m:fPr>
                          <m:ctrlPr>
                            <a:rPr lang="en-US" altLang="zh-CN" sz="2400" b="0" i="1" smtClean="0">
                              <a:latin typeface="Cambria Math" panose="02040503050406030204" pitchFamily="18" charset="0"/>
                            </a:rPr>
                          </m:ctrlPr>
                        </m:fPr>
                        <m:num>
                          <m:r>
                            <a:rPr lang="en-US" altLang="zh-CN" sz="2400" b="0" i="1" smtClean="0">
                              <a:latin typeface="Cambria Math" panose="02040503050406030204" pitchFamily="18" charset="0"/>
                            </a:rPr>
                            <m:t>1</m:t>
                          </m:r>
                        </m:num>
                        <m:den>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𝐺</m:t>
                          </m:r>
                          <m:r>
                            <a:rPr lang="en-US" altLang="zh-CN" sz="2400" b="0" i="1" smtClean="0">
                              <a:latin typeface="Cambria Math" panose="02040503050406030204" pitchFamily="18" charset="0"/>
                            </a:rPr>
                            <m:t>|</m:t>
                          </m:r>
                        </m:den>
                      </m:f>
                      <m:nary>
                        <m:naryPr>
                          <m:chr m:val="∑"/>
                          <m:ctrlPr>
                            <a:rPr lang="en-US" altLang="zh-CN" sz="2400" b="0" i="1" smtClean="0">
                              <a:latin typeface="Cambria Math" panose="02040503050406030204" pitchFamily="18" charset="0"/>
                            </a:rPr>
                          </m:ctrlPr>
                        </m:naryPr>
                        <m:sub>
                          <m:r>
                            <m:rPr>
                              <m:brk m:alnAt="23"/>
                            </m:rPr>
                            <a:rPr lang="en-US" altLang="zh-CN" sz="2400" b="0" i="1" smtClean="0">
                              <a:latin typeface="Cambria Math" panose="02040503050406030204" pitchFamily="18" charset="0"/>
                            </a:rPr>
                            <m:t>𝑔</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𝐺</m:t>
                          </m:r>
                        </m:sub>
                        <m:sup/>
                        <m:e>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𝑡</m:t>
                              </m:r>
                            </m:e>
                            <m:sup>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𝑔</m:t>
                              </m:r>
                              <m:r>
                                <a:rPr lang="en-US" altLang="zh-CN" sz="2400" b="0" i="1" smtClean="0">
                                  <a:latin typeface="Cambria Math" panose="02040503050406030204" pitchFamily="18" charset="0"/>
                                </a:rPr>
                                <m:t>)</m:t>
                              </m:r>
                            </m:sup>
                          </m:sSup>
                        </m:e>
                      </m:nary>
                    </m:oMath>
                  </m:oMathPara>
                </a14:m>
                <a:endParaRPr lang="en-US" altLang="zh-CN" sz="2400" dirty="0"/>
              </a:p>
              <a:p>
                <a:r>
                  <a:rPr lang="zh-CN" altLang="en-US" sz="2400" dirty="0"/>
                  <a:t>其中</a:t>
                </a:r>
                <a:r>
                  <a:rPr lang="en-US" altLang="zh-CN" sz="2400" dirty="0"/>
                  <a:t>|G|</a:t>
                </a:r>
                <a:r>
                  <a:rPr lang="zh-CN" altLang="en-US" sz="2400" dirty="0"/>
                  <a:t>是置换群的大小，</a:t>
                </a:r>
                <a:r>
                  <a:rPr lang="en-US" altLang="zh-CN" sz="2400" dirty="0"/>
                  <a:t>g</a:t>
                </a:r>
                <a:r>
                  <a:rPr lang="zh-CN" altLang="en-US" sz="2400" dirty="0"/>
                  <a:t>表示</a:t>
                </a:r>
                <a:r>
                  <a:rPr lang="en-US" altLang="zh-CN" sz="2400" dirty="0"/>
                  <a:t>G</a:t>
                </a:r>
                <a:r>
                  <a:rPr lang="zh-CN" altLang="en-US" sz="2400" dirty="0"/>
                  <a:t>中的一个置换，</a:t>
                </a:r>
                <a:r>
                  <a:rPr lang="en-US" altLang="zh-CN" sz="2400" dirty="0"/>
                  <a:t>t</a:t>
                </a:r>
                <a:r>
                  <a:rPr lang="zh-CN" altLang="en-US" sz="2400" dirty="0"/>
                  <a:t>表示颜色数，</a:t>
                </a:r>
                <a14:m>
                  <m:oMath xmlns:m="http://schemas.openxmlformats.org/officeDocument/2006/math">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𝑔</m:t>
                    </m:r>
                    <m:r>
                      <a:rPr lang="en-US" altLang="zh-CN" sz="2400" b="0" i="1" smtClean="0">
                        <a:latin typeface="Cambria Math" panose="02040503050406030204" pitchFamily="18" charset="0"/>
                      </a:rPr>
                      <m:t>)</m:t>
                    </m:r>
                  </m:oMath>
                </a14:m>
                <a:r>
                  <a:rPr lang="zh-CN" altLang="en-US" sz="2400" dirty="0"/>
                  <a:t>表示置换</a:t>
                </a:r>
                <a:r>
                  <a:rPr lang="en-US" altLang="zh-CN" sz="2400" dirty="0"/>
                  <a:t>g</a:t>
                </a:r>
                <a:r>
                  <a:rPr lang="zh-CN" altLang="en-US" sz="2400" dirty="0"/>
                  <a:t>包含的循环的个数，例如</a:t>
                </a:r>
                <a14:m>
                  <m:oMath xmlns:m="http://schemas.openxmlformats.org/officeDocument/2006/math">
                    <m:r>
                      <a:rPr lang="en-US" altLang="zh-CN" sz="2400" b="0" i="1" smtClean="0">
                        <a:latin typeface="Cambria Math" panose="02040503050406030204" pitchFamily="18" charset="0"/>
                      </a:rPr>
                      <m:t>𝑐</m:t>
                    </m:r>
                    <m:d>
                      <m:dPr>
                        <m:begChr m:val="["/>
                        <m:endChr m:val="]"/>
                        <m:ctrlPr>
                          <a:rPr lang="en-US" altLang="zh-CN" sz="2400" b="0" i="1" smtClean="0">
                            <a:latin typeface="Cambria Math" panose="02040503050406030204" pitchFamily="18" charset="0"/>
                          </a:rPr>
                        </m:ctrlPr>
                      </m:dPr>
                      <m:e>
                        <m:d>
                          <m:dPr>
                            <m:ctrlPr>
                              <a:rPr lang="en-US" altLang="zh-CN" sz="2400" i="1">
                                <a:latin typeface="Cambria Math" panose="02040503050406030204" pitchFamily="18" charset="0"/>
                              </a:rPr>
                            </m:ctrlPr>
                          </m:dPr>
                          <m:e>
                            <m:r>
                              <a:rPr lang="en-US" altLang="zh-CN" sz="2400" i="1">
                                <a:latin typeface="Cambria Math" panose="02040503050406030204" pitchFamily="18" charset="0"/>
                              </a:rPr>
                              <m:t>1 5 2</m:t>
                            </m:r>
                          </m:e>
                        </m:d>
                        <m:d>
                          <m:dPr>
                            <m:ctrlPr>
                              <a:rPr lang="en-US" altLang="zh-CN" sz="2400" i="1">
                                <a:latin typeface="Cambria Math" panose="02040503050406030204" pitchFamily="18" charset="0"/>
                              </a:rPr>
                            </m:ctrlPr>
                          </m:dPr>
                          <m:e>
                            <m:r>
                              <a:rPr lang="en-US" altLang="zh-CN" sz="2400" i="1">
                                <a:latin typeface="Cambria Math" panose="02040503050406030204" pitchFamily="18" charset="0"/>
                              </a:rPr>
                              <m:t>4 3</m:t>
                            </m:r>
                          </m:e>
                        </m:d>
                      </m:e>
                    </m:d>
                    <m:r>
                      <a:rPr lang="en-US" altLang="zh-CN" sz="2400" b="0" i="1" smtClean="0">
                        <a:latin typeface="Cambria Math" panose="02040503050406030204" pitchFamily="18" charset="0"/>
                      </a:rPr>
                      <m:t>=2</m:t>
                    </m:r>
                  </m:oMath>
                </a14:m>
                <a:endParaRPr lang="en-US" altLang="zh-CN" sz="2400" dirty="0"/>
              </a:p>
              <a:p>
                <a:r>
                  <a:rPr lang="zh-CN" altLang="en-US" sz="2400" dirty="0"/>
                  <a:t>求解不动点的数目即：将同一个轮换中的所有元素涂成同一个颜色，这样执行这个置换前后不会发生变化，每一个轮换有</a:t>
                </a:r>
                <a:r>
                  <a:rPr lang="en-US" altLang="zh-CN" sz="2400" dirty="0"/>
                  <a:t>t</a:t>
                </a:r>
                <a:r>
                  <a:rPr lang="zh-CN" altLang="en-US" sz="2400" dirty="0"/>
                  <a:t>种选择</a:t>
                </a:r>
                <a:endParaRPr lang="en-US" altLang="zh-CN" sz="2400" dirty="0"/>
              </a:p>
              <a:p>
                <a:r>
                  <a:rPr lang="zh-CN" altLang="en-US" sz="2400" dirty="0"/>
                  <a:t>预设了可以任意涂色，所以在</a:t>
                </a:r>
                <a:r>
                  <a:rPr lang="zh-CN" altLang="en-US" sz="2400" dirty="0">
                    <a:solidFill>
                      <a:srgbClr val="FFC000"/>
                    </a:solidFill>
                  </a:rPr>
                  <a:t>涂色受限时不再适用</a:t>
                </a:r>
                <a:r>
                  <a:rPr lang="zh-CN" altLang="en-US" sz="2400" dirty="0"/>
                  <a:t>，应使用</a:t>
                </a:r>
                <a:r>
                  <a:rPr lang="en-US" altLang="zh-CN" sz="2400" dirty="0"/>
                  <a:t>Burnside</a:t>
                </a:r>
                <a:r>
                  <a:rPr lang="zh-CN" altLang="en-US" sz="2400" dirty="0"/>
                  <a:t>引理搭配其他方法求不动点数目</a:t>
                </a:r>
              </a:p>
            </p:txBody>
          </p:sp>
        </mc:Choice>
        <mc:Fallback xmlns="">
          <p:sp>
            <p:nvSpPr>
              <p:cNvPr id="2" name="内容占位符 1">
                <a:extLst>
                  <a:ext uri="{FF2B5EF4-FFF2-40B4-BE49-F238E27FC236}">
                    <a16:creationId xmlns:a16="http://schemas.microsoft.com/office/drawing/2014/main" id="{7F708B4F-316F-4C3F-8DBC-5986B102B792}"/>
                  </a:ext>
                </a:extLst>
              </p:cNvPr>
              <p:cNvSpPr>
                <a:spLocks noGrp="1" noRot="1" noChangeAspect="1" noMove="1" noResize="1" noEditPoints="1" noAdjustHandles="1" noChangeArrowheads="1" noChangeShapeType="1" noTextEdit="1"/>
              </p:cNvSpPr>
              <p:nvPr>
                <p:ph idx="1"/>
              </p:nvPr>
            </p:nvSpPr>
            <p:spPr>
              <a:blipFill>
                <a:blip r:embed="rId2"/>
                <a:stretch>
                  <a:fillRect l="-928" r="-40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C6FB357-0F3F-4F1A-81EB-9BBE1329FB7C}"/>
              </a:ext>
            </a:extLst>
          </p:cNvPr>
          <p:cNvSpPr>
            <a:spLocks noGrp="1"/>
          </p:cNvSpPr>
          <p:nvPr>
            <p:ph type="ctrTitle"/>
          </p:nvPr>
        </p:nvSpPr>
        <p:spPr/>
        <p:txBody>
          <a:bodyPr/>
          <a:lstStyle/>
          <a:p>
            <a:r>
              <a:rPr lang="en-US" altLang="zh-CN" dirty="0"/>
              <a:t>Polya</a:t>
            </a:r>
            <a:r>
              <a:rPr lang="zh-CN" altLang="en-US" dirty="0"/>
              <a:t>定理</a:t>
            </a:r>
          </a:p>
        </p:txBody>
      </p:sp>
      <p:sp>
        <p:nvSpPr>
          <p:cNvPr id="4" name="内容占位符 3">
            <a:extLst>
              <a:ext uri="{FF2B5EF4-FFF2-40B4-BE49-F238E27FC236}">
                <a16:creationId xmlns:a16="http://schemas.microsoft.com/office/drawing/2014/main" id="{6B23D241-8453-48B0-879A-60D5A071E1F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88760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AC88C9B-626B-4C36-88CD-CD7FA27DE397}"/>
                  </a:ext>
                </a:extLst>
              </p:cNvPr>
              <p:cNvSpPr>
                <a:spLocks noGrp="1"/>
              </p:cNvSpPr>
              <p:nvPr>
                <p:ph idx="1"/>
              </p:nvPr>
            </p:nvSpPr>
            <p:spPr/>
            <p:txBody>
              <a:bodyPr/>
              <a:lstStyle/>
              <a:p>
                <a:r>
                  <a:rPr lang="zh-CN" altLang="en-US" dirty="0"/>
                  <a:t>将正</a:t>
                </a:r>
                <a:r>
                  <a:rPr lang="en-US" altLang="zh-CN" dirty="0"/>
                  <a:t>n</a:t>
                </a:r>
                <a:r>
                  <a:rPr lang="zh-CN" altLang="en-US" dirty="0"/>
                  <a:t>边形的</a:t>
                </a:r>
                <a:r>
                  <a:rPr lang="en-US" altLang="zh-CN" dirty="0"/>
                  <a:t>n</a:t>
                </a:r>
                <a:r>
                  <a:rPr lang="zh-CN" altLang="en-US" dirty="0"/>
                  <a:t>个顶点用</a:t>
                </a:r>
                <a:r>
                  <a:rPr lang="en-US" altLang="zh-CN" dirty="0"/>
                  <a:t>n</a:t>
                </a:r>
                <a:r>
                  <a:rPr lang="zh-CN" altLang="en-US" dirty="0"/>
                  <a:t>中颜色染色，问有多少种方案</a:t>
                </a:r>
                <a:endParaRPr lang="en-US" altLang="zh-CN" dirty="0"/>
              </a:p>
              <a:p>
                <a:r>
                  <a:rPr lang="zh-CN" altLang="en-US" dirty="0"/>
                  <a:t>两个方案不同当且仅当无法通过旋转两个方案完全一样</a:t>
                </a:r>
                <a:endParaRPr lang="en-US" altLang="zh-CN" dirty="0"/>
              </a:p>
              <a:p>
                <a:r>
                  <a:rPr lang="zh-CN" altLang="en-US" dirty="0"/>
                  <a:t>答案模</a:t>
                </a:r>
                <a:r>
                  <a:rPr lang="en-US" altLang="zh-CN" dirty="0"/>
                  <a:t>p</a:t>
                </a:r>
                <a:r>
                  <a:rPr lang="zh-CN" altLang="en-US" dirty="0"/>
                  <a:t>，</a:t>
                </a:r>
                <a14:m>
                  <m:oMath xmlns:m="http://schemas.openxmlformats.org/officeDocument/2006/math">
                    <m:r>
                      <a:rPr lang="en-US" altLang="zh-CN" b="0" i="1" smtClean="0">
                        <a:latin typeface="Cambria Math" panose="02040503050406030204" pitchFamily="18" charset="0"/>
                      </a:rPr>
                      <m:t>𝑛</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10</m:t>
                        </m:r>
                      </m:e>
                      <m:sup>
                        <m:r>
                          <a:rPr lang="en-US" altLang="zh-CN" b="0" i="1" smtClean="0">
                            <a:latin typeface="Cambria Math" panose="02040503050406030204" pitchFamily="18" charset="0"/>
                          </a:rPr>
                          <m:t>9</m:t>
                        </m:r>
                      </m:sup>
                    </m:sSup>
                  </m:oMath>
                </a14:m>
                <a:endParaRPr lang="zh-CN" altLang="en-US" dirty="0"/>
              </a:p>
            </p:txBody>
          </p:sp>
        </mc:Choice>
        <mc:Fallback xmlns="">
          <p:sp>
            <p:nvSpPr>
              <p:cNvPr id="2" name="内容占位符 1">
                <a:extLst>
                  <a:ext uri="{FF2B5EF4-FFF2-40B4-BE49-F238E27FC236}">
                    <a16:creationId xmlns:a16="http://schemas.microsoft.com/office/drawing/2014/main" id="{0AC88C9B-626B-4C36-88CD-CD7FA27DE39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23C160B-7B04-4470-95CA-791DE6664CA1}"/>
              </a:ext>
            </a:extLst>
          </p:cNvPr>
          <p:cNvSpPr>
            <a:spLocks noGrp="1"/>
          </p:cNvSpPr>
          <p:nvPr>
            <p:ph type="ctrTitle"/>
          </p:nvPr>
        </p:nvSpPr>
        <p:spPr/>
        <p:txBody>
          <a:bodyPr/>
          <a:lstStyle/>
          <a:p>
            <a:r>
              <a:rPr lang="en-US" altLang="zh-CN" dirty="0"/>
              <a:t>POJ2154 Color</a:t>
            </a:r>
            <a:endParaRPr lang="zh-CN" altLang="en-US" dirty="0"/>
          </a:p>
        </p:txBody>
      </p:sp>
      <p:sp>
        <p:nvSpPr>
          <p:cNvPr id="4" name="内容占位符 3">
            <a:extLst>
              <a:ext uri="{FF2B5EF4-FFF2-40B4-BE49-F238E27FC236}">
                <a16:creationId xmlns:a16="http://schemas.microsoft.com/office/drawing/2014/main" id="{F62B7345-E582-4E52-BC73-D40AC175253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75846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a:extLst>
              <a:ext uri="{FF2B5EF4-FFF2-40B4-BE49-F238E27FC236}">
                <a16:creationId xmlns:a16="http://schemas.microsoft.com/office/drawing/2014/main" id="{3C06740A-2289-4757-9BB3-25BBEDA527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48025" y="2323306"/>
            <a:ext cx="5695950" cy="3057525"/>
          </a:xfrm>
        </p:spPr>
      </p:pic>
      <p:sp>
        <p:nvSpPr>
          <p:cNvPr id="3" name="标题 2">
            <a:extLst>
              <a:ext uri="{FF2B5EF4-FFF2-40B4-BE49-F238E27FC236}">
                <a16:creationId xmlns:a16="http://schemas.microsoft.com/office/drawing/2014/main" id="{D3244E4F-1CCA-4265-8A05-4919AC468056}"/>
              </a:ext>
            </a:extLst>
          </p:cNvPr>
          <p:cNvSpPr>
            <a:spLocks noGrp="1"/>
          </p:cNvSpPr>
          <p:nvPr>
            <p:ph type="ctrTitle"/>
          </p:nvPr>
        </p:nvSpPr>
        <p:spPr>
          <a:xfrm>
            <a:off x="838200" y="435429"/>
            <a:ext cx="9144000" cy="946804"/>
          </a:xfrm>
        </p:spPr>
        <p:txBody>
          <a:bodyPr/>
          <a:lstStyle/>
          <a:p>
            <a:r>
              <a:rPr lang="zh-CN" altLang="en-US" dirty="0"/>
              <a:t>感性理解</a:t>
            </a:r>
          </a:p>
        </p:txBody>
      </p:sp>
      <p:sp>
        <p:nvSpPr>
          <p:cNvPr id="4" name="内容占位符 3">
            <a:extLst>
              <a:ext uri="{FF2B5EF4-FFF2-40B4-BE49-F238E27FC236}">
                <a16:creationId xmlns:a16="http://schemas.microsoft.com/office/drawing/2014/main" id="{22C14834-7885-491D-B085-0930F04F8A3F}"/>
              </a:ext>
            </a:extLst>
          </p:cNvPr>
          <p:cNvSpPr>
            <a:spLocks noGrp="1"/>
          </p:cNvSpPr>
          <p:nvPr>
            <p:ph sz="quarter" idx="10"/>
          </p:nvPr>
        </p:nvSpPr>
        <p:spPr>
          <a:xfrm>
            <a:off x="838200" y="6489700"/>
            <a:ext cx="7416800" cy="254000"/>
          </a:xfrm>
        </p:spPr>
        <p:txBody>
          <a:bodyPr/>
          <a:lstStyle/>
          <a:p>
            <a:endParaRPr lang="zh-CN" altLang="en-US"/>
          </a:p>
        </p:txBody>
      </p:sp>
    </p:spTree>
    <p:extLst>
      <p:ext uri="{BB962C8B-B14F-4D97-AF65-F5344CB8AC3E}">
        <p14:creationId xmlns:p14="http://schemas.microsoft.com/office/powerpoint/2010/main" val="3254930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AC88C9B-626B-4C36-88CD-CD7FA27DE397}"/>
                  </a:ext>
                </a:extLst>
              </p:cNvPr>
              <p:cNvSpPr>
                <a:spLocks noGrp="1"/>
              </p:cNvSpPr>
              <p:nvPr>
                <p:ph idx="1"/>
              </p:nvPr>
            </p:nvSpPr>
            <p:spPr/>
            <p:txBody>
              <a:bodyPr/>
              <a:lstStyle/>
              <a:p>
                <a:r>
                  <a:rPr lang="zh-CN" altLang="en-US" dirty="0"/>
                  <a:t>旋转操作可以写成置换，例如逆时针旋转</a:t>
                </a:r>
                <a:r>
                  <a:rPr lang="en-US" altLang="zh-CN" dirty="0"/>
                  <a:t>k</a:t>
                </a:r>
                <a:r>
                  <a:rPr lang="zh-CN" altLang="en-US" dirty="0"/>
                  <a:t>个可以写成置换</a:t>
                </a:r>
                <a:endParaRPr lang="en-US" altLang="zh-CN" dirty="0"/>
              </a:p>
              <a:p>
                <a:r>
                  <a:rPr lang="en-US" altLang="zh-CN" dirty="0"/>
                  <a:t>(k+1,k+2,…,n-1,1,2,…,k)</a:t>
                </a:r>
              </a:p>
              <a:p>
                <a:r>
                  <a:rPr lang="zh-CN" altLang="en-US" dirty="0"/>
                  <a:t>显然</a:t>
                </a:r>
                <a:r>
                  <a:rPr lang="zh-CN" altLang="en-US" dirty="0">
                    <a:solidFill>
                      <a:srgbClr val="FF9933"/>
                    </a:solidFill>
                  </a:rPr>
                  <a:t>逆时针旋转</a:t>
                </a:r>
                <a:r>
                  <a:rPr lang="en-US" altLang="zh-CN" dirty="0">
                    <a:solidFill>
                      <a:srgbClr val="FF9933"/>
                    </a:solidFill>
                  </a:rPr>
                  <a:t>0~n-1</a:t>
                </a:r>
                <a:r>
                  <a:rPr lang="zh-CN" altLang="en-US" dirty="0">
                    <a:solidFill>
                      <a:srgbClr val="FF9933"/>
                    </a:solidFill>
                  </a:rPr>
                  <a:t>个珠子构成了整个置换群</a:t>
                </a:r>
                <a:endParaRPr lang="en-US" altLang="zh-CN" dirty="0">
                  <a:solidFill>
                    <a:srgbClr val="FF9933"/>
                  </a:solidFill>
                </a:endParaRPr>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𝑎𝑛𝑠</m:t>
                      </m:r>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b="0" i="1" smtClean="0">
                              <a:latin typeface="Cambria Math" panose="02040503050406030204" pitchFamily="18" charset="0"/>
                            </a:rPr>
                            <m:t>𝑛</m:t>
                          </m:r>
                        </m:den>
                      </m:f>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𝐺</m:t>
                          </m:r>
                        </m:sub>
                        <m:sup/>
                        <m:e>
                          <m:sSup>
                            <m:sSupPr>
                              <m:ctrlPr>
                                <a:rPr lang="en-US" altLang="zh-CN" i="1">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i="1" smtClean="0">
                                  <a:solidFill>
                                    <a:srgbClr val="FF9933"/>
                                  </a:solidFill>
                                  <a:latin typeface="Cambria Math" panose="02040503050406030204" pitchFamily="18" charset="0"/>
                                </a:rPr>
                                <m:t>𝑐</m:t>
                              </m:r>
                              <m:r>
                                <a:rPr lang="en-US" altLang="zh-CN" i="1" smtClean="0">
                                  <a:solidFill>
                                    <a:srgbClr val="FF9933"/>
                                  </a:solidFill>
                                  <a:latin typeface="Cambria Math" panose="02040503050406030204" pitchFamily="18" charset="0"/>
                                </a:rPr>
                                <m:t>(</m:t>
                              </m:r>
                              <m:r>
                                <a:rPr lang="en-US" altLang="zh-CN" i="1" smtClean="0">
                                  <a:solidFill>
                                    <a:srgbClr val="FF9933"/>
                                  </a:solidFill>
                                  <a:latin typeface="Cambria Math" panose="02040503050406030204" pitchFamily="18" charset="0"/>
                                </a:rPr>
                                <m:t>𝑔</m:t>
                              </m:r>
                              <m:r>
                                <a:rPr lang="en-US" altLang="zh-CN" i="1" smtClean="0">
                                  <a:solidFill>
                                    <a:srgbClr val="FF9933"/>
                                  </a:solidFill>
                                  <a:latin typeface="Cambria Math" panose="02040503050406030204" pitchFamily="18" charset="0"/>
                                </a:rPr>
                                <m:t>)</m:t>
                              </m:r>
                            </m:sup>
                          </m:sSup>
                        </m:e>
                      </m:nary>
                    </m:oMath>
                  </m:oMathPara>
                </a14:m>
                <a:endParaRPr lang="en-US" altLang="zh-CN" dirty="0"/>
              </a:p>
              <a:p>
                <a:r>
                  <a:rPr lang="zh-CN" altLang="en-US" dirty="0"/>
                  <a:t>下面就是求每个旋转中循环节的数量</a:t>
                </a:r>
                <a:endParaRPr lang="en-US" altLang="zh-CN" dirty="0"/>
              </a:p>
            </p:txBody>
          </p:sp>
        </mc:Choice>
        <mc:Fallback xmlns="">
          <p:sp>
            <p:nvSpPr>
              <p:cNvPr id="2" name="内容占位符 1">
                <a:extLst>
                  <a:ext uri="{FF2B5EF4-FFF2-40B4-BE49-F238E27FC236}">
                    <a16:creationId xmlns:a16="http://schemas.microsoft.com/office/drawing/2014/main" id="{0AC88C9B-626B-4C36-88CD-CD7FA27DE39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23C160B-7B04-4470-95CA-791DE6664CA1}"/>
              </a:ext>
            </a:extLst>
          </p:cNvPr>
          <p:cNvSpPr>
            <a:spLocks noGrp="1"/>
          </p:cNvSpPr>
          <p:nvPr>
            <p:ph type="ctrTitle"/>
          </p:nvPr>
        </p:nvSpPr>
        <p:spPr/>
        <p:txBody>
          <a:bodyPr/>
          <a:lstStyle/>
          <a:p>
            <a:r>
              <a:rPr lang="en-US" altLang="zh-CN" dirty="0"/>
              <a:t>POJ2154 Color</a:t>
            </a:r>
            <a:endParaRPr lang="zh-CN" altLang="en-US" dirty="0"/>
          </a:p>
        </p:txBody>
      </p:sp>
      <p:sp>
        <p:nvSpPr>
          <p:cNvPr id="4" name="内容占位符 3">
            <a:extLst>
              <a:ext uri="{FF2B5EF4-FFF2-40B4-BE49-F238E27FC236}">
                <a16:creationId xmlns:a16="http://schemas.microsoft.com/office/drawing/2014/main" id="{F62B7345-E582-4E52-BC73-D40AC175253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70549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0BD9A96-C560-486E-A283-8E5344EC791B}"/>
                  </a:ext>
                </a:extLst>
              </p:cNvPr>
              <p:cNvSpPr>
                <a:spLocks noGrp="1"/>
              </p:cNvSpPr>
              <p:nvPr>
                <p:ph idx="1"/>
              </p:nvPr>
            </p:nvSpPr>
            <p:spPr>
              <a:xfrm>
                <a:off x="838200" y="1382233"/>
                <a:ext cx="9474200" cy="4938546"/>
              </a:xfrm>
            </p:spPr>
            <p:txBody>
              <a:bodyPr/>
              <a:lstStyle/>
              <a:p>
                <a:r>
                  <a:rPr lang="zh-CN" altLang="en-US" dirty="0"/>
                  <a:t>重复执行一个逆时针旋转</a:t>
                </a:r>
                <a:r>
                  <a:rPr lang="en-US" altLang="zh-CN" dirty="0"/>
                  <a:t>k</a:t>
                </a:r>
                <a:r>
                  <a:rPr lang="zh-CN" altLang="en-US" dirty="0"/>
                  <a:t>的置换，观察占据节点</a:t>
                </a:r>
                <a:r>
                  <a:rPr lang="en-US" altLang="zh-CN" dirty="0"/>
                  <a:t>1</a:t>
                </a:r>
                <a:r>
                  <a:rPr lang="zh-CN" altLang="en-US" dirty="0"/>
                  <a:t>的位置的点依次是</a:t>
                </a:r>
                <a:r>
                  <a:rPr lang="en-US" altLang="zh-CN" dirty="0"/>
                  <a:t>1,1+k,1+2k,1+3k,…,1+ik</a:t>
                </a:r>
              </a:p>
              <a:p>
                <a:r>
                  <a:rPr lang="zh-CN" altLang="en-US" dirty="0"/>
                  <a:t>最早什么时候使</a:t>
                </a:r>
                <a:r>
                  <a:rPr lang="en-US" altLang="zh-CN" dirty="0"/>
                  <a:t>1</a:t>
                </a:r>
                <a:r>
                  <a:rPr lang="zh-CN" altLang="en-US" dirty="0"/>
                  <a:t>回到</a:t>
                </a:r>
                <a:r>
                  <a:rPr lang="en-US" altLang="zh-CN" dirty="0"/>
                  <a:t>1</a:t>
                </a:r>
                <a:r>
                  <a:rPr lang="zh-CN" altLang="en-US" dirty="0"/>
                  <a:t>节点？</a:t>
                </a:r>
                <a14:m>
                  <m:oMath xmlns:m="http://schemas.openxmlformats.org/officeDocument/2006/math">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𝐿𝐶𝑀</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num>
                      <m:den>
                        <m:r>
                          <a:rPr lang="en-US" altLang="zh-CN" b="0" i="1" smtClean="0">
                            <a:latin typeface="Cambria Math" panose="02040503050406030204" pitchFamily="18" charset="0"/>
                          </a:rPr>
                          <m:t>𝐺𝐶𝐷</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den>
                    </m:f>
                  </m:oMath>
                </a14:m>
                <a:endParaRPr lang="en-US" altLang="zh-CN" dirty="0"/>
              </a:p>
              <a:p>
                <a:r>
                  <a:rPr lang="zh-CN" altLang="en-US" dirty="0"/>
                  <a:t>所以</a:t>
                </a:r>
                <a14:m>
                  <m:oMath xmlns:m="http://schemas.openxmlformats.org/officeDocument/2006/math">
                    <m:r>
                      <a:rPr lang="en-US" altLang="zh-CN" b="0" i="1" smtClean="0">
                        <a:latin typeface="Cambria Math" panose="02040503050406030204" pitchFamily="18" charset="0"/>
                      </a:rPr>
                      <m:t>𝑖</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𝐺𝐶𝐷</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e>
                        </m:d>
                      </m:den>
                    </m:f>
                  </m:oMath>
                </a14:m>
                <a:r>
                  <a:rPr lang="zh-CN" altLang="en-US" dirty="0"/>
                  <a:t>，即每个循环节的大小是</a:t>
                </a:r>
                <a14:m>
                  <m:oMath xmlns:m="http://schemas.openxmlformats.org/officeDocument/2006/math">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𝐺𝐶𝐷</m:t>
                        </m:r>
                        <m:d>
                          <m:dPr>
                            <m:ctrlPr>
                              <a:rPr lang="en-US" altLang="zh-CN" i="1">
                                <a:latin typeface="Cambria Math" panose="02040503050406030204" pitchFamily="18" charset="0"/>
                              </a:rPr>
                            </m:ctrlPr>
                          </m:dPr>
                          <m:e>
                            <m:r>
                              <a:rPr lang="en-US" altLang="zh-CN" i="1">
                                <a:latin typeface="Cambria Math" panose="02040503050406030204" pitchFamily="18" charset="0"/>
                              </a:rPr>
                              <m:t>𝑘</m:t>
                            </m:r>
                            <m:r>
                              <a:rPr lang="en-US" altLang="zh-CN" i="1">
                                <a:latin typeface="Cambria Math" panose="02040503050406030204" pitchFamily="18" charset="0"/>
                              </a:rPr>
                              <m:t>,</m:t>
                            </m:r>
                            <m:r>
                              <a:rPr lang="en-US" altLang="zh-CN" i="1">
                                <a:latin typeface="Cambria Math" panose="02040503050406030204" pitchFamily="18" charset="0"/>
                              </a:rPr>
                              <m:t>𝑛</m:t>
                            </m:r>
                          </m:e>
                        </m:d>
                      </m:den>
                    </m:f>
                  </m:oMath>
                </a14:m>
                <a:r>
                  <a:rPr lang="zh-CN" altLang="en-US" dirty="0"/>
                  <a:t>，所以置换</a:t>
                </a:r>
                <a:r>
                  <a:rPr lang="en-US" altLang="zh-CN" dirty="0"/>
                  <a:t>k</a:t>
                </a:r>
                <a:r>
                  <a:rPr lang="zh-CN" altLang="en-US" dirty="0"/>
                  <a:t>下的循环节数量是</a:t>
                </a:r>
                <a14:m>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𝐺𝐶𝐷</m:t>
                            </m:r>
                            <m:d>
                              <m:dPr>
                                <m:ctrlPr>
                                  <a:rPr lang="en-US" altLang="zh-CN" i="1">
                                    <a:latin typeface="Cambria Math" panose="02040503050406030204" pitchFamily="18" charset="0"/>
                                  </a:rPr>
                                </m:ctrlPr>
                              </m:dPr>
                              <m:e>
                                <m:r>
                                  <a:rPr lang="en-US" altLang="zh-CN" i="1">
                                    <a:latin typeface="Cambria Math" panose="02040503050406030204" pitchFamily="18" charset="0"/>
                                  </a:rPr>
                                  <m:t>𝑘</m:t>
                                </m:r>
                                <m:r>
                                  <a:rPr lang="en-US" altLang="zh-CN" i="1">
                                    <a:latin typeface="Cambria Math" panose="02040503050406030204" pitchFamily="18" charset="0"/>
                                  </a:rPr>
                                  <m:t>,</m:t>
                                </m:r>
                                <m:r>
                                  <a:rPr lang="en-US" altLang="zh-CN" i="1">
                                    <a:latin typeface="Cambria Math" panose="02040503050406030204" pitchFamily="18" charset="0"/>
                                  </a:rPr>
                                  <m:t>𝑛</m:t>
                                </m:r>
                              </m:e>
                            </m:d>
                          </m:den>
                        </m:f>
                      </m:den>
                    </m:f>
                    <m:r>
                      <a:rPr lang="en-US" altLang="zh-CN" b="0" i="1" smtClean="0">
                        <a:latin typeface="Cambria Math" panose="02040503050406030204" pitchFamily="18" charset="0"/>
                      </a:rPr>
                      <m:t>=</m:t>
                    </m:r>
                    <m:r>
                      <a:rPr lang="en-US" altLang="zh-CN" b="0" i="1" smtClean="0">
                        <a:latin typeface="Cambria Math" panose="02040503050406030204" pitchFamily="18" charset="0"/>
                      </a:rPr>
                      <m:t>𝐺𝐶𝐷</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 </m:t>
                    </m:r>
                  </m:oMath>
                </a14:m>
                <a:endParaRPr lang="en-US" altLang="zh-CN" dirty="0"/>
              </a:p>
            </p:txBody>
          </p:sp>
        </mc:Choice>
        <mc:Fallback xmlns="">
          <p:sp>
            <p:nvSpPr>
              <p:cNvPr id="2" name="内容占位符 1">
                <a:extLst>
                  <a:ext uri="{FF2B5EF4-FFF2-40B4-BE49-F238E27FC236}">
                    <a16:creationId xmlns:a16="http://schemas.microsoft.com/office/drawing/2014/main" id="{40BD9A96-C560-486E-A283-8E5344EC791B}"/>
                  </a:ext>
                </a:extLst>
              </p:cNvPr>
              <p:cNvSpPr>
                <a:spLocks noGrp="1" noRot="1" noChangeAspect="1" noMove="1" noResize="1" noEditPoints="1" noAdjustHandles="1" noChangeArrowheads="1" noChangeShapeType="1" noTextEdit="1"/>
              </p:cNvSpPr>
              <p:nvPr>
                <p:ph idx="1"/>
              </p:nvPr>
            </p:nvSpPr>
            <p:spPr>
              <a:xfrm>
                <a:off x="838200" y="1382233"/>
                <a:ext cx="9474200" cy="4938546"/>
              </a:xfrm>
              <a:blipFill>
                <a:blip r:embed="rId2"/>
                <a:stretch>
                  <a:fillRect l="-1351" r="-83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879D012-D7A3-434B-BF98-228BD3F74FAC}"/>
              </a:ext>
            </a:extLst>
          </p:cNvPr>
          <p:cNvSpPr>
            <a:spLocks noGrp="1"/>
          </p:cNvSpPr>
          <p:nvPr>
            <p:ph type="ctrTitle"/>
          </p:nvPr>
        </p:nvSpPr>
        <p:spPr/>
        <p:txBody>
          <a:bodyPr/>
          <a:lstStyle/>
          <a:p>
            <a:r>
              <a:rPr lang="zh-CN" altLang="en-US" dirty="0"/>
              <a:t>求循环节数量</a:t>
            </a:r>
          </a:p>
        </p:txBody>
      </p:sp>
      <p:sp>
        <p:nvSpPr>
          <p:cNvPr id="4" name="内容占位符 3">
            <a:extLst>
              <a:ext uri="{FF2B5EF4-FFF2-40B4-BE49-F238E27FC236}">
                <a16:creationId xmlns:a16="http://schemas.microsoft.com/office/drawing/2014/main" id="{046B8243-2DAF-4E81-9E5F-CB7481E7976D}"/>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9EA54958-4782-4AB2-A712-3A5179DEC281}"/>
              </a:ext>
            </a:extLst>
          </p:cNvPr>
          <p:cNvPicPr>
            <a:picLocks noChangeAspect="1"/>
          </p:cNvPicPr>
          <p:nvPr/>
        </p:nvPicPr>
        <p:blipFill>
          <a:blip r:embed="rId3"/>
          <a:stretch>
            <a:fillRect/>
          </a:stretch>
        </p:blipFill>
        <p:spPr>
          <a:xfrm>
            <a:off x="10521370" y="2387599"/>
            <a:ext cx="1664860" cy="1676315"/>
          </a:xfrm>
          <a:prstGeom prst="rect">
            <a:avLst/>
          </a:prstGeom>
        </p:spPr>
      </p:pic>
    </p:spTree>
    <p:extLst>
      <p:ext uri="{BB962C8B-B14F-4D97-AF65-F5344CB8AC3E}">
        <p14:creationId xmlns:p14="http://schemas.microsoft.com/office/powerpoint/2010/main" val="474637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AC88C9B-626B-4C36-88CD-CD7FA27DE397}"/>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𝑎𝑛𝑠</m:t>
                      </m:r>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b="0" i="1" smtClean="0">
                              <a:latin typeface="Cambria Math" panose="02040503050406030204" pitchFamily="18" charset="0"/>
                            </a:rPr>
                            <m:t>𝑛</m:t>
                          </m:r>
                        </m:den>
                      </m:f>
                      <m:nary>
                        <m:naryPr>
                          <m:chr m:val="∑"/>
                          <m:ctrlPr>
                            <a:rPr lang="en-US" altLang="zh-CN" i="1">
                              <a:latin typeface="Cambria Math" panose="02040503050406030204" pitchFamily="18" charset="0"/>
                            </a:rPr>
                          </m:ctrlPr>
                        </m:naryPr>
                        <m:sub>
                          <m:r>
                            <a:rPr lang="en-US" altLang="zh-CN" b="0" i="1" smtClean="0">
                              <a:latin typeface="Cambria Math" panose="02040503050406030204" pitchFamily="18" charset="0"/>
                            </a:rPr>
                            <m:t>𝑘</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sSup>
                            <m:sSupPr>
                              <m:ctrlPr>
                                <a:rPr lang="en-US" altLang="zh-CN" i="1">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b="0" i="1" smtClean="0">
                                  <a:latin typeface="Cambria Math" panose="02040503050406030204" pitchFamily="18" charset="0"/>
                                </a:rPr>
                                <m:t>𝐺𝐶𝐷</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sup>
                          </m:sSup>
                        </m:e>
                      </m:nary>
                    </m:oMath>
                  </m:oMathPara>
                </a14:m>
                <a:endParaRPr lang="en-US" altLang="zh-CN" dirty="0"/>
              </a:p>
            </p:txBody>
          </p:sp>
        </mc:Choice>
        <mc:Fallback xmlns="">
          <p:sp>
            <p:nvSpPr>
              <p:cNvPr id="2" name="内容占位符 1">
                <a:extLst>
                  <a:ext uri="{FF2B5EF4-FFF2-40B4-BE49-F238E27FC236}">
                    <a16:creationId xmlns:a16="http://schemas.microsoft.com/office/drawing/2014/main" id="{0AC88C9B-626B-4C36-88CD-CD7FA27DE397}"/>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23C160B-7B04-4470-95CA-791DE6664CA1}"/>
              </a:ext>
            </a:extLst>
          </p:cNvPr>
          <p:cNvSpPr>
            <a:spLocks noGrp="1"/>
          </p:cNvSpPr>
          <p:nvPr>
            <p:ph type="ctrTitle"/>
          </p:nvPr>
        </p:nvSpPr>
        <p:spPr/>
        <p:txBody>
          <a:bodyPr/>
          <a:lstStyle/>
          <a:p>
            <a:r>
              <a:rPr lang="en-US" altLang="zh-CN" dirty="0"/>
              <a:t>POJ2154 Color</a:t>
            </a:r>
            <a:endParaRPr lang="zh-CN" altLang="en-US" dirty="0"/>
          </a:p>
        </p:txBody>
      </p:sp>
      <p:sp>
        <p:nvSpPr>
          <p:cNvPr id="4" name="内容占位符 3">
            <a:extLst>
              <a:ext uri="{FF2B5EF4-FFF2-40B4-BE49-F238E27FC236}">
                <a16:creationId xmlns:a16="http://schemas.microsoft.com/office/drawing/2014/main" id="{F62B7345-E582-4E52-BC73-D40AC175253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831807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AC88C9B-626B-4C36-88CD-CD7FA27DE397}"/>
                  </a:ext>
                </a:extLst>
              </p:cNvPr>
              <p:cNvSpPr>
                <a:spLocks noGrp="1"/>
              </p:cNvSpPr>
              <p:nvPr>
                <p:ph idx="1"/>
              </p:nvPr>
            </p:nvSpPr>
            <p:spPr>
              <a:xfrm>
                <a:off x="838200" y="1382233"/>
                <a:ext cx="4114800" cy="4938546"/>
              </a:xfrm>
            </p:spPr>
            <p:txBody>
              <a:bodyPr numCol="1"/>
              <a:lstStyle/>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𝑎𝑛𝑠</m:t>
                      </m:r>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m:t>
                          </m:r>
                          <m:r>
                            <a:rPr lang="en-US" altLang="zh-CN" b="0" i="1" smtClean="0">
                              <a:latin typeface="Cambria Math" panose="02040503050406030204" pitchFamily="18" charset="0"/>
                            </a:rPr>
                            <m:t>𝑛</m:t>
                          </m:r>
                          <m:r>
                            <a:rPr lang="en-US" altLang="zh-CN" i="1">
                              <a:latin typeface="Cambria Math" panose="02040503050406030204" pitchFamily="18" charset="0"/>
                            </a:rPr>
                            <m:t>|</m:t>
                          </m:r>
                        </m:den>
                      </m:f>
                      <m:nary>
                        <m:naryPr>
                          <m:chr m:val="∑"/>
                          <m:ctrlPr>
                            <a:rPr lang="en-US" altLang="zh-CN" i="1">
                              <a:latin typeface="Cambria Math" panose="02040503050406030204" pitchFamily="18" charset="0"/>
                            </a:rPr>
                          </m:ctrlPr>
                        </m:naryPr>
                        <m:sub>
                          <m:r>
                            <a:rPr lang="en-US" altLang="zh-CN" b="0" i="1" smtClean="0">
                              <a:latin typeface="Cambria Math" panose="02040503050406030204" pitchFamily="18" charset="0"/>
                            </a:rPr>
                            <m:t>𝑘</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sSup>
                            <m:sSupPr>
                              <m:ctrlPr>
                                <a:rPr lang="en-US" altLang="zh-CN" i="1">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b="0" i="1" smtClean="0">
                                  <a:latin typeface="Cambria Math" panose="02040503050406030204" pitchFamily="18" charset="0"/>
                                </a:rPr>
                                <m:t>𝐺𝐶𝐷</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sup>
                          </m:sSup>
                        </m:e>
                      </m:nary>
                    </m:oMath>
                  </m:oMathPara>
                </a14:m>
                <a:endParaRPr lang="en-US" altLang="zh-CN" dirty="0"/>
              </a:p>
              <a:p>
                <a:pPr>
                  <a:lnSpc>
                    <a:spcPct val="120000"/>
                  </a:lnSpc>
                </a:pPr>
                <a:r>
                  <a:rPr lang="zh-CN" altLang="en-US" dirty="0"/>
                  <a:t>枚举</a:t>
                </a:r>
                <a:r>
                  <a:rPr lang="en-US" altLang="zh-CN" dirty="0" err="1"/>
                  <a:t>gcd</a:t>
                </a:r>
                <a:r>
                  <a:rPr lang="zh-CN" altLang="en-US" dirty="0"/>
                  <a:t>的值</a:t>
                </a:r>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𝑛</m:t>
                          </m:r>
                        </m:den>
                      </m:f>
                      <m:nary>
                        <m:naryPr>
                          <m:chr m:val="∑"/>
                          <m:supHide m:val="on"/>
                          <m:ctrlPr>
                            <a:rPr lang="en-US" altLang="zh-CN" i="1">
                              <a:latin typeface="Cambria Math" panose="02040503050406030204" pitchFamily="18" charset="0"/>
                            </a:rPr>
                          </m:ctrlPr>
                        </m:naryPr>
                        <m:sub>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sub>
                        <m:sup/>
                        <m:e>
                          <m:sSup>
                            <m:sSupPr>
                              <m:ctrlPr>
                                <a:rPr lang="en-US" altLang="zh-CN" i="1">
                                  <a:latin typeface="Cambria Math" panose="02040503050406030204" pitchFamily="18" charset="0"/>
                                </a:rPr>
                              </m:ctrlPr>
                            </m:sSupPr>
                            <m:e>
                              <m:r>
                                <a:rPr lang="en-US" altLang="zh-CN" i="1">
                                  <a:latin typeface="Cambria Math" panose="02040503050406030204" pitchFamily="18" charset="0"/>
                                </a:rPr>
                                <m:t>𝑛</m:t>
                              </m:r>
                            </m:e>
                            <m:sup>
                              <m:r>
                                <a:rPr lang="en-US" altLang="zh-CN" b="0" i="1" smtClean="0">
                                  <a:latin typeface="Cambria Math" panose="02040503050406030204" pitchFamily="18" charset="0"/>
                                </a:rPr>
                                <m:t>𝑔</m:t>
                              </m:r>
                            </m:sup>
                          </m:sSup>
                          <m:r>
                            <a:rPr lang="en-US" altLang="zh-CN" b="0" i="1" smtClean="0">
                              <a:latin typeface="Cambria Math" panose="02040503050406030204" pitchFamily="18" charset="0"/>
                            </a:rPr>
                            <m:t>∗</m:t>
                          </m:r>
                          <m:r>
                            <a:rPr lang="en-US" altLang="zh-CN" i="1" smtClean="0">
                              <a:latin typeface="Cambria Math" panose="02040503050406030204" pitchFamily="18" charset="0"/>
                            </a:rPr>
                            <m:t>𝜑</m:t>
                          </m:r>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i="1">
                                      <a:latin typeface="Cambria Math" panose="02040503050406030204" pitchFamily="18" charset="0"/>
                                    </a:rPr>
                                    <m:t>𝑔</m:t>
                                  </m:r>
                                </m:den>
                              </m:f>
                            </m:e>
                          </m:d>
                        </m:e>
                      </m:nary>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supHide m:val="on"/>
                          <m:ctrlPr>
                            <a:rPr lang="en-US" altLang="zh-CN" i="1">
                              <a:latin typeface="Cambria Math" panose="02040503050406030204" pitchFamily="18" charset="0"/>
                            </a:rPr>
                          </m:ctrlPr>
                        </m:naryPr>
                        <m:sub>
                          <m: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𝑛</m:t>
                          </m:r>
                        </m:sub>
                        <m:sup/>
                        <m:e>
                          <m:sSup>
                            <m:sSupPr>
                              <m:ctrlPr>
                                <a:rPr lang="en-US" altLang="zh-CN" i="1">
                                  <a:latin typeface="Cambria Math" panose="02040503050406030204" pitchFamily="18" charset="0"/>
                                </a:rPr>
                              </m:ctrlPr>
                            </m:sSupPr>
                            <m:e>
                              <m:r>
                                <a:rPr lang="en-US" altLang="zh-CN" i="1">
                                  <a:latin typeface="Cambria Math" panose="02040503050406030204" pitchFamily="18" charset="0"/>
                                </a:rPr>
                                <m:t>𝑛</m:t>
                              </m:r>
                            </m:e>
                            <m:sup>
                              <m:r>
                                <a:rPr lang="en-US" altLang="zh-CN" i="1">
                                  <a:latin typeface="Cambria Math" panose="02040503050406030204" pitchFamily="18" charset="0"/>
                                </a:rPr>
                                <m:t>𝑔</m:t>
                              </m:r>
                              <m:r>
                                <a:rPr lang="en-US" altLang="zh-CN" b="0" i="1" smtClean="0">
                                  <a:latin typeface="Cambria Math" panose="02040503050406030204" pitchFamily="18" charset="0"/>
                                </a:rPr>
                                <m:t>−1</m:t>
                              </m:r>
                            </m:sup>
                          </m:sSup>
                          <m:r>
                            <a:rPr lang="en-US" altLang="zh-CN" i="1">
                              <a:latin typeface="Cambria Math" panose="02040503050406030204" pitchFamily="18" charset="0"/>
                            </a:rPr>
                            <m:t>∗</m:t>
                          </m:r>
                          <m:r>
                            <a:rPr lang="en-US" altLang="zh-CN" i="1">
                              <a:latin typeface="Cambria Math" panose="02040503050406030204" pitchFamily="18" charset="0"/>
                            </a:rPr>
                            <m:t>𝜑</m:t>
                          </m:r>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𝑔</m:t>
                                  </m:r>
                                </m:den>
                              </m:f>
                            </m:e>
                          </m:d>
                        </m:e>
                      </m:nary>
                    </m:oMath>
                  </m:oMathPara>
                </a14:m>
                <a:endParaRPr lang="en-US" altLang="zh-CN" dirty="0"/>
              </a:p>
            </p:txBody>
          </p:sp>
        </mc:Choice>
        <mc:Fallback xmlns="">
          <p:sp>
            <p:nvSpPr>
              <p:cNvPr id="2" name="内容占位符 1">
                <a:extLst>
                  <a:ext uri="{FF2B5EF4-FFF2-40B4-BE49-F238E27FC236}">
                    <a16:creationId xmlns:a16="http://schemas.microsoft.com/office/drawing/2014/main" id="{0AC88C9B-626B-4C36-88CD-CD7FA27DE397}"/>
                  </a:ext>
                </a:extLst>
              </p:cNvPr>
              <p:cNvSpPr>
                <a:spLocks noGrp="1" noRot="1" noChangeAspect="1" noMove="1" noResize="1" noEditPoints="1" noAdjustHandles="1" noChangeArrowheads="1" noChangeShapeType="1" noTextEdit="1"/>
              </p:cNvSpPr>
              <p:nvPr>
                <p:ph idx="1"/>
              </p:nvPr>
            </p:nvSpPr>
            <p:spPr>
              <a:xfrm>
                <a:off x="838200" y="1382233"/>
                <a:ext cx="4114800" cy="4938546"/>
              </a:xfrm>
              <a:blipFill>
                <a:blip r:embed="rId2"/>
                <a:stretch>
                  <a:fillRect l="-3111"/>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23C160B-7B04-4470-95CA-791DE6664CA1}"/>
              </a:ext>
            </a:extLst>
          </p:cNvPr>
          <p:cNvSpPr>
            <a:spLocks noGrp="1"/>
          </p:cNvSpPr>
          <p:nvPr>
            <p:ph type="ctrTitle"/>
          </p:nvPr>
        </p:nvSpPr>
        <p:spPr/>
        <p:txBody>
          <a:bodyPr/>
          <a:lstStyle/>
          <a:p>
            <a:r>
              <a:rPr lang="en-US" altLang="zh-CN" dirty="0"/>
              <a:t>POJ2154 Color</a:t>
            </a:r>
            <a:endParaRPr lang="zh-CN" altLang="en-US" dirty="0"/>
          </a:p>
        </p:txBody>
      </p:sp>
      <p:sp>
        <p:nvSpPr>
          <p:cNvPr id="4" name="内容占位符 3">
            <a:extLst>
              <a:ext uri="{FF2B5EF4-FFF2-40B4-BE49-F238E27FC236}">
                <a16:creationId xmlns:a16="http://schemas.microsoft.com/office/drawing/2014/main" id="{F62B7345-E582-4E52-BC73-D40AC1752531}"/>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56656692-E9E7-4C52-9850-79FE64CCF323}"/>
                  </a:ext>
                </a:extLst>
              </p:cNvPr>
              <p:cNvSpPr txBox="1">
                <a:spLocks/>
              </p:cNvSpPr>
              <p:nvPr/>
            </p:nvSpPr>
            <p:spPr>
              <a:xfrm>
                <a:off x="6045200" y="1382233"/>
                <a:ext cx="4114800" cy="4938546"/>
              </a:xfrm>
              <a:prstGeom prst="rect">
                <a:avLst/>
              </a:prstGeom>
            </p:spPr>
            <p:txBody>
              <a:bodyPr vert="horz" lIns="91440" tIns="45720" rIns="91440" bIns="45720" numCol="1"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e>
                    </m:d>
                    <m:r>
                      <a:rPr lang="zh-CN" altLang="en-US" i="1">
                        <a:latin typeface="Cambria Math" panose="02040503050406030204" pitchFamily="18" charset="0"/>
                      </a:rPr>
                      <m:t>枚举</m:t>
                    </m:r>
                  </m:oMath>
                </a14:m>
                <a:r>
                  <a:rPr lang="en-US" altLang="zh-CN" dirty="0"/>
                  <a:t>n</a:t>
                </a:r>
                <a:r>
                  <a:rPr lang="zh-CN" altLang="en-US" dirty="0"/>
                  <a:t>的因数，</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𝑛</m:t>
                            </m:r>
                          </m:e>
                        </m:func>
                      </m:e>
                    </m:d>
                    <m:r>
                      <a:rPr lang="zh-CN" altLang="en-US" i="1">
                        <a:latin typeface="Cambria Math" panose="02040503050406030204" pitchFamily="18" charset="0"/>
                      </a:rPr>
                      <m:t>计算</m:t>
                    </m:r>
                  </m:oMath>
                </a14:m>
                <a:r>
                  <a:rPr lang="zh-CN" altLang="en-US" dirty="0"/>
                  <a:t>欧拉函数和快速幂</a:t>
                </a:r>
                <a:endParaRPr lang="en-US" altLang="zh-CN" dirty="0"/>
              </a:p>
              <a:p>
                <a:pPr>
                  <a:lnSpc>
                    <a:spcPct val="120000"/>
                  </a:lnSpc>
                </a:pPr>
                <a:r>
                  <a:rPr lang="zh-CN" altLang="en-US" dirty="0"/>
                  <a:t>复杂度</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𝑛</m:t>
                            </m:r>
                          </m:e>
                        </m:func>
                      </m:e>
                    </m:d>
                  </m:oMath>
                </a14:m>
                <a:endParaRPr lang="en-US" altLang="zh-CN" dirty="0"/>
              </a:p>
            </p:txBody>
          </p:sp>
        </mc:Choice>
        <mc:Fallback xmlns="">
          <p:sp>
            <p:nvSpPr>
              <p:cNvPr id="5" name="内容占位符 1">
                <a:extLst>
                  <a:ext uri="{FF2B5EF4-FFF2-40B4-BE49-F238E27FC236}">
                    <a16:creationId xmlns:a16="http://schemas.microsoft.com/office/drawing/2014/main" id="{56656692-E9E7-4C52-9850-79FE64CCF323}"/>
                  </a:ext>
                </a:extLst>
              </p:cNvPr>
              <p:cNvSpPr txBox="1">
                <a:spLocks noRot="1" noChangeAspect="1" noMove="1" noResize="1" noEditPoints="1" noAdjustHandles="1" noChangeArrowheads="1" noChangeShapeType="1" noTextEdit="1"/>
              </p:cNvSpPr>
              <p:nvPr/>
            </p:nvSpPr>
            <p:spPr>
              <a:xfrm>
                <a:off x="6045200" y="1382233"/>
                <a:ext cx="4114800" cy="4938546"/>
              </a:xfrm>
              <a:prstGeom prst="rect">
                <a:avLst/>
              </a:prstGeom>
              <a:blipFill>
                <a:blip r:embed="rId3"/>
                <a:stretch>
                  <a:fillRect l="-311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783628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46D279AF-ABEE-4E30-A43C-9E33D35A6335}"/>
              </a:ext>
            </a:extLst>
          </p:cNvPr>
          <p:cNvSpPr txBox="1"/>
          <p:nvPr/>
        </p:nvSpPr>
        <p:spPr>
          <a:xfrm>
            <a:off x="1026744" y="2363424"/>
            <a:ext cx="1005403" cy="1569660"/>
          </a:xfrm>
          <a:prstGeom prst="rect">
            <a:avLst/>
          </a:prstGeom>
          <a:noFill/>
        </p:spPr>
        <p:txBody>
          <a:bodyPr wrap="none" rtlCol="0">
            <a:spAutoFit/>
          </a:bodyPr>
          <a:lstStyle/>
          <a:p>
            <a:r>
              <a:rPr lang="zh-CN" altLang="en-US" sz="3200" dirty="0">
                <a:solidFill>
                  <a:schemeClr val="bg1"/>
                </a:solidFill>
              </a:rPr>
              <a:t>置换</a:t>
            </a:r>
            <a:endParaRPr lang="en-US" altLang="zh-CN" sz="3200" dirty="0">
              <a:solidFill>
                <a:schemeClr val="bg1"/>
              </a:solidFill>
            </a:endParaRPr>
          </a:p>
          <a:p>
            <a:endParaRPr lang="en-US" altLang="zh-CN" sz="3200" dirty="0">
              <a:solidFill>
                <a:schemeClr val="bg1"/>
              </a:solidFill>
            </a:endParaRPr>
          </a:p>
          <a:p>
            <a:r>
              <a:rPr lang="zh-CN" altLang="en-US" sz="3200" dirty="0">
                <a:solidFill>
                  <a:schemeClr val="bg1"/>
                </a:solidFill>
              </a:rPr>
              <a:t>连接</a:t>
            </a:r>
          </a:p>
        </p:txBody>
      </p:sp>
      <p:sp>
        <p:nvSpPr>
          <p:cNvPr id="5" name="文本框 4">
            <a:extLst>
              <a:ext uri="{FF2B5EF4-FFF2-40B4-BE49-F238E27FC236}">
                <a16:creationId xmlns:a16="http://schemas.microsoft.com/office/drawing/2014/main" id="{FF21F655-5B14-45C8-AD7C-7BB292A59ED5}"/>
              </a:ext>
            </a:extLst>
          </p:cNvPr>
          <p:cNvSpPr txBox="1"/>
          <p:nvPr/>
        </p:nvSpPr>
        <p:spPr>
          <a:xfrm>
            <a:off x="2757861" y="2844226"/>
            <a:ext cx="1415772" cy="584775"/>
          </a:xfrm>
          <a:prstGeom prst="rect">
            <a:avLst/>
          </a:prstGeom>
          <a:noFill/>
        </p:spPr>
        <p:txBody>
          <a:bodyPr wrap="none" rtlCol="0">
            <a:spAutoFit/>
          </a:bodyPr>
          <a:lstStyle/>
          <a:p>
            <a:r>
              <a:rPr lang="zh-CN" altLang="en-US" sz="3200" dirty="0"/>
              <a:t>置换群</a:t>
            </a:r>
          </a:p>
        </p:txBody>
      </p:sp>
      <p:cxnSp>
        <p:nvCxnSpPr>
          <p:cNvPr id="21" name="直接箭头连接符 20">
            <a:extLst>
              <a:ext uri="{FF2B5EF4-FFF2-40B4-BE49-F238E27FC236}">
                <a16:creationId xmlns:a16="http://schemas.microsoft.com/office/drawing/2014/main" id="{683118A8-B250-4515-BAB7-12791DE5EA38}"/>
              </a:ext>
            </a:extLst>
          </p:cNvPr>
          <p:cNvCxnSpPr>
            <a:cxnSpLocks/>
            <a:stCxn id="5" idx="3"/>
            <a:endCxn id="25" idx="1"/>
          </p:cNvCxnSpPr>
          <p:nvPr/>
        </p:nvCxnSpPr>
        <p:spPr>
          <a:xfrm flipV="1">
            <a:off x="4173633" y="3136613"/>
            <a:ext cx="570875" cy="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4" name="连接符: 肘形 13">
            <a:extLst>
              <a:ext uri="{FF2B5EF4-FFF2-40B4-BE49-F238E27FC236}">
                <a16:creationId xmlns:a16="http://schemas.microsoft.com/office/drawing/2014/main" id="{3926F988-1163-434E-8D7E-FB677C54DB4F}"/>
              </a:ext>
            </a:extLst>
          </p:cNvPr>
          <p:cNvCxnSpPr>
            <a:cxnSpLocks/>
            <a:endCxn id="5" idx="1"/>
          </p:cNvCxnSpPr>
          <p:nvPr/>
        </p:nvCxnSpPr>
        <p:spPr>
          <a:xfrm>
            <a:off x="2032147" y="2605934"/>
            <a:ext cx="725714" cy="530680"/>
          </a:xfrm>
          <a:prstGeom prst="bentConnector3">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9" name="连接符: 肘形 28">
            <a:extLst>
              <a:ext uri="{FF2B5EF4-FFF2-40B4-BE49-F238E27FC236}">
                <a16:creationId xmlns:a16="http://schemas.microsoft.com/office/drawing/2014/main" id="{D7F2DED7-BBE8-430C-B6D1-B7D9C5A97F91}"/>
              </a:ext>
            </a:extLst>
          </p:cNvPr>
          <p:cNvCxnSpPr>
            <a:cxnSpLocks/>
            <a:endCxn id="5" idx="1"/>
          </p:cNvCxnSpPr>
          <p:nvPr/>
        </p:nvCxnSpPr>
        <p:spPr>
          <a:xfrm flipV="1">
            <a:off x="2032147" y="3136614"/>
            <a:ext cx="725714" cy="489490"/>
          </a:xfrm>
          <a:prstGeom prst="bentConnector3">
            <a:avLst/>
          </a:prstGeom>
          <a:ln>
            <a:tailEnd type="triangle"/>
          </a:ln>
        </p:spPr>
        <p:style>
          <a:lnRef idx="3">
            <a:schemeClr val="accent3"/>
          </a:lnRef>
          <a:fillRef idx="0">
            <a:schemeClr val="accent3"/>
          </a:fillRef>
          <a:effectRef idx="2">
            <a:schemeClr val="accent3"/>
          </a:effectRef>
          <a:fontRef idx="minor">
            <a:schemeClr val="tx1"/>
          </a:fontRef>
        </p:style>
      </p:cxnSp>
      <p:sp>
        <p:nvSpPr>
          <p:cNvPr id="25" name="文本框 24">
            <a:extLst>
              <a:ext uri="{FF2B5EF4-FFF2-40B4-BE49-F238E27FC236}">
                <a16:creationId xmlns:a16="http://schemas.microsoft.com/office/drawing/2014/main" id="{590DB26A-6601-4E24-86FC-FFFF71306531}"/>
              </a:ext>
            </a:extLst>
          </p:cNvPr>
          <p:cNvSpPr txBox="1"/>
          <p:nvPr/>
        </p:nvSpPr>
        <p:spPr>
          <a:xfrm>
            <a:off x="4744508" y="2844225"/>
            <a:ext cx="2702984" cy="584775"/>
          </a:xfrm>
          <a:prstGeom prst="rect">
            <a:avLst/>
          </a:prstGeom>
          <a:noFill/>
        </p:spPr>
        <p:txBody>
          <a:bodyPr wrap="none" rtlCol="0">
            <a:spAutoFit/>
          </a:bodyPr>
          <a:lstStyle/>
          <a:p>
            <a:r>
              <a:rPr lang="en-US" altLang="zh-CN" sz="3200" dirty="0"/>
              <a:t>Burnside</a:t>
            </a:r>
            <a:r>
              <a:rPr lang="zh-CN" altLang="en-US" sz="3200" dirty="0"/>
              <a:t>引理</a:t>
            </a:r>
          </a:p>
        </p:txBody>
      </p:sp>
      <p:cxnSp>
        <p:nvCxnSpPr>
          <p:cNvPr id="39" name="直接箭头连接符 38">
            <a:extLst>
              <a:ext uri="{FF2B5EF4-FFF2-40B4-BE49-F238E27FC236}">
                <a16:creationId xmlns:a16="http://schemas.microsoft.com/office/drawing/2014/main" id="{17A382B2-5909-41D2-B27D-2AC4D2281091}"/>
              </a:ext>
            </a:extLst>
          </p:cNvPr>
          <p:cNvCxnSpPr>
            <a:cxnSpLocks/>
            <a:stCxn id="25" idx="3"/>
            <a:endCxn id="44" idx="1"/>
          </p:cNvCxnSpPr>
          <p:nvPr/>
        </p:nvCxnSpPr>
        <p:spPr>
          <a:xfrm>
            <a:off x="7447492" y="3136613"/>
            <a:ext cx="1615381"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32" name="文本框 31">
            <a:extLst>
              <a:ext uri="{FF2B5EF4-FFF2-40B4-BE49-F238E27FC236}">
                <a16:creationId xmlns:a16="http://schemas.microsoft.com/office/drawing/2014/main" id="{C9CBA4AA-1673-41C7-97E5-A67B7293E3F7}"/>
              </a:ext>
            </a:extLst>
          </p:cNvPr>
          <p:cNvSpPr txBox="1"/>
          <p:nvPr/>
        </p:nvSpPr>
        <p:spPr>
          <a:xfrm>
            <a:off x="7493213" y="2659559"/>
            <a:ext cx="1569660" cy="369332"/>
          </a:xfrm>
          <a:prstGeom prst="rect">
            <a:avLst/>
          </a:prstGeom>
          <a:noFill/>
        </p:spPr>
        <p:txBody>
          <a:bodyPr wrap="none" rtlCol="0">
            <a:spAutoFit/>
          </a:bodyPr>
          <a:lstStyle/>
          <a:p>
            <a:r>
              <a:rPr lang="zh-CN" altLang="en-US" dirty="0"/>
              <a:t>具体化不动点</a:t>
            </a:r>
          </a:p>
        </p:txBody>
      </p:sp>
      <p:sp>
        <p:nvSpPr>
          <p:cNvPr id="44" name="文本框 43">
            <a:extLst>
              <a:ext uri="{FF2B5EF4-FFF2-40B4-BE49-F238E27FC236}">
                <a16:creationId xmlns:a16="http://schemas.microsoft.com/office/drawing/2014/main" id="{7EFFC9D0-C256-4725-81D3-FA85DD72DD16}"/>
              </a:ext>
            </a:extLst>
          </p:cNvPr>
          <p:cNvSpPr txBox="1"/>
          <p:nvPr/>
        </p:nvSpPr>
        <p:spPr>
          <a:xfrm>
            <a:off x="9062873" y="2844225"/>
            <a:ext cx="2041649" cy="584775"/>
          </a:xfrm>
          <a:prstGeom prst="rect">
            <a:avLst/>
          </a:prstGeom>
          <a:noFill/>
        </p:spPr>
        <p:txBody>
          <a:bodyPr wrap="none" rtlCol="0">
            <a:spAutoFit/>
          </a:bodyPr>
          <a:lstStyle/>
          <a:p>
            <a:r>
              <a:rPr lang="en-US" altLang="zh-CN" sz="3200" dirty="0"/>
              <a:t>Polya</a:t>
            </a:r>
            <a:r>
              <a:rPr lang="zh-CN" altLang="en-US" sz="3200" dirty="0"/>
              <a:t>定理</a:t>
            </a:r>
          </a:p>
        </p:txBody>
      </p:sp>
      <p:sp>
        <p:nvSpPr>
          <p:cNvPr id="37" name="文本框 36">
            <a:extLst>
              <a:ext uri="{FF2B5EF4-FFF2-40B4-BE49-F238E27FC236}">
                <a16:creationId xmlns:a16="http://schemas.microsoft.com/office/drawing/2014/main" id="{E1355D02-10F3-4A9B-AB40-6DC7D8DC3494}"/>
              </a:ext>
            </a:extLst>
          </p:cNvPr>
          <p:cNvSpPr txBox="1"/>
          <p:nvPr/>
        </p:nvSpPr>
        <p:spPr>
          <a:xfrm>
            <a:off x="5426586" y="3933084"/>
            <a:ext cx="1338828" cy="369332"/>
          </a:xfrm>
          <a:prstGeom prst="rect">
            <a:avLst/>
          </a:prstGeom>
          <a:noFill/>
        </p:spPr>
        <p:txBody>
          <a:bodyPr wrap="none" rtlCol="0">
            <a:spAutoFit/>
          </a:bodyPr>
          <a:lstStyle/>
          <a:p>
            <a:r>
              <a:rPr lang="zh-CN" altLang="en-US" dirty="0"/>
              <a:t>计数不动点</a:t>
            </a:r>
          </a:p>
        </p:txBody>
      </p:sp>
      <p:sp>
        <p:nvSpPr>
          <p:cNvPr id="38" name="文本框 37">
            <a:extLst>
              <a:ext uri="{FF2B5EF4-FFF2-40B4-BE49-F238E27FC236}">
                <a16:creationId xmlns:a16="http://schemas.microsoft.com/office/drawing/2014/main" id="{4890BA21-352E-4E15-8F77-20AA85C4E1F1}"/>
              </a:ext>
            </a:extLst>
          </p:cNvPr>
          <p:cNvSpPr txBox="1"/>
          <p:nvPr/>
        </p:nvSpPr>
        <p:spPr>
          <a:xfrm>
            <a:off x="5311170" y="4806500"/>
            <a:ext cx="1569660" cy="369332"/>
          </a:xfrm>
          <a:prstGeom prst="rect">
            <a:avLst/>
          </a:prstGeom>
          <a:noFill/>
        </p:spPr>
        <p:txBody>
          <a:bodyPr wrap="none" rtlCol="0">
            <a:spAutoFit/>
          </a:bodyPr>
          <a:lstStyle/>
          <a:p>
            <a:r>
              <a:rPr lang="zh-CN" altLang="en-US" dirty="0"/>
              <a:t>更广泛的问题</a:t>
            </a:r>
          </a:p>
        </p:txBody>
      </p:sp>
      <p:cxnSp>
        <p:nvCxnSpPr>
          <p:cNvPr id="49" name="直接箭头连接符 48">
            <a:extLst>
              <a:ext uri="{FF2B5EF4-FFF2-40B4-BE49-F238E27FC236}">
                <a16:creationId xmlns:a16="http://schemas.microsoft.com/office/drawing/2014/main" id="{F6722D4F-31C3-404C-87F9-06FC5CB23D14}"/>
              </a:ext>
            </a:extLst>
          </p:cNvPr>
          <p:cNvCxnSpPr>
            <a:cxnSpLocks/>
            <a:stCxn id="25" idx="2"/>
            <a:endCxn id="37" idx="0"/>
          </p:cNvCxnSpPr>
          <p:nvPr/>
        </p:nvCxnSpPr>
        <p:spPr>
          <a:xfrm>
            <a:off x="6096000" y="3429000"/>
            <a:ext cx="0" cy="50408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2" name="直接箭头连接符 51">
            <a:extLst>
              <a:ext uri="{FF2B5EF4-FFF2-40B4-BE49-F238E27FC236}">
                <a16:creationId xmlns:a16="http://schemas.microsoft.com/office/drawing/2014/main" id="{F12FD96A-78D2-4367-BEE9-B52CA9FC4489}"/>
              </a:ext>
            </a:extLst>
          </p:cNvPr>
          <p:cNvCxnSpPr>
            <a:cxnSpLocks/>
            <a:stCxn id="37" idx="2"/>
            <a:endCxn id="38" idx="0"/>
          </p:cNvCxnSpPr>
          <p:nvPr/>
        </p:nvCxnSpPr>
        <p:spPr>
          <a:xfrm>
            <a:off x="6096000" y="4302416"/>
            <a:ext cx="0" cy="50408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50" name="文本框 49">
            <a:extLst>
              <a:ext uri="{FF2B5EF4-FFF2-40B4-BE49-F238E27FC236}">
                <a16:creationId xmlns:a16="http://schemas.microsoft.com/office/drawing/2014/main" id="{C526A4B6-7B0A-42B6-9235-440CDDF26F35}"/>
              </a:ext>
            </a:extLst>
          </p:cNvPr>
          <p:cNvSpPr txBox="1"/>
          <p:nvPr/>
        </p:nvSpPr>
        <p:spPr>
          <a:xfrm>
            <a:off x="9318723" y="3933084"/>
            <a:ext cx="1569660" cy="369332"/>
          </a:xfrm>
          <a:prstGeom prst="rect">
            <a:avLst/>
          </a:prstGeom>
          <a:noFill/>
        </p:spPr>
        <p:txBody>
          <a:bodyPr wrap="none" rtlCol="0">
            <a:spAutoFit/>
          </a:bodyPr>
          <a:lstStyle/>
          <a:p>
            <a:r>
              <a:rPr lang="zh-CN" altLang="en-US" dirty="0"/>
              <a:t>计数循环数量</a:t>
            </a:r>
          </a:p>
        </p:txBody>
      </p:sp>
      <p:sp>
        <p:nvSpPr>
          <p:cNvPr id="55" name="文本框 54">
            <a:extLst>
              <a:ext uri="{FF2B5EF4-FFF2-40B4-BE49-F238E27FC236}">
                <a16:creationId xmlns:a16="http://schemas.microsoft.com/office/drawing/2014/main" id="{521E5673-E05D-4FE8-AEB1-4707983AA586}"/>
              </a:ext>
            </a:extLst>
          </p:cNvPr>
          <p:cNvSpPr txBox="1"/>
          <p:nvPr/>
        </p:nvSpPr>
        <p:spPr>
          <a:xfrm>
            <a:off x="9549555" y="4806500"/>
            <a:ext cx="1107996" cy="369332"/>
          </a:xfrm>
          <a:prstGeom prst="rect">
            <a:avLst/>
          </a:prstGeom>
          <a:noFill/>
        </p:spPr>
        <p:txBody>
          <a:bodyPr wrap="none" rtlCol="0">
            <a:spAutoFit/>
          </a:bodyPr>
          <a:lstStyle/>
          <a:p>
            <a:r>
              <a:rPr lang="zh-CN" altLang="en-US" dirty="0"/>
              <a:t>问题受限</a:t>
            </a:r>
          </a:p>
        </p:txBody>
      </p:sp>
      <p:cxnSp>
        <p:nvCxnSpPr>
          <p:cNvPr id="56" name="直接箭头连接符 55">
            <a:extLst>
              <a:ext uri="{FF2B5EF4-FFF2-40B4-BE49-F238E27FC236}">
                <a16:creationId xmlns:a16="http://schemas.microsoft.com/office/drawing/2014/main" id="{841E12A7-CA37-4631-AF1A-77D7B8DE8583}"/>
              </a:ext>
            </a:extLst>
          </p:cNvPr>
          <p:cNvCxnSpPr>
            <a:cxnSpLocks/>
            <a:stCxn id="44" idx="2"/>
            <a:endCxn id="50" idx="0"/>
          </p:cNvCxnSpPr>
          <p:nvPr/>
        </p:nvCxnSpPr>
        <p:spPr>
          <a:xfrm>
            <a:off x="10083698" y="3429000"/>
            <a:ext cx="19855" cy="50408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9" name="直接箭头连接符 58">
            <a:extLst>
              <a:ext uri="{FF2B5EF4-FFF2-40B4-BE49-F238E27FC236}">
                <a16:creationId xmlns:a16="http://schemas.microsoft.com/office/drawing/2014/main" id="{26AD7EA0-53AE-4776-BB25-EDD81CB32205}"/>
              </a:ext>
            </a:extLst>
          </p:cNvPr>
          <p:cNvCxnSpPr>
            <a:cxnSpLocks/>
            <a:stCxn id="50" idx="2"/>
            <a:endCxn id="55" idx="0"/>
          </p:cNvCxnSpPr>
          <p:nvPr/>
        </p:nvCxnSpPr>
        <p:spPr>
          <a:xfrm>
            <a:off x="10103553" y="4302416"/>
            <a:ext cx="0" cy="50408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37502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对象 6">
            <a:extLst>
              <a:ext uri="{FF2B5EF4-FFF2-40B4-BE49-F238E27FC236}">
                <a16:creationId xmlns:a16="http://schemas.microsoft.com/office/drawing/2014/main" id="{D4C44D4F-CDD6-4FA1-B206-278B5F24D5A3}"/>
              </a:ext>
            </a:extLst>
          </p:cNvPr>
          <p:cNvGraphicFramePr>
            <a:graphicFrameLocks noChangeAspect="1"/>
          </p:cNvGraphicFramePr>
          <p:nvPr>
            <p:extLst>
              <p:ext uri="{D42A27DB-BD31-4B8C-83A1-F6EECF244321}">
                <p14:modId xmlns:p14="http://schemas.microsoft.com/office/powerpoint/2010/main" val="2797684200"/>
              </p:ext>
            </p:extLst>
          </p:nvPr>
        </p:nvGraphicFramePr>
        <p:xfrm>
          <a:off x="1512888" y="2195513"/>
          <a:ext cx="9167812" cy="2463800"/>
        </p:xfrm>
        <a:graphic>
          <a:graphicData uri="http://schemas.openxmlformats.org/presentationml/2006/ole">
            <mc:AlternateContent xmlns:mc="http://schemas.openxmlformats.org/markup-compatibility/2006">
              <mc:Choice xmlns:v="urn:schemas-microsoft-com:vml" Requires="v">
                <p:oleObj spid="_x0000_s16505" name="Image" r:id="rId3" imgW="9168120" imgH="2463480" progId="Photoshop.Image.18">
                  <p:embed/>
                </p:oleObj>
              </mc:Choice>
              <mc:Fallback>
                <p:oleObj name="Image" r:id="rId3" imgW="9168120" imgH="2463480" progId="Photoshop.Image.18">
                  <p:embed/>
                  <p:pic>
                    <p:nvPicPr>
                      <p:cNvPr id="0" name=""/>
                      <p:cNvPicPr/>
                      <p:nvPr/>
                    </p:nvPicPr>
                    <p:blipFill>
                      <a:blip r:embed="rId4"/>
                      <a:stretch>
                        <a:fillRect/>
                      </a:stretch>
                    </p:blipFill>
                    <p:spPr>
                      <a:xfrm>
                        <a:off x="1512888" y="2195513"/>
                        <a:ext cx="9167812" cy="2463800"/>
                      </a:xfrm>
                      <a:prstGeom prst="rect">
                        <a:avLst/>
                      </a:prstGeom>
                    </p:spPr>
                  </p:pic>
                </p:oleObj>
              </mc:Fallback>
            </mc:AlternateContent>
          </a:graphicData>
        </a:graphic>
      </p:graphicFrame>
    </p:spTree>
    <p:extLst>
      <p:ext uri="{BB962C8B-B14F-4D97-AF65-F5344CB8AC3E}">
        <p14:creationId xmlns:p14="http://schemas.microsoft.com/office/powerpoint/2010/main" val="1481435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4F2784B-C010-4E01-88B0-12D73E818C77}"/>
              </a:ext>
            </a:extLst>
          </p:cNvPr>
          <p:cNvSpPr>
            <a:spLocks noGrp="1"/>
          </p:cNvSpPr>
          <p:nvPr>
            <p:ph idx="1"/>
          </p:nvPr>
        </p:nvSpPr>
        <p:spPr/>
        <p:txBody>
          <a:bodyPr/>
          <a:lstStyle/>
          <a:p>
            <a:r>
              <a:rPr lang="zh-CN" altLang="en-US" dirty="0"/>
              <a:t>错排方案数</a:t>
            </a:r>
            <a:endParaRPr lang="en-US" altLang="zh-CN" dirty="0"/>
          </a:p>
          <a:p>
            <a:r>
              <a:rPr lang="zh-CN" altLang="en-US" dirty="0"/>
              <a:t>斐波那契数列</a:t>
            </a:r>
            <a:endParaRPr lang="en-US" altLang="zh-CN" dirty="0"/>
          </a:p>
          <a:p>
            <a:r>
              <a:rPr lang="zh-CN" altLang="en-US" dirty="0"/>
              <a:t>卡特兰数</a:t>
            </a:r>
            <a:endParaRPr lang="en-US" altLang="zh-CN" dirty="0"/>
          </a:p>
          <a:p>
            <a:r>
              <a:rPr lang="zh-CN" altLang="en-US" dirty="0"/>
              <a:t>第一类斯特林数、第二类斯特林数</a:t>
            </a:r>
            <a:endParaRPr lang="en-US" altLang="zh-CN" dirty="0"/>
          </a:p>
        </p:txBody>
      </p:sp>
      <p:sp>
        <p:nvSpPr>
          <p:cNvPr id="3" name="标题 2">
            <a:extLst>
              <a:ext uri="{FF2B5EF4-FFF2-40B4-BE49-F238E27FC236}">
                <a16:creationId xmlns:a16="http://schemas.microsoft.com/office/drawing/2014/main" id="{4540FF8F-369D-4ED6-B063-13AA7619DA2B}"/>
              </a:ext>
            </a:extLst>
          </p:cNvPr>
          <p:cNvSpPr>
            <a:spLocks noGrp="1"/>
          </p:cNvSpPr>
          <p:nvPr>
            <p:ph type="ctrTitle"/>
          </p:nvPr>
        </p:nvSpPr>
        <p:spPr/>
        <p:txBody>
          <a:bodyPr/>
          <a:lstStyle/>
          <a:p>
            <a:r>
              <a:rPr lang="zh-CN" altLang="en-US" dirty="0"/>
              <a:t>一些特殊的数列</a:t>
            </a:r>
          </a:p>
        </p:txBody>
      </p:sp>
      <p:sp>
        <p:nvSpPr>
          <p:cNvPr id="4" name="内容占位符 3">
            <a:extLst>
              <a:ext uri="{FF2B5EF4-FFF2-40B4-BE49-F238E27FC236}">
                <a16:creationId xmlns:a16="http://schemas.microsoft.com/office/drawing/2014/main" id="{D1A3D735-8A73-4571-AF11-DB4AFDBA9F8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299989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内容占位符 1">
                <a:extLst>
                  <a:ext uri="{FF2B5EF4-FFF2-40B4-BE49-F238E27FC236}">
                    <a16:creationId xmlns:a16="http://schemas.microsoft.com/office/drawing/2014/main" id="{CF221C8A-1EE9-49D6-9949-3E7BBC98CD67}"/>
                  </a:ext>
                </a:extLst>
              </p:cNvPr>
              <p:cNvSpPr>
                <a:spLocks noGrp="1"/>
              </p:cNvSpPr>
              <p:nvPr>
                <p:ph idx="1"/>
              </p:nvPr>
            </p:nvSpPr>
            <p:spPr/>
            <p:txBody>
              <a:bodyPr>
                <a:normAutofit lnSpcReduction="10000"/>
              </a:bodyPr>
              <a:lstStyle/>
              <a:p>
                <a:pPr>
                  <a:lnSpc>
                    <a:spcPct val="120000"/>
                  </a:lnSpc>
                </a:pPr>
                <a:r>
                  <a:rPr lang="zh-CN" altLang="en-US" sz="2400" b="0" dirty="0"/>
                  <a:t>初值</a:t>
                </a:r>
                <a14:m>
                  <m:oMath xmlns:m="http://schemas.openxmlformats.org/officeDocument/2006/math">
                    <m:r>
                      <a:rPr lang="zh-CN" altLang="en-US" sz="2400" i="1">
                        <a:latin typeface="Cambria Math" panose="02040503050406030204" pitchFamily="18" charset="0"/>
                      </a:rPr>
                      <m:t>：</m:t>
                    </m:r>
                    <m:r>
                      <a:rPr lang="en-US" altLang="zh-CN" sz="2400" b="0" i="1" smtClean="0">
                        <a:latin typeface="Cambria Math" panose="02040503050406030204" pitchFamily="18" charset="0"/>
                      </a:rPr>
                      <m:t>𝑑</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0</m:t>
                        </m:r>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1,</m:t>
                    </m:r>
                    <m:r>
                      <a:rPr lang="en-US" altLang="zh-CN" sz="2400" b="0" i="1" smtClean="0">
                        <a:latin typeface="Cambria Math" panose="02040503050406030204" pitchFamily="18" charset="0"/>
                      </a:rPr>
                      <m:t>𝑑</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1</m:t>
                        </m:r>
                      </m:e>
                    </m:d>
                    <m:r>
                      <a:rPr lang="en-US" altLang="zh-CN" sz="2400" b="0" i="1" smtClean="0">
                        <a:latin typeface="Cambria Math" panose="02040503050406030204" pitchFamily="18" charset="0"/>
                      </a:rPr>
                      <m:t>=0</m:t>
                    </m:r>
                  </m:oMath>
                </a14:m>
                <a:endParaRPr lang="en-US" altLang="zh-CN" sz="2400" b="0" dirty="0"/>
              </a:p>
              <a:p>
                <a:pPr>
                  <a:lnSpc>
                    <a:spcPct val="120000"/>
                  </a:lnSpc>
                </a:pPr>
                <a:r>
                  <a:rPr lang="zh-CN" altLang="en-US" sz="2400" dirty="0"/>
                  <a:t>递推：</a:t>
                </a:r>
                <a:endParaRPr lang="en-US" altLang="zh-CN" sz="2400" dirty="0"/>
              </a:p>
              <a:p>
                <a:pPr>
                  <a:lnSpc>
                    <a:spcPct val="120000"/>
                  </a:lnSpc>
                </a:pPr>
                <a:r>
                  <a:rPr lang="en-US" altLang="zh-CN" sz="2400" dirty="0"/>
                  <a:t>	</a:t>
                </a:r>
                <a:r>
                  <a:rPr lang="zh-CN" altLang="en-US" sz="2400" dirty="0"/>
                  <a:t>先放置第</a:t>
                </a:r>
                <a:r>
                  <a:rPr lang="en-US" altLang="zh-CN" sz="2400" dirty="0"/>
                  <a:t>n</a:t>
                </a:r>
                <a:r>
                  <a:rPr lang="zh-CN" altLang="en-US" sz="2400" dirty="0"/>
                  <a:t>个元素，将它放到第</a:t>
                </a:r>
                <a:r>
                  <a:rPr lang="en-US" altLang="zh-CN" sz="2400" dirty="0"/>
                  <a:t>k(k&lt;n)</a:t>
                </a:r>
                <a:r>
                  <a:rPr lang="zh-CN" altLang="en-US" sz="2400" dirty="0"/>
                  <a:t>个位置，</a:t>
                </a:r>
                <a:r>
                  <a:rPr lang="en-US" altLang="zh-CN" sz="2400" dirty="0"/>
                  <a:t>k</a:t>
                </a:r>
                <a:r>
                  <a:rPr lang="zh-CN" altLang="en-US" sz="2400" dirty="0"/>
                  <a:t>有</a:t>
                </a:r>
                <a:r>
                  <a:rPr lang="en-US" altLang="zh-CN" sz="2400" dirty="0"/>
                  <a:t>n-1</a:t>
                </a:r>
                <a:r>
                  <a:rPr lang="zh-CN" altLang="en-US" sz="2400" dirty="0"/>
                  <a:t>种选择</a:t>
                </a:r>
                <a:endParaRPr lang="en-US" altLang="zh-CN" sz="2400" dirty="0"/>
              </a:p>
              <a:p>
                <a:pPr>
                  <a:lnSpc>
                    <a:spcPct val="120000"/>
                  </a:lnSpc>
                </a:pPr>
                <a:r>
                  <a:rPr lang="en-US" altLang="zh-CN" sz="2400" b="0" dirty="0"/>
                  <a:t>	</a:t>
                </a:r>
                <a:r>
                  <a:rPr lang="zh-CN" altLang="en-US" sz="2400" dirty="0"/>
                  <a:t>下面考虑将第</a:t>
                </a:r>
                <a:r>
                  <a:rPr lang="en-US" altLang="zh-CN" sz="2400" dirty="0"/>
                  <a:t>k</a:t>
                </a:r>
                <a:r>
                  <a:rPr lang="zh-CN" altLang="en-US" sz="2400" dirty="0"/>
                  <a:t>个元素放在哪里</a:t>
                </a:r>
                <a:endParaRPr lang="en-US" altLang="zh-CN" sz="2400" dirty="0"/>
              </a:p>
              <a:p>
                <a:pPr>
                  <a:lnSpc>
                    <a:spcPct val="120000"/>
                  </a:lnSpc>
                </a:pPr>
                <a:r>
                  <a:rPr lang="en-US" altLang="zh-CN" sz="2400" b="0" dirty="0"/>
                  <a:t>		</a:t>
                </a:r>
                <a:r>
                  <a:rPr lang="zh-CN" altLang="en-US" sz="2400" b="0" dirty="0"/>
                  <a:t>如果将第</a:t>
                </a:r>
                <a:r>
                  <a:rPr lang="en-US" altLang="zh-CN" sz="2400" dirty="0"/>
                  <a:t>k</a:t>
                </a:r>
                <a:r>
                  <a:rPr lang="zh-CN" altLang="en-US" sz="2400" b="0" dirty="0"/>
                  <a:t>个元素放到第</a:t>
                </a:r>
                <a:r>
                  <a:rPr lang="en-US" altLang="zh-CN" sz="2400" b="0" dirty="0"/>
                  <a:t>n</a:t>
                </a:r>
                <a:r>
                  <a:rPr lang="zh-CN" altLang="en-US" sz="2400" b="0" dirty="0"/>
                  <a:t>个，那么剩下</a:t>
                </a:r>
                <a:r>
                  <a:rPr lang="en-US" altLang="zh-CN" sz="2400" b="0" dirty="0"/>
                  <a:t>n-2</a:t>
                </a:r>
                <a:r>
                  <a:rPr lang="zh-CN" altLang="en-US" sz="2400" b="0" dirty="0"/>
                  <a:t>个元素也要进行错排，有</a:t>
                </a:r>
                <a14:m>
                  <m:oMath xmlns:m="http://schemas.openxmlformats.org/officeDocument/2006/math">
                    <m:r>
                      <a:rPr lang="en-US" altLang="zh-CN" sz="2400" b="0" i="1" smtClean="0">
                        <a:latin typeface="Cambria Math" panose="02040503050406030204" pitchFamily="18" charset="0"/>
                      </a:rPr>
                      <m:t>𝑑</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−2)</m:t>
                    </m:r>
                  </m:oMath>
                </a14:m>
                <a:r>
                  <a:rPr lang="zh-CN" altLang="en-US" sz="2400" b="0" dirty="0"/>
                  <a:t>种方案</a:t>
                </a:r>
                <a:endParaRPr lang="en-US" altLang="zh-CN" sz="2400" b="0" dirty="0"/>
              </a:p>
              <a:p>
                <a:pPr>
                  <a:lnSpc>
                    <a:spcPct val="120000"/>
                  </a:lnSpc>
                </a:pPr>
                <a:r>
                  <a:rPr lang="en-US" altLang="zh-CN" sz="2400" dirty="0"/>
                  <a:t>		</a:t>
                </a:r>
                <a:r>
                  <a:rPr lang="zh-CN" altLang="en-US" sz="2400" dirty="0"/>
                  <a:t>如果不将第</a:t>
                </a:r>
                <a:r>
                  <a:rPr lang="en-US" altLang="zh-CN" sz="2400" dirty="0"/>
                  <a:t>k</a:t>
                </a:r>
                <a:r>
                  <a:rPr lang="zh-CN" altLang="en-US" sz="2400" dirty="0"/>
                  <a:t>个元素放到第</a:t>
                </a:r>
                <a:r>
                  <a:rPr lang="en-US" altLang="zh-CN" sz="2400" dirty="0"/>
                  <a:t>n</a:t>
                </a:r>
                <a:r>
                  <a:rPr lang="zh-CN" altLang="en-US" sz="2400" dirty="0"/>
                  <a:t>个，那么在剩下的</a:t>
                </a:r>
                <a:r>
                  <a:rPr lang="en-US" altLang="zh-CN" sz="2400" dirty="0"/>
                  <a:t>n-1</a:t>
                </a:r>
                <a:r>
                  <a:rPr lang="zh-CN" altLang="en-US" sz="2400" dirty="0"/>
                  <a:t>个元素可以</a:t>
                </a:r>
                <a:r>
                  <a:rPr lang="zh-CN" altLang="en-US" sz="2400" dirty="0">
                    <a:solidFill>
                      <a:srgbClr val="FFCC00"/>
                    </a:solidFill>
                  </a:rPr>
                  <a:t>看做一个新的需要错排的数列</a:t>
                </a:r>
                <a:r>
                  <a:rPr lang="zh-CN" altLang="en-US" sz="2400" dirty="0"/>
                  <a:t>，其中最后一个放着原数列中的元素</a:t>
                </a:r>
                <a:r>
                  <a:rPr lang="en-US" altLang="zh-CN" sz="2400" dirty="0"/>
                  <a:t>k</a:t>
                </a:r>
                <a:r>
                  <a:rPr lang="zh-CN" altLang="en-US" sz="2400" dirty="0"/>
                  <a:t>，这样有</a:t>
                </a:r>
                <a14:m>
                  <m:oMath xmlns:m="http://schemas.openxmlformats.org/officeDocument/2006/math">
                    <m:r>
                      <a:rPr lang="en-US" altLang="zh-CN" sz="2400" b="0" i="1" smtClean="0">
                        <a:latin typeface="Cambria Math" panose="02040503050406030204" pitchFamily="18" charset="0"/>
                      </a:rPr>
                      <m:t>𝑑</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−1)</m:t>
                    </m:r>
                    <m:r>
                      <a:rPr lang="zh-CN" altLang="en-US" sz="2400" i="1">
                        <a:latin typeface="Cambria Math" panose="02040503050406030204" pitchFamily="18" charset="0"/>
                      </a:rPr>
                      <m:t>种</m:t>
                    </m:r>
                  </m:oMath>
                </a14:m>
                <a:r>
                  <a:rPr lang="zh-CN" altLang="en-US" sz="2400" b="0" dirty="0"/>
                  <a:t>方案</a:t>
                </a:r>
                <a:endParaRPr lang="en-US" altLang="zh-CN" sz="2400" b="0" dirty="0"/>
              </a:p>
              <a:p>
                <a:pPr>
                  <a:lnSpc>
                    <a:spcPct val="120000"/>
                  </a:lnSpc>
                </a:pPr>
                <a14:m>
                  <m:oMathPara xmlns:m="http://schemas.openxmlformats.org/officeDocument/2006/math">
                    <m:oMathParaPr>
                      <m:jc m:val="centerGroup"/>
                    </m:oMathParaPr>
                    <m:oMath xmlns:m="http://schemas.openxmlformats.org/officeDocument/2006/math">
                      <m:r>
                        <a:rPr lang="en-US" altLang="zh-CN" sz="2400" b="0" i="1" smtClean="0">
                          <a:latin typeface="Cambria Math" panose="02040503050406030204" pitchFamily="18" charset="0"/>
                        </a:rPr>
                        <m:t>𝑑</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𝑛</m:t>
                          </m:r>
                        </m:e>
                      </m:d>
                      <m:r>
                        <a:rPr lang="en-US" altLang="zh-CN" sz="2400" b="0" i="1" smtClean="0">
                          <a:latin typeface="Cambria Math" panose="02040503050406030204" pitchFamily="18" charset="0"/>
                        </a:rPr>
                        <m:t>=</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−1</m:t>
                          </m:r>
                        </m:e>
                      </m:d>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𝑑</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−1</m:t>
                              </m:r>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𝑑</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−2</m:t>
                              </m:r>
                            </m:e>
                          </m:d>
                        </m:e>
                      </m:d>
                    </m:oMath>
                  </m:oMathPara>
                </a14:m>
                <a:endParaRPr lang="en-US" altLang="zh-CN" sz="2400" b="0" dirty="0"/>
              </a:p>
            </p:txBody>
          </p:sp>
        </mc:Choice>
        <mc:Fallback>
          <p:sp>
            <p:nvSpPr>
              <p:cNvPr id="2" name="内容占位符 1">
                <a:extLst>
                  <a:ext uri="{FF2B5EF4-FFF2-40B4-BE49-F238E27FC236}">
                    <a16:creationId xmlns:a16="http://schemas.microsoft.com/office/drawing/2014/main" id="{CF221C8A-1EE9-49D6-9949-3E7BBC98CD67}"/>
                  </a:ext>
                </a:extLst>
              </p:cNvPr>
              <p:cNvSpPr>
                <a:spLocks noGrp="1" noRot="1" noChangeAspect="1" noMove="1" noResize="1" noEditPoints="1" noAdjustHandles="1" noChangeArrowheads="1" noChangeShapeType="1" noTextEdit="1"/>
              </p:cNvSpPr>
              <p:nvPr>
                <p:ph idx="1"/>
              </p:nvPr>
            </p:nvSpPr>
            <p:spPr>
              <a:blipFill>
                <a:blip r:embed="rId2"/>
                <a:stretch>
                  <a:fillRect l="-928" r="-870"/>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9FEDDB3-A355-4C74-99AA-CC45F56DB68A}"/>
              </a:ext>
            </a:extLst>
          </p:cNvPr>
          <p:cNvSpPr>
            <a:spLocks noGrp="1"/>
          </p:cNvSpPr>
          <p:nvPr>
            <p:ph type="ctrTitle"/>
          </p:nvPr>
        </p:nvSpPr>
        <p:spPr/>
        <p:txBody>
          <a:bodyPr/>
          <a:lstStyle/>
          <a:p>
            <a:r>
              <a:rPr lang="zh-CN" altLang="en-US" dirty="0"/>
              <a:t>错排方案数</a:t>
            </a:r>
          </a:p>
        </p:txBody>
      </p:sp>
      <p:sp>
        <p:nvSpPr>
          <p:cNvPr id="4" name="内容占位符 3">
            <a:extLst>
              <a:ext uri="{FF2B5EF4-FFF2-40B4-BE49-F238E27FC236}">
                <a16:creationId xmlns:a16="http://schemas.microsoft.com/office/drawing/2014/main" id="{3D6326CB-EB36-4513-9CB0-25AFCCAB290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49012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4497A85-76F3-4096-929B-854A7059CFC8}"/>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𝑑</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f>
                            <m:fPr>
                              <m:ctrlPr>
                                <a:rPr lang="en-US" altLang="zh-CN" i="1">
                                  <a:latin typeface="Cambria Math" panose="02040503050406030204" pitchFamily="18" charset="0"/>
                                </a:rPr>
                              </m:ctrlPr>
                            </m:fPr>
                            <m:num>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r>
                                    <a:rPr lang="en-US" altLang="zh-CN" i="1">
                                      <a:latin typeface="Cambria Math" panose="02040503050406030204" pitchFamily="18" charset="0"/>
                                    </a:rPr>
                                    <m:t>𝑛</m:t>
                                  </m:r>
                                </m:sup>
                              </m:sSup>
                            </m:num>
                            <m:den>
                              <m:r>
                                <a:rPr lang="en-US" altLang="zh-CN" i="1">
                                  <a:latin typeface="Cambria Math" panose="02040503050406030204" pitchFamily="18" charset="0"/>
                                </a:rPr>
                                <m:t>𝑖</m:t>
                              </m:r>
                              <m:r>
                                <a:rPr lang="en-US" altLang="zh-CN" i="1">
                                  <a:latin typeface="Cambria Math" panose="02040503050406030204" pitchFamily="18" charset="0"/>
                                </a:rPr>
                                <m:t>!</m:t>
                              </m:r>
                            </m:den>
                          </m:f>
                        </m:e>
                      </m:nary>
                    </m:oMath>
                  </m:oMathPara>
                </a14:m>
                <a:endParaRPr lang="en-US" altLang="zh-CN" dirty="0"/>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𝑑</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d>
                        <m:dPr>
                          <m:ctrlPr>
                            <a:rPr lang="en-US" altLang="zh-CN" i="1">
                              <a:latin typeface="Cambria Math" panose="02040503050406030204" pitchFamily="18" charset="0"/>
                            </a:rPr>
                          </m:ctrlPr>
                        </m:dPr>
                        <m:e>
                          <m:r>
                            <a:rPr lang="en-US" altLang="zh-CN" i="1">
                              <a:latin typeface="Cambria Math" panose="02040503050406030204" pitchFamily="18" charset="0"/>
                            </a:rPr>
                            <m:t>𝑛</m:t>
                          </m:r>
                          <m:r>
                            <a:rPr lang="en-US" altLang="zh-CN" i="1">
                              <a:latin typeface="Cambria Math" panose="02040503050406030204" pitchFamily="18" charset="0"/>
                            </a:rPr>
                            <m:t>−1</m:t>
                          </m:r>
                        </m:e>
                      </m:d>
                      <m:d>
                        <m:dPr>
                          <m:ctrlPr>
                            <a:rPr lang="en-US" altLang="zh-CN" i="1">
                              <a:latin typeface="Cambria Math" panose="02040503050406030204" pitchFamily="18" charset="0"/>
                            </a:rPr>
                          </m:ctrlPr>
                        </m:dPr>
                        <m:e>
                          <m:r>
                            <a:rPr lang="en-US" altLang="zh-CN" i="1">
                              <a:latin typeface="Cambria Math" panose="02040503050406030204" pitchFamily="18" charset="0"/>
                            </a:rPr>
                            <m:t>𝑑</m:t>
                          </m:r>
                          <m:d>
                            <m:dPr>
                              <m:ctrlPr>
                                <a:rPr lang="en-US" altLang="zh-CN" i="1">
                                  <a:latin typeface="Cambria Math" panose="02040503050406030204" pitchFamily="18" charset="0"/>
                                </a:rPr>
                              </m:ctrlPr>
                            </m:dPr>
                            <m:e>
                              <m:r>
                                <a:rPr lang="en-US" altLang="zh-CN" i="1">
                                  <a:latin typeface="Cambria Math" panose="02040503050406030204" pitchFamily="18" charset="0"/>
                                </a:rPr>
                                <m:t>𝑛</m:t>
                              </m:r>
                              <m:r>
                                <a:rPr lang="en-US" altLang="zh-CN" i="1">
                                  <a:latin typeface="Cambria Math" panose="02040503050406030204" pitchFamily="18" charset="0"/>
                                </a:rPr>
                                <m:t>−1</m:t>
                              </m:r>
                            </m:e>
                          </m:d>
                          <m:r>
                            <a:rPr lang="en-US" altLang="zh-CN" i="1">
                              <a:latin typeface="Cambria Math" panose="02040503050406030204" pitchFamily="18" charset="0"/>
                            </a:rPr>
                            <m:t>+</m:t>
                          </m:r>
                          <m:r>
                            <a:rPr lang="en-US" altLang="zh-CN" i="1">
                              <a:latin typeface="Cambria Math" panose="02040503050406030204" pitchFamily="18" charset="0"/>
                            </a:rPr>
                            <m:t>𝑑</m:t>
                          </m:r>
                          <m:d>
                            <m:dPr>
                              <m:ctrlPr>
                                <a:rPr lang="en-US" altLang="zh-CN" i="1">
                                  <a:latin typeface="Cambria Math" panose="02040503050406030204" pitchFamily="18" charset="0"/>
                                </a:rPr>
                              </m:ctrlPr>
                            </m:dPr>
                            <m:e>
                              <m:r>
                                <a:rPr lang="en-US" altLang="zh-CN" i="1">
                                  <a:latin typeface="Cambria Math" panose="02040503050406030204" pitchFamily="18" charset="0"/>
                                </a:rPr>
                                <m:t>𝑛</m:t>
                              </m:r>
                              <m:r>
                                <a:rPr lang="en-US" altLang="zh-CN" i="1">
                                  <a:latin typeface="Cambria Math" panose="02040503050406030204" pitchFamily="18" charset="0"/>
                                </a:rPr>
                                <m:t>−2</m:t>
                              </m:r>
                            </m:e>
                          </m:d>
                        </m:e>
                      </m:d>
                    </m:oMath>
                  </m:oMathPara>
                </a14:m>
                <a:endParaRPr lang="en-US" altLang="zh-CN" dirty="0"/>
              </a:p>
              <a:p>
                <a:pPr/>
                <a14:m>
                  <m:oMathPara xmlns:m="http://schemas.openxmlformats.org/officeDocument/2006/math">
                    <m:oMathParaPr>
                      <m:jc m:val="centerGroup"/>
                    </m:oMathParaPr>
                    <m:oMath xmlns:m="http://schemas.openxmlformats.org/officeDocument/2006/math">
                      <m:d>
                        <m:dPr>
                          <m:begChr m:val="⌊"/>
                          <m:endChr m:val="⌋"/>
                          <m:ctrlPr>
                            <a:rPr lang="zh-CN" altLang="en-US" i="1" smtClean="0">
                              <a:latin typeface="Cambria Math" panose="02040503050406030204" pitchFamily="18" charset="0"/>
                            </a:rPr>
                          </m:ctrlPr>
                        </m:dPr>
                        <m:e>
                          <m:f>
                            <m:fPr>
                              <m:ctrlPr>
                                <a:rPr lang="zh-CN" altLang="en-US" i="1" smtClean="0">
                                  <a:latin typeface="Cambria Math" panose="02040503050406030204" pitchFamily="18" charset="0"/>
                                </a:rPr>
                              </m:ctrlPr>
                            </m:fPr>
                            <m:num>
                              <m:r>
                                <a:rPr lang="zh-CN" altLang="en-US" i="1" smtClean="0">
                                  <a:latin typeface="Cambria Math" panose="02040503050406030204" pitchFamily="18" charset="0"/>
                                </a:rPr>
                                <m:t>𝑛</m:t>
                              </m:r>
                              <m:r>
                                <a:rPr lang="zh-CN" altLang="en-US" i="1" smtClean="0">
                                  <a:latin typeface="Cambria Math" panose="02040503050406030204" pitchFamily="18" charset="0"/>
                                </a:rPr>
                                <m:t>!</m:t>
                              </m:r>
                            </m:num>
                            <m:den>
                              <m:r>
                                <a:rPr lang="zh-CN" altLang="en-US" i="1" smtClean="0">
                                  <a:latin typeface="Cambria Math" panose="02040503050406030204" pitchFamily="18" charset="0"/>
                                </a:rPr>
                                <m:t>ⅇ</m:t>
                              </m:r>
                            </m:den>
                          </m:f>
                          <m:r>
                            <a:rPr lang="zh-CN" altLang="en-US" i="1" smtClean="0">
                              <a:latin typeface="Cambria Math" panose="02040503050406030204" pitchFamily="18" charset="0"/>
                            </a:rPr>
                            <m:t>+</m:t>
                          </m:r>
                          <m:r>
                            <a:rPr lang="en-US" altLang="zh-CN" b="0" i="1" smtClean="0">
                              <a:latin typeface="Cambria Math" panose="02040503050406030204" pitchFamily="18" charset="0"/>
                            </a:rPr>
                            <m:t>0.5</m:t>
                          </m:r>
                        </m:e>
                      </m:d>
                      <m:d>
                        <m:dPr>
                          <m:ctrlPr>
                            <a:rPr lang="en-US" altLang="zh-CN" b="0" i="1" smtClean="0">
                              <a:latin typeface="Cambria Math" panose="02040503050406030204" pitchFamily="18" charset="0"/>
                            </a:rPr>
                          </m:ctrlPr>
                        </m:dPr>
                        <m:e>
                          <m:r>
                            <a:rPr lang="zh-CN" altLang="en-US" i="1">
                              <a:latin typeface="Cambria Math" panose="02040503050406030204" pitchFamily="18" charset="0"/>
                            </a:rPr>
                            <m:t>根据</m:t>
                          </m:r>
                          <m:r>
                            <m:rPr>
                              <m:sty m:val="p"/>
                            </m:rPr>
                            <a:rPr lang="en-US" altLang="zh-CN" i="1">
                              <a:latin typeface="Cambria Math" panose="02040503050406030204" pitchFamily="18" charset="0"/>
                            </a:rPr>
                            <m:t>d</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zh-CN" altLang="en-US" i="1">
                              <a:latin typeface="Cambria Math" panose="02040503050406030204" pitchFamily="18" charset="0"/>
                            </a:rPr>
                            <m:t>通项</m:t>
                          </m:r>
                          <m:r>
                            <a:rPr lang="zh-CN" altLang="en-US" i="1" smtClean="0">
                              <a:latin typeface="Cambria Math" panose="02040503050406030204" pitchFamily="18" charset="0"/>
                            </a:rPr>
                            <m:t>和</m:t>
                          </m:r>
                          <m:r>
                            <a:rPr lang="zh-CN" altLang="en-US" i="1">
                              <a:latin typeface="Cambria Math" panose="02040503050406030204" pitchFamily="18" charset="0"/>
                            </a:rPr>
                            <m:t>泰勒</m:t>
                          </m:r>
                          <m:r>
                            <a:rPr lang="zh-CN" altLang="en-US" i="1" smtClean="0">
                              <a:latin typeface="Cambria Math" panose="02040503050406030204" pitchFamily="18" charset="0"/>
                            </a:rPr>
                            <m:t>展开</m:t>
                          </m:r>
                          <m:r>
                            <a:rPr lang="zh-CN" altLang="en-US" i="1">
                              <a:latin typeface="Cambria Math" panose="02040503050406030204" pitchFamily="18" charset="0"/>
                            </a:rPr>
                            <m:t>得到</m:t>
                          </m:r>
                        </m:e>
                      </m:d>
                    </m:oMath>
                  </m:oMathPara>
                </a14:m>
                <a:endParaRPr lang="zh-CN" altLang="en-US" dirty="0"/>
              </a:p>
            </p:txBody>
          </p:sp>
        </mc:Choice>
        <mc:Fallback xmlns="">
          <p:sp>
            <p:nvSpPr>
              <p:cNvPr id="2" name="内容占位符 1">
                <a:extLst>
                  <a:ext uri="{FF2B5EF4-FFF2-40B4-BE49-F238E27FC236}">
                    <a16:creationId xmlns:a16="http://schemas.microsoft.com/office/drawing/2014/main" id="{64497A85-76F3-4096-929B-854A7059CFC8}"/>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DA0F5B3-E3D7-44C9-A8A9-C3C2CFCF4FA4}"/>
              </a:ext>
            </a:extLst>
          </p:cNvPr>
          <p:cNvSpPr>
            <a:spLocks noGrp="1"/>
          </p:cNvSpPr>
          <p:nvPr>
            <p:ph type="ctrTitle"/>
          </p:nvPr>
        </p:nvSpPr>
        <p:spPr/>
        <p:txBody>
          <a:bodyPr/>
          <a:lstStyle/>
          <a:p>
            <a:r>
              <a:rPr lang="zh-CN" altLang="en-US" dirty="0"/>
              <a:t>错排公式</a:t>
            </a:r>
          </a:p>
        </p:txBody>
      </p:sp>
      <p:sp>
        <p:nvSpPr>
          <p:cNvPr id="4" name="内容占位符 3">
            <a:extLst>
              <a:ext uri="{FF2B5EF4-FFF2-40B4-BE49-F238E27FC236}">
                <a16:creationId xmlns:a16="http://schemas.microsoft.com/office/drawing/2014/main" id="{948688FB-8654-47C6-A935-C0A9CEE6624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091186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F2BC658-11AF-403A-BB75-A64C0D9D17FD}"/>
                  </a:ext>
                </a:extLst>
              </p:cNvPr>
              <p:cNvSpPr>
                <a:spLocks noGrp="1"/>
              </p:cNvSpPr>
              <p:nvPr>
                <p:ph idx="1"/>
              </p:nvPr>
            </p:nvSpPr>
            <p:spPr/>
            <p:txBody>
              <a:bodyPr/>
              <a:lstStyle/>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r>
                        <a:rPr lang="en-US" altLang="zh-CN" b="0" i="1" smtClean="0">
                          <a:latin typeface="Cambria Math" panose="02040503050406030204" pitchFamily="18" charset="0"/>
                        </a:rPr>
                        <m:t>=1,</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e>
                      </m:d>
                      <m:r>
                        <a:rPr lang="en-US" altLang="zh-CN" b="0" i="1" smtClean="0">
                          <a:latin typeface="Cambria Math" panose="02040503050406030204" pitchFamily="18" charset="0"/>
                        </a:rPr>
                        <m:t>=1</m:t>
                      </m:r>
                    </m:oMath>
                  </m:oMathPara>
                </a14:m>
                <a:endParaRPr lang="en-US" altLang="zh-CN" b="0" i="1" dirty="0">
                  <a:latin typeface="Cambria Math" panose="02040503050406030204" pitchFamily="18" charset="0"/>
                </a:endParaRPr>
              </a:p>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−2)</m:t>
                      </m:r>
                    </m:oMath>
                  </m:oMathPara>
                </a14:m>
                <a:endParaRPr lang="zh-CN" altLang="en-US" dirty="0"/>
              </a:p>
            </p:txBody>
          </p:sp>
        </mc:Choice>
        <mc:Fallback xmlns="">
          <p:sp>
            <p:nvSpPr>
              <p:cNvPr id="2" name="内容占位符 1">
                <a:extLst>
                  <a:ext uri="{FF2B5EF4-FFF2-40B4-BE49-F238E27FC236}">
                    <a16:creationId xmlns:a16="http://schemas.microsoft.com/office/drawing/2014/main" id="{2F2BC658-11AF-403A-BB75-A64C0D9D17FD}"/>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20D4C82-A2D8-4F2C-B4AF-3179A4ED62EA}"/>
              </a:ext>
            </a:extLst>
          </p:cNvPr>
          <p:cNvSpPr>
            <a:spLocks noGrp="1"/>
          </p:cNvSpPr>
          <p:nvPr>
            <p:ph type="ctrTitle"/>
          </p:nvPr>
        </p:nvSpPr>
        <p:spPr/>
        <p:txBody>
          <a:bodyPr/>
          <a:lstStyle/>
          <a:p>
            <a:r>
              <a:rPr lang="zh-CN" altLang="en-US" dirty="0"/>
              <a:t>斐波那契数列</a:t>
            </a:r>
          </a:p>
        </p:txBody>
      </p:sp>
      <p:sp>
        <p:nvSpPr>
          <p:cNvPr id="4" name="内容占位符 3">
            <a:extLst>
              <a:ext uri="{FF2B5EF4-FFF2-40B4-BE49-F238E27FC236}">
                <a16:creationId xmlns:a16="http://schemas.microsoft.com/office/drawing/2014/main" id="{174D63BB-C873-4626-AB6D-B69429B4144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752858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D03D590-295D-4858-BA8D-2500EEDC4A88}"/>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nary>
                        <m:naryPr>
                          <m:limLoc m:val="undOvr"/>
                          <m:subHide m:val="on"/>
                          <m:supHide m:val="on"/>
                          <m:ctrlPr>
                            <a:rPr lang="zh-CN" altLang="en-US" i="1" smtClean="0">
                              <a:latin typeface="Cambria Math" panose="02040503050406030204" pitchFamily="18" charset="0"/>
                            </a:rPr>
                          </m:ctrlPr>
                        </m:naryPr>
                        <m:sub/>
                        <m:sup/>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𝑒</m:t>
                              </m:r>
                            </m:e>
                            <m:sup>
                              <m:r>
                                <a:rPr lang="en-US" altLang="zh-CN" b="0" i="1" smtClean="0">
                                  <a:latin typeface="Cambria Math" panose="02040503050406030204" pitchFamily="18" charset="0"/>
                                </a:rPr>
                                <m:t>𝑥</m:t>
                              </m:r>
                            </m:sup>
                          </m:sSup>
                          <m:r>
                            <a:rPr lang="en-US" altLang="zh-CN" b="0" i="1" smtClean="0">
                              <a:latin typeface="Cambria Math" panose="02040503050406030204" pitchFamily="18" charset="0"/>
                            </a:rPr>
                            <m:t>𝑑𝑥</m:t>
                          </m:r>
                        </m:e>
                      </m:nary>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𝑒</m:t>
                          </m:r>
                        </m:e>
                        <m:sup>
                          <m:r>
                            <a:rPr lang="en-US" altLang="zh-CN" b="0" i="1" smtClean="0">
                              <a:latin typeface="Cambria Math" panose="02040503050406030204" pitchFamily="18" charset="0"/>
                            </a:rPr>
                            <m:t>𝑥</m:t>
                          </m:r>
                        </m:sup>
                      </m:sSup>
                    </m:oMath>
                  </m:oMathPara>
                </a14:m>
                <a:endParaRPr lang="en-US" altLang="zh-CN" b="0" dirty="0"/>
              </a:p>
              <a:p>
                <a:pPr/>
                <a14:m>
                  <m:oMathPara xmlns:m="http://schemas.openxmlformats.org/officeDocument/2006/math">
                    <m:oMathParaPr>
                      <m:jc m:val="centerGroup"/>
                    </m:oMathParaPr>
                    <m:oMath xmlns:m="http://schemas.openxmlformats.org/officeDocument/2006/math">
                      <m:nary>
                        <m:naryPr>
                          <m:limLoc m:val="undOvr"/>
                          <m:subHide m:val="on"/>
                          <m:supHide m:val="on"/>
                          <m:ctrlPr>
                            <a:rPr lang="zh-CN" altLang="en-US" i="1" smtClean="0">
                              <a:latin typeface="Cambria Math" panose="02040503050406030204" pitchFamily="18" charset="0"/>
                            </a:rPr>
                          </m:ctrlPr>
                        </m:naryPr>
                        <m:sub/>
                        <m:sup/>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𝑘</m:t>
                              </m:r>
                            </m:sup>
                          </m:sSup>
                          <m:r>
                            <a:rPr lang="en-US" altLang="zh-CN" b="0" i="1" smtClean="0">
                              <a:latin typeface="Cambria Math" panose="02040503050406030204" pitchFamily="18" charset="0"/>
                            </a:rPr>
                            <m:t>𝑑𝑥</m:t>
                          </m:r>
                        </m:e>
                      </m:nary>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𝑘</m:t>
                          </m:r>
                          <m:r>
                            <a:rPr lang="en-US" altLang="zh-CN" b="0" i="1" smtClean="0">
                              <a:latin typeface="Cambria Math" panose="02040503050406030204" pitchFamily="18" charset="0"/>
                            </a:rPr>
                            <m:t>+1</m:t>
                          </m:r>
                        </m:den>
                      </m:f>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𝑘</m:t>
                          </m:r>
                          <m:r>
                            <a:rPr lang="en-US" altLang="zh-CN" b="0" i="1" smtClean="0">
                              <a:latin typeface="Cambria Math" panose="02040503050406030204" pitchFamily="18" charset="0"/>
                            </a:rPr>
                            <m:t>+1</m:t>
                          </m:r>
                        </m:sup>
                      </m:sSup>
                    </m:oMath>
                  </m:oMathPara>
                </a14:m>
                <a:endParaRPr lang="en-US" altLang="zh-CN" dirty="0"/>
              </a:p>
              <a:p>
                <a:pPr/>
                <a14:m>
                  <m:oMathPara xmlns:m="http://schemas.openxmlformats.org/officeDocument/2006/math">
                    <m:oMathParaPr>
                      <m:jc m:val="centerGroup"/>
                    </m:oMathParaPr>
                    <m:oMath xmlns:m="http://schemas.openxmlformats.org/officeDocument/2006/math">
                      <m:nary>
                        <m:naryPr>
                          <m:limLoc m:val="undOvr"/>
                          <m:subHide m:val="on"/>
                          <m:supHide m:val="on"/>
                          <m:ctrlPr>
                            <a:rPr lang="zh-CN" altLang="en-US" i="1" smtClean="0">
                              <a:latin typeface="Cambria Math" panose="02040503050406030204" pitchFamily="18" charset="0"/>
                            </a:rPr>
                          </m:ctrlPr>
                        </m:naryPr>
                        <m:sub/>
                        <m:sup/>
                        <m:e>
                          <m:d>
                            <m:dPr>
                              <m:ctrlPr>
                                <a:rPr lang="en-US" altLang="zh-CN" b="0" i="1" smtClean="0">
                                  <a:latin typeface="Cambria Math" panose="02040503050406030204" pitchFamily="18" charset="0"/>
                                </a:rPr>
                              </m:ctrlPr>
                            </m:dPr>
                            <m:e>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ln</m:t>
                                  </m:r>
                                </m:fName>
                                <m:e>
                                  <m:r>
                                    <a:rPr lang="en-US" altLang="zh-CN" b="0" i="1" smtClean="0">
                                      <a:latin typeface="Cambria Math" panose="02040503050406030204" pitchFamily="18" charset="0"/>
                                    </a:rPr>
                                    <m:t>𝑥</m:t>
                                  </m:r>
                                </m:e>
                              </m:func>
                              <m:r>
                                <a:rPr lang="en-US" altLang="zh-CN" b="0" i="1" smtClean="0">
                                  <a:latin typeface="Cambria Math" panose="02040503050406030204" pitchFamily="18" charset="0"/>
                                </a:rPr>
                                <m:t>+1</m:t>
                              </m:r>
                            </m:e>
                          </m:d>
                          <m:r>
                            <a:rPr lang="en-US" altLang="zh-CN" b="0" i="1" smtClean="0">
                              <a:latin typeface="Cambria Math" panose="02040503050406030204" pitchFamily="18" charset="0"/>
                            </a:rPr>
                            <m:t>𝑑𝑥</m:t>
                          </m:r>
                        </m:e>
                      </m:nary>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ln</m:t>
                          </m:r>
                        </m:fName>
                        <m:e>
                          <m:r>
                            <a:rPr lang="en-US" altLang="zh-CN" b="0" i="1" smtClean="0">
                              <a:latin typeface="Cambria Math" panose="02040503050406030204" pitchFamily="18" charset="0"/>
                            </a:rPr>
                            <m:t>𝑥</m:t>
                          </m:r>
                        </m:e>
                      </m:func>
                    </m:oMath>
                  </m:oMathPara>
                </a14:m>
                <a:endParaRPr lang="zh-CN" altLang="en-US" dirty="0"/>
              </a:p>
            </p:txBody>
          </p:sp>
        </mc:Choice>
        <mc:Fallback xmlns="">
          <p:sp>
            <p:nvSpPr>
              <p:cNvPr id="2" name="内容占位符 1">
                <a:extLst>
                  <a:ext uri="{FF2B5EF4-FFF2-40B4-BE49-F238E27FC236}">
                    <a16:creationId xmlns:a16="http://schemas.microsoft.com/office/drawing/2014/main" id="{6D03D590-295D-4858-BA8D-2500EEDC4A88}"/>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3597A95-8556-4483-9A61-0BDC54550A89}"/>
              </a:ext>
            </a:extLst>
          </p:cNvPr>
          <p:cNvSpPr>
            <a:spLocks noGrp="1"/>
          </p:cNvSpPr>
          <p:nvPr>
            <p:ph type="ctrTitle"/>
          </p:nvPr>
        </p:nvSpPr>
        <p:spPr/>
        <p:txBody>
          <a:bodyPr/>
          <a:lstStyle/>
          <a:p>
            <a:r>
              <a:rPr lang="zh-CN" altLang="en-US" dirty="0"/>
              <a:t>一些常见积分</a:t>
            </a:r>
          </a:p>
        </p:txBody>
      </p:sp>
      <p:sp>
        <p:nvSpPr>
          <p:cNvPr id="4" name="内容占位符 3">
            <a:extLst>
              <a:ext uri="{FF2B5EF4-FFF2-40B4-BE49-F238E27FC236}">
                <a16:creationId xmlns:a16="http://schemas.microsoft.com/office/drawing/2014/main" id="{B3BF537E-F400-4EE7-82C1-C300574AD7B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14258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内容占位符 1">
                <a:extLst>
                  <a:ext uri="{FF2B5EF4-FFF2-40B4-BE49-F238E27FC236}">
                    <a16:creationId xmlns:a16="http://schemas.microsoft.com/office/drawing/2014/main" id="{DB8DBB9A-10B6-4BBF-8D29-CF5F04CB47C2}"/>
                  </a:ext>
                </a:extLst>
              </p:cNvPr>
              <p:cNvSpPr>
                <a:spLocks noGrp="1"/>
              </p:cNvSpPr>
              <p:nvPr>
                <p:ph idx="1"/>
              </p:nvPr>
            </p:nvSpPr>
            <p:spPr/>
            <p:txBody>
              <a:bodyPr/>
              <a:lstStyle/>
              <a:p>
                <a:r>
                  <a:rPr lang="zh-CN" altLang="en-US" dirty="0"/>
                  <a:t> </a:t>
                </a:r>
                <a14:m>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e>
                    </m:nary>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r>
                          <a:rPr lang="en-US" altLang="zh-CN" b="0" i="1" smtClean="0">
                            <a:latin typeface="Cambria Math" panose="02040503050406030204" pitchFamily="18" charset="0"/>
                          </a:rPr>
                          <m:t>+2</m:t>
                        </m:r>
                      </m:e>
                    </m:d>
                    <m:r>
                      <a:rPr lang="en-US" altLang="zh-CN" b="0" i="1" smtClean="0">
                        <a:latin typeface="Cambria Math" panose="02040503050406030204" pitchFamily="18" charset="0"/>
                      </a:rPr>
                      <m:t>−1</m:t>
                    </m:r>
                  </m:oMath>
                </a14:m>
                <a:endParaRPr lang="en-US" altLang="zh-CN" dirty="0"/>
              </a:p>
              <a:p>
                <a:r>
                  <a:rPr lang="en-US" altLang="zh-CN" dirty="0"/>
                  <a:t> </a:t>
                </a:r>
                <a14:m>
                  <m:oMath xmlns:m="http://schemas.openxmlformats.org/officeDocument/2006/math">
                    <m:r>
                      <m:rPr>
                        <m:sty m:val="p"/>
                      </m:rPr>
                      <a:rPr lang="en-US" altLang="zh-CN" i="1" dirty="0">
                        <a:latin typeface="Cambria Math" panose="02040503050406030204" pitchFamily="18" charset="0"/>
                      </a:rPr>
                      <m:t>gc</m:t>
                    </m:r>
                    <m:r>
                      <m:rPr>
                        <m:sty m:val="p"/>
                      </m:rPr>
                      <a:rPr lang="en-US" altLang="zh-CN" i="1" dirty="0" smtClean="0">
                        <a:latin typeface="Cambria Math" panose="02040503050406030204" pitchFamily="18" charset="0"/>
                      </a:rPr>
                      <m:t>d</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𝑎</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𝑏</m:t>
                            </m:r>
                          </m:e>
                        </m:d>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func>
                          <m:funcPr>
                            <m:ctrlPr>
                              <a:rPr lang="en-US" altLang="zh-CN" b="0" i="1" dirty="0" smtClean="0">
                                <a:latin typeface="Cambria Math" panose="02040503050406030204" pitchFamily="18" charset="0"/>
                              </a:rPr>
                            </m:ctrlPr>
                          </m:funcPr>
                          <m:fName>
                            <m:r>
                              <m:rPr>
                                <m:sty m:val="p"/>
                              </m:rPr>
                              <a:rPr lang="en-US" altLang="zh-CN" b="0" i="0" dirty="0" smtClean="0">
                                <a:latin typeface="Cambria Math" panose="02040503050406030204" pitchFamily="18" charset="0"/>
                              </a:rPr>
                              <m:t>gcd</m:t>
                            </m:r>
                          </m:fName>
                          <m:e>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𝑎</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𝑏</m:t>
                                </m:r>
                              </m:e>
                            </m:d>
                          </m:e>
                        </m:func>
                      </m:e>
                    </m:d>
                  </m:oMath>
                </a14:m>
                <a:endParaRPr lang="en-US" altLang="zh-CN" b="0" dirty="0"/>
              </a:p>
              <a:p>
                <a14:m>
                  <m:oMath xmlns:m="http://schemas.openxmlformats.org/officeDocument/2006/math">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zh-CN" altLang="en-US" i="1">
                        <a:latin typeface="Cambria Math" panose="02040503050406030204" pitchFamily="18" charset="0"/>
                      </a:rPr>
                      <m:t>整除</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zh-CN" altLang="en-US" dirty="0"/>
                  <a:t>当且仅当</a:t>
                </a:r>
                <a14:m>
                  <m:oMath xmlns:m="http://schemas.openxmlformats.org/officeDocument/2006/math">
                    <m:r>
                      <m:rPr>
                        <m:sty m:val="p"/>
                      </m:rPr>
                      <a:rPr lang="en-US" altLang="zh-CN" b="0" i="0" dirty="0" smtClean="0">
                        <a:latin typeface="Cambria Math" panose="02040503050406030204" pitchFamily="18" charset="0"/>
                      </a:rPr>
                      <m:t>a</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𝑏</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𝑎</m:t>
                    </m:r>
                    <m:r>
                      <a:rPr lang="en-US" altLang="zh-CN" b="0" i="1" dirty="0" smtClean="0">
                        <a:latin typeface="Cambria Math" panose="02040503050406030204" pitchFamily="18" charset="0"/>
                      </a:rPr>
                      <m:t>≥3)</m:t>
                    </m:r>
                  </m:oMath>
                </a14:m>
                <a:endParaRPr lang="en-US" altLang="zh-CN" b="0" dirty="0"/>
              </a:p>
              <a:p>
                <a:r>
                  <a:rPr lang="zh-CN" altLang="en-US" dirty="0"/>
                  <a:t>指数级增长</a:t>
                </a:r>
                <a:endParaRPr lang="en-US" altLang="zh-CN" b="0" dirty="0"/>
              </a:p>
            </p:txBody>
          </p:sp>
        </mc:Choice>
        <mc:Fallback>
          <p:sp>
            <p:nvSpPr>
              <p:cNvPr id="2" name="内容占位符 1">
                <a:extLst>
                  <a:ext uri="{FF2B5EF4-FFF2-40B4-BE49-F238E27FC236}">
                    <a16:creationId xmlns:a16="http://schemas.microsoft.com/office/drawing/2014/main" id="{DB8DBB9A-10B6-4BBF-8D29-CF5F04CB47C2}"/>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4FDCEBC-7F04-44AB-9167-517E75F1DF29}"/>
              </a:ext>
            </a:extLst>
          </p:cNvPr>
          <p:cNvSpPr>
            <a:spLocks noGrp="1"/>
          </p:cNvSpPr>
          <p:nvPr>
            <p:ph type="ctrTitle"/>
          </p:nvPr>
        </p:nvSpPr>
        <p:spPr/>
        <p:txBody>
          <a:bodyPr/>
          <a:lstStyle/>
          <a:p>
            <a:r>
              <a:rPr lang="zh-CN" altLang="en-US" dirty="0"/>
              <a:t>一些性质</a:t>
            </a:r>
          </a:p>
        </p:txBody>
      </p:sp>
      <p:sp>
        <p:nvSpPr>
          <p:cNvPr id="4" name="内容占位符 3">
            <a:extLst>
              <a:ext uri="{FF2B5EF4-FFF2-40B4-BE49-F238E27FC236}">
                <a16:creationId xmlns:a16="http://schemas.microsoft.com/office/drawing/2014/main" id="{E05B0A3A-B2A9-4440-89C2-9749260B4A9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859232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BB06E09-C6C3-4895-8603-92E05291D984}"/>
              </a:ext>
            </a:extLst>
          </p:cNvPr>
          <p:cNvSpPr>
            <a:spLocks noGrp="1"/>
          </p:cNvSpPr>
          <p:nvPr>
            <p:ph idx="1"/>
          </p:nvPr>
        </p:nvSpPr>
        <p:spPr/>
        <p:txBody>
          <a:bodyPr/>
          <a:lstStyle/>
          <a:p>
            <a:r>
              <a:rPr lang="zh-CN" altLang="en-US" dirty="0"/>
              <a:t>递推</a:t>
            </a:r>
            <a:endParaRPr lang="en-US" altLang="zh-CN" dirty="0"/>
          </a:p>
          <a:p>
            <a:r>
              <a:rPr lang="zh-CN" altLang="en-US" dirty="0"/>
              <a:t>矩阵加速递推</a:t>
            </a:r>
            <a:endParaRPr lang="en-US" altLang="zh-CN" dirty="0"/>
          </a:p>
          <a:p>
            <a:r>
              <a:rPr lang="zh-CN" altLang="en-US" dirty="0"/>
              <a:t>生成函数</a:t>
            </a:r>
          </a:p>
        </p:txBody>
      </p:sp>
      <p:sp>
        <p:nvSpPr>
          <p:cNvPr id="3" name="标题 2">
            <a:extLst>
              <a:ext uri="{FF2B5EF4-FFF2-40B4-BE49-F238E27FC236}">
                <a16:creationId xmlns:a16="http://schemas.microsoft.com/office/drawing/2014/main" id="{21C08F9F-990B-4146-825F-4E12CFCBABBF}"/>
              </a:ext>
            </a:extLst>
          </p:cNvPr>
          <p:cNvSpPr>
            <a:spLocks noGrp="1"/>
          </p:cNvSpPr>
          <p:nvPr>
            <p:ph type="ctrTitle"/>
          </p:nvPr>
        </p:nvSpPr>
        <p:spPr/>
        <p:txBody>
          <a:bodyPr/>
          <a:lstStyle/>
          <a:p>
            <a:r>
              <a:rPr lang="zh-CN" altLang="en-US" dirty="0"/>
              <a:t>计算斐波那契数列</a:t>
            </a:r>
          </a:p>
        </p:txBody>
      </p:sp>
      <p:sp>
        <p:nvSpPr>
          <p:cNvPr id="4" name="内容占位符 3">
            <a:extLst>
              <a:ext uri="{FF2B5EF4-FFF2-40B4-BE49-F238E27FC236}">
                <a16:creationId xmlns:a16="http://schemas.microsoft.com/office/drawing/2014/main" id="{0DECE254-52C3-464D-A594-E239259FE86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603138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0032CB8-55CF-4838-8F3C-6EC70C188AC8}"/>
                  </a:ext>
                </a:extLst>
              </p:cNvPr>
              <p:cNvSpPr>
                <a:spLocks noGrp="1"/>
              </p:cNvSpPr>
              <p:nvPr>
                <p:ph idx="1"/>
              </p:nvPr>
            </p:nvSpPr>
            <p:spPr/>
            <p:txBody>
              <a:bodyPr/>
              <a:lstStyle/>
              <a:p>
                <a14:m>
                  <m:oMath xmlns:m="http://schemas.openxmlformats.org/officeDocument/2006/math">
                    <m:r>
                      <a:rPr lang="en-US" altLang="zh-CN" b="0" i="1" smtClean="0">
                        <a:latin typeface="Cambria Math" panose="02040503050406030204" pitchFamily="18" charset="0"/>
                      </a:rPr>
                      <m:t>𝐶</m:t>
                    </m:r>
                    <m:r>
                      <a:rPr lang="en-US" altLang="zh-CN" b="0" i="1" smtClean="0">
                        <a:latin typeface="Cambria Math" panose="02040503050406030204" pitchFamily="18" charset="0"/>
                      </a:rPr>
                      <m:t>(</m:t>
                    </m:r>
                    <m:r>
                      <m:rPr>
                        <m:sty m:val="p"/>
                      </m:rPr>
                      <a:rPr lang="en-US" altLang="zh-CN" i="1">
                        <a:latin typeface="Cambria Math" panose="02040503050406030204" pitchFamily="18" charset="0"/>
                      </a:rPr>
                      <m:t>n</m:t>
                    </m:r>
                    <m:r>
                      <a:rPr lang="en-US" altLang="zh-CN" b="0" i="1" smtClean="0">
                        <a:latin typeface="Cambria Math" panose="02040503050406030204" pitchFamily="18" charset="0"/>
                      </a:rPr>
                      <m:t>)</m:t>
                    </m:r>
                    <m:r>
                      <a:rPr lang="zh-CN" altLang="en-US" i="1">
                        <a:latin typeface="Cambria Math" panose="02040503050406030204" pitchFamily="18" charset="0"/>
                      </a:rPr>
                      <m:t>可以表示</m:t>
                    </m:r>
                  </m:oMath>
                </a14:m>
                <a:r>
                  <a:rPr lang="zh-CN" altLang="en-US" dirty="0"/>
                  <a:t>长度为</a:t>
                </a:r>
                <a:r>
                  <a:rPr lang="en-US" altLang="zh-CN" dirty="0"/>
                  <a:t>2n</a:t>
                </a:r>
                <a:r>
                  <a:rPr lang="zh-CN" altLang="en-US" dirty="0"/>
                  <a:t>的</a:t>
                </a:r>
                <a:r>
                  <a:rPr lang="zh-CN" altLang="en-US" dirty="0">
                    <a:solidFill>
                      <a:srgbClr val="FFCC00"/>
                    </a:solidFill>
                  </a:rPr>
                  <a:t>合法</a:t>
                </a:r>
                <a:r>
                  <a:rPr lang="zh-CN" altLang="en-US" dirty="0"/>
                  <a:t>括号序列的数量</a:t>
                </a:r>
                <a:endParaRPr lang="en-US" altLang="zh-CN" dirty="0"/>
              </a:p>
              <a:p>
                <a:endParaRPr lang="en-US" altLang="zh-CN" dirty="0"/>
              </a:p>
              <a:p>
                <a:r>
                  <a:rPr lang="zh-CN" altLang="en-US" dirty="0"/>
                  <a:t>一个括号序列合法，当且仅当对于任意一位</a:t>
                </a:r>
                <a:r>
                  <a:rPr lang="en-US" altLang="zh-CN" dirty="0" err="1"/>
                  <a:t>i</a:t>
                </a:r>
                <a:r>
                  <a:rPr lang="zh-CN" altLang="en-US" dirty="0"/>
                  <a:t>，小于等于</a:t>
                </a:r>
                <a:r>
                  <a:rPr lang="en-US" altLang="zh-CN" dirty="0" err="1"/>
                  <a:t>i</a:t>
                </a:r>
                <a:r>
                  <a:rPr lang="zh-CN" altLang="en-US" dirty="0"/>
                  <a:t>的位置中的右括号数小于等于左括号数</a:t>
                </a:r>
              </a:p>
              <a:p>
                <a:endParaRPr lang="zh-CN" altLang="en-US" dirty="0"/>
              </a:p>
            </p:txBody>
          </p:sp>
        </mc:Choice>
        <mc:Fallback xmlns="">
          <p:sp>
            <p:nvSpPr>
              <p:cNvPr id="2" name="内容占位符 1">
                <a:extLst>
                  <a:ext uri="{FF2B5EF4-FFF2-40B4-BE49-F238E27FC236}">
                    <a16:creationId xmlns:a16="http://schemas.microsoft.com/office/drawing/2014/main" id="{10032CB8-55CF-4838-8F3C-6EC70C188AC8}"/>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78D1BA8-A160-4EC6-BC3D-DDECB8E2D287}"/>
              </a:ext>
            </a:extLst>
          </p:cNvPr>
          <p:cNvSpPr>
            <a:spLocks noGrp="1"/>
          </p:cNvSpPr>
          <p:nvPr>
            <p:ph type="ctrTitle"/>
          </p:nvPr>
        </p:nvSpPr>
        <p:spPr/>
        <p:txBody>
          <a:bodyPr/>
          <a:lstStyle/>
          <a:p>
            <a:r>
              <a:rPr lang="zh-CN" altLang="en-US" dirty="0"/>
              <a:t>卡特兰数</a:t>
            </a:r>
          </a:p>
        </p:txBody>
      </p:sp>
      <p:sp>
        <p:nvSpPr>
          <p:cNvPr id="4" name="内容占位符 3">
            <a:extLst>
              <a:ext uri="{FF2B5EF4-FFF2-40B4-BE49-F238E27FC236}">
                <a16:creationId xmlns:a16="http://schemas.microsoft.com/office/drawing/2014/main" id="{F75B3691-8A6C-49E6-A195-5E35BA5E862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888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E3FFA44-AAE1-422E-BC67-8E86156EF2FC}"/>
              </a:ext>
            </a:extLst>
          </p:cNvPr>
          <p:cNvSpPr>
            <a:spLocks noGrp="1"/>
          </p:cNvSpPr>
          <p:nvPr>
            <p:ph idx="1"/>
          </p:nvPr>
        </p:nvSpPr>
        <p:spPr>
          <a:xfrm>
            <a:off x="3937000" y="1382233"/>
            <a:ext cx="7877048" cy="4938546"/>
          </a:xfrm>
        </p:spPr>
        <p:txBody>
          <a:bodyPr/>
          <a:lstStyle/>
          <a:p>
            <a:r>
              <a:rPr lang="zh-CN" altLang="en-US" dirty="0"/>
              <a:t>向右走一步代表左括号，向上走一步代表右括号</a:t>
            </a:r>
            <a:endParaRPr lang="en-US" altLang="zh-CN" dirty="0"/>
          </a:p>
          <a:p>
            <a:r>
              <a:rPr lang="zh-CN" altLang="en-US" dirty="0"/>
              <a:t>每一个合法的括号序列代表一条从</a:t>
            </a:r>
            <a:r>
              <a:rPr lang="en-US" altLang="zh-CN" dirty="0"/>
              <a:t>(0,0)</a:t>
            </a:r>
            <a:r>
              <a:rPr lang="zh-CN" altLang="en-US" dirty="0"/>
              <a:t>走向</a:t>
            </a:r>
            <a:r>
              <a:rPr lang="en-US" altLang="zh-CN" dirty="0"/>
              <a:t>(</a:t>
            </a:r>
            <a:r>
              <a:rPr lang="en-US" altLang="zh-CN" dirty="0" err="1"/>
              <a:t>n,n</a:t>
            </a:r>
            <a:r>
              <a:rPr lang="en-US" altLang="zh-CN" dirty="0"/>
              <a:t>)</a:t>
            </a:r>
            <a:r>
              <a:rPr lang="zh-CN" altLang="en-US" dirty="0"/>
              <a:t>的路径，路径</a:t>
            </a:r>
            <a:r>
              <a:rPr lang="zh-CN" altLang="en-US" dirty="0">
                <a:solidFill>
                  <a:srgbClr val="FFCC00"/>
                </a:solidFill>
              </a:rPr>
              <a:t>不能越过</a:t>
            </a:r>
            <a:r>
              <a:rPr lang="en-US" altLang="zh-CN" dirty="0"/>
              <a:t>(</a:t>
            </a:r>
            <a:r>
              <a:rPr lang="zh-CN" altLang="en-US" dirty="0"/>
              <a:t>可以接近</a:t>
            </a:r>
            <a:r>
              <a:rPr lang="en-US" altLang="zh-CN" dirty="0"/>
              <a:t>)</a:t>
            </a:r>
            <a:r>
              <a:rPr lang="zh-CN" altLang="en-US" dirty="0"/>
              <a:t>直线</a:t>
            </a:r>
            <a:r>
              <a:rPr lang="en-US" altLang="zh-CN" dirty="0"/>
              <a:t>y=x</a:t>
            </a:r>
            <a:endParaRPr lang="zh-CN" altLang="en-US" dirty="0"/>
          </a:p>
        </p:txBody>
      </p:sp>
      <p:sp>
        <p:nvSpPr>
          <p:cNvPr id="3" name="标题 2">
            <a:extLst>
              <a:ext uri="{FF2B5EF4-FFF2-40B4-BE49-F238E27FC236}">
                <a16:creationId xmlns:a16="http://schemas.microsoft.com/office/drawing/2014/main" id="{4BBCF963-560A-4E30-A836-AA494621634D}"/>
              </a:ext>
            </a:extLst>
          </p:cNvPr>
          <p:cNvSpPr>
            <a:spLocks noGrp="1"/>
          </p:cNvSpPr>
          <p:nvPr>
            <p:ph type="ctrTitle"/>
          </p:nvPr>
        </p:nvSpPr>
        <p:spPr/>
        <p:txBody>
          <a:bodyPr/>
          <a:lstStyle/>
          <a:p>
            <a:r>
              <a:rPr lang="zh-CN" altLang="en-US" dirty="0"/>
              <a:t>卡特兰数</a:t>
            </a:r>
          </a:p>
        </p:txBody>
      </p:sp>
      <p:sp>
        <p:nvSpPr>
          <p:cNvPr id="4" name="内容占位符 3">
            <a:extLst>
              <a:ext uri="{FF2B5EF4-FFF2-40B4-BE49-F238E27FC236}">
                <a16:creationId xmlns:a16="http://schemas.microsoft.com/office/drawing/2014/main" id="{0CC9CFB7-0EEF-441C-999F-F384800AF25E}"/>
              </a:ext>
            </a:extLst>
          </p:cNvPr>
          <p:cNvSpPr>
            <a:spLocks noGrp="1"/>
          </p:cNvSpPr>
          <p:nvPr>
            <p:ph sz="quarter" idx="10"/>
          </p:nvPr>
        </p:nvSpPr>
        <p:spPr/>
        <p:txBody>
          <a:bodyPr/>
          <a:lstStyle/>
          <a:p>
            <a:endParaRPr lang="zh-CN" altLang="en-US"/>
          </a:p>
        </p:txBody>
      </p:sp>
      <p:pic>
        <p:nvPicPr>
          <p:cNvPr id="6" name="图片 5">
            <a:extLst>
              <a:ext uri="{FF2B5EF4-FFF2-40B4-BE49-F238E27FC236}">
                <a16:creationId xmlns:a16="http://schemas.microsoft.com/office/drawing/2014/main" id="{0F46AF72-46F1-4B92-A779-8E6965D2D771}"/>
              </a:ext>
            </a:extLst>
          </p:cNvPr>
          <p:cNvPicPr>
            <a:picLocks noChangeAspect="1"/>
          </p:cNvPicPr>
          <p:nvPr/>
        </p:nvPicPr>
        <p:blipFill>
          <a:blip r:embed="rId2"/>
          <a:stretch>
            <a:fillRect/>
          </a:stretch>
        </p:blipFill>
        <p:spPr>
          <a:xfrm>
            <a:off x="508336" y="2164025"/>
            <a:ext cx="3009524" cy="3019048"/>
          </a:xfrm>
          <a:prstGeom prst="rect">
            <a:avLst/>
          </a:prstGeom>
        </p:spPr>
      </p:pic>
    </p:spTree>
    <p:extLst>
      <p:ext uri="{BB962C8B-B14F-4D97-AF65-F5344CB8AC3E}">
        <p14:creationId xmlns:p14="http://schemas.microsoft.com/office/powerpoint/2010/main" val="2334857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63965C71-ACF1-41BC-A984-D6628554DF26}"/>
              </a:ext>
            </a:extLst>
          </p:cNvPr>
          <p:cNvPicPr>
            <a:picLocks noChangeAspect="1"/>
          </p:cNvPicPr>
          <p:nvPr/>
        </p:nvPicPr>
        <p:blipFill>
          <a:blip r:embed="rId2"/>
          <a:stretch>
            <a:fillRect/>
          </a:stretch>
        </p:blipFill>
        <p:spPr>
          <a:xfrm>
            <a:off x="838200" y="1941982"/>
            <a:ext cx="3342857" cy="3819048"/>
          </a:xfrm>
          <a:prstGeom prst="rect">
            <a:avLst/>
          </a:prstGeom>
        </p:spPr>
      </p:pic>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608B77D-9AD3-4DE5-9FC1-FE22AF4AE3E1}"/>
                  </a:ext>
                </a:extLst>
              </p:cNvPr>
              <p:cNvSpPr>
                <a:spLocks noGrp="1"/>
              </p:cNvSpPr>
              <p:nvPr>
                <p:ph idx="1"/>
              </p:nvPr>
            </p:nvSpPr>
            <p:spPr>
              <a:xfrm>
                <a:off x="4467496" y="1382233"/>
                <a:ext cx="6886303" cy="4938546"/>
              </a:xfrm>
            </p:spPr>
            <p:txBody>
              <a:bodyPr/>
              <a:lstStyle/>
              <a:p>
                <a:r>
                  <a:rPr lang="zh-CN" altLang="en-US" dirty="0"/>
                  <a:t>考虑从</a:t>
                </a:r>
                <a:r>
                  <a:rPr lang="zh-CN" altLang="en-US" dirty="0">
                    <a:solidFill>
                      <a:srgbClr val="FFC000"/>
                    </a:solidFill>
                  </a:rPr>
                  <a:t>全集</a:t>
                </a:r>
                <a14:m>
                  <m:oMath xmlns:m="http://schemas.openxmlformats.org/officeDocument/2006/math">
                    <m:r>
                      <a:rPr lang="en-US" altLang="zh-CN" b="0" i="1" smtClean="0">
                        <a:solidFill>
                          <a:srgbClr val="FFC000"/>
                        </a:solidFill>
                        <a:latin typeface="Cambria Math" panose="02040503050406030204" pitchFamily="18" charset="0"/>
                      </a:rPr>
                      <m:t>(</m:t>
                    </m:r>
                    <m:sSubSup>
                      <m:sSubSupPr>
                        <m:ctrlPr>
                          <a:rPr lang="en-US" altLang="zh-CN" b="0" i="1" smtClean="0">
                            <a:solidFill>
                              <a:srgbClr val="FFC000"/>
                            </a:solidFill>
                            <a:latin typeface="Cambria Math" panose="02040503050406030204" pitchFamily="18" charset="0"/>
                          </a:rPr>
                        </m:ctrlPr>
                      </m:sSubSupPr>
                      <m:e>
                        <m:r>
                          <a:rPr lang="en-US" altLang="zh-CN" b="0" i="1" smtClean="0">
                            <a:solidFill>
                              <a:srgbClr val="FFC000"/>
                            </a:solidFill>
                            <a:latin typeface="Cambria Math" panose="02040503050406030204" pitchFamily="18" charset="0"/>
                          </a:rPr>
                          <m:t>𝐶</m:t>
                        </m:r>
                      </m:e>
                      <m:sub>
                        <m:r>
                          <a:rPr lang="en-US" altLang="zh-CN" b="0" i="1" smtClean="0">
                            <a:solidFill>
                              <a:srgbClr val="FFC000"/>
                            </a:solidFill>
                            <a:latin typeface="Cambria Math" panose="02040503050406030204" pitchFamily="18" charset="0"/>
                          </a:rPr>
                          <m:t>2</m:t>
                        </m:r>
                        <m:r>
                          <a:rPr lang="en-US" altLang="zh-CN" b="0" i="1" smtClean="0">
                            <a:solidFill>
                              <a:srgbClr val="FFC000"/>
                            </a:solidFill>
                            <a:latin typeface="Cambria Math" panose="02040503050406030204" pitchFamily="18" charset="0"/>
                          </a:rPr>
                          <m:t>𝑛</m:t>
                        </m:r>
                      </m:sub>
                      <m:sup>
                        <m:r>
                          <a:rPr lang="en-US" altLang="zh-CN" b="0" i="1" smtClean="0">
                            <a:solidFill>
                              <a:srgbClr val="FFC000"/>
                            </a:solidFill>
                            <a:latin typeface="Cambria Math" panose="02040503050406030204" pitchFamily="18" charset="0"/>
                          </a:rPr>
                          <m:t>𝑛</m:t>
                        </m:r>
                      </m:sup>
                    </m:sSubSup>
                    <m:r>
                      <a:rPr lang="en-US" altLang="zh-CN" b="0" i="1" smtClean="0">
                        <a:solidFill>
                          <a:srgbClr val="FFC000"/>
                        </a:solidFill>
                        <a:latin typeface="Cambria Math" panose="02040503050406030204" pitchFamily="18" charset="0"/>
                      </a:rPr>
                      <m:t>)</m:t>
                    </m:r>
                  </m:oMath>
                </a14:m>
                <a:r>
                  <a:rPr lang="zh-CN" altLang="en-US" dirty="0">
                    <a:solidFill>
                      <a:srgbClr val="FFC000"/>
                    </a:solidFill>
                  </a:rPr>
                  <a:t>中减去不合法</a:t>
                </a:r>
                <a:r>
                  <a:rPr lang="zh-CN" altLang="en-US" dirty="0"/>
                  <a:t>的方案</a:t>
                </a:r>
                <a:endParaRPr lang="en-US" altLang="zh-CN" dirty="0"/>
              </a:p>
              <a:p>
                <a:r>
                  <a:rPr lang="zh-CN" altLang="en-US" dirty="0"/>
                  <a:t>越过</a:t>
                </a:r>
                <a:r>
                  <a:rPr lang="en-US" altLang="zh-CN" dirty="0"/>
                  <a:t>y=x</a:t>
                </a:r>
                <a:r>
                  <a:rPr lang="zh-CN" altLang="en-US" dirty="0"/>
                  <a:t>的路径必然</a:t>
                </a:r>
                <a:r>
                  <a:rPr lang="zh-CN" altLang="en-US" dirty="0">
                    <a:solidFill>
                      <a:srgbClr val="FFC000"/>
                    </a:solidFill>
                  </a:rPr>
                  <a:t>接触直线</a:t>
                </a:r>
                <a:r>
                  <a:rPr lang="en-US" altLang="zh-CN" dirty="0">
                    <a:solidFill>
                      <a:srgbClr val="FFC000"/>
                    </a:solidFill>
                  </a:rPr>
                  <a:t>y=x+1</a:t>
                </a:r>
              </a:p>
              <a:p>
                <a:r>
                  <a:rPr lang="zh-CN" altLang="en-US" dirty="0"/>
                  <a:t>将在这点以后的路径沿</a:t>
                </a:r>
                <a:r>
                  <a:rPr lang="en-US" altLang="zh-CN" dirty="0"/>
                  <a:t>y=x+1</a:t>
                </a:r>
                <a:r>
                  <a:rPr lang="zh-CN" altLang="en-US" dirty="0">
                    <a:solidFill>
                      <a:srgbClr val="FFC000"/>
                    </a:solidFill>
                  </a:rPr>
                  <a:t>对称</a:t>
                </a:r>
                <a:r>
                  <a:rPr lang="zh-CN" altLang="en-US" dirty="0"/>
                  <a:t>，路径将去往</a:t>
                </a:r>
                <a:r>
                  <a:rPr lang="en-US" altLang="zh-CN" dirty="0"/>
                  <a:t>(n-1,n+1)</a:t>
                </a:r>
              </a:p>
              <a:p>
                <a:r>
                  <a:rPr lang="zh-CN" altLang="en-US" dirty="0"/>
                  <a:t>任意去往</a:t>
                </a:r>
                <a:r>
                  <a:rPr lang="en-US" altLang="zh-CN" dirty="0"/>
                  <a:t>(n-1,n+1)</a:t>
                </a:r>
                <a:r>
                  <a:rPr lang="zh-CN" altLang="en-US" dirty="0"/>
                  <a:t>的路径在第一次接触</a:t>
                </a:r>
                <a:r>
                  <a:rPr lang="en-US" altLang="zh-CN" dirty="0"/>
                  <a:t>y=x+1</a:t>
                </a:r>
                <a:r>
                  <a:rPr lang="zh-CN" altLang="en-US" dirty="0"/>
                  <a:t>后对称能得到一个不合法的方案</a:t>
                </a:r>
                <a:endParaRPr lang="en-US" altLang="zh-CN" dirty="0"/>
              </a:p>
              <a:p>
                <a:r>
                  <a:rPr lang="zh-CN" altLang="en-US" dirty="0"/>
                  <a:t>这样不合法的方案和去往</a:t>
                </a:r>
                <a:r>
                  <a:rPr lang="en-US" altLang="zh-CN" dirty="0"/>
                  <a:t>(n-1,n+1)</a:t>
                </a:r>
                <a:r>
                  <a:rPr lang="zh-CN" altLang="en-US" dirty="0"/>
                  <a:t>的路径建立了</a:t>
                </a:r>
                <a:r>
                  <a:rPr lang="zh-CN" altLang="en-US" dirty="0">
                    <a:solidFill>
                      <a:srgbClr val="FFC000"/>
                    </a:solidFill>
                  </a:rPr>
                  <a:t>一一映射</a:t>
                </a:r>
              </a:p>
            </p:txBody>
          </p:sp>
        </mc:Choice>
        <mc:Fallback xmlns="">
          <p:sp>
            <p:nvSpPr>
              <p:cNvPr id="2" name="内容占位符 1">
                <a:extLst>
                  <a:ext uri="{FF2B5EF4-FFF2-40B4-BE49-F238E27FC236}">
                    <a16:creationId xmlns:a16="http://schemas.microsoft.com/office/drawing/2014/main" id="{6608B77D-9AD3-4DE5-9FC1-FE22AF4AE3E1}"/>
                  </a:ext>
                </a:extLst>
              </p:cNvPr>
              <p:cNvSpPr>
                <a:spLocks noGrp="1" noRot="1" noChangeAspect="1" noMove="1" noResize="1" noEditPoints="1" noAdjustHandles="1" noChangeArrowheads="1" noChangeShapeType="1" noTextEdit="1"/>
              </p:cNvSpPr>
              <p:nvPr>
                <p:ph idx="1"/>
              </p:nvPr>
            </p:nvSpPr>
            <p:spPr>
              <a:xfrm>
                <a:off x="4467496" y="1382233"/>
                <a:ext cx="6886303" cy="4938546"/>
              </a:xfrm>
              <a:blipFill>
                <a:blip r:embed="rId3"/>
                <a:stretch>
                  <a:fillRect l="-1860" r="-354"/>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79F02DE-62A8-460A-B6AF-70F9DD716830}"/>
              </a:ext>
            </a:extLst>
          </p:cNvPr>
          <p:cNvSpPr>
            <a:spLocks noGrp="1"/>
          </p:cNvSpPr>
          <p:nvPr>
            <p:ph type="ctrTitle"/>
          </p:nvPr>
        </p:nvSpPr>
        <p:spPr/>
        <p:txBody>
          <a:bodyPr/>
          <a:lstStyle/>
          <a:p>
            <a:r>
              <a:rPr lang="zh-CN" altLang="en-US" dirty="0"/>
              <a:t>计算路径数</a:t>
            </a:r>
          </a:p>
        </p:txBody>
      </p:sp>
      <p:sp>
        <p:nvSpPr>
          <p:cNvPr id="4" name="内容占位符 3">
            <a:extLst>
              <a:ext uri="{FF2B5EF4-FFF2-40B4-BE49-F238E27FC236}">
                <a16:creationId xmlns:a16="http://schemas.microsoft.com/office/drawing/2014/main" id="{0400450E-2032-4C18-8830-C54B09EDDC04}"/>
              </a:ext>
            </a:extLst>
          </p:cNvPr>
          <p:cNvSpPr>
            <a:spLocks noGrp="1"/>
          </p:cNvSpPr>
          <p:nvPr>
            <p:ph sz="quarter" idx="10"/>
          </p:nvPr>
        </p:nvSpPr>
        <p:spPr/>
        <p:txBody>
          <a:bodyPr/>
          <a:lstStyle/>
          <a:p>
            <a:endParaRPr lang="zh-CN" altLang="en-US"/>
          </a:p>
        </p:txBody>
      </p:sp>
      <p:pic>
        <p:nvPicPr>
          <p:cNvPr id="7" name="图片 6">
            <a:extLst>
              <a:ext uri="{FF2B5EF4-FFF2-40B4-BE49-F238E27FC236}">
                <a16:creationId xmlns:a16="http://schemas.microsoft.com/office/drawing/2014/main" id="{05EB770F-9382-4228-B2AD-EA69A38A15D8}"/>
              </a:ext>
            </a:extLst>
          </p:cNvPr>
          <p:cNvPicPr>
            <a:picLocks noChangeAspect="1"/>
          </p:cNvPicPr>
          <p:nvPr/>
        </p:nvPicPr>
        <p:blipFill>
          <a:blip r:embed="rId4"/>
          <a:stretch>
            <a:fillRect/>
          </a:stretch>
        </p:blipFill>
        <p:spPr>
          <a:xfrm>
            <a:off x="838200" y="1941982"/>
            <a:ext cx="3342857" cy="3819048"/>
          </a:xfrm>
          <a:prstGeom prst="rect">
            <a:avLst/>
          </a:prstGeom>
        </p:spPr>
      </p:pic>
    </p:spTree>
    <p:extLst>
      <p:ext uri="{BB962C8B-B14F-4D97-AF65-F5344CB8AC3E}">
        <p14:creationId xmlns:p14="http://schemas.microsoft.com/office/powerpoint/2010/main" val="3006099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989F5D4-777A-4EFC-95CF-135D553500FD}"/>
                  </a:ext>
                </a:extLst>
              </p:cNvPr>
              <p:cNvSpPr>
                <a:spLocks noGrp="1"/>
              </p:cNvSpPr>
              <p:nvPr>
                <p:ph idx="1"/>
              </p:nvPr>
            </p:nvSpPr>
            <p:spPr/>
            <p:txBody>
              <a:bodyPr/>
              <a:lstStyle/>
              <a:p>
                <a:r>
                  <a:rPr lang="en-US" altLang="zh-CN" b="0" dirty="0"/>
                  <a:t> </a:t>
                </a:r>
                <a14:m>
                  <m:oMath xmlns:m="http://schemas.openxmlformats.org/officeDocument/2006/math">
                    <m:r>
                      <a:rPr lang="en-US" altLang="zh-CN" b="0" i="1" smtClean="0">
                        <a:latin typeface="Cambria Math" panose="02040503050406030204" pitchFamily="18" charset="0"/>
                      </a:rPr>
                      <m:t>𝐶</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2</m:t>
                        </m:r>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𝑛</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2</m:t>
                        </m:r>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sSubSup>
                  </m:oMath>
                </a14:m>
                <a:endParaRPr lang="en-US" altLang="zh-CN" dirty="0"/>
              </a:p>
              <a:p>
                <a:r>
                  <a:rPr lang="en-US" altLang="zh-CN" b="0" dirty="0"/>
                  <a:t>           </a:t>
                </a:r>
                <a14:m>
                  <m:oMath xmlns:m="http://schemas.openxmlformats.org/officeDocument/2006/math">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2</m:t>
                            </m:r>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𝑛</m:t>
                            </m:r>
                          </m:sup>
                        </m:sSubSup>
                      </m:num>
                      <m:den>
                        <m:r>
                          <a:rPr lang="en-US" altLang="zh-CN" b="0" i="1" smtClean="0">
                            <a:latin typeface="Cambria Math" panose="02040503050406030204" pitchFamily="18" charset="0"/>
                          </a:rPr>
                          <m:t>𝑛</m:t>
                        </m:r>
                        <m:r>
                          <a:rPr lang="en-US" altLang="zh-CN" b="0" i="1" smtClean="0">
                            <a:latin typeface="Cambria Math" panose="02040503050406030204" pitchFamily="18" charset="0"/>
                          </a:rPr>
                          <m:t>+1</m:t>
                        </m:r>
                      </m:den>
                    </m:f>
                  </m:oMath>
                </a14:m>
                <a:endParaRPr lang="en-US" altLang="zh-CN" dirty="0"/>
              </a:p>
              <a:p>
                <a:r>
                  <a:rPr lang="zh-CN" altLang="en-US" dirty="0"/>
                  <a:t>长</a:t>
                </a:r>
                <a:r>
                  <a:rPr lang="en-US" altLang="zh-CN" dirty="0"/>
                  <a:t>2n</a:t>
                </a:r>
                <a:r>
                  <a:rPr lang="zh-CN" altLang="en-US" dirty="0"/>
                  <a:t>的合法的括号序列数量</a:t>
                </a:r>
                <a:endParaRPr lang="en-US" altLang="zh-CN" dirty="0"/>
              </a:p>
              <a:p>
                <a:r>
                  <a:rPr lang="en-US" altLang="zh-CN" dirty="0"/>
                  <a:t>n</a:t>
                </a:r>
                <a:r>
                  <a:rPr lang="zh-CN" altLang="en-US" dirty="0"/>
                  <a:t>个元素入栈弹栈且最后栈空的合法序列数量</a:t>
                </a:r>
                <a:endParaRPr lang="en-US" altLang="zh-CN" dirty="0"/>
              </a:p>
            </p:txBody>
          </p:sp>
        </mc:Choice>
        <mc:Fallback xmlns="">
          <p:sp>
            <p:nvSpPr>
              <p:cNvPr id="2" name="内容占位符 1">
                <a:extLst>
                  <a:ext uri="{FF2B5EF4-FFF2-40B4-BE49-F238E27FC236}">
                    <a16:creationId xmlns:a16="http://schemas.microsoft.com/office/drawing/2014/main" id="{8989F5D4-777A-4EFC-95CF-135D553500FD}"/>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D159838-8487-405F-B66D-330296DABBA8}"/>
              </a:ext>
            </a:extLst>
          </p:cNvPr>
          <p:cNvSpPr>
            <a:spLocks noGrp="1"/>
          </p:cNvSpPr>
          <p:nvPr>
            <p:ph type="ctrTitle"/>
          </p:nvPr>
        </p:nvSpPr>
        <p:spPr/>
        <p:txBody>
          <a:bodyPr/>
          <a:lstStyle/>
          <a:p>
            <a:r>
              <a:rPr lang="zh-CN" altLang="en-US" dirty="0"/>
              <a:t>卡特兰数</a:t>
            </a:r>
          </a:p>
        </p:txBody>
      </p:sp>
      <p:sp>
        <p:nvSpPr>
          <p:cNvPr id="4" name="内容占位符 3">
            <a:extLst>
              <a:ext uri="{FF2B5EF4-FFF2-40B4-BE49-F238E27FC236}">
                <a16:creationId xmlns:a16="http://schemas.microsoft.com/office/drawing/2014/main" id="{BAFA8266-5976-4531-9DCF-9A024846FF6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302079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D6E674D-1041-4288-A2F4-A0CF809876CF}"/>
                  </a:ext>
                </a:extLst>
              </p:cNvPr>
              <p:cNvSpPr>
                <a:spLocks noGrp="1"/>
              </p:cNvSpPr>
              <p:nvPr>
                <p:ph idx="1"/>
              </p:nvPr>
            </p:nvSpPr>
            <p:spPr>
              <a:xfrm>
                <a:off x="838200" y="1382233"/>
                <a:ext cx="5257800" cy="4938546"/>
              </a:xfrm>
            </p:spPr>
            <p:txBody>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𝐶</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e>
                      </m:d>
                      <m:r>
                        <a:rPr lang="en-US" altLang="zh-CN" b="0" i="1" smtClean="0">
                          <a:latin typeface="Cambria Math" panose="02040503050406030204" pitchFamily="18" charset="0"/>
                        </a:rPr>
                        <m:t>?</m:t>
                      </m:r>
                    </m:oMath>
                  </m:oMathPara>
                </a14:m>
                <a:endParaRPr lang="zh-CN" altLang="en-US" dirty="0"/>
              </a:p>
            </p:txBody>
          </p:sp>
        </mc:Choice>
        <mc:Fallback xmlns="">
          <p:sp>
            <p:nvSpPr>
              <p:cNvPr id="2" name="内容占位符 1">
                <a:extLst>
                  <a:ext uri="{FF2B5EF4-FFF2-40B4-BE49-F238E27FC236}">
                    <a16:creationId xmlns:a16="http://schemas.microsoft.com/office/drawing/2014/main" id="{BD6E674D-1041-4288-A2F4-A0CF809876CF}"/>
                  </a:ext>
                </a:extLst>
              </p:cNvPr>
              <p:cNvSpPr>
                <a:spLocks noGrp="1" noRot="1" noChangeAspect="1" noMove="1" noResize="1" noEditPoints="1" noAdjustHandles="1" noChangeArrowheads="1" noChangeShapeType="1" noTextEdit="1"/>
              </p:cNvSpPr>
              <p:nvPr>
                <p:ph idx="1"/>
              </p:nvPr>
            </p:nvSpPr>
            <p:spPr>
              <a:xfrm>
                <a:off x="838200" y="1382233"/>
                <a:ext cx="5257800" cy="4938546"/>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D627574-C8FF-49A7-BEAB-6427F40939DB}"/>
              </a:ext>
            </a:extLst>
          </p:cNvPr>
          <p:cNvSpPr>
            <a:spLocks noGrp="1"/>
          </p:cNvSpPr>
          <p:nvPr>
            <p:ph type="ctrTitle"/>
          </p:nvPr>
        </p:nvSpPr>
        <p:spPr/>
        <p:txBody>
          <a:bodyPr/>
          <a:lstStyle/>
          <a:p>
            <a:r>
              <a:rPr lang="zh-CN" altLang="en-US" dirty="0"/>
              <a:t>「广义」卡特兰数</a:t>
            </a:r>
          </a:p>
        </p:txBody>
      </p:sp>
      <p:sp>
        <p:nvSpPr>
          <p:cNvPr id="4" name="内容占位符 3">
            <a:extLst>
              <a:ext uri="{FF2B5EF4-FFF2-40B4-BE49-F238E27FC236}">
                <a16:creationId xmlns:a16="http://schemas.microsoft.com/office/drawing/2014/main" id="{14583D30-3BA6-423D-8221-24554C875DAD}"/>
              </a:ext>
            </a:extLst>
          </p:cNvPr>
          <p:cNvSpPr>
            <a:spLocks noGrp="1"/>
          </p:cNvSpPr>
          <p:nvPr>
            <p:ph sz="quarter" idx="10"/>
          </p:nvPr>
        </p:nvSpPr>
        <p:spPr/>
        <p:txBody>
          <a:bodyPr/>
          <a:lstStyle/>
          <a:p>
            <a:endParaRPr lang="zh-CN" altLang="en-US"/>
          </a:p>
        </p:txBody>
      </p:sp>
      <p:pic>
        <p:nvPicPr>
          <p:cNvPr id="7" name="图片 6">
            <a:extLst>
              <a:ext uri="{FF2B5EF4-FFF2-40B4-BE49-F238E27FC236}">
                <a16:creationId xmlns:a16="http://schemas.microsoft.com/office/drawing/2014/main" id="{B69F71FC-CD5D-4033-8DEC-36789A64E01F}"/>
              </a:ext>
            </a:extLst>
          </p:cNvPr>
          <p:cNvPicPr>
            <a:picLocks noChangeAspect="1"/>
          </p:cNvPicPr>
          <p:nvPr/>
        </p:nvPicPr>
        <p:blipFill>
          <a:blip r:embed="rId3"/>
          <a:stretch>
            <a:fillRect/>
          </a:stretch>
        </p:blipFill>
        <p:spPr>
          <a:xfrm>
            <a:off x="6215390" y="1073160"/>
            <a:ext cx="5247619" cy="5247619"/>
          </a:xfrm>
          <a:prstGeom prst="rect">
            <a:avLst/>
          </a:prstGeom>
        </p:spPr>
      </p:pic>
    </p:spTree>
    <p:extLst>
      <p:ext uri="{BB962C8B-B14F-4D97-AF65-F5344CB8AC3E}">
        <p14:creationId xmlns:p14="http://schemas.microsoft.com/office/powerpoint/2010/main" val="1369899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44D0AFF-74E7-43E8-9711-4D73DB32FBE7}"/>
              </a:ext>
            </a:extLst>
          </p:cNvPr>
          <p:cNvSpPr>
            <a:spLocks noGrp="1"/>
          </p:cNvSpPr>
          <p:nvPr>
            <p:ph idx="1"/>
          </p:nvPr>
        </p:nvSpPr>
        <p:spPr>
          <a:xfrm>
            <a:off x="838200" y="1382233"/>
            <a:ext cx="4754526" cy="4938546"/>
          </a:xfrm>
        </p:spPr>
        <p:txBody>
          <a:bodyPr/>
          <a:lstStyle/>
          <a:p>
            <a:r>
              <a:rPr lang="zh-CN" altLang="en-US" dirty="0"/>
              <a:t>观察最后一个右括号及其配对的左括号，设其左括号是第</a:t>
            </a:r>
            <a:r>
              <a:rPr lang="en-US" altLang="zh-CN" dirty="0"/>
              <a:t>k</a:t>
            </a:r>
            <a:r>
              <a:rPr lang="zh-CN" altLang="en-US" dirty="0"/>
              <a:t>个左括号</a:t>
            </a:r>
            <a:endParaRPr lang="en-US" altLang="zh-CN" dirty="0"/>
          </a:p>
          <a:p>
            <a:r>
              <a:rPr lang="zh-CN" altLang="en-US" dirty="0"/>
              <a:t>第</a:t>
            </a:r>
            <a:r>
              <a:rPr lang="en-US" altLang="zh-CN" dirty="0"/>
              <a:t>k</a:t>
            </a:r>
            <a:r>
              <a:rPr lang="zh-CN" altLang="en-US" dirty="0"/>
              <a:t>个左括号之前必然是一个</a:t>
            </a:r>
            <a:r>
              <a:rPr lang="zh-CN" altLang="en-US" dirty="0">
                <a:solidFill>
                  <a:srgbClr val="FFCC00"/>
                </a:solidFill>
              </a:rPr>
              <a:t>单独的合法括号序列</a:t>
            </a:r>
            <a:endParaRPr lang="en-US" altLang="zh-CN" dirty="0">
              <a:solidFill>
                <a:srgbClr val="FFCC00"/>
              </a:solidFill>
            </a:endParaRPr>
          </a:p>
          <a:p>
            <a:r>
              <a:rPr lang="zh-CN" altLang="en-US" dirty="0"/>
              <a:t>第</a:t>
            </a:r>
            <a:r>
              <a:rPr lang="en-US" altLang="zh-CN" dirty="0"/>
              <a:t>k</a:t>
            </a:r>
            <a:r>
              <a:rPr lang="zh-CN" altLang="en-US" dirty="0"/>
              <a:t>个左括号到其右括号之间比较也是一个</a:t>
            </a:r>
            <a:r>
              <a:rPr lang="zh-CN" altLang="en-US" dirty="0">
                <a:solidFill>
                  <a:srgbClr val="FFCC00"/>
                </a:solidFill>
              </a:rPr>
              <a:t>单独的合法括号序列</a:t>
            </a:r>
            <a:endParaRPr lang="en-US" altLang="zh-CN" dirty="0">
              <a:solidFill>
                <a:srgbClr val="FFCC00"/>
              </a:solidFill>
            </a:endParaRPr>
          </a:p>
          <a:p>
            <a:r>
              <a:rPr lang="zh-CN" altLang="en-US" dirty="0"/>
              <a:t>即第</a:t>
            </a:r>
            <a:r>
              <a:rPr lang="en-US" altLang="zh-CN" dirty="0"/>
              <a:t>k</a:t>
            </a:r>
            <a:r>
              <a:rPr lang="zh-CN" altLang="en-US" dirty="0"/>
              <a:t>个左括号将序列分为</a:t>
            </a:r>
            <a:r>
              <a:rPr lang="zh-CN" altLang="en-US" dirty="0">
                <a:solidFill>
                  <a:srgbClr val="FFCC00"/>
                </a:solidFill>
              </a:rPr>
              <a:t>两个单独的合法的括号序列</a:t>
            </a:r>
            <a:endParaRPr lang="en-US" altLang="zh-CN" dirty="0">
              <a:solidFill>
                <a:srgbClr val="FFCC00"/>
              </a:solidFill>
            </a:endParaRPr>
          </a:p>
        </p:txBody>
      </p:sp>
      <p:sp>
        <p:nvSpPr>
          <p:cNvPr id="3" name="标题 2">
            <a:extLst>
              <a:ext uri="{FF2B5EF4-FFF2-40B4-BE49-F238E27FC236}">
                <a16:creationId xmlns:a16="http://schemas.microsoft.com/office/drawing/2014/main" id="{D6229829-6C68-4286-98EB-CE4DCE9EB39F}"/>
              </a:ext>
            </a:extLst>
          </p:cNvPr>
          <p:cNvSpPr>
            <a:spLocks noGrp="1"/>
          </p:cNvSpPr>
          <p:nvPr>
            <p:ph type="ctrTitle"/>
          </p:nvPr>
        </p:nvSpPr>
        <p:spPr/>
        <p:txBody>
          <a:bodyPr/>
          <a:lstStyle/>
          <a:p>
            <a:r>
              <a:rPr lang="zh-CN" altLang="en-US" dirty="0"/>
              <a:t>卡特兰数递推</a:t>
            </a:r>
          </a:p>
        </p:txBody>
      </p:sp>
      <p:sp>
        <p:nvSpPr>
          <p:cNvPr id="4" name="内容占位符 3">
            <a:extLst>
              <a:ext uri="{FF2B5EF4-FFF2-40B4-BE49-F238E27FC236}">
                <a16:creationId xmlns:a16="http://schemas.microsoft.com/office/drawing/2014/main" id="{478C1C2D-50FA-48DC-82A4-602D86498FD2}"/>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9E4E84B4-2CC6-4834-BDE5-535FDB648F53}"/>
                  </a:ext>
                </a:extLst>
              </p:cNvPr>
              <p:cNvSpPr txBox="1"/>
              <p:nvPr/>
            </p:nvSpPr>
            <p:spPr>
              <a:xfrm>
                <a:off x="6368902" y="2329037"/>
                <a:ext cx="4597734" cy="1723549"/>
              </a:xfrm>
              <a:prstGeom prst="rect">
                <a:avLst/>
              </a:prstGeom>
              <a:noFill/>
            </p:spPr>
            <p:txBody>
              <a:bodyPr wrap="none" rtlCol="0">
                <a:spAutoFit/>
              </a:bodyPr>
              <a:lstStyle/>
              <a:p>
                <a:r>
                  <a:rPr lang="en-US" altLang="zh-CN" sz="4000" dirty="0"/>
                  <a:t>()(())</a:t>
                </a:r>
                <a:r>
                  <a:rPr lang="en-US" altLang="zh-CN" sz="6600" dirty="0">
                    <a:solidFill>
                      <a:srgbClr val="FFCC00"/>
                    </a:solidFill>
                  </a:rPr>
                  <a:t>(</a:t>
                </a:r>
                <a:r>
                  <a:rPr lang="en-US" altLang="zh-CN" sz="4000" dirty="0"/>
                  <a:t>()()(())()()(())</a:t>
                </a:r>
                <a:r>
                  <a:rPr lang="en-US" altLang="zh-CN" sz="4000" dirty="0">
                    <a:solidFill>
                      <a:srgbClr val="FFCC00"/>
                    </a:solidFill>
                  </a:rPr>
                  <a:t> </a:t>
                </a:r>
                <a:r>
                  <a:rPr lang="en-US" altLang="zh-CN" sz="6600" dirty="0">
                    <a:solidFill>
                      <a:srgbClr val="FFCC00"/>
                    </a:solidFill>
                  </a:rPr>
                  <a:t>)</a:t>
                </a:r>
              </a:p>
              <a:p>
                <a:r>
                  <a:rPr lang="en-US" altLang="zh-CN" sz="4000" b="0" dirty="0"/>
                  <a:t> </a:t>
                </a:r>
                <a14:m>
                  <m:oMath xmlns:m="http://schemas.openxmlformats.org/officeDocument/2006/math">
                    <m:r>
                      <m:rPr>
                        <m:sty m:val="p"/>
                      </m:rPr>
                      <a:rPr lang="en-US" altLang="zh-CN" i="1">
                        <a:latin typeface="Cambria Math" panose="02040503050406030204" pitchFamily="18" charset="0"/>
                      </a:rPr>
                      <m:t>C</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𝑘</m:t>
                        </m:r>
                        <m:r>
                          <a:rPr lang="en-US" altLang="zh-CN" b="0" i="1" smtClean="0">
                            <a:latin typeface="Cambria Math" panose="02040503050406030204" pitchFamily="18" charset="0"/>
                          </a:rPr>
                          <m:t>−1</m:t>
                        </m:r>
                      </m:e>
                    </m:d>
                    <m:r>
                      <a:rPr lang="en-US" altLang="zh-CN" b="0" i="1" smtClean="0">
                        <a:latin typeface="Cambria Math" panose="02040503050406030204" pitchFamily="18" charset="0"/>
                      </a:rPr>
                      <m:t>    ∗               </m:t>
                    </m:r>
                    <m:r>
                      <a:rPr lang="en-US" altLang="zh-CN" b="0" i="1" smtClean="0">
                        <a:latin typeface="Cambria Math" panose="02040503050406030204" pitchFamily="18" charset="0"/>
                      </a:rPr>
                      <m:t>𝐶</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oMath>
                </a14:m>
                <a:endParaRPr lang="zh-CN" altLang="en-US" sz="4000" dirty="0"/>
              </a:p>
            </p:txBody>
          </p:sp>
        </mc:Choice>
        <mc:Fallback xmlns="">
          <p:sp>
            <p:nvSpPr>
              <p:cNvPr id="5" name="文本框 4">
                <a:extLst>
                  <a:ext uri="{FF2B5EF4-FFF2-40B4-BE49-F238E27FC236}">
                    <a16:creationId xmlns:a16="http://schemas.microsoft.com/office/drawing/2014/main" id="{9E4E84B4-2CC6-4834-BDE5-535FDB648F53}"/>
                  </a:ext>
                </a:extLst>
              </p:cNvPr>
              <p:cNvSpPr txBox="1">
                <a:spLocks noRot="1" noChangeAspect="1" noMove="1" noResize="1" noEditPoints="1" noAdjustHandles="1" noChangeArrowheads="1" noChangeShapeType="1" noTextEdit="1"/>
              </p:cNvSpPr>
              <p:nvPr/>
            </p:nvSpPr>
            <p:spPr>
              <a:xfrm>
                <a:off x="6368902" y="2329037"/>
                <a:ext cx="4597734" cy="1723549"/>
              </a:xfrm>
              <a:prstGeom prst="rect">
                <a:avLst/>
              </a:prstGeom>
              <a:blipFill>
                <a:blip r:embed="rId2"/>
                <a:stretch>
                  <a:fillRect l="-4775" t="-12014" r="-809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53062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A859D9A-EE46-4D91-B6CC-6C43843A557D}"/>
                  </a:ext>
                </a:extLst>
              </p:cNvPr>
              <p:cNvSpPr>
                <a:spLocks noGrp="1"/>
              </p:cNvSpPr>
              <p:nvPr>
                <p:ph idx="1"/>
              </p:nvPr>
            </p:nvSpPr>
            <p:spPr>
              <a:xfrm>
                <a:off x="838200" y="1382233"/>
                <a:ext cx="8018721" cy="4938546"/>
              </a:xfrm>
            </p:spPr>
            <p:txBody>
              <a:bodyPr>
                <a:normAutofit fontScale="92500"/>
              </a:bodyPr>
              <a:lstStyle/>
              <a:p>
                <a:pPr>
                  <a:lnSpc>
                    <a:spcPct val="120000"/>
                  </a:lnSpc>
                </a:pPr>
                <a:r>
                  <a:rPr lang="en-US" altLang="zh-CN" sz="2400" dirty="0"/>
                  <a:t> </a:t>
                </a:r>
                <a14:m>
                  <m:oMath xmlns:m="http://schemas.openxmlformats.org/officeDocument/2006/math">
                    <m:r>
                      <m:rPr>
                        <m:sty m:val="p"/>
                      </m:rPr>
                      <a:rPr lang="en-US" altLang="zh-CN" sz="2400" i="1" dirty="0">
                        <a:latin typeface="Cambria Math" panose="02040503050406030204" pitchFamily="18" charset="0"/>
                      </a:rPr>
                      <m:t>C</m:t>
                    </m:r>
                    <m:d>
                      <m:dPr>
                        <m:ctrlPr>
                          <a:rPr lang="en-US" altLang="zh-CN" sz="2400" b="0" i="1" dirty="0" smtClean="0">
                            <a:latin typeface="Cambria Math" panose="02040503050406030204" pitchFamily="18" charset="0"/>
                          </a:rPr>
                        </m:ctrlPr>
                      </m:dPr>
                      <m:e>
                        <m:r>
                          <a:rPr lang="en-US" altLang="zh-CN" sz="2400" b="0" i="1" dirty="0" smtClean="0">
                            <a:latin typeface="Cambria Math" panose="02040503050406030204" pitchFamily="18" charset="0"/>
                          </a:rPr>
                          <m:t>0</m:t>
                        </m:r>
                      </m:e>
                    </m:d>
                    <m:r>
                      <a:rPr lang="en-US" altLang="zh-CN" sz="2400" b="0" i="1" dirty="0" smtClean="0">
                        <a:latin typeface="Cambria Math" panose="02040503050406030204" pitchFamily="18" charset="0"/>
                      </a:rPr>
                      <m:t>=1</m:t>
                    </m:r>
                  </m:oMath>
                </a14:m>
                <a:endParaRPr lang="en-US" altLang="zh-CN" sz="2400" dirty="0"/>
              </a:p>
              <a:p>
                <a:pPr>
                  <a:lnSpc>
                    <a:spcPct val="120000"/>
                  </a:lnSpc>
                </a:pPr>
                <a:r>
                  <a:rPr lang="en-US" altLang="zh-CN" sz="2400" dirty="0"/>
                  <a:t> </a:t>
                </a:r>
                <a14:m>
                  <m:oMath xmlns:m="http://schemas.openxmlformats.org/officeDocument/2006/math">
                    <m:r>
                      <m:rPr>
                        <m:sty m:val="p"/>
                      </m:rPr>
                      <a:rPr lang="en-US" altLang="zh-CN" sz="2400" i="1" smtClean="0">
                        <a:latin typeface="Cambria Math" panose="02040503050406030204" pitchFamily="18" charset="0"/>
                      </a:rPr>
                      <m:t>C</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𝑛</m:t>
                        </m:r>
                      </m:e>
                    </m:d>
                    <m:r>
                      <a:rPr lang="en-US" altLang="zh-CN" sz="2400" b="0" i="1" smtClean="0">
                        <a:latin typeface="Cambria Math" panose="02040503050406030204" pitchFamily="18" charset="0"/>
                      </a:rPr>
                      <m:t>=</m:t>
                    </m:r>
                    <m:nary>
                      <m:naryPr>
                        <m:chr m:val="∑"/>
                        <m:ctrlPr>
                          <a:rPr lang="en-US" altLang="zh-CN" sz="2400" b="0" i="1" smtClean="0">
                            <a:latin typeface="Cambria Math" panose="02040503050406030204" pitchFamily="18" charset="0"/>
                          </a:rPr>
                        </m:ctrlPr>
                      </m:naryPr>
                      <m:sub>
                        <m:r>
                          <m:rPr>
                            <m:brk m:alnAt="23"/>
                          </m:rP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=1</m:t>
                        </m:r>
                      </m:sub>
                      <m:sup>
                        <m:r>
                          <a:rPr lang="en-US" altLang="zh-CN" sz="2400" b="0" i="1" smtClean="0">
                            <a:latin typeface="Cambria Math" panose="02040503050406030204" pitchFamily="18" charset="0"/>
                          </a:rPr>
                          <m:t>𝑛</m:t>
                        </m:r>
                      </m:sup>
                      <m:e>
                        <m:r>
                          <a:rPr lang="en-US" altLang="zh-CN" sz="2400" b="0" i="1" smtClean="0">
                            <a:latin typeface="Cambria Math" panose="02040503050406030204" pitchFamily="18" charset="0"/>
                          </a:rPr>
                          <m:t>𝐶</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−1</m:t>
                            </m:r>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𝐶</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e>
                    </m:nary>
                  </m:oMath>
                </a14:m>
                <a:endParaRPr lang="en-US" altLang="zh-CN" sz="2400" dirty="0"/>
              </a:p>
              <a:p>
                <a:pPr>
                  <a:lnSpc>
                    <a:spcPct val="120000"/>
                  </a:lnSpc>
                </a:pPr>
                <a:r>
                  <a:rPr lang="zh-CN" altLang="en-US" sz="2400" dirty="0"/>
                  <a:t>根据这个递推式可以发现卡特兰数的其他意义：</a:t>
                </a:r>
                <a:endParaRPr lang="en-US" altLang="zh-CN" sz="2400" dirty="0"/>
              </a:p>
              <a:p>
                <a:pPr>
                  <a:lnSpc>
                    <a:spcPct val="120000"/>
                  </a:lnSpc>
                </a:pPr>
                <a:r>
                  <a:rPr lang="en-US" altLang="zh-CN" sz="2400" dirty="0"/>
                  <a:t>n</a:t>
                </a:r>
                <a:r>
                  <a:rPr lang="zh-CN" altLang="en-US" sz="2400" dirty="0"/>
                  <a:t>个点构成的二叉树的数目</a:t>
                </a:r>
                <a:r>
                  <a:rPr lang="en-US" altLang="zh-CN" sz="2400" dirty="0"/>
                  <a:t>(</a:t>
                </a:r>
                <a:r>
                  <a:rPr lang="zh-CN" altLang="en-US" sz="2400" dirty="0"/>
                  <a:t>枚举</a:t>
                </a:r>
                <a:r>
                  <a:rPr lang="zh-CN" altLang="en-US" sz="2400" dirty="0">
                    <a:solidFill>
                      <a:srgbClr val="FFCC00"/>
                    </a:solidFill>
                  </a:rPr>
                  <a:t>左右子树大小</a:t>
                </a:r>
                <a:r>
                  <a:rPr lang="en-US" altLang="zh-CN" sz="2400" dirty="0"/>
                  <a:t>)</a:t>
                </a:r>
              </a:p>
              <a:p>
                <a:pPr>
                  <a:lnSpc>
                    <a:spcPct val="120000"/>
                  </a:lnSpc>
                </a:pPr>
                <a:r>
                  <a:rPr lang="zh-CN" altLang="en-US" sz="2400" dirty="0"/>
                  <a:t>凸</a:t>
                </a:r>
                <a:r>
                  <a:rPr lang="en-US" altLang="zh-CN" sz="2400" dirty="0"/>
                  <a:t>n+2</a:t>
                </a:r>
                <a:r>
                  <a:rPr lang="zh-CN" altLang="en-US" sz="2400" dirty="0"/>
                  <a:t>边形三角形划分的问题</a:t>
                </a:r>
                <a:r>
                  <a:rPr lang="en-US" altLang="zh-CN" sz="2400" dirty="0"/>
                  <a:t>(</a:t>
                </a:r>
                <a:r>
                  <a:rPr lang="zh-CN" altLang="en-US" sz="2400" dirty="0"/>
                  <a:t>枚举当前凸多边形中编号最小的点和哪个点连线</a:t>
                </a:r>
                <a:r>
                  <a:rPr lang="en-US" altLang="zh-CN" sz="2400" dirty="0"/>
                  <a:t>)</a:t>
                </a:r>
              </a:p>
              <a:p>
                <a:pPr>
                  <a:lnSpc>
                    <a:spcPct val="120000"/>
                  </a:lnSpc>
                </a:pPr>
                <a:r>
                  <a:rPr lang="zh-CN" altLang="en-US" sz="2400" dirty="0"/>
                  <a:t>圆上有</a:t>
                </a:r>
                <a:r>
                  <a:rPr lang="en-US" altLang="zh-CN" sz="2400" dirty="0"/>
                  <a:t>2n</a:t>
                </a:r>
                <a:r>
                  <a:rPr lang="zh-CN" altLang="en-US" sz="2400" dirty="0"/>
                  <a:t>个点，成对相连且所连线段不相交的连线方案数</a:t>
                </a:r>
                <a:r>
                  <a:rPr lang="en-US" altLang="zh-CN" sz="2400" dirty="0"/>
                  <a:t>(</a:t>
                </a:r>
                <a:r>
                  <a:rPr lang="zh-CN" altLang="en-US" sz="2400" dirty="0"/>
                  <a:t>与凸多边形类似</a:t>
                </a:r>
                <a:r>
                  <a:rPr lang="en-US" altLang="zh-CN" sz="2400" dirty="0"/>
                  <a:t>)</a:t>
                </a:r>
              </a:p>
              <a:p>
                <a:pPr>
                  <a:lnSpc>
                    <a:spcPct val="120000"/>
                  </a:lnSpc>
                </a:pPr>
                <a:r>
                  <a:rPr lang="en-US" altLang="zh-CN" sz="2400" dirty="0"/>
                  <a:t>N</a:t>
                </a:r>
                <a:r>
                  <a:rPr lang="zh-CN" altLang="en-US" sz="2400" dirty="0"/>
                  <a:t>个长方形填充高度为</a:t>
                </a:r>
                <a:r>
                  <a:rPr lang="en-US" altLang="zh-CN" sz="2400" dirty="0"/>
                  <a:t>n</a:t>
                </a:r>
                <a:r>
                  <a:rPr lang="zh-CN" altLang="en-US" sz="2400" dirty="0"/>
                  <a:t>的阶梯的方案数</a:t>
                </a:r>
                <a:r>
                  <a:rPr lang="en-US" altLang="zh-CN" sz="2400" dirty="0"/>
                  <a:t>(</a:t>
                </a:r>
                <a:r>
                  <a:rPr lang="zh-CN" altLang="en-US" sz="2400" dirty="0"/>
                  <a:t>从右上角开始画矩形，枚举左下角再哪个位置，左下、右上两边递归为子问题</a:t>
                </a:r>
                <a:r>
                  <a:rPr lang="en-US" altLang="zh-CN" sz="2400" dirty="0"/>
                  <a:t>)</a:t>
                </a:r>
                <a:endParaRPr lang="zh-CN" altLang="en-US" sz="2400" dirty="0"/>
              </a:p>
            </p:txBody>
          </p:sp>
        </mc:Choice>
        <mc:Fallback xmlns="">
          <p:sp>
            <p:nvSpPr>
              <p:cNvPr id="2" name="内容占位符 1">
                <a:extLst>
                  <a:ext uri="{FF2B5EF4-FFF2-40B4-BE49-F238E27FC236}">
                    <a16:creationId xmlns:a16="http://schemas.microsoft.com/office/drawing/2014/main" id="{4A859D9A-EE46-4D91-B6CC-6C43843A557D}"/>
                  </a:ext>
                </a:extLst>
              </p:cNvPr>
              <p:cNvSpPr>
                <a:spLocks noGrp="1" noRot="1" noChangeAspect="1" noMove="1" noResize="1" noEditPoints="1" noAdjustHandles="1" noChangeArrowheads="1" noChangeShapeType="1" noTextEdit="1"/>
              </p:cNvSpPr>
              <p:nvPr>
                <p:ph idx="1"/>
              </p:nvPr>
            </p:nvSpPr>
            <p:spPr>
              <a:xfrm>
                <a:off x="838200" y="1382233"/>
                <a:ext cx="8018721" cy="4938546"/>
              </a:xfrm>
              <a:blipFill>
                <a:blip r:embed="rId2"/>
                <a:stretch>
                  <a:fillRect l="-989" r="-913" b="-1605"/>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E33BD1D-E2A9-41A6-B7B8-277587DF6091}"/>
              </a:ext>
            </a:extLst>
          </p:cNvPr>
          <p:cNvSpPr>
            <a:spLocks noGrp="1"/>
          </p:cNvSpPr>
          <p:nvPr>
            <p:ph type="ctrTitle"/>
          </p:nvPr>
        </p:nvSpPr>
        <p:spPr/>
        <p:txBody>
          <a:bodyPr/>
          <a:lstStyle/>
          <a:p>
            <a:r>
              <a:rPr lang="zh-CN" altLang="en-US" dirty="0"/>
              <a:t>卡特兰数递推</a:t>
            </a:r>
          </a:p>
        </p:txBody>
      </p:sp>
      <p:pic>
        <p:nvPicPr>
          <p:cNvPr id="6" name="图形 5">
            <a:extLst>
              <a:ext uri="{FF2B5EF4-FFF2-40B4-BE49-F238E27FC236}">
                <a16:creationId xmlns:a16="http://schemas.microsoft.com/office/drawing/2014/main" id="{A8686527-5FDD-4E82-8A61-B6789C9DBFEE}"/>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2993" t="2264" r="4295" b="4938"/>
          <a:stretch/>
        </p:blipFill>
        <p:spPr>
          <a:xfrm>
            <a:off x="8739963" y="2692400"/>
            <a:ext cx="2817037" cy="1431925"/>
          </a:xfrm>
          <a:prstGeom prst="rect">
            <a:avLst/>
          </a:prstGeom>
        </p:spPr>
      </p:pic>
      <p:pic>
        <p:nvPicPr>
          <p:cNvPr id="12290" name="Picture 2" descr="神奇的卡特兰数">
            <a:extLst>
              <a:ext uri="{FF2B5EF4-FFF2-40B4-BE49-F238E27FC236}">
                <a16:creationId xmlns:a16="http://schemas.microsoft.com/office/drawing/2014/main" id="{0BA021F0-A4C3-4152-8924-2836406EE1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75456" y="5048541"/>
            <a:ext cx="2912838" cy="7719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0692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46D279AF-ABEE-4E30-A43C-9E33D35A6335}"/>
              </a:ext>
            </a:extLst>
          </p:cNvPr>
          <p:cNvSpPr txBox="1"/>
          <p:nvPr/>
        </p:nvSpPr>
        <p:spPr>
          <a:xfrm>
            <a:off x="4977745" y="1548556"/>
            <a:ext cx="2236510" cy="1077218"/>
          </a:xfrm>
          <a:prstGeom prst="rect">
            <a:avLst/>
          </a:prstGeom>
          <a:noFill/>
        </p:spPr>
        <p:txBody>
          <a:bodyPr wrap="none" rtlCol="0">
            <a:spAutoFit/>
          </a:bodyPr>
          <a:lstStyle/>
          <a:p>
            <a:r>
              <a:rPr lang="zh-CN" altLang="en-US" sz="3200" dirty="0">
                <a:solidFill>
                  <a:schemeClr val="bg1"/>
                </a:solidFill>
              </a:rPr>
              <a:t>括号序列</a:t>
            </a:r>
            <a:endParaRPr lang="en-US" altLang="zh-CN" sz="3200" dirty="0">
              <a:solidFill>
                <a:schemeClr val="bg1"/>
              </a:solidFill>
            </a:endParaRPr>
          </a:p>
          <a:p>
            <a:r>
              <a:rPr lang="zh-CN" altLang="en-US" sz="3200" dirty="0">
                <a:solidFill>
                  <a:schemeClr val="bg1"/>
                </a:solidFill>
              </a:rPr>
              <a:t>出入栈序列</a:t>
            </a:r>
          </a:p>
        </p:txBody>
      </p:sp>
      <p:cxnSp>
        <p:nvCxnSpPr>
          <p:cNvPr id="30" name="直接箭头连接符 29">
            <a:extLst>
              <a:ext uri="{FF2B5EF4-FFF2-40B4-BE49-F238E27FC236}">
                <a16:creationId xmlns:a16="http://schemas.microsoft.com/office/drawing/2014/main" id="{76FA6726-6705-439D-8797-55D786135A8D}"/>
              </a:ext>
            </a:extLst>
          </p:cNvPr>
          <p:cNvCxnSpPr>
            <a:cxnSpLocks/>
            <a:stCxn id="8" idx="1"/>
            <a:endCxn id="24" idx="3"/>
          </p:cNvCxnSpPr>
          <p:nvPr/>
        </p:nvCxnSpPr>
        <p:spPr>
          <a:xfrm flipH="1">
            <a:off x="4590719" y="2087165"/>
            <a:ext cx="387026"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4" name="文本框 23">
            <a:extLst>
              <a:ext uri="{FF2B5EF4-FFF2-40B4-BE49-F238E27FC236}">
                <a16:creationId xmlns:a16="http://schemas.microsoft.com/office/drawing/2014/main" id="{73939160-916F-411F-8766-B245F9362650}"/>
              </a:ext>
            </a:extLst>
          </p:cNvPr>
          <p:cNvSpPr txBox="1"/>
          <p:nvPr/>
        </p:nvSpPr>
        <p:spPr>
          <a:xfrm>
            <a:off x="3713556" y="1902499"/>
            <a:ext cx="877163" cy="369332"/>
          </a:xfrm>
          <a:prstGeom prst="rect">
            <a:avLst/>
          </a:prstGeom>
          <a:noFill/>
        </p:spPr>
        <p:txBody>
          <a:bodyPr wrap="none" rtlCol="0">
            <a:spAutoFit/>
          </a:bodyPr>
          <a:lstStyle/>
          <a:p>
            <a:r>
              <a:rPr lang="zh-CN" altLang="en-US" dirty="0"/>
              <a:t>走格子</a:t>
            </a:r>
          </a:p>
        </p:txBody>
      </p:sp>
      <mc:AlternateContent xmlns:mc="http://schemas.openxmlformats.org/markup-compatibility/2006" xmlns:a14="http://schemas.microsoft.com/office/drawing/2010/main">
        <mc:Choice Requires="a14">
          <p:sp>
            <p:nvSpPr>
              <p:cNvPr id="33" name="文本框 32">
                <a:extLst>
                  <a:ext uri="{FF2B5EF4-FFF2-40B4-BE49-F238E27FC236}">
                    <a16:creationId xmlns:a16="http://schemas.microsoft.com/office/drawing/2014/main" id="{0397910D-002B-4070-917A-1D8501BC6C20}"/>
                  </a:ext>
                </a:extLst>
              </p:cNvPr>
              <p:cNvSpPr txBox="1"/>
              <p:nvPr/>
            </p:nvSpPr>
            <p:spPr>
              <a:xfrm>
                <a:off x="1978853" y="1896407"/>
                <a:ext cx="1347677" cy="375424"/>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2</m:t>
                          </m:r>
                          <m:r>
                            <a:rPr lang="en-US" altLang="zh-CN" i="1">
                              <a:latin typeface="Cambria Math" panose="02040503050406030204" pitchFamily="18" charset="0"/>
                            </a:rPr>
                            <m:t>𝑛</m:t>
                          </m:r>
                        </m:sub>
                        <m:sup>
                          <m:r>
                            <a:rPr lang="en-US" altLang="zh-CN" i="1">
                              <a:latin typeface="Cambria Math" panose="02040503050406030204" pitchFamily="18" charset="0"/>
                            </a:rPr>
                            <m:t>𝑛</m:t>
                          </m:r>
                        </m:sup>
                      </m:sSubSup>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2</m:t>
                          </m:r>
                          <m:r>
                            <a:rPr lang="en-US" altLang="zh-CN" i="1">
                              <a:latin typeface="Cambria Math" panose="02040503050406030204" pitchFamily="18" charset="0"/>
                            </a:rPr>
                            <m:t>𝑛</m:t>
                          </m:r>
                        </m:sub>
                        <m:sup>
                          <m:r>
                            <a:rPr lang="en-US" altLang="zh-CN" i="1">
                              <a:latin typeface="Cambria Math" panose="02040503050406030204" pitchFamily="18" charset="0"/>
                            </a:rPr>
                            <m:t>𝑛</m:t>
                          </m:r>
                          <m:r>
                            <a:rPr lang="en-US" altLang="zh-CN" i="1">
                              <a:latin typeface="Cambria Math" panose="02040503050406030204" pitchFamily="18" charset="0"/>
                            </a:rPr>
                            <m:t>−1</m:t>
                          </m:r>
                        </m:sup>
                      </m:sSubSup>
                    </m:oMath>
                  </m:oMathPara>
                </a14:m>
                <a:endParaRPr lang="en-US" altLang="zh-CN" dirty="0"/>
              </a:p>
            </p:txBody>
          </p:sp>
        </mc:Choice>
        <mc:Fallback xmlns="">
          <p:sp>
            <p:nvSpPr>
              <p:cNvPr id="33" name="文本框 32">
                <a:extLst>
                  <a:ext uri="{FF2B5EF4-FFF2-40B4-BE49-F238E27FC236}">
                    <a16:creationId xmlns:a16="http://schemas.microsoft.com/office/drawing/2014/main" id="{0397910D-002B-4070-917A-1D8501BC6C20}"/>
                  </a:ext>
                </a:extLst>
              </p:cNvPr>
              <p:cNvSpPr txBox="1">
                <a:spLocks noRot="1" noChangeAspect="1" noMove="1" noResize="1" noEditPoints="1" noAdjustHandles="1" noChangeArrowheads="1" noChangeShapeType="1" noTextEdit="1"/>
              </p:cNvSpPr>
              <p:nvPr/>
            </p:nvSpPr>
            <p:spPr>
              <a:xfrm>
                <a:off x="1978853" y="1896407"/>
                <a:ext cx="1347677" cy="375424"/>
              </a:xfrm>
              <a:prstGeom prst="rect">
                <a:avLst/>
              </a:prstGeom>
              <a:blipFill>
                <a:blip r:embed="rId2"/>
                <a:stretch>
                  <a:fillRect/>
                </a:stretch>
              </a:blipFill>
            </p:spPr>
            <p:txBody>
              <a:bodyPr/>
              <a:lstStyle/>
              <a:p>
                <a:r>
                  <a:rPr lang="zh-CN" altLang="en-US">
                    <a:noFill/>
                  </a:rPr>
                  <a:t> </a:t>
                </a:r>
              </a:p>
            </p:txBody>
          </p:sp>
        </mc:Fallback>
      </mc:AlternateContent>
      <p:cxnSp>
        <p:nvCxnSpPr>
          <p:cNvPr id="35" name="直接箭头连接符 34">
            <a:extLst>
              <a:ext uri="{FF2B5EF4-FFF2-40B4-BE49-F238E27FC236}">
                <a16:creationId xmlns:a16="http://schemas.microsoft.com/office/drawing/2014/main" id="{1CD96B15-4368-47F5-8980-28120E30A288}"/>
              </a:ext>
            </a:extLst>
          </p:cNvPr>
          <p:cNvCxnSpPr>
            <a:cxnSpLocks/>
            <a:stCxn id="24" idx="1"/>
            <a:endCxn id="33" idx="3"/>
          </p:cNvCxnSpPr>
          <p:nvPr/>
        </p:nvCxnSpPr>
        <p:spPr>
          <a:xfrm flipH="1" flipV="1">
            <a:off x="3326530" y="2084119"/>
            <a:ext cx="387026" cy="304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2" name="直接箭头连接符 41">
            <a:extLst>
              <a:ext uri="{FF2B5EF4-FFF2-40B4-BE49-F238E27FC236}">
                <a16:creationId xmlns:a16="http://schemas.microsoft.com/office/drawing/2014/main" id="{BC4FB2BE-6348-4718-A8DD-F668B0D26A33}"/>
              </a:ext>
            </a:extLst>
          </p:cNvPr>
          <p:cNvCxnSpPr>
            <a:cxnSpLocks/>
            <a:stCxn id="8" idx="3"/>
            <a:endCxn id="45" idx="1"/>
          </p:cNvCxnSpPr>
          <p:nvPr/>
        </p:nvCxnSpPr>
        <p:spPr>
          <a:xfrm>
            <a:off x="7214255" y="2087165"/>
            <a:ext cx="626612"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45" name="文本框 44">
            <a:extLst>
              <a:ext uri="{FF2B5EF4-FFF2-40B4-BE49-F238E27FC236}">
                <a16:creationId xmlns:a16="http://schemas.microsoft.com/office/drawing/2014/main" id="{CE95F05C-86E2-43DD-B32F-A2754FB1DAEC}"/>
              </a:ext>
            </a:extLst>
          </p:cNvPr>
          <p:cNvSpPr txBox="1"/>
          <p:nvPr/>
        </p:nvSpPr>
        <p:spPr>
          <a:xfrm>
            <a:off x="7840867" y="1902499"/>
            <a:ext cx="877163" cy="369332"/>
          </a:xfrm>
          <a:prstGeom prst="rect">
            <a:avLst/>
          </a:prstGeom>
          <a:noFill/>
        </p:spPr>
        <p:txBody>
          <a:bodyPr wrap="none" rtlCol="0">
            <a:spAutoFit/>
          </a:bodyPr>
          <a:lstStyle/>
          <a:p>
            <a:r>
              <a:rPr lang="zh-CN" altLang="en-US" dirty="0"/>
              <a:t>递推式</a:t>
            </a:r>
          </a:p>
        </p:txBody>
      </p:sp>
      <p:sp>
        <p:nvSpPr>
          <p:cNvPr id="47" name="文本框 46">
            <a:extLst>
              <a:ext uri="{FF2B5EF4-FFF2-40B4-BE49-F238E27FC236}">
                <a16:creationId xmlns:a16="http://schemas.microsoft.com/office/drawing/2014/main" id="{9B9A929B-14C6-4979-BECB-2B2C4CFA4D3A}"/>
              </a:ext>
            </a:extLst>
          </p:cNvPr>
          <p:cNvSpPr txBox="1"/>
          <p:nvPr/>
        </p:nvSpPr>
        <p:spPr>
          <a:xfrm>
            <a:off x="7725450" y="2757370"/>
            <a:ext cx="1107996" cy="369332"/>
          </a:xfrm>
          <a:prstGeom prst="rect">
            <a:avLst/>
          </a:prstGeom>
          <a:noFill/>
        </p:spPr>
        <p:txBody>
          <a:bodyPr wrap="none" rtlCol="0">
            <a:spAutoFit/>
          </a:bodyPr>
          <a:lstStyle/>
          <a:p>
            <a:r>
              <a:rPr lang="zh-CN" altLang="en-US" dirty="0"/>
              <a:t>其他意义</a:t>
            </a:r>
          </a:p>
        </p:txBody>
      </p:sp>
      <p:cxnSp>
        <p:nvCxnSpPr>
          <p:cNvPr id="48" name="直接箭头连接符 47">
            <a:extLst>
              <a:ext uri="{FF2B5EF4-FFF2-40B4-BE49-F238E27FC236}">
                <a16:creationId xmlns:a16="http://schemas.microsoft.com/office/drawing/2014/main" id="{0FE901F8-26BA-4CB9-85B5-D66422918025}"/>
              </a:ext>
            </a:extLst>
          </p:cNvPr>
          <p:cNvCxnSpPr>
            <a:cxnSpLocks/>
            <a:stCxn id="45" idx="2"/>
            <a:endCxn id="47" idx="0"/>
          </p:cNvCxnSpPr>
          <p:nvPr/>
        </p:nvCxnSpPr>
        <p:spPr>
          <a:xfrm flipH="1">
            <a:off x="8279448" y="2271831"/>
            <a:ext cx="1" cy="48553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51" name="文本框 50">
            <a:extLst>
              <a:ext uri="{FF2B5EF4-FFF2-40B4-BE49-F238E27FC236}">
                <a16:creationId xmlns:a16="http://schemas.microsoft.com/office/drawing/2014/main" id="{0AAD75BB-3BD5-40C3-AA40-6A7739A4F3C5}"/>
              </a:ext>
            </a:extLst>
          </p:cNvPr>
          <p:cNvSpPr txBox="1"/>
          <p:nvPr/>
        </p:nvSpPr>
        <p:spPr>
          <a:xfrm>
            <a:off x="7527561" y="3158578"/>
            <a:ext cx="1431161" cy="2169825"/>
          </a:xfrm>
          <a:prstGeom prst="rect">
            <a:avLst/>
          </a:prstGeom>
          <a:noFill/>
        </p:spPr>
        <p:txBody>
          <a:bodyPr vert="eaVert" wrap="none" rtlCol="0">
            <a:spAutoFit/>
          </a:bodyPr>
          <a:lstStyle/>
          <a:p>
            <a:pPr>
              <a:lnSpc>
                <a:spcPct val="150000"/>
              </a:lnSpc>
            </a:pPr>
            <a:r>
              <a:rPr lang="zh-CN" altLang="en-US" dirty="0"/>
              <a:t>二叉树数量</a:t>
            </a:r>
            <a:endParaRPr lang="en-US" altLang="zh-CN" dirty="0"/>
          </a:p>
          <a:p>
            <a:pPr>
              <a:lnSpc>
                <a:spcPct val="150000"/>
              </a:lnSpc>
            </a:pPr>
            <a:r>
              <a:rPr lang="zh-CN" altLang="en-US" dirty="0"/>
              <a:t>凸多边形三角形划分</a:t>
            </a:r>
            <a:endParaRPr lang="en-US" altLang="zh-CN" dirty="0"/>
          </a:p>
          <a:p>
            <a:pPr>
              <a:lnSpc>
                <a:spcPct val="150000"/>
              </a:lnSpc>
            </a:pPr>
            <a:r>
              <a:rPr lang="zh-CN" altLang="en-US" dirty="0"/>
              <a:t>方格填充</a:t>
            </a:r>
          </a:p>
        </p:txBody>
      </p:sp>
      <p:sp>
        <p:nvSpPr>
          <p:cNvPr id="53" name="文本框 52">
            <a:extLst>
              <a:ext uri="{FF2B5EF4-FFF2-40B4-BE49-F238E27FC236}">
                <a16:creationId xmlns:a16="http://schemas.microsoft.com/office/drawing/2014/main" id="{8571B077-0565-4094-9C41-D7BA41DBCE1C}"/>
              </a:ext>
            </a:extLst>
          </p:cNvPr>
          <p:cNvSpPr txBox="1"/>
          <p:nvPr/>
        </p:nvSpPr>
        <p:spPr>
          <a:xfrm>
            <a:off x="3921304" y="3273994"/>
            <a:ext cx="461665" cy="1938992"/>
          </a:xfrm>
          <a:prstGeom prst="rect">
            <a:avLst/>
          </a:prstGeom>
          <a:noFill/>
        </p:spPr>
        <p:txBody>
          <a:bodyPr vert="eaVert" wrap="none" rtlCol="0">
            <a:spAutoFit/>
          </a:bodyPr>
          <a:lstStyle/>
          <a:p>
            <a:r>
              <a:rPr lang="zh-CN" altLang="en-US" dirty="0"/>
              <a:t>「广义」卡特兰数</a:t>
            </a:r>
          </a:p>
        </p:txBody>
      </p:sp>
      <p:cxnSp>
        <p:nvCxnSpPr>
          <p:cNvPr id="54" name="直接箭头连接符 53">
            <a:extLst>
              <a:ext uri="{FF2B5EF4-FFF2-40B4-BE49-F238E27FC236}">
                <a16:creationId xmlns:a16="http://schemas.microsoft.com/office/drawing/2014/main" id="{B0080164-41B5-4369-BA0C-33A1007A9512}"/>
              </a:ext>
            </a:extLst>
          </p:cNvPr>
          <p:cNvCxnSpPr>
            <a:cxnSpLocks/>
            <a:stCxn id="24" idx="2"/>
            <a:endCxn id="53" idx="0"/>
          </p:cNvCxnSpPr>
          <p:nvPr/>
        </p:nvCxnSpPr>
        <p:spPr>
          <a:xfrm flipH="1">
            <a:off x="4152137" y="2271831"/>
            <a:ext cx="1" cy="100216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403529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453E2D0-CF3E-4F9C-84C0-8066FC9B850E}"/>
                  </a:ext>
                </a:extLst>
              </p:cNvPr>
              <p:cNvSpPr>
                <a:spLocks noGrp="1"/>
              </p:cNvSpPr>
              <p:nvPr>
                <p:ph idx="1"/>
              </p:nvPr>
            </p:nvSpPr>
            <p:spPr>
              <a:xfrm>
                <a:off x="6096000" y="1382233"/>
                <a:ext cx="5958468" cy="4938546"/>
              </a:xfrm>
            </p:spPr>
            <p:txBody>
              <a:bodyPr>
                <a:normAutofit/>
              </a:bodyPr>
              <a:lstStyle/>
              <a:p>
                <a:r>
                  <a:rPr lang="zh-CN" altLang="en-US" dirty="0"/>
                  <a:t>以</a:t>
                </a:r>
                <a:r>
                  <a:rPr lang="zh-CN" altLang="en-US" dirty="0">
                    <a:solidFill>
                      <a:srgbClr val="FFCC00"/>
                    </a:solidFill>
                  </a:rPr>
                  <a:t>二次曲线逼近</a:t>
                </a:r>
                <a:r>
                  <a:rPr lang="zh-CN" altLang="en-US" dirty="0"/>
                  <a:t>的数值积分法</a:t>
                </a:r>
                <a:endParaRPr lang="en-US" altLang="zh-CN" dirty="0"/>
              </a:p>
              <a:p>
                <a:r>
                  <a:rPr lang="zh-CN" altLang="en-US" dirty="0"/>
                  <a:t>类似矩形逼近</a:t>
                </a:r>
                <a:endParaRPr lang="en-US" altLang="zh-CN" dirty="0"/>
              </a:p>
              <a:p>
                <a:r>
                  <a:rPr lang="zh-CN" altLang="en-US" dirty="0"/>
                  <a:t>将被积函数分成若干小段</a:t>
                </a:r>
                <a:r>
                  <a:rPr lang="en-US" altLang="zh-CN" dirty="0"/>
                  <a:t>(</a:t>
                </a:r>
                <a:r>
                  <a:rPr lang="en-US" altLang="zh-CN" dirty="0" err="1"/>
                  <a:t>a,b</a:t>
                </a:r>
                <a:r>
                  <a:rPr lang="en-US" altLang="zh-CN" dirty="0"/>
                  <a:t>)</a:t>
                </a:r>
                <a:r>
                  <a:rPr lang="zh-CN" altLang="en-US" dirty="0"/>
                  <a:t>，对每段每段分别使用如下公式近似求积分</a:t>
                </a:r>
                <a:endParaRPr lang="en-US" altLang="zh-CN" dirty="0"/>
              </a:p>
              <a:p>
                <a:endParaRPr lang="en-US" altLang="zh-CN" dirty="0"/>
              </a:p>
              <a:p>
                <a:pPr/>
                <a14:m>
                  <m:oMathPara xmlns:m="http://schemas.openxmlformats.org/officeDocument/2006/math">
                    <m:oMathParaPr>
                      <m:jc m:val="centerGroup"/>
                    </m:oMathParaPr>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num>
                        <m:den>
                          <m:r>
                            <a:rPr lang="en-US" altLang="zh-CN" b="0" i="1" smtClean="0">
                              <a:latin typeface="Cambria Math" panose="02040503050406030204" pitchFamily="18" charset="0"/>
                            </a:rPr>
                            <m:t>6</m:t>
                          </m:r>
                        </m:den>
                      </m:f>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e>
                          </m:d>
                          <m:r>
                            <a:rPr lang="en-US" altLang="zh-CN" b="0" i="1" smtClean="0">
                              <a:latin typeface="Cambria Math" panose="02040503050406030204" pitchFamily="18" charset="0"/>
                            </a:rPr>
                            <m:t>+4</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num>
                                <m:den>
                                  <m:r>
                                    <a:rPr lang="en-US" altLang="zh-CN" b="0" i="1" smtClean="0">
                                      <a:latin typeface="Cambria Math" panose="02040503050406030204" pitchFamily="18" charset="0"/>
                                    </a:rPr>
                                    <m:t>2</m:t>
                                  </m:r>
                                </m:den>
                              </m:f>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𝑏</m:t>
                              </m:r>
                            </m:e>
                          </m:d>
                        </m:e>
                      </m:d>
                    </m:oMath>
                  </m:oMathPara>
                </a14:m>
                <a:endParaRPr lang="zh-CN" altLang="en-US" dirty="0"/>
              </a:p>
            </p:txBody>
          </p:sp>
        </mc:Choice>
        <mc:Fallback xmlns="">
          <p:sp>
            <p:nvSpPr>
              <p:cNvPr id="2" name="内容占位符 1">
                <a:extLst>
                  <a:ext uri="{FF2B5EF4-FFF2-40B4-BE49-F238E27FC236}">
                    <a16:creationId xmlns:a16="http://schemas.microsoft.com/office/drawing/2014/main" id="{9453E2D0-CF3E-4F9C-84C0-8066FC9B850E}"/>
                  </a:ext>
                </a:extLst>
              </p:cNvPr>
              <p:cNvSpPr>
                <a:spLocks noGrp="1" noRot="1" noChangeAspect="1" noMove="1" noResize="1" noEditPoints="1" noAdjustHandles="1" noChangeArrowheads="1" noChangeShapeType="1" noTextEdit="1"/>
              </p:cNvSpPr>
              <p:nvPr>
                <p:ph idx="1"/>
              </p:nvPr>
            </p:nvSpPr>
            <p:spPr>
              <a:xfrm>
                <a:off x="6096000" y="1382233"/>
                <a:ext cx="5958468" cy="4938546"/>
              </a:xfrm>
              <a:blipFill>
                <a:blip r:embed="rId2"/>
                <a:stretch>
                  <a:fillRect l="-2047" r="-71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59A3225-5DAA-4C8A-84F5-4B174648694A}"/>
              </a:ext>
            </a:extLst>
          </p:cNvPr>
          <p:cNvSpPr>
            <a:spLocks noGrp="1"/>
          </p:cNvSpPr>
          <p:nvPr>
            <p:ph type="ctrTitle"/>
          </p:nvPr>
        </p:nvSpPr>
        <p:spPr/>
        <p:txBody>
          <a:bodyPr/>
          <a:lstStyle/>
          <a:p>
            <a:r>
              <a:rPr lang="zh-CN" altLang="en-US" dirty="0"/>
              <a:t>辛普森积分</a:t>
            </a:r>
          </a:p>
        </p:txBody>
      </p:sp>
      <p:pic>
        <p:nvPicPr>
          <p:cNvPr id="12290" name="Picture 2" descr="新店启幕 辛普森一家 安居在天津了 就在海信广场">
            <a:extLst>
              <a:ext uri="{FF2B5EF4-FFF2-40B4-BE49-F238E27FC236}">
                <a16:creationId xmlns:a16="http://schemas.microsoft.com/office/drawing/2014/main" id="{7758A193-A802-44A8-9B53-41E28FC83988}"/>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8421" b="90000" l="9942" r="89766">
                        <a14:foregroundMark x1="50292" y1="25789" x2="49708" y2="33158"/>
                        <a14:foregroundMark x1="49708" y1="33158" x2="49415" y2="22105"/>
                        <a14:foregroundMark x1="55556" y1="24211" x2="54678" y2="31053"/>
                        <a14:foregroundMark x1="54678" y1="31053" x2="56725" y2="28947"/>
                        <a14:foregroundMark x1="49415" y1="69474" x2="50292" y2="78421"/>
                        <a14:foregroundMark x1="50292" y1="78421" x2="46199" y2="76842"/>
                        <a14:foregroundMark x1="46199" y1="76842" x2="46491" y2="68947"/>
                        <a14:foregroundMark x1="46491" y1="68947" x2="48830" y2="75789"/>
                        <a14:foregroundMark x1="48830" y1="75789" x2="48830" y2="81053"/>
                        <a14:foregroundMark x1="52339" y1="10000" x2="52047" y2="8421"/>
                        <a14:foregroundMark x1="51462" y1="27895" x2="52632" y2="30000"/>
                      </a14:backgroundRemoval>
                    </a14:imgEffect>
                  </a14:imgLayer>
                </a14:imgProps>
              </a:ext>
              <a:ext uri="{28A0092B-C50C-407E-A947-70E740481C1C}">
                <a14:useLocalDpi xmlns:a14="http://schemas.microsoft.com/office/drawing/2010/main" val="0"/>
              </a:ext>
            </a:extLst>
          </a:blip>
          <a:srcRect l="39569" t="4320" r="37919" b="68694"/>
          <a:stretch/>
        </p:blipFill>
        <p:spPr bwMode="auto">
          <a:xfrm>
            <a:off x="685084" y="1566153"/>
            <a:ext cx="5958468" cy="4036362"/>
          </a:xfrm>
          <a:prstGeom prst="rect">
            <a:avLst/>
          </a:prstGeom>
          <a:noFill/>
          <a:extLst>
            <a:ext uri="{909E8E84-426E-40DD-AFC4-6F175D3DCCD1}">
              <a14:hiddenFill xmlns:a14="http://schemas.microsoft.com/office/drawing/2010/main">
                <a:solidFill>
                  <a:srgbClr val="FFFFFF"/>
                </a:solidFill>
              </a14:hiddenFill>
            </a:ext>
          </a:extLst>
        </p:spPr>
      </p:pic>
      <p:pic>
        <p:nvPicPr>
          <p:cNvPr id="7" name="内容占位符 6" descr="图片包含 文字, 地图&#10;&#10;描述已自动生成">
            <a:extLst>
              <a:ext uri="{FF2B5EF4-FFF2-40B4-BE49-F238E27FC236}">
                <a16:creationId xmlns:a16="http://schemas.microsoft.com/office/drawing/2014/main" id="{1AE81A32-0F0F-4490-8E7F-1AEC76D74CAB}"/>
              </a:ext>
            </a:extLst>
          </p:cNvPr>
          <p:cNvPicPr>
            <a:picLocks noGrp="1" noChangeAspect="1"/>
          </p:cNvPicPr>
          <p:nvPr>
            <p:ph sz="quarter" idx="10"/>
          </p:nvPr>
        </p:nvPicPr>
        <p:blipFill>
          <a:blip r:embed="rId5">
            <a:extLst>
              <a:ext uri="{28A0092B-C50C-407E-A947-70E740481C1C}">
                <a14:useLocalDpi xmlns:a14="http://schemas.microsoft.com/office/drawing/2010/main" val="0"/>
              </a:ext>
            </a:extLst>
          </a:blip>
          <a:stretch>
            <a:fillRect/>
          </a:stretch>
        </p:blipFill>
        <p:spPr>
          <a:xfrm>
            <a:off x="96158" y="2002607"/>
            <a:ext cx="5999842" cy="3599908"/>
          </a:xfrm>
        </p:spPr>
      </p:pic>
    </p:spTree>
    <p:extLst>
      <p:ext uri="{BB962C8B-B14F-4D97-AF65-F5344CB8AC3E}">
        <p14:creationId xmlns:p14="http://schemas.microsoft.com/office/powerpoint/2010/main" val="408993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1ADF6B6-800E-49E8-A820-B7026D3A5C1D}"/>
                  </a:ext>
                </a:extLst>
              </p:cNvPr>
              <p:cNvSpPr>
                <a:spLocks noGrp="1"/>
              </p:cNvSpPr>
              <p:nvPr>
                <p:ph idx="1"/>
              </p:nvPr>
            </p:nvSpPr>
            <p:spPr>
              <a:xfrm>
                <a:off x="838200" y="1382233"/>
                <a:ext cx="10515600" cy="4938546"/>
              </a:xfrm>
            </p:spPr>
            <p:txBody>
              <a:bodyPr/>
              <a:lstStyle/>
              <a:p>
                <a14:m>
                  <m:oMath xmlns:m="http://schemas.openxmlformats.org/officeDocument/2006/math">
                    <m:r>
                      <a:rPr lang="en-US" altLang="zh-CN" b="0" i="1" smtClean="0">
                        <a:latin typeface="Cambria Math" panose="02040503050406030204" pitchFamily="18" charset="0"/>
                      </a:rPr>
                      <m:t>𝑠</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oMath>
                </a14:m>
                <a:r>
                  <a:rPr lang="zh-CN" altLang="en-US" dirty="0"/>
                  <a:t>表示将</a:t>
                </a:r>
                <a:r>
                  <a:rPr lang="en-US" altLang="zh-CN" dirty="0"/>
                  <a:t>n</a:t>
                </a:r>
                <a:r>
                  <a:rPr lang="zh-CN" altLang="en-US" dirty="0"/>
                  <a:t>个不同元素构成</a:t>
                </a:r>
                <a:r>
                  <a:rPr lang="en-US" altLang="zh-CN" dirty="0"/>
                  <a:t>m</a:t>
                </a:r>
                <a:r>
                  <a:rPr lang="zh-CN" altLang="en-US" dirty="0"/>
                  <a:t>个</a:t>
                </a:r>
                <a:r>
                  <a:rPr lang="zh-CN" altLang="en-US" dirty="0">
                    <a:solidFill>
                      <a:srgbClr val="FFC000"/>
                    </a:solidFill>
                  </a:rPr>
                  <a:t>圆</a:t>
                </a:r>
                <a:r>
                  <a:rPr lang="zh-CN" altLang="en-US" dirty="0">
                    <a:solidFill>
                      <a:srgbClr val="C00000"/>
                    </a:solidFill>
                  </a:rPr>
                  <a:t>排列</a:t>
                </a:r>
                <a:r>
                  <a:rPr lang="zh-CN" altLang="en-US" dirty="0"/>
                  <a:t>的方案数</a:t>
                </a:r>
                <a:endParaRPr lang="en-US" altLang="zh-CN" dirty="0"/>
              </a:p>
              <a:p>
                <a:endParaRPr lang="en-US" altLang="zh-CN" dirty="0"/>
              </a:p>
              <a:p>
                <a:r>
                  <a:rPr lang="zh-CN" altLang="en-US" sz="2400" dirty="0"/>
                  <a:t>递推，从</a:t>
                </a:r>
                <a:r>
                  <a:rPr lang="en-US" altLang="zh-CN" sz="2400" dirty="0"/>
                  <a:t>n-1</a:t>
                </a:r>
                <a:r>
                  <a:rPr lang="zh-CN" altLang="en-US" sz="2400" dirty="0"/>
                  <a:t>的情况推</a:t>
                </a:r>
                <a:r>
                  <a:rPr lang="en-US" altLang="zh-CN" sz="2400" dirty="0"/>
                  <a:t>n</a:t>
                </a:r>
                <a:r>
                  <a:rPr lang="zh-CN" altLang="en-US" sz="2400" dirty="0"/>
                  <a:t>的情况，考虑第</a:t>
                </a:r>
                <a:r>
                  <a:rPr lang="en-US" altLang="zh-CN" sz="2400" dirty="0"/>
                  <a:t>n</a:t>
                </a:r>
                <a:r>
                  <a:rPr lang="zh-CN" altLang="en-US" sz="2400" dirty="0"/>
                  <a:t>个元素放的位置：</a:t>
                </a:r>
                <a:endParaRPr lang="en-US" altLang="zh-CN" sz="2400" dirty="0"/>
              </a:p>
              <a:p>
                <a:r>
                  <a:rPr lang="en-US" altLang="zh-CN" sz="2400" dirty="0"/>
                  <a:t>	</a:t>
                </a:r>
                <a:r>
                  <a:rPr lang="zh-CN" altLang="en-US" sz="2400" dirty="0"/>
                  <a:t>若第</a:t>
                </a:r>
                <a:r>
                  <a:rPr lang="en-US" altLang="zh-CN" sz="2400" dirty="0"/>
                  <a:t>n</a:t>
                </a:r>
                <a:r>
                  <a:rPr lang="zh-CN" altLang="en-US" sz="2400" dirty="0"/>
                  <a:t>个元素自成一圈，则</a:t>
                </a:r>
                <a14:m>
                  <m:oMath xmlns:m="http://schemas.openxmlformats.org/officeDocument/2006/math">
                    <m:r>
                      <a:rPr lang="en-US" altLang="zh-CN" sz="2400" b="0" i="1" dirty="0" smtClean="0">
                        <a:latin typeface="Cambria Math" panose="02040503050406030204" pitchFamily="18" charset="0"/>
                      </a:rPr>
                      <m:t>𝑠</m:t>
                    </m:r>
                    <m:r>
                      <a:rPr lang="en-US" altLang="zh-CN" sz="2400" i="1" dirty="0">
                        <a:latin typeface="Cambria Math" panose="02040503050406030204" pitchFamily="18" charset="0"/>
                      </a:rPr>
                      <m:t>(</m:t>
                    </m:r>
                    <m:r>
                      <a:rPr lang="en-US" altLang="zh-CN" sz="2400" i="1" dirty="0" err="1">
                        <a:latin typeface="Cambria Math" panose="02040503050406030204" pitchFamily="18" charset="0"/>
                      </a:rPr>
                      <m:t>𝑛</m:t>
                    </m:r>
                    <m:r>
                      <a:rPr lang="en-US" altLang="zh-CN" sz="2400" i="1" dirty="0" err="1">
                        <a:latin typeface="Cambria Math" panose="02040503050406030204" pitchFamily="18" charset="0"/>
                      </a:rPr>
                      <m:t>,</m:t>
                    </m:r>
                    <m:r>
                      <a:rPr lang="en-US" altLang="zh-CN" sz="2400" i="1" dirty="0" err="1">
                        <a:latin typeface="Cambria Math" panose="02040503050406030204" pitchFamily="18" charset="0"/>
                      </a:rPr>
                      <m:t>𝑚</m:t>
                    </m:r>
                    <m:r>
                      <a:rPr lang="en-US" altLang="zh-CN" sz="2400" i="1" dirty="0">
                        <a:latin typeface="Cambria Math" panose="02040503050406030204" pitchFamily="18" charset="0"/>
                      </a:rPr>
                      <m:t>)+=</m:t>
                    </m:r>
                    <m:r>
                      <a:rPr lang="en-US" altLang="zh-CN" sz="2400" b="0" i="1" dirty="0" smtClean="0">
                        <a:latin typeface="Cambria Math" panose="02040503050406030204" pitchFamily="18" charset="0"/>
                      </a:rPr>
                      <m:t>𝑠</m:t>
                    </m:r>
                    <m:r>
                      <a:rPr lang="en-US" altLang="zh-CN" sz="2400" i="1" dirty="0">
                        <a:latin typeface="Cambria Math" panose="02040503050406030204" pitchFamily="18" charset="0"/>
                      </a:rPr>
                      <m:t>(</m:t>
                    </m:r>
                    <m:r>
                      <a:rPr lang="en-US" altLang="zh-CN" sz="2400" i="1" dirty="0">
                        <a:latin typeface="Cambria Math" panose="02040503050406030204" pitchFamily="18" charset="0"/>
                      </a:rPr>
                      <m:t>𝑛</m:t>
                    </m:r>
                    <m:r>
                      <a:rPr lang="en-US" altLang="zh-CN" sz="2400" i="1" dirty="0">
                        <a:latin typeface="Cambria Math" panose="02040503050406030204" pitchFamily="18" charset="0"/>
                      </a:rPr>
                      <m:t>−1,</m:t>
                    </m:r>
                    <m:r>
                      <a:rPr lang="en-US" altLang="zh-CN" sz="2400" i="1" dirty="0">
                        <a:latin typeface="Cambria Math" panose="02040503050406030204" pitchFamily="18" charset="0"/>
                      </a:rPr>
                      <m:t>𝑚</m:t>
                    </m:r>
                    <m:r>
                      <a:rPr lang="en-US" altLang="zh-CN" sz="2400" i="1" dirty="0">
                        <a:latin typeface="Cambria Math" panose="02040503050406030204" pitchFamily="18" charset="0"/>
                      </a:rPr>
                      <m:t>−1)</m:t>
                    </m:r>
                  </m:oMath>
                </a14:m>
                <a:endParaRPr lang="en-US" altLang="zh-CN" sz="2400" dirty="0"/>
              </a:p>
              <a:p>
                <a:r>
                  <a:rPr lang="en-US" altLang="zh-CN" sz="2400" dirty="0"/>
                  <a:t>	</a:t>
                </a:r>
                <a:r>
                  <a:rPr lang="zh-CN" altLang="en-US" sz="2400" dirty="0"/>
                  <a:t>若第</a:t>
                </a:r>
                <a:r>
                  <a:rPr lang="en-US" altLang="zh-CN" sz="2400" dirty="0"/>
                  <a:t>n</a:t>
                </a:r>
                <a:r>
                  <a:rPr lang="zh-CN" altLang="en-US" sz="2400" dirty="0"/>
                  <a:t>个元素插入到某个已存在的圆排列中，那么它可以插在任意一个已有元素的顺时针方向，共有</a:t>
                </a:r>
                <a:r>
                  <a:rPr lang="en-US" altLang="zh-CN" sz="2400" dirty="0"/>
                  <a:t>n-1</a:t>
                </a:r>
                <a:r>
                  <a:rPr lang="zh-CN" altLang="en-US" sz="2400" dirty="0"/>
                  <a:t>中选择，</a:t>
                </a:r>
                <a:endParaRPr lang="en-US" altLang="zh-CN" sz="2400" dirty="0"/>
              </a:p>
              <a:p>
                <a:r>
                  <a:rPr lang="en-US" altLang="zh-CN" sz="2400" dirty="0"/>
                  <a:t> </a:t>
                </a:r>
                <a14:m>
                  <m:oMath xmlns:m="http://schemas.openxmlformats.org/officeDocument/2006/math">
                    <m:r>
                      <a:rPr lang="en-US" altLang="zh-CN" sz="2400" b="0" i="1" smtClean="0">
                        <a:latin typeface="Cambria Math" panose="02040503050406030204" pitchFamily="18" charset="0"/>
                      </a:rPr>
                      <m:t>𝑠</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𝑛</m:t>
                        </m:r>
                        <m:r>
                          <a:rPr lang="en-US" altLang="zh-CN" sz="2400" i="1">
                            <a:latin typeface="Cambria Math" panose="02040503050406030204" pitchFamily="18" charset="0"/>
                          </a:rPr>
                          <m:t>,</m:t>
                        </m:r>
                        <m:r>
                          <a:rPr lang="en-US" altLang="zh-CN" sz="2400" i="1">
                            <a:latin typeface="Cambria Math" panose="02040503050406030204" pitchFamily="18" charset="0"/>
                          </a:rPr>
                          <m:t>𝑚</m:t>
                        </m:r>
                      </m:e>
                    </m:d>
                    <m:r>
                      <a:rPr lang="en-US" altLang="zh-CN" sz="2400" i="1">
                        <a:latin typeface="Cambria Math" panose="02040503050406030204" pitchFamily="18" charset="0"/>
                      </a:rPr>
                      <m:t>+=</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𝑛</m:t>
                        </m:r>
                        <m:r>
                          <a:rPr lang="en-US" altLang="zh-CN" sz="2400" i="1">
                            <a:latin typeface="Cambria Math" panose="02040503050406030204" pitchFamily="18" charset="0"/>
                          </a:rPr>
                          <m:t>−1</m:t>
                        </m:r>
                      </m:e>
                    </m:d>
                    <m:r>
                      <a:rPr lang="en-US" altLang="zh-CN" sz="2400" i="1">
                        <a:latin typeface="Cambria Math" panose="02040503050406030204" pitchFamily="18" charset="0"/>
                      </a:rPr>
                      <m:t>∗</m:t>
                    </m:r>
                    <m:r>
                      <a:rPr lang="en-US" altLang="zh-CN" sz="2400" b="0" i="1" smtClean="0">
                        <a:latin typeface="Cambria Math" panose="02040503050406030204" pitchFamily="18" charset="0"/>
                      </a:rPr>
                      <m:t>𝑠</m:t>
                    </m:r>
                    <m:r>
                      <a:rPr lang="en-US" altLang="zh-CN" sz="2400" i="1">
                        <a:latin typeface="Cambria Math" panose="02040503050406030204" pitchFamily="18" charset="0"/>
                      </a:rPr>
                      <m:t>(</m:t>
                    </m:r>
                    <m:r>
                      <a:rPr lang="en-US" altLang="zh-CN" sz="2400" i="1">
                        <a:latin typeface="Cambria Math" panose="02040503050406030204" pitchFamily="18" charset="0"/>
                      </a:rPr>
                      <m:t>𝑛</m:t>
                    </m:r>
                    <m:r>
                      <a:rPr lang="en-US" altLang="zh-CN" sz="2400" i="1">
                        <a:latin typeface="Cambria Math" panose="02040503050406030204" pitchFamily="18" charset="0"/>
                      </a:rPr>
                      <m:t>−1,</m:t>
                    </m:r>
                    <m:r>
                      <a:rPr lang="en-US" altLang="zh-CN" sz="2400" i="1">
                        <a:latin typeface="Cambria Math" panose="02040503050406030204" pitchFamily="18" charset="0"/>
                      </a:rPr>
                      <m:t>𝑚</m:t>
                    </m:r>
                    <m:r>
                      <a:rPr lang="en-US" altLang="zh-CN" sz="2400" i="1">
                        <a:latin typeface="Cambria Math" panose="02040503050406030204" pitchFamily="18" charset="0"/>
                      </a:rPr>
                      <m:t>)</m:t>
                    </m:r>
                  </m:oMath>
                </a14:m>
                <a:endParaRPr lang="en-US" altLang="zh-CN" sz="2400" dirty="0"/>
              </a:p>
              <a:p>
                <a:endParaRPr lang="en-US" altLang="zh-CN" sz="2400" dirty="0"/>
              </a:p>
              <a:p>
                <a:pPr/>
                <a14:m>
                  <m:oMathPara xmlns:m="http://schemas.openxmlformats.org/officeDocument/2006/math">
                    <m:oMathParaPr>
                      <m:jc m:val="centerGroup"/>
                    </m:oMathParaPr>
                    <m:oMath xmlns:m="http://schemas.openxmlformats.org/officeDocument/2006/math">
                      <m:r>
                        <a:rPr lang="en-US" altLang="zh-CN" sz="2400" b="0" i="1" dirty="0" smtClean="0">
                          <a:latin typeface="Cambria Math" panose="02040503050406030204" pitchFamily="18" charset="0"/>
                        </a:rPr>
                        <m:t>𝑠</m:t>
                      </m:r>
                      <m:d>
                        <m:dPr>
                          <m:ctrlPr>
                            <a:rPr lang="en-US" altLang="zh-CN" sz="2400" i="1" dirty="0">
                              <a:latin typeface="Cambria Math" panose="02040503050406030204" pitchFamily="18" charset="0"/>
                            </a:rPr>
                          </m:ctrlPr>
                        </m:dPr>
                        <m:e>
                          <m:r>
                            <a:rPr lang="en-US" altLang="zh-CN" sz="2400" i="1" dirty="0">
                              <a:latin typeface="Cambria Math" panose="02040503050406030204" pitchFamily="18" charset="0"/>
                            </a:rPr>
                            <m:t>𝑛</m:t>
                          </m:r>
                          <m:r>
                            <a:rPr lang="en-US" altLang="zh-CN" sz="2400" i="1" dirty="0">
                              <a:latin typeface="Cambria Math" panose="02040503050406030204" pitchFamily="18" charset="0"/>
                            </a:rPr>
                            <m:t>,</m:t>
                          </m:r>
                          <m:r>
                            <a:rPr lang="en-US" altLang="zh-CN" sz="2400" i="1" dirty="0">
                              <a:latin typeface="Cambria Math" panose="02040503050406030204" pitchFamily="18" charset="0"/>
                            </a:rPr>
                            <m:t>𝑚</m:t>
                          </m:r>
                        </m:e>
                      </m:d>
                      <m:r>
                        <a:rPr lang="en-US" altLang="zh-CN" sz="2400" i="1" dirty="0">
                          <a:latin typeface="Cambria Math" panose="02040503050406030204" pitchFamily="18" charset="0"/>
                        </a:rPr>
                        <m:t>=</m:t>
                      </m:r>
                      <m:r>
                        <a:rPr lang="en-US" altLang="zh-CN" sz="2400" b="0" i="1" dirty="0" smtClean="0">
                          <a:latin typeface="Cambria Math" panose="02040503050406030204" pitchFamily="18" charset="0"/>
                        </a:rPr>
                        <m:t>𝑠</m:t>
                      </m:r>
                      <m:d>
                        <m:dPr>
                          <m:ctrlPr>
                            <a:rPr lang="en-US" altLang="zh-CN" sz="2400" i="1" dirty="0">
                              <a:latin typeface="Cambria Math" panose="02040503050406030204" pitchFamily="18" charset="0"/>
                            </a:rPr>
                          </m:ctrlPr>
                        </m:dPr>
                        <m:e>
                          <m:r>
                            <a:rPr lang="en-US" altLang="zh-CN" sz="2400" i="1" dirty="0">
                              <a:latin typeface="Cambria Math" panose="02040503050406030204" pitchFamily="18" charset="0"/>
                            </a:rPr>
                            <m:t>𝑛</m:t>
                          </m:r>
                          <m:r>
                            <a:rPr lang="en-US" altLang="zh-CN" sz="2400" i="1" dirty="0">
                              <a:latin typeface="Cambria Math" panose="02040503050406030204" pitchFamily="18" charset="0"/>
                            </a:rPr>
                            <m:t>−1,</m:t>
                          </m:r>
                          <m:r>
                            <a:rPr lang="en-US" altLang="zh-CN" sz="2400" i="1" dirty="0">
                              <a:latin typeface="Cambria Math" panose="02040503050406030204" pitchFamily="18" charset="0"/>
                            </a:rPr>
                            <m:t>𝑚</m:t>
                          </m:r>
                          <m:r>
                            <a:rPr lang="en-US" altLang="zh-CN" sz="2400" i="1" dirty="0">
                              <a:latin typeface="Cambria Math" panose="02040503050406030204" pitchFamily="18" charset="0"/>
                            </a:rPr>
                            <m:t>−1</m:t>
                          </m:r>
                        </m:e>
                      </m:d>
                      <m:r>
                        <a:rPr lang="en-US" altLang="zh-CN" sz="2400" i="1" dirty="0">
                          <a:latin typeface="Cambria Math" panose="02040503050406030204" pitchFamily="18" charset="0"/>
                        </a:rPr>
                        <m:t>+</m:t>
                      </m:r>
                      <m:d>
                        <m:dPr>
                          <m:ctrlPr>
                            <a:rPr lang="en-US" altLang="zh-CN" sz="2400" i="1" dirty="0">
                              <a:latin typeface="Cambria Math" panose="02040503050406030204" pitchFamily="18" charset="0"/>
                            </a:rPr>
                          </m:ctrlPr>
                        </m:dPr>
                        <m:e>
                          <m:r>
                            <a:rPr lang="en-US" altLang="zh-CN" sz="2400" i="1" dirty="0">
                              <a:latin typeface="Cambria Math" panose="02040503050406030204" pitchFamily="18" charset="0"/>
                            </a:rPr>
                            <m:t>𝑛</m:t>
                          </m:r>
                          <m:r>
                            <a:rPr lang="en-US" altLang="zh-CN" sz="2400" i="1" dirty="0">
                              <a:latin typeface="Cambria Math" panose="02040503050406030204" pitchFamily="18" charset="0"/>
                            </a:rPr>
                            <m:t>−1</m:t>
                          </m:r>
                        </m:e>
                      </m:d>
                      <m:r>
                        <a:rPr lang="en-US" altLang="zh-CN" sz="2400" i="1" dirty="0">
                          <a:latin typeface="Cambria Math" panose="02040503050406030204" pitchFamily="18" charset="0"/>
                        </a:rPr>
                        <m:t>∗</m:t>
                      </m:r>
                      <m:r>
                        <a:rPr lang="en-US" altLang="zh-CN" sz="2400" b="0" i="1" dirty="0" smtClean="0">
                          <a:latin typeface="Cambria Math" panose="02040503050406030204" pitchFamily="18" charset="0"/>
                        </a:rPr>
                        <m:t>𝑠</m:t>
                      </m:r>
                      <m:r>
                        <a:rPr lang="en-US" altLang="zh-CN" sz="2400" i="1" dirty="0">
                          <a:latin typeface="Cambria Math" panose="02040503050406030204" pitchFamily="18" charset="0"/>
                        </a:rPr>
                        <m:t>(</m:t>
                      </m:r>
                      <m:r>
                        <a:rPr lang="en-US" altLang="zh-CN" sz="2400" i="1" dirty="0">
                          <a:latin typeface="Cambria Math" panose="02040503050406030204" pitchFamily="18" charset="0"/>
                        </a:rPr>
                        <m:t>𝑛</m:t>
                      </m:r>
                      <m:r>
                        <a:rPr lang="en-US" altLang="zh-CN" sz="2400" i="1" dirty="0">
                          <a:latin typeface="Cambria Math" panose="02040503050406030204" pitchFamily="18" charset="0"/>
                        </a:rPr>
                        <m:t>−1,</m:t>
                      </m:r>
                      <m:r>
                        <a:rPr lang="en-US" altLang="zh-CN" sz="2400" i="1" dirty="0">
                          <a:latin typeface="Cambria Math" panose="02040503050406030204" pitchFamily="18" charset="0"/>
                        </a:rPr>
                        <m:t>𝑚</m:t>
                      </m:r>
                      <m:r>
                        <a:rPr lang="en-US" altLang="zh-CN" sz="2400" i="1" dirty="0">
                          <a:latin typeface="Cambria Math" panose="02040503050406030204" pitchFamily="18" charset="0"/>
                        </a:rPr>
                        <m:t>)</m:t>
                      </m:r>
                    </m:oMath>
                  </m:oMathPara>
                </a14:m>
                <a:endParaRPr lang="en-US" altLang="zh-CN" sz="2400" dirty="0"/>
              </a:p>
              <a:p>
                <a:endParaRPr lang="en-US" altLang="zh-CN" dirty="0"/>
              </a:p>
            </p:txBody>
          </p:sp>
        </mc:Choice>
        <mc:Fallback xmlns="">
          <p:sp>
            <p:nvSpPr>
              <p:cNvPr id="2" name="内容占位符 1">
                <a:extLst>
                  <a:ext uri="{FF2B5EF4-FFF2-40B4-BE49-F238E27FC236}">
                    <a16:creationId xmlns:a16="http://schemas.microsoft.com/office/drawing/2014/main" id="{71ADF6B6-800E-49E8-A820-B7026D3A5C1D}"/>
                  </a:ext>
                </a:extLst>
              </p:cNvPr>
              <p:cNvSpPr>
                <a:spLocks noGrp="1" noRot="1" noChangeAspect="1" noMove="1" noResize="1" noEditPoints="1" noAdjustHandles="1" noChangeArrowheads="1" noChangeShapeType="1" noTextEdit="1"/>
              </p:cNvSpPr>
              <p:nvPr>
                <p:ph idx="1"/>
              </p:nvPr>
            </p:nvSpPr>
            <p:spPr>
              <a:xfrm>
                <a:off x="838200" y="1382233"/>
                <a:ext cx="10515600" cy="4938546"/>
              </a:xfrm>
              <a:blipFill>
                <a:blip r:embed="rId2"/>
                <a:stretch>
                  <a:fillRect l="-92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F5F3AC7-E749-46FB-8AFF-E33BA6BD3054}"/>
              </a:ext>
            </a:extLst>
          </p:cNvPr>
          <p:cNvSpPr>
            <a:spLocks noGrp="1"/>
          </p:cNvSpPr>
          <p:nvPr>
            <p:ph type="ctrTitle"/>
          </p:nvPr>
        </p:nvSpPr>
        <p:spPr/>
        <p:txBody>
          <a:bodyPr/>
          <a:lstStyle/>
          <a:p>
            <a:r>
              <a:rPr lang="zh-CN" altLang="en-US" dirty="0"/>
              <a:t>第一类斯特林数</a:t>
            </a:r>
          </a:p>
        </p:txBody>
      </p:sp>
      <p:sp>
        <p:nvSpPr>
          <p:cNvPr id="4" name="内容占位符 3">
            <a:extLst>
              <a:ext uri="{FF2B5EF4-FFF2-40B4-BE49-F238E27FC236}">
                <a16:creationId xmlns:a16="http://schemas.microsoft.com/office/drawing/2014/main" id="{F34A5DFE-57E3-4113-B339-06C8C616564B}"/>
              </a:ext>
            </a:extLst>
          </p:cNvPr>
          <p:cNvSpPr>
            <a:spLocks noGrp="1"/>
          </p:cNvSpPr>
          <p:nvPr>
            <p:ph sz="quarter" idx="10"/>
          </p:nvPr>
        </p:nvSpPr>
        <p:spPr/>
        <p:txBody>
          <a:bodyPr/>
          <a:lstStyle/>
          <a:p>
            <a:r>
              <a:rPr lang="zh-CN" altLang="en-US" dirty="0"/>
              <a:t>斯大林数</a:t>
            </a:r>
          </a:p>
        </p:txBody>
      </p:sp>
    </p:spTree>
    <p:extLst>
      <p:ext uri="{BB962C8B-B14F-4D97-AF65-F5344CB8AC3E}">
        <p14:creationId xmlns:p14="http://schemas.microsoft.com/office/powerpoint/2010/main" val="28544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B48D6C8-DEC4-41D0-87D0-4DCE3AA6BC8E}"/>
                  </a:ext>
                </a:extLst>
              </p:cNvPr>
              <p:cNvSpPr>
                <a:spLocks noGrp="1"/>
              </p:cNvSpPr>
              <p:nvPr>
                <p:ph idx="1"/>
              </p:nvPr>
            </p:nvSpPr>
            <p:spPr/>
            <p:txBody>
              <a:bodyPr/>
              <a:lstStyle/>
              <a:p>
                <a14:m>
                  <m:oMath xmlns:m="http://schemas.openxmlformats.org/officeDocument/2006/math">
                    <m:r>
                      <a:rPr lang="en-US" altLang="zh-CN" b="0" i="1" smtClean="0">
                        <a:latin typeface="Cambria Math" panose="02040503050406030204" pitchFamily="18" charset="0"/>
                      </a:rPr>
                      <m:t>𝑆</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zh-CN" altLang="en-US" i="1">
                        <a:latin typeface="Cambria Math" panose="02040503050406030204" pitchFamily="18" charset="0"/>
                      </a:rPr>
                      <m:t>表示</m:t>
                    </m:r>
                  </m:oMath>
                </a14:m>
                <a:r>
                  <a:rPr lang="zh-CN" altLang="en-US" dirty="0"/>
                  <a:t>把</a:t>
                </a:r>
                <a:r>
                  <a:rPr lang="en-US" altLang="zh-CN" dirty="0"/>
                  <a:t>n</a:t>
                </a:r>
                <a:r>
                  <a:rPr lang="zh-CN" altLang="en-US" dirty="0"/>
                  <a:t>个不同小球放入</a:t>
                </a:r>
                <a:r>
                  <a:rPr lang="en-US" altLang="zh-CN" dirty="0"/>
                  <a:t>m</a:t>
                </a:r>
                <a:r>
                  <a:rPr lang="zh-CN" altLang="en-US" dirty="0"/>
                  <a:t>个</a:t>
                </a:r>
                <a:r>
                  <a:rPr lang="zh-CN" altLang="en-US" dirty="0">
                    <a:solidFill>
                      <a:srgbClr val="FFC000"/>
                    </a:solidFill>
                  </a:rPr>
                  <a:t>非空、不同</a:t>
                </a:r>
                <a:r>
                  <a:rPr lang="zh-CN" altLang="en-US" dirty="0"/>
                  <a:t>的盒子的方案数</a:t>
                </a:r>
                <a:endParaRPr lang="en-US" altLang="zh-CN" dirty="0"/>
              </a:p>
              <a:p>
                <a:r>
                  <a:rPr lang="zh-CN" altLang="en-US" dirty="0"/>
                  <a:t>与第一类相比，和顺序没有关系</a:t>
                </a:r>
                <a:endParaRPr lang="en-US" altLang="zh-CN" dirty="0"/>
              </a:p>
              <a:p>
                <a:r>
                  <a:rPr lang="zh-CN" altLang="en-US" dirty="0"/>
                  <a:t>有时又用</a:t>
                </a:r>
                <a14:m>
                  <m:oMath xmlns:m="http://schemas.openxmlformats.org/officeDocument/2006/math">
                    <m:d>
                      <m:dPr>
                        <m:begChr m:val="{"/>
                        <m:endChr m:val="}"/>
                        <m:ctrlPr>
                          <a:rPr lang="en-US" altLang="zh-CN" b="0" i="1" smtClean="0">
                            <a:latin typeface="Cambria Math" panose="02040503050406030204" pitchFamily="18" charset="0"/>
                          </a:rPr>
                        </m:ctrlPr>
                      </m:dPr>
                      <m:e>
                        <m:eqArr>
                          <m:eqArrPr>
                            <m:ctrlPr>
                              <a:rPr lang="en-US" altLang="zh-CN" b="0" i="1" smtClean="0">
                                <a:latin typeface="Cambria Math" panose="02040503050406030204" pitchFamily="18" charset="0"/>
                              </a:rPr>
                            </m:ctrlPr>
                          </m:eqArrPr>
                          <m:e>
                            <m:r>
                              <a:rPr lang="en-US" altLang="zh-CN" b="0" i="1" smtClean="0">
                                <a:latin typeface="Cambria Math" panose="02040503050406030204" pitchFamily="18" charset="0"/>
                              </a:rPr>
                              <m:t>𝑛</m:t>
                            </m:r>
                          </m:e>
                          <m:e>
                            <m:r>
                              <a:rPr lang="en-US" altLang="zh-CN" b="0" i="1" smtClean="0">
                                <a:latin typeface="Cambria Math" panose="02040503050406030204" pitchFamily="18" charset="0"/>
                              </a:rPr>
                              <m:t>𝑚</m:t>
                            </m:r>
                          </m:e>
                        </m:eqArr>
                      </m:e>
                    </m:d>
                  </m:oMath>
                </a14:m>
                <a:r>
                  <a:rPr lang="zh-CN" altLang="en-US" dirty="0"/>
                  <a:t>表示</a:t>
                </a:r>
                <a:endParaRPr lang="en-US" altLang="zh-CN" dirty="0"/>
              </a:p>
            </p:txBody>
          </p:sp>
        </mc:Choice>
        <mc:Fallback xmlns="">
          <p:sp>
            <p:nvSpPr>
              <p:cNvPr id="2" name="内容占位符 1">
                <a:extLst>
                  <a:ext uri="{FF2B5EF4-FFF2-40B4-BE49-F238E27FC236}">
                    <a16:creationId xmlns:a16="http://schemas.microsoft.com/office/drawing/2014/main" id="{CB48D6C8-DEC4-41D0-87D0-4DCE3AA6BC8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3E7198D-098D-4491-9EE4-F0A9BD135035}"/>
              </a:ext>
            </a:extLst>
          </p:cNvPr>
          <p:cNvSpPr>
            <a:spLocks noGrp="1"/>
          </p:cNvSpPr>
          <p:nvPr>
            <p:ph type="ctrTitle"/>
          </p:nvPr>
        </p:nvSpPr>
        <p:spPr/>
        <p:txBody>
          <a:bodyPr/>
          <a:lstStyle/>
          <a:p>
            <a:r>
              <a:rPr lang="zh-CN" altLang="en-US" dirty="0"/>
              <a:t>第二类斯特林数</a:t>
            </a:r>
          </a:p>
        </p:txBody>
      </p:sp>
      <p:sp>
        <p:nvSpPr>
          <p:cNvPr id="4" name="内容占位符 3">
            <a:extLst>
              <a:ext uri="{FF2B5EF4-FFF2-40B4-BE49-F238E27FC236}">
                <a16:creationId xmlns:a16="http://schemas.microsoft.com/office/drawing/2014/main" id="{60F7001A-C211-46CE-959F-51C03E86FDC6}"/>
              </a:ext>
            </a:extLst>
          </p:cNvPr>
          <p:cNvSpPr>
            <a:spLocks noGrp="1"/>
          </p:cNvSpPr>
          <p:nvPr>
            <p:ph sz="quarter" idx="10"/>
          </p:nvPr>
        </p:nvSpPr>
        <p:spPr/>
        <p:txBody>
          <a:bodyPr/>
          <a:lstStyle/>
          <a:p>
            <a:endParaRPr lang="zh-CN" altLang="en-US" dirty="0"/>
          </a:p>
        </p:txBody>
      </p:sp>
    </p:spTree>
    <p:extLst>
      <p:ext uri="{BB962C8B-B14F-4D97-AF65-F5344CB8AC3E}">
        <p14:creationId xmlns:p14="http://schemas.microsoft.com/office/powerpoint/2010/main" val="1276138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1108CAB-A09B-43EA-826C-740D314EA993}"/>
                  </a:ext>
                </a:extLst>
              </p:cNvPr>
              <p:cNvSpPr>
                <a:spLocks noGrp="1"/>
              </p:cNvSpPr>
              <p:nvPr>
                <p:ph idx="1"/>
              </p:nvPr>
            </p:nvSpPr>
            <p:spPr/>
            <p:txBody>
              <a:bodyPr/>
              <a:lstStyle/>
              <a:p>
                <a14:m>
                  <m:oMath xmlns:m="http://schemas.openxmlformats.org/officeDocument/2006/math">
                    <m:r>
                      <a:rPr lang="en-US" altLang="zh-CN" i="1" smtClean="0">
                        <a:latin typeface="Cambria Math" panose="02040503050406030204" pitchFamily="18" charset="0"/>
                      </a:rPr>
                      <m:t>𝑆</m:t>
                    </m:r>
                    <m:r>
                      <a:rPr lang="en-US" altLang="zh-CN" i="1" smtClean="0">
                        <a:latin typeface="Cambria Math" panose="02040503050406030204" pitchFamily="18" charset="0"/>
                      </a:rPr>
                      <m:t>(</m:t>
                    </m:r>
                    <m:r>
                      <a:rPr lang="en-US" altLang="zh-CN" i="1" smtClean="0">
                        <a:latin typeface="Cambria Math" panose="02040503050406030204" pitchFamily="18" charset="0"/>
                      </a:rPr>
                      <m:t>𝑛</m:t>
                    </m:r>
                    <m:r>
                      <a:rPr lang="en-US" altLang="zh-CN" i="1" smtClean="0">
                        <a:latin typeface="Cambria Math" panose="02040503050406030204" pitchFamily="18" charset="0"/>
                      </a:rPr>
                      <m:t>,</m:t>
                    </m:r>
                    <m:r>
                      <a:rPr lang="en-US" altLang="zh-CN" i="1" smtClean="0">
                        <a:latin typeface="Cambria Math" panose="02040503050406030204" pitchFamily="18" charset="0"/>
                      </a:rPr>
                      <m:t>𝑚</m:t>
                    </m:r>
                    <m:r>
                      <a:rPr lang="en-US" altLang="zh-CN" i="1" smtClean="0">
                        <a:latin typeface="Cambria Math" panose="02040503050406030204" pitchFamily="18" charset="0"/>
                      </a:rPr>
                      <m:t>)</m:t>
                    </m:r>
                    <m:r>
                      <a:rPr lang="zh-CN" altLang="en-US" i="1">
                        <a:latin typeface="Cambria Math" panose="02040503050406030204" pitchFamily="18" charset="0"/>
                      </a:rPr>
                      <m:t>表示</m:t>
                    </m:r>
                  </m:oMath>
                </a14:m>
                <a:r>
                  <a:rPr lang="zh-CN" altLang="en-US" dirty="0"/>
                  <a:t>把</a:t>
                </a:r>
                <a:r>
                  <a:rPr lang="en-US" altLang="zh-CN" dirty="0"/>
                  <a:t>n</a:t>
                </a:r>
                <a:r>
                  <a:rPr lang="zh-CN" altLang="en-US" dirty="0"/>
                  <a:t>个不同小球放入</a:t>
                </a:r>
                <a:r>
                  <a:rPr lang="en-US" altLang="zh-CN" dirty="0"/>
                  <a:t>m</a:t>
                </a:r>
                <a:r>
                  <a:rPr lang="zh-CN" altLang="en-US" dirty="0"/>
                  <a:t>个</a:t>
                </a:r>
                <a:r>
                  <a:rPr lang="zh-CN" altLang="en-US" dirty="0">
                    <a:solidFill>
                      <a:srgbClr val="FFC000"/>
                    </a:solidFill>
                  </a:rPr>
                  <a:t>非空、不同</a:t>
                </a:r>
                <a:r>
                  <a:rPr lang="zh-CN" altLang="en-US" dirty="0"/>
                  <a:t>的盒子的方案数</a:t>
                </a:r>
                <a:endParaRPr lang="en-US" altLang="zh-CN" dirty="0"/>
              </a:p>
              <a:p>
                <a:endParaRPr lang="en-US" altLang="zh-CN" dirty="0"/>
              </a:p>
              <a:p>
                <a:r>
                  <a:rPr lang="zh-CN" altLang="en-US" sz="2000" dirty="0"/>
                  <a:t>递推，从</a:t>
                </a:r>
                <a:r>
                  <a:rPr lang="en-US" altLang="zh-CN" sz="2000" dirty="0"/>
                  <a:t>n-1</a:t>
                </a:r>
                <a:r>
                  <a:rPr lang="zh-CN" altLang="en-US" sz="2000" dirty="0"/>
                  <a:t>的情况推到</a:t>
                </a:r>
                <a:r>
                  <a:rPr lang="en-US" altLang="zh-CN" sz="2000" dirty="0"/>
                  <a:t>n</a:t>
                </a:r>
                <a:r>
                  <a:rPr lang="zh-CN" altLang="en-US" sz="2000" dirty="0"/>
                  <a:t>的情况，考虑第</a:t>
                </a:r>
                <a:r>
                  <a:rPr lang="en-US" altLang="zh-CN" sz="2000" dirty="0"/>
                  <a:t>n</a:t>
                </a:r>
                <a:r>
                  <a:rPr lang="zh-CN" altLang="en-US" sz="2000" dirty="0"/>
                  <a:t>个小球放在哪里：</a:t>
                </a:r>
                <a:endParaRPr lang="en-US" altLang="zh-CN" sz="2000" dirty="0"/>
              </a:p>
              <a:p>
                <a:r>
                  <a:rPr lang="en-US" altLang="zh-CN" sz="2000" dirty="0"/>
                  <a:t>	</a:t>
                </a:r>
                <a:r>
                  <a:rPr lang="zh-CN" altLang="en-US" sz="2000" dirty="0"/>
                  <a:t>如果第</a:t>
                </a:r>
                <a:r>
                  <a:rPr lang="en-US" altLang="zh-CN" sz="2000" dirty="0"/>
                  <a:t>n</a:t>
                </a:r>
                <a:r>
                  <a:rPr lang="zh-CN" altLang="en-US" sz="2000" dirty="0"/>
                  <a:t>个小球自己放在一个箱子中，那么</a:t>
                </a:r>
                <a14:m>
                  <m:oMath xmlns:m="http://schemas.openxmlformats.org/officeDocument/2006/math">
                    <m:r>
                      <a:rPr lang="en-US" altLang="zh-CN" sz="2000" b="0" i="1" smtClean="0">
                        <a:latin typeface="Cambria Math" panose="02040503050406030204" pitchFamily="18" charset="0"/>
                      </a:rPr>
                      <m:t>𝑆</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𝑛</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𝑚</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𝑆</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𝑛</m:t>
                    </m:r>
                    <m:r>
                      <a:rPr lang="en-US" altLang="zh-CN" sz="2000" b="0" i="1" smtClean="0">
                        <a:latin typeface="Cambria Math" panose="02040503050406030204" pitchFamily="18" charset="0"/>
                      </a:rPr>
                      <m:t>−1,</m:t>
                    </m:r>
                    <m:r>
                      <a:rPr lang="en-US" altLang="zh-CN" sz="2000" b="0" i="1" smtClean="0">
                        <a:latin typeface="Cambria Math" panose="02040503050406030204" pitchFamily="18" charset="0"/>
                      </a:rPr>
                      <m:t>𝑚</m:t>
                    </m:r>
                    <m:r>
                      <a:rPr lang="en-US" altLang="zh-CN" sz="2000" b="0" i="1" smtClean="0">
                        <a:latin typeface="Cambria Math" panose="02040503050406030204" pitchFamily="18" charset="0"/>
                      </a:rPr>
                      <m:t>−1)</m:t>
                    </m:r>
                  </m:oMath>
                </a14:m>
                <a:endParaRPr lang="en-US" altLang="zh-CN" sz="2000" dirty="0"/>
              </a:p>
              <a:p>
                <a:r>
                  <a:rPr lang="en-US" altLang="zh-CN" sz="2000" dirty="0"/>
                  <a:t>	</a:t>
                </a:r>
                <a:r>
                  <a:rPr lang="zh-CN" altLang="en-US" sz="2000" dirty="0"/>
                  <a:t>如果第</a:t>
                </a:r>
                <a:r>
                  <a:rPr lang="en-US" altLang="zh-CN" sz="2000" dirty="0"/>
                  <a:t>n</a:t>
                </a:r>
                <a:r>
                  <a:rPr lang="zh-CN" altLang="en-US" sz="2000" dirty="0"/>
                  <a:t>个小球放在已有的箱子中，那么它有</a:t>
                </a:r>
                <a:r>
                  <a:rPr lang="en-US" altLang="zh-CN" sz="2000" dirty="0"/>
                  <a:t>m</a:t>
                </a:r>
                <a:r>
                  <a:rPr lang="zh-CN" altLang="en-US" sz="2000" dirty="0"/>
                  <a:t>个选择，所以</a:t>
                </a:r>
                <a:endParaRPr lang="en-US" altLang="zh-CN" sz="2000" dirty="0"/>
              </a:p>
              <a:p>
                <a:r>
                  <a:rPr lang="en-US" altLang="zh-CN" sz="2000" b="0" dirty="0"/>
                  <a:t> </a:t>
                </a:r>
                <a14:m>
                  <m:oMath xmlns:m="http://schemas.openxmlformats.org/officeDocument/2006/math">
                    <m:r>
                      <a:rPr lang="en-US" altLang="zh-CN" sz="2000" b="0" i="1" smtClean="0">
                        <a:latin typeface="Cambria Math" panose="02040503050406030204" pitchFamily="18" charset="0"/>
                      </a:rPr>
                      <m:t>𝑆</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𝑛</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𝑚</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𝑚</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𝑆</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𝑛</m:t>
                    </m:r>
                    <m:r>
                      <a:rPr lang="en-US" altLang="zh-CN" sz="2000" b="0" i="1" smtClean="0">
                        <a:latin typeface="Cambria Math" panose="02040503050406030204" pitchFamily="18" charset="0"/>
                      </a:rPr>
                      <m:t>−1,</m:t>
                    </m:r>
                    <m:r>
                      <a:rPr lang="en-US" altLang="zh-CN" sz="2000" b="0" i="1" smtClean="0">
                        <a:latin typeface="Cambria Math" panose="02040503050406030204" pitchFamily="18" charset="0"/>
                      </a:rPr>
                      <m:t>𝑚</m:t>
                    </m:r>
                    <m:r>
                      <a:rPr lang="en-US" altLang="zh-CN" sz="2000" b="0" i="1" smtClean="0">
                        <a:latin typeface="Cambria Math" panose="02040503050406030204" pitchFamily="18" charset="0"/>
                      </a:rPr>
                      <m:t>)</m:t>
                    </m:r>
                  </m:oMath>
                </a14:m>
                <a:endParaRPr lang="en-US" altLang="zh-CN" sz="2000" dirty="0"/>
              </a:p>
              <a:p>
                <a:endParaRPr lang="en-US" altLang="zh-CN" sz="2000" dirty="0"/>
              </a:p>
              <a:p>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𝑆</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𝑛</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𝑚</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𝑆</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𝑛</m:t>
                          </m:r>
                          <m:r>
                            <a:rPr lang="en-US" altLang="zh-CN" sz="2000" b="0" i="1" smtClean="0">
                              <a:latin typeface="Cambria Math" panose="02040503050406030204" pitchFamily="18" charset="0"/>
                            </a:rPr>
                            <m:t>−1,</m:t>
                          </m:r>
                          <m:r>
                            <a:rPr lang="en-US" altLang="zh-CN" sz="2000" b="0" i="1" smtClean="0">
                              <a:latin typeface="Cambria Math" panose="02040503050406030204" pitchFamily="18" charset="0"/>
                            </a:rPr>
                            <m:t>𝑚</m:t>
                          </m:r>
                          <m:r>
                            <a:rPr lang="en-US" altLang="zh-CN" sz="2000" b="0" i="1" smtClean="0">
                              <a:latin typeface="Cambria Math" panose="02040503050406030204" pitchFamily="18" charset="0"/>
                            </a:rPr>
                            <m:t>−1</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𝑚</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𝑆</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𝑛</m:t>
                      </m:r>
                      <m:r>
                        <a:rPr lang="en-US" altLang="zh-CN" sz="2000" b="0" i="1" smtClean="0">
                          <a:latin typeface="Cambria Math" panose="02040503050406030204" pitchFamily="18" charset="0"/>
                        </a:rPr>
                        <m:t>−1,</m:t>
                      </m:r>
                      <m:r>
                        <a:rPr lang="en-US" altLang="zh-CN" sz="2000" b="0" i="1" smtClean="0">
                          <a:latin typeface="Cambria Math" panose="02040503050406030204" pitchFamily="18" charset="0"/>
                        </a:rPr>
                        <m:t>𝑚</m:t>
                      </m:r>
                      <m:r>
                        <a:rPr lang="en-US" altLang="zh-CN" sz="2000" b="0" i="1" smtClean="0">
                          <a:latin typeface="Cambria Math" panose="02040503050406030204" pitchFamily="18" charset="0"/>
                        </a:rPr>
                        <m:t>)</m:t>
                      </m:r>
                    </m:oMath>
                  </m:oMathPara>
                </a14:m>
                <a:endParaRPr lang="en-US" altLang="zh-CN" sz="2000" dirty="0"/>
              </a:p>
            </p:txBody>
          </p:sp>
        </mc:Choice>
        <mc:Fallback xmlns="">
          <p:sp>
            <p:nvSpPr>
              <p:cNvPr id="2" name="内容占位符 1">
                <a:extLst>
                  <a:ext uri="{FF2B5EF4-FFF2-40B4-BE49-F238E27FC236}">
                    <a16:creationId xmlns:a16="http://schemas.microsoft.com/office/drawing/2014/main" id="{21108CAB-A09B-43EA-826C-740D314EA993}"/>
                  </a:ext>
                </a:extLst>
              </p:cNvPr>
              <p:cNvSpPr>
                <a:spLocks noGrp="1" noRot="1" noChangeAspect="1" noMove="1" noResize="1" noEditPoints="1" noAdjustHandles="1" noChangeArrowheads="1" noChangeShapeType="1" noTextEdit="1"/>
              </p:cNvSpPr>
              <p:nvPr>
                <p:ph idx="1"/>
              </p:nvPr>
            </p:nvSpPr>
            <p:spPr>
              <a:blipFill>
                <a:blip r:embed="rId2"/>
                <a:stretch>
                  <a:fillRect l="-63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7817691-1F65-4558-A640-846F969F24DE}"/>
              </a:ext>
            </a:extLst>
          </p:cNvPr>
          <p:cNvSpPr>
            <a:spLocks noGrp="1"/>
          </p:cNvSpPr>
          <p:nvPr>
            <p:ph type="ctrTitle"/>
          </p:nvPr>
        </p:nvSpPr>
        <p:spPr/>
        <p:txBody>
          <a:bodyPr/>
          <a:lstStyle/>
          <a:p>
            <a:r>
              <a:rPr lang="zh-CN" altLang="en-US" dirty="0"/>
              <a:t>第二类斯特林数</a:t>
            </a:r>
          </a:p>
        </p:txBody>
      </p:sp>
      <p:sp>
        <p:nvSpPr>
          <p:cNvPr id="4" name="内容占位符 3">
            <a:extLst>
              <a:ext uri="{FF2B5EF4-FFF2-40B4-BE49-F238E27FC236}">
                <a16:creationId xmlns:a16="http://schemas.microsoft.com/office/drawing/2014/main" id="{197EAE3E-EDFB-4432-B1F0-9940E0644F6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043689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3BAA257-1310-45A8-9C50-AC0F36A114FA}"/>
                  </a:ext>
                </a:extLst>
              </p:cNvPr>
              <p:cNvSpPr>
                <a:spLocks noGrp="1"/>
              </p:cNvSpPr>
              <p:nvPr>
                <p:ph idx="1"/>
              </p:nvPr>
            </p:nvSpPr>
            <p:spPr/>
            <p:txBody>
              <a:bodyPr>
                <a:normAutofit/>
              </a:bodyPr>
              <a:lstStyle/>
              <a:p>
                <a:pPr/>
                <a14:m>
                  <m:oMathPara xmlns:m="http://schemas.openxmlformats.org/officeDocument/2006/math">
                    <m:oMathParaPr>
                      <m:jc m:val="centerGroup"/>
                    </m:oMathParaPr>
                    <m:oMath xmlns:m="http://schemas.openxmlformats.org/officeDocument/2006/math">
                      <m:sSup>
                        <m:sSupPr>
                          <m:ctrlPr>
                            <a:rPr lang="en-US" altLang="zh-CN" sz="4800" b="0" i="1" smtClean="0">
                              <a:latin typeface="Cambria Math" panose="02040503050406030204" pitchFamily="18" charset="0"/>
                            </a:rPr>
                          </m:ctrlPr>
                        </m:sSupPr>
                        <m:e>
                          <m:r>
                            <a:rPr lang="en-US" altLang="zh-CN" sz="4800" b="0" i="1" smtClean="0">
                              <a:latin typeface="Cambria Math" panose="02040503050406030204" pitchFamily="18" charset="0"/>
                            </a:rPr>
                            <m:t>𝑛</m:t>
                          </m:r>
                        </m:e>
                        <m:sup>
                          <m:r>
                            <a:rPr lang="en-US" altLang="zh-CN" sz="4800" b="0" i="1" smtClean="0">
                              <a:latin typeface="Cambria Math" panose="02040503050406030204" pitchFamily="18" charset="0"/>
                            </a:rPr>
                            <m:t>𝑘</m:t>
                          </m:r>
                        </m:sup>
                      </m:sSup>
                      <m:r>
                        <a:rPr lang="en-US" altLang="zh-CN" sz="4800" b="0" i="1" smtClean="0">
                          <a:latin typeface="Cambria Math" panose="02040503050406030204" pitchFamily="18" charset="0"/>
                        </a:rPr>
                        <m:t>=</m:t>
                      </m:r>
                      <m:nary>
                        <m:naryPr>
                          <m:chr m:val="∑"/>
                          <m:ctrlPr>
                            <a:rPr lang="en-US" altLang="zh-CN" sz="4800" b="0" i="1" smtClean="0">
                              <a:latin typeface="Cambria Math" panose="02040503050406030204" pitchFamily="18" charset="0"/>
                            </a:rPr>
                          </m:ctrlPr>
                        </m:naryPr>
                        <m:sub>
                          <m:r>
                            <m:rPr>
                              <m:brk m:alnAt="23"/>
                            </m:rPr>
                            <a:rPr lang="en-US" altLang="zh-CN" sz="4800" b="0" i="1" smtClean="0">
                              <a:latin typeface="Cambria Math" panose="02040503050406030204" pitchFamily="18" charset="0"/>
                            </a:rPr>
                            <m:t>𝑖</m:t>
                          </m:r>
                          <m:r>
                            <a:rPr lang="en-US" altLang="zh-CN" sz="4800" b="0" i="1" smtClean="0">
                              <a:latin typeface="Cambria Math" panose="02040503050406030204" pitchFamily="18" charset="0"/>
                            </a:rPr>
                            <m:t>=0</m:t>
                          </m:r>
                        </m:sub>
                        <m:sup>
                          <m:r>
                            <a:rPr lang="en-US" altLang="zh-CN" sz="4800" b="0" i="1" smtClean="0">
                              <a:latin typeface="Cambria Math" panose="02040503050406030204" pitchFamily="18" charset="0"/>
                            </a:rPr>
                            <m:t>𝑘</m:t>
                          </m:r>
                        </m:sup>
                        <m:e>
                          <m:sSubSup>
                            <m:sSubSupPr>
                              <m:ctrlPr>
                                <a:rPr lang="en-US" altLang="zh-CN" sz="4800" i="1">
                                  <a:latin typeface="Cambria Math" panose="02040503050406030204" pitchFamily="18" charset="0"/>
                                </a:rPr>
                              </m:ctrlPr>
                            </m:sSubSupPr>
                            <m:e>
                              <m:r>
                                <a:rPr lang="en-US" altLang="zh-CN" sz="4800" i="1">
                                  <a:latin typeface="Cambria Math" panose="02040503050406030204" pitchFamily="18" charset="0"/>
                                </a:rPr>
                                <m:t>𝐶</m:t>
                              </m:r>
                            </m:e>
                            <m:sub>
                              <m:r>
                                <a:rPr lang="en-US" altLang="zh-CN" sz="4800" i="1">
                                  <a:latin typeface="Cambria Math" panose="02040503050406030204" pitchFamily="18" charset="0"/>
                                </a:rPr>
                                <m:t>𝑛</m:t>
                              </m:r>
                            </m:sub>
                            <m:sup>
                              <m:r>
                                <a:rPr lang="en-US" altLang="zh-CN" sz="4800" i="1">
                                  <a:latin typeface="Cambria Math" panose="02040503050406030204" pitchFamily="18" charset="0"/>
                                </a:rPr>
                                <m:t>𝑖</m:t>
                              </m:r>
                            </m:sup>
                          </m:sSubSup>
                          <m:r>
                            <a:rPr lang="zh-CN" altLang="en-US" sz="4800" i="1" smtClean="0">
                              <a:latin typeface="Cambria Math" panose="02040503050406030204" pitchFamily="18" charset="0"/>
                            </a:rPr>
                            <m:t>∗</m:t>
                          </m:r>
                          <m:r>
                            <a:rPr lang="en-US" altLang="zh-CN" sz="4800" b="0" i="1" smtClean="0">
                              <a:latin typeface="Cambria Math" panose="02040503050406030204" pitchFamily="18" charset="0"/>
                            </a:rPr>
                            <m:t>𝑆</m:t>
                          </m:r>
                          <m:d>
                            <m:dPr>
                              <m:ctrlPr>
                                <a:rPr lang="en-US" altLang="zh-CN" sz="4800" b="0" i="1" smtClean="0">
                                  <a:latin typeface="Cambria Math" panose="02040503050406030204" pitchFamily="18" charset="0"/>
                                </a:rPr>
                              </m:ctrlPr>
                            </m:dPr>
                            <m:e>
                              <m:r>
                                <a:rPr lang="en-US" altLang="zh-CN" sz="4800" b="0" i="1" smtClean="0">
                                  <a:latin typeface="Cambria Math" panose="02040503050406030204" pitchFamily="18" charset="0"/>
                                </a:rPr>
                                <m:t>𝑘</m:t>
                              </m:r>
                              <m:r>
                                <a:rPr lang="en-US" altLang="zh-CN" sz="4800" b="0" i="1" smtClean="0">
                                  <a:latin typeface="Cambria Math" panose="02040503050406030204" pitchFamily="18" charset="0"/>
                                </a:rPr>
                                <m:t>,</m:t>
                              </m:r>
                              <m:r>
                                <a:rPr lang="en-US" altLang="zh-CN" sz="4800" b="0" i="1" smtClean="0">
                                  <a:latin typeface="Cambria Math" panose="02040503050406030204" pitchFamily="18" charset="0"/>
                                </a:rPr>
                                <m:t>𝑖</m:t>
                              </m:r>
                            </m:e>
                          </m:d>
                          <m:r>
                            <a:rPr lang="en-US" altLang="zh-CN" sz="4800" b="0" i="1" smtClean="0">
                              <a:latin typeface="Cambria Math" panose="02040503050406030204" pitchFamily="18" charset="0"/>
                            </a:rPr>
                            <m:t>∗</m:t>
                          </m:r>
                          <m:r>
                            <a:rPr lang="en-US" altLang="zh-CN" sz="4800" b="0" i="1" smtClean="0">
                              <a:latin typeface="Cambria Math" panose="02040503050406030204" pitchFamily="18" charset="0"/>
                            </a:rPr>
                            <m:t>𝑖</m:t>
                          </m:r>
                          <m:r>
                            <a:rPr lang="en-US" altLang="zh-CN" sz="4800" b="0" i="1" smtClean="0">
                              <a:latin typeface="Cambria Math" panose="02040503050406030204" pitchFamily="18" charset="0"/>
                            </a:rPr>
                            <m:t>!</m:t>
                          </m:r>
                        </m:e>
                      </m:nary>
                    </m:oMath>
                  </m:oMathPara>
                </a14:m>
                <a:endParaRPr lang="en-US" altLang="zh-CN" sz="4800" b="0" dirty="0"/>
              </a:p>
              <a:p>
                <a:endParaRPr lang="en-US" altLang="zh-CN" sz="4800" dirty="0"/>
              </a:p>
            </p:txBody>
          </p:sp>
        </mc:Choice>
        <mc:Fallback xmlns="">
          <p:sp>
            <p:nvSpPr>
              <p:cNvPr id="2" name="内容占位符 1">
                <a:extLst>
                  <a:ext uri="{FF2B5EF4-FFF2-40B4-BE49-F238E27FC236}">
                    <a16:creationId xmlns:a16="http://schemas.microsoft.com/office/drawing/2014/main" id="{C3BAA257-1310-45A8-9C50-AC0F36A114FA}"/>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444ED65-2A71-464A-B193-044E2146DD92}"/>
              </a:ext>
            </a:extLst>
          </p:cNvPr>
          <p:cNvSpPr>
            <a:spLocks noGrp="1"/>
          </p:cNvSpPr>
          <p:nvPr>
            <p:ph type="ctrTitle"/>
          </p:nvPr>
        </p:nvSpPr>
        <p:spPr/>
        <p:txBody>
          <a:bodyPr/>
          <a:lstStyle/>
          <a:p>
            <a:r>
              <a:rPr lang="zh-CN" altLang="en-US" dirty="0"/>
              <a:t>第二类斯特林数的性质</a:t>
            </a:r>
          </a:p>
        </p:txBody>
      </p:sp>
      <p:sp>
        <p:nvSpPr>
          <p:cNvPr id="4" name="内容占位符 3">
            <a:extLst>
              <a:ext uri="{FF2B5EF4-FFF2-40B4-BE49-F238E27FC236}">
                <a16:creationId xmlns:a16="http://schemas.microsoft.com/office/drawing/2014/main" id="{5CBA731B-8602-477D-BDEE-EE23ADC5CFA1}"/>
              </a:ext>
            </a:extLst>
          </p:cNvPr>
          <p:cNvSpPr>
            <a:spLocks noGrp="1"/>
          </p:cNvSpPr>
          <p:nvPr>
            <p:ph sz="quarter" idx="10"/>
          </p:nvPr>
        </p:nvSpPr>
        <p:spPr/>
        <p:txBody>
          <a:bodyPr/>
          <a:lstStyle/>
          <a:p>
            <a:endParaRPr lang="zh-CN" altLang="en-US"/>
          </a:p>
        </p:txBody>
      </p:sp>
      <p:sp>
        <p:nvSpPr>
          <p:cNvPr id="5" name="文本框 4">
            <a:extLst>
              <a:ext uri="{FF2B5EF4-FFF2-40B4-BE49-F238E27FC236}">
                <a16:creationId xmlns:a16="http://schemas.microsoft.com/office/drawing/2014/main" id="{7405FE61-33F8-4E80-A3CB-1F0D40799A31}"/>
              </a:ext>
            </a:extLst>
          </p:cNvPr>
          <p:cNvSpPr txBox="1"/>
          <p:nvPr/>
        </p:nvSpPr>
        <p:spPr>
          <a:xfrm>
            <a:off x="2587097" y="4045894"/>
            <a:ext cx="1486304" cy="923330"/>
          </a:xfrm>
          <a:prstGeom prst="rect">
            <a:avLst/>
          </a:prstGeom>
          <a:noFill/>
        </p:spPr>
        <p:txBody>
          <a:bodyPr wrap="none" rtlCol="0">
            <a:spAutoFit/>
          </a:bodyPr>
          <a:lstStyle/>
          <a:p>
            <a:r>
              <a:rPr lang="en-US" altLang="zh-CN" dirty="0"/>
              <a:t>k</a:t>
            </a:r>
            <a:r>
              <a:rPr lang="zh-CN" altLang="en-US" dirty="0"/>
              <a:t>个</a:t>
            </a:r>
            <a:r>
              <a:rPr lang="zh-CN" altLang="en-US" dirty="0">
                <a:solidFill>
                  <a:srgbClr val="FFC000"/>
                </a:solidFill>
              </a:rPr>
              <a:t>不同的球</a:t>
            </a:r>
            <a:endParaRPr lang="en-US" altLang="zh-CN" dirty="0">
              <a:solidFill>
                <a:srgbClr val="FFC000"/>
              </a:solidFill>
            </a:endParaRPr>
          </a:p>
          <a:p>
            <a:r>
              <a:rPr lang="zh-CN" altLang="en-US" dirty="0"/>
              <a:t>放到</a:t>
            </a:r>
            <a:r>
              <a:rPr lang="en-US" altLang="zh-CN" dirty="0"/>
              <a:t>n</a:t>
            </a:r>
            <a:r>
              <a:rPr lang="zh-CN" altLang="en-US" dirty="0"/>
              <a:t>个</a:t>
            </a:r>
            <a:r>
              <a:rPr lang="zh-CN" altLang="en-US" dirty="0">
                <a:solidFill>
                  <a:srgbClr val="FFC000"/>
                </a:solidFill>
              </a:rPr>
              <a:t>不同</a:t>
            </a:r>
            <a:endParaRPr lang="en-US" altLang="zh-CN" dirty="0">
              <a:solidFill>
                <a:srgbClr val="FFC000"/>
              </a:solidFill>
            </a:endParaRPr>
          </a:p>
          <a:p>
            <a:r>
              <a:rPr lang="zh-CN" altLang="en-US" dirty="0">
                <a:solidFill>
                  <a:srgbClr val="FFC000"/>
                </a:solidFill>
              </a:rPr>
              <a:t>的盒子</a:t>
            </a:r>
            <a:r>
              <a:rPr lang="zh-CN" altLang="en-US" dirty="0"/>
              <a:t>里</a:t>
            </a:r>
          </a:p>
        </p:txBody>
      </p:sp>
      <p:sp>
        <p:nvSpPr>
          <p:cNvPr id="6" name="文本框 5">
            <a:extLst>
              <a:ext uri="{FF2B5EF4-FFF2-40B4-BE49-F238E27FC236}">
                <a16:creationId xmlns:a16="http://schemas.microsoft.com/office/drawing/2014/main" id="{0312C8E2-D605-49F2-9D01-81FDF167B886}"/>
              </a:ext>
            </a:extLst>
          </p:cNvPr>
          <p:cNvSpPr txBox="1"/>
          <p:nvPr/>
        </p:nvSpPr>
        <p:spPr>
          <a:xfrm>
            <a:off x="4486939" y="1732024"/>
            <a:ext cx="1338828" cy="646331"/>
          </a:xfrm>
          <a:prstGeom prst="rect">
            <a:avLst/>
          </a:prstGeom>
          <a:noFill/>
        </p:spPr>
        <p:txBody>
          <a:bodyPr wrap="none" rtlCol="0">
            <a:spAutoFit/>
          </a:bodyPr>
          <a:lstStyle/>
          <a:p>
            <a:r>
              <a:rPr lang="zh-CN" altLang="en-US" dirty="0"/>
              <a:t>枚举有球的</a:t>
            </a:r>
            <a:endParaRPr lang="en-US" altLang="zh-CN" dirty="0"/>
          </a:p>
          <a:p>
            <a:r>
              <a:rPr lang="zh-CN" altLang="en-US" dirty="0"/>
              <a:t>盒子的数量</a:t>
            </a:r>
          </a:p>
        </p:txBody>
      </p:sp>
      <p:sp>
        <p:nvSpPr>
          <p:cNvPr id="8" name="文本框 7">
            <a:extLst>
              <a:ext uri="{FF2B5EF4-FFF2-40B4-BE49-F238E27FC236}">
                <a16:creationId xmlns:a16="http://schemas.microsoft.com/office/drawing/2014/main" id="{ABAC4E8A-B2ED-41F7-9FEA-3A961EA3A6D5}"/>
              </a:ext>
            </a:extLst>
          </p:cNvPr>
          <p:cNvSpPr txBox="1"/>
          <p:nvPr/>
        </p:nvSpPr>
        <p:spPr>
          <a:xfrm>
            <a:off x="5410200" y="4043133"/>
            <a:ext cx="1107996" cy="646331"/>
          </a:xfrm>
          <a:prstGeom prst="rect">
            <a:avLst/>
          </a:prstGeom>
          <a:noFill/>
        </p:spPr>
        <p:txBody>
          <a:bodyPr wrap="none" rtlCol="0">
            <a:spAutoFit/>
          </a:bodyPr>
          <a:lstStyle/>
          <a:p>
            <a:r>
              <a:rPr lang="zh-CN" altLang="en-US" dirty="0"/>
              <a:t>选出有</a:t>
            </a:r>
            <a:endParaRPr lang="en-US" altLang="zh-CN" dirty="0"/>
          </a:p>
          <a:p>
            <a:r>
              <a:rPr lang="zh-CN" altLang="en-US" dirty="0"/>
              <a:t>球的盒子</a:t>
            </a:r>
          </a:p>
        </p:txBody>
      </p:sp>
      <p:sp>
        <p:nvSpPr>
          <p:cNvPr id="10" name="文本框 9">
            <a:extLst>
              <a:ext uri="{FF2B5EF4-FFF2-40B4-BE49-F238E27FC236}">
                <a16:creationId xmlns:a16="http://schemas.microsoft.com/office/drawing/2014/main" id="{E713F234-0B96-4DB8-A3AD-ED73F574A0FF}"/>
              </a:ext>
            </a:extLst>
          </p:cNvPr>
          <p:cNvSpPr txBox="1"/>
          <p:nvPr/>
        </p:nvSpPr>
        <p:spPr>
          <a:xfrm>
            <a:off x="6518196" y="1732024"/>
            <a:ext cx="1569660" cy="923330"/>
          </a:xfrm>
          <a:prstGeom prst="rect">
            <a:avLst/>
          </a:prstGeom>
          <a:noFill/>
        </p:spPr>
        <p:txBody>
          <a:bodyPr wrap="none" rtlCol="0">
            <a:spAutoFit/>
          </a:bodyPr>
          <a:lstStyle/>
          <a:p>
            <a:r>
              <a:rPr lang="zh-CN" altLang="en-US" dirty="0"/>
              <a:t>准备</a:t>
            </a:r>
            <a:r>
              <a:rPr lang="en-US" altLang="zh-CN" dirty="0"/>
              <a:t>n</a:t>
            </a:r>
            <a:r>
              <a:rPr lang="zh-CN" altLang="en-US" dirty="0"/>
              <a:t>个</a:t>
            </a:r>
            <a:r>
              <a:rPr lang="zh-CN" altLang="en-US" dirty="0">
                <a:solidFill>
                  <a:srgbClr val="FFC000"/>
                </a:solidFill>
              </a:rPr>
              <a:t>相同</a:t>
            </a:r>
            <a:endParaRPr lang="en-US" altLang="zh-CN" dirty="0">
              <a:solidFill>
                <a:srgbClr val="FFC000"/>
              </a:solidFill>
            </a:endParaRPr>
          </a:p>
          <a:p>
            <a:r>
              <a:rPr lang="zh-CN" altLang="en-US" dirty="0">
                <a:solidFill>
                  <a:srgbClr val="FFC000"/>
                </a:solidFill>
              </a:rPr>
              <a:t>的筐</a:t>
            </a:r>
            <a:r>
              <a:rPr lang="zh-CN" altLang="en-US" dirty="0"/>
              <a:t>，往里放</a:t>
            </a:r>
            <a:endParaRPr lang="en-US" altLang="zh-CN" dirty="0"/>
          </a:p>
          <a:p>
            <a:r>
              <a:rPr lang="zh-CN" altLang="en-US" dirty="0"/>
              <a:t>球</a:t>
            </a:r>
          </a:p>
        </p:txBody>
      </p:sp>
      <p:sp>
        <p:nvSpPr>
          <p:cNvPr id="11" name="文本框 10">
            <a:extLst>
              <a:ext uri="{FF2B5EF4-FFF2-40B4-BE49-F238E27FC236}">
                <a16:creationId xmlns:a16="http://schemas.microsoft.com/office/drawing/2014/main" id="{58D0FD2A-8785-4F4D-B2FD-3D3654541944}"/>
              </a:ext>
            </a:extLst>
          </p:cNvPr>
          <p:cNvSpPr txBox="1"/>
          <p:nvPr/>
        </p:nvSpPr>
        <p:spPr>
          <a:xfrm>
            <a:off x="7817032" y="4043133"/>
            <a:ext cx="2031325" cy="923330"/>
          </a:xfrm>
          <a:prstGeom prst="rect">
            <a:avLst/>
          </a:prstGeom>
          <a:noFill/>
        </p:spPr>
        <p:txBody>
          <a:bodyPr wrap="none" rtlCol="0">
            <a:spAutoFit/>
          </a:bodyPr>
          <a:lstStyle/>
          <a:p>
            <a:r>
              <a:rPr lang="zh-CN" altLang="en-US" dirty="0"/>
              <a:t>为</a:t>
            </a:r>
            <a:r>
              <a:rPr lang="en-US" altLang="zh-CN" dirty="0"/>
              <a:t>n</a:t>
            </a:r>
            <a:r>
              <a:rPr lang="zh-CN" altLang="en-US" dirty="0"/>
              <a:t>个框赋予编号</a:t>
            </a:r>
            <a:endParaRPr lang="en-US" altLang="zh-CN" dirty="0"/>
          </a:p>
          <a:p>
            <a:r>
              <a:rPr lang="zh-CN" altLang="en-US" dirty="0"/>
              <a:t>任意排序，将球倒</a:t>
            </a:r>
            <a:endParaRPr lang="en-US" altLang="zh-CN" dirty="0"/>
          </a:p>
          <a:p>
            <a:r>
              <a:rPr lang="zh-CN" altLang="en-US" dirty="0"/>
              <a:t>入对应的盒子中</a:t>
            </a:r>
          </a:p>
        </p:txBody>
      </p:sp>
    </p:spTree>
    <p:extLst>
      <p:ext uri="{BB962C8B-B14F-4D97-AF65-F5344CB8AC3E}">
        <p14:creationId xmlns:p14="http://schemas.microsoft.com/office/powerpoint/2010/main" val="1893201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4E17B0-1BF3-4139-ACAC-3EE8BCED969B}"/>
              </a:ext>
            </a:extLst>
          </p:cNvPr>
          <p:cNvSpPr>
            <a:spLocks noGrp="1"/>
          </p:cNvSpPr>
          <p:nvPr>
            <p:ph type="ctrTitle"/>
          </p:nvPr>
        </p:nvSpPr>
        <p:spPr/>
        <p:txBody>
          <a:bodyPr/>
          <a:lstStyle/>
          <a:p>
            <a:r>
              <a:rPr lang="zh-CN" altLang="en-US" dirty="0"/>
              <a:t>博弈论</a:t>
            </a:r>
          </a:p>
        </p:txBody>
      </p:sp>
      <p:sp>
        <p:nvSpPr>
          <p:cNvPr id="3" name="内容占位符 2">
            <a:extLst>
              <a:ext uri="{FF2B5EF4-FFF2-40B4-BE49-F238E27FC236}">
                <a16:creationId xmlns:a16="http://schemas.microsoft.com/office/drawing/2014/main" id="{7881F388-985B-464D-BF1D-018B5B62328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665403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8166E66-972B-4DD6-A1D4-FA2DD8B3C8DA}"/>
              </a:ext>
            </a:extLst>
          </p:cNvPr>
          <p:cNvSpPr>
            <a:spLocks noGrp="1"/>
          </p:cNvSpPr>
          <p:nvPr>
            <p:ph idx="1"/>
          </p:nvPr>
        </p:nvSpPr>
        <p:spPr/>
        <p:txBody>
          <a:bodyPr/>
          <a:lstStyle/>
          <a:p>
            <a:r>
              <a:rPr lang="zh-CN" altLang="en-US" dirty="0"/>
              <a:t>必须在有限步内终止</a:t>
            </a:r>
            <a:endParaRPr lang="en-US" altLang="zh-CN" dirty="0"/>
          </a:p>
          <a:p>
            <a:r>
              <a:rPr lang="zh-CN" altLang="en-US" dirty="0"/>
              <a:t>到达终止状态时必须胜负已分</a:t>
            </a:r>
            <a:endParaRPr lang="en-US" altLang="zh-CN" dirty="0"/>
          </a:p>
          <a:p>
            <a:r>
              <a:rPr lang="zh-CN" altLang="en-US" dirty="0"/>
              <a:t>玩游戏的人绝对聪明</a:t>
            </a:r>
          </a:p>
        </p:txBody>
      </p:sp>
      <p:sp>
        <p:nvSpPr>
          <p:cNvPr id="3" name="标题 2">
            <a:extLst>
              <a:ext uri="{FF2B5EF4-FFF2-40B4-BE49-F238E27FC236}">
                <a16:creationId xmlns:a16="http://schemas.microsoft.com/office/drawing/2014/main" id="{3B271682-0B14-4B0C-A951-6A94F3D04CD3}"/>
              </a:ext>
            </a:extLst>
          </p:cNvPr>
          <p:cNvSpPr>
            <a:spLocks noGrp="1"/>
          </p:cNvSpPr>
          <p:nvPr>
            <p:ph type="ctrTitle"/>
          </p:nvPr>
        </p:nvSpPr>
        <p:spPr/>
        <p:txBody>
          <a:bodyPr/>
          <a:lstStyle/>
          <a:p>
            <a:r>
              <a:rPr lang="zh-CN" altLang="en-US" dirty="0"/>
              <a:t>对游戏的要求</a:t>
            </a:r>
          </a:p>
        </p:txBody>
      </p:sp>
      <p:sp>
        <p:nvSpPr>
          <p:cNvPr id="4" name="内容占位符 3">
            <a:extLst>
              <a:ext uri="{FF2B5EF4-FFF2-40B4-BE49-F238E27FC236}">
                <a16:creationId xmlns:a16="http://schemas.microsoft.com/office/drawing/2014/main" id="{AD875149-8B79-402D-B031-2F250688BEC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792086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45FCC6D-DC20-41B8-9B83-2CA43573BB33}"/>
              </a:ext>
            </a:extLst>
          </p:cNvPr>
          <p:cNvSpPr>
            <a:spLocks noGrp="1"/>
          </p:cNvSpPr>
          <p:nvPr>
            <p:ph idx="1"/>
          </p:nvPr>
        </p:nvSpPr>
        <p:spPr/>
        <p:txBody>
          <a:bodyPr/>
          <a:lstStyle/>
          <a:p>
            <a:r>
              <a:rPr lang="zh-CN" altLang="en-US" dirty="0"/>
              <a:t>对本局的先手来说</a:t>
            </a:r>
            <a:endParaRPr lang="en-US" altLang="zh-CN" dirty="0"/>
          </a:p>
          <a:p>
            <a:r>
              <a:rPr lang="zh-CN" altLang="en-US" dirty="0"/>
              <a:t>一个必胜态一定可以转移到</a:t>
            </a:r>
            <a:r>
              <a:rPr lang="zh-CN" altLang="en-US" dirty="0">
                <a:solidFill>
                  <a:srgbClr val="FFC000"/>
                </a:solidFill>
              </a:rPr>
              <a:t>一个必败态</a:t>
            </a:r>
            <a:endParaRPr lang="en-US" altLang="zh-CN" dirty="0">
              <a:solidFill>
                <a:srgbClr val="FFC000"/>
              </a:solidFill>
            </a:endParaRPr>
          </a:p>
          <a:p>
            <a:r>
              <a:rPr lang="zh-CN" altLang="en-US" dirty="0"/>
              <a:t>一个必败态的</a:t>
            </a:r>
            <a:r>
              <a:rPr lang="zh-CN" altLang="en-US" dirty="0">
                <a:solidFill>
                  <a:srgbClr val="FFC000"/>
                </a:solidFill>
              </a:rPr>
              <a:t>所有后续状态都是必胜态</a:t>
            </a:r>
          </a:p>
        </p:txBody>
      </p:sp>
      <p:sp>
        <p:nvSpPr>
          <p:cNvPr id="3" name="标题 2">
            <a:extLst>
              <a:ext uri="{FF2B5EF4-FFF2-40B4-BE49-F238E27FC236}">
                <a16:creationId xmlns:a16="http://schemas.microsoft.com/office/drawing/2014/main" id="{B934923A-2AA5-471C-BF16-57FF6CD35FF3}"/>
              </a:ext>
            </a:extLst>
          </p:cNvPr>
          <p:cNvSpPr>
            <a:spLocks noGrp="1"/>
          </p:cNvSpPr>
          <p:nvPr>
            <p:ph type="ctrTitle"/>
          </p:nvPr>
        </p:nvSpPr>
        <p:spPr/>
        <p:txBody>
          <a:bodyPr/>
          <a:lstStyle/>
          <a:p>
            <a:r>
              <a:rPr lang="zh-CN" altLang="en-US" dirty="0"/>
              <a:t>必胜态和必败态</a:t>
            </a:r>
          </a:p>
        </p:txBody>
      </p:sp>
      <p:sp>
        <p:nvSpPr>
          <p:cNvPr id="4" name="内容占位符 3">
            <a:extLst>
              <a:ext uri="{FF2B5EF4-FFF2-40B4-BE49-F238E27FC236}">
                <a16:creationId xmlns:a16="http://schemas.microsoft.com/office/drawing/2014/main" id="{8CE97876-C126-42BB-94D3-66009CA95E6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22584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AC7F253-FA9A-42A2-88DD-D3514DFF3307}"/>
              </a:ext>
            </a:extLst>
          </p:cNvPr>
          <p:cNvSpPr>
            <a:spLocks noGrp="1"/>
          </p:cNvSpPr>
          <p:nvPr>
            <p:ph idx="1"/>
          </p:nvPr>
        </p:nvSpPr>
        <p:spPr/>
        <p:txBody>
          <a:bodyPr/>
          <a:lstStyle/>
          <a:p>
            <a:r>
              <a:rPr lang="zh-CN" altLang="en-US" dirty="0"/>
              <a:t>将游戏所有可能的状态抽象成一个点</a:t>
            </a:r>
            <a:endParaRPr lang="en-US" altLang="zh-CN" dirty="0"/>
          </a:p>
          <a:p>
            <a:r>
              <a:rPr lang="zh-CN" altLang="en-US" dirty="0"/>
              <a:t>每个游戏状态向能够转移的状态连一条有向边</a:t>
            </a:r>
            <a:endParaRPr lang="en-US" altLang="zh-CN" dirty="0"/>
          </a:p>
          <a:p>
            <a:r>
              <a:rPr lang="zh-CN" altLang="en-US" dirty="0"/>
              <a:t>这样形成了一个</a:t>
            </a:r>
            <a:r>
              <a:rPr lang="en-US" altLang="zh-CN" dirty="0"/>
              <a:t>DAG(</a:t>
            </a:r>
            <a:r>
              <a:rPr lang="zh-CN" altLang="en-US" dirty="0"/>
              <a:t>有环的话，游戏可以无限进行</a:t>
            </a:r>
            <a:r>
              <a:rPr lang="en-US" altLang="zh-CN" dirty="0"/>
              <a:t>)</a:t>
            </a:r>
          </a:p>
          <a:p>
            <a:r>
              <a:rPr lang="zh-CN" altLang="en-US" dirty="0"/>
              <a:t>每玩一次游戏，就相当于从这个</a:t>
            </a:r>
            <a:r>
              <a:rPr lang="en-US" altLang="zh-CN" dirty="0"/>
              <a:t>DAG</a:t>
            </a:r>
            <a:r>
              <a:rPr lang="zh-CN" altLang="en-US" dirty="0"/>
              <a:t>的起点走到一个出度为</a:t>
            </a:r>
            <a:r>
              <a:rPr lang="en-US" altLang="zh-CN" dirty="0"/>
              <a:t>0</a:t>
            </a:r>
            <a:r>
              <a:rPr lang="zh-CN" altLang="en-US" dirty="0"/>
              <a:t>的点</a:t>
            </a:r>
          </a:p>
        </p:txBody>
      </p:sp>
      <p:sp>
        <p:nvSpPr>
          <p:cNvPr id="3" name="标题 2">
            <a:extLst>
              <a:ext uri="{FF2B5EF4-FFF2-40B4-BE49-F238E27FC236}">
                <a16:creationId xmlns:a16="http://schemas.microsoft.com/office/drawing/2014/main" id="{3AFEB060-96A1-49BB-A07E-800F50AB8788}"/>
              </a:ext>
            </a:extLst>
          </p:cNvPr>
          <p:cNvSpPr>
            <a:spLocks noGrp="1"/>
          </p:cNvSpPr>
          <p:nvPr>
            <p:ph type="ctrTitle"/>
          </p:nvPr>
        </p:nvSpPr>
        <p:spPr/>
        <p:txBody>
          <a:bodyPr/>
          <a:lstStyle/>
          <a:p>
            <a:r>
              <a:rPr lang="zh-CN" altLang="en-US" dirty="0"/>
              <a:t>对游戏的抽象</a:t>
            </a:r>
          </a:p>
        </p:txBody>
      </p:sp>
      <p:sp>
        <p:nvSpPr>
          <p:cNvPr id="4" name="内容占位符 3">
            <a:extLst>
              <a:ext uri="{FF2B5EF4-FFF2-40B4-BE49-F238E27FC236}">
                <a16:creationId xmlns:a16="http://schemas.microsoft.com/office/drawing/2014/main" id="{47F5FE32-5007-4F03-ACD6-C9CB18ADCF2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383384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911AF88-8895-49EA-9D60-DA0B46A7CA6F}"/>
                  </a:ext>
                </a:extLst>
              </p:cNvPr>
              <p:cNvSpPr>
                <a:spLocks noGrp="1"/>
              </p:cNvSpPr>
              <p:nvPr>
                <p:ph idx="1"/>
              </p:nvPr>
            </p:nvSpPr>
            <p:spPr>
              <a:xfrm>
                <a:off x="838200" y="1382233"/>
                <a:ext cx="7848600" cy="4938546"/>
              </a:xfrm>
            </p:spPr>
            <p:txBody>
              <a:bodyPr/>
              <a:lstStyle/>
              <a:p>
                <a:pPr>
                  <a:lnSpc>
                    <a:spcPct val="120000"/>
                  </a:lnSpc>
                </a:pPr>
                <a:r>
                  <a:rPr lang="zh-CN" altLang="en-US" dirty="0"/>
                  <a:t>有一张</a:t>
                </a:r>
                <a:r>
                  <a:rPr lang="en-US" altLang="zh-CN" dirty="0"/>
                  <a:t>DAG</a:t>
                </a:r>
                <a:r>
                  <a:rPr lang="zh-CN" altLang="en-US" dirty="0"/>
                  <a:t>，某一节点上放了一枚棋子，</a:t>
                </a:r>
                <a:r>
                  <a:rPr lang="en-US" altLang="zh-CN" dirty="0"/>
                  <a:t>Alice</a:t>
                </a:r>
                <a:r>
                  <a:rPr lang="zh-CN" altLang="en-US" dirty="0"/>
                  <a:t>和</a:t>
                </a:r>
                <a:r>
                  <a:rPr lang="en-US" altLang="zh-CN" dirty="0"/>
                  <a:t>Bob</a:t>
                </a:r>
                <a:r>
                  <a:rPr lang="zh-CN" altLang="en-US" dirty="0"/>
                  <a:t>轮流将这枚棋子沿有向边移动，无法移动者输</a:t>
                </a:r>
                <a:endParaRPr lang="en-US" altLang="zh-CN" dirty="0"/>
              </a:p>
              <a:p>
                <a:pPr>
                  <a:lnSpc>
                    <a:spcPct val="120000"/>
                  </a:lnSpc>
                </a:pPr>
                <a:r>
                  <a:rPr lang="zh-CN" altLang="en-US" dirty="0"/>
                  <a:t>设</a:t>
                </a:r>
                <a:r>
                  <a:rPr lang="en-US" altLang="zh-CN" dirty="0"/>
                  <a:t>f[u]=0/1</a:t>
                </a:r>
                <a:r>
                  <a:rPr lang="zh-CN" altLang="en-US" dirty="0"/>
                  <a:t>表示当前点是必败态</a:t>
                </a:r>
                <a:r>
                  <a:rPr lang="en-US" altLang="zh-CN" dirty="0"/>
                  <a:t>/</a:t>
                </a:r>
                <a:r>
                  <a:rPr lang="zh-CN" altLang="en-US" dirty="0"/>
                  <a:t>必胜态</a:t>
                </a:r>
                <a:endParaRPr lang="en-US" altLang="zh-CN" dirty="0"/>
              </a:p>
              <a:p>
                <a:pPr>
                  <a:lnSpc>
                    <a:spcPct val="120000"/>
                  </a:lnSpc>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𝑂</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𝑅</m:t>
                          </m:r>
                        </m:e>
                        <m:sub>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sub>
                      </m:sSub>
                      <m:bar>
                        <m:barPr>
                          <m:pos m:val="top"/>
                          <m:ctrlPr>
                            <a:rPr lang="en-US" altLang="zh-CN" i="1">
                              <a:latin typeface="Cambria Math" panose="02040503050406030204" pitchFamily="18" charset="0"/>
                            </a:rPr>
                          </m:ctrlPr>
                        </m:barPr>
                        <m:e>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𝑣</m:t>
                              </m:r>
                            </m:e>
                          </m:d>
                        </m:e>
                      </m:bar>
                    </m:oMath>
                  </m:oMathPara>
                </a14:m>
                <a:endParaRPr lang="en-US" altLang="zh-CN" dirty="0"/>
              </a:p>
              <a:p>
                <a:pPr>
                  <a:lnSpc>
                    <a:spcPct val="120000"/>
                  </a:lnSpc>
                </a:pPr>
                <a:r>
                  <a:rPr lang="zh-CN" altLang="en-US" dirty="0"/>
                  <a:t>如上页，所有博弈都可以抽象为有向图博弈</a:t>
                </a:r>
                <a:endParaRPr lang="en-US" altLang="zh-CN" dirty="0"/>
              </a:p>
              <a:p>
                <a:pPr>
                  <a:lnSpc>
                    <a:spcPct val="120000"/>
                  </a:lnSpc>
                </a:pPr>
                <a:r>
                  <a:rPr lang="zh-CN" altLang="en-US" dirty="0"/>
                  <a:t>但是穷举所有状态不切实际</a:t>
                </a:r>
              </a:p>
            </p:txBody>
          </p:sp>
        </mc:Choice>
        <mc:Fallback xmlns="">
          <p:sp>
            <p:nvSpPr>
              <p:cNvPr id="2" name="内容占位符 1">
                <a:extLst>
                  <a:ext uri="{FF2B5EF4-FFF2-40B4-BE49-F238E27FC236}">
                    <a16:creationId xmlns:a16="http://schemas.microsoft.com/office/drawing/2014/main" id="{9911AF88-8895-49EA-9D60-DA0B46A7CA6F}"/>
                  </a:ext>
                </a:extLst>
              </p:cNvPr>
              <p:cNvSpPr>
                <a:spLocks noGrp="1" noRot="1" noChangeAspect="1" noMove="1" noResize="1" noEditPoints="1" noAdjustHandles="1" noChangeArrowheads="1" noChangeShapeType="1" noTextEdit="1"/>
              </p:cNvSpPr>
              <p:nvPr>
                <p:ph idx="1"/>
              </p:nvPr>
            </p:nvSpPr>
            <p:spPr>
              <a:xfrm>
                <a:off x="838200" y="1382233"/>
                <a:ext cx="7848600" cy="4938546"/>
              </a:xfrm>
              <a:blipFill>
                <a:blip r:embed="rId3"/>
                <a:stretch>
                  <a:fillRect l="-163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6BEC710-9DA5-4622-A9D6-2EB103E19755}"/>
              </a:ext>
            </a:extLst>
          </p:cNvPr>
          <p:cNvSpPr>
            <a:spLocks noGrp="1"/>
          </p:cNvSpPr>
          <p:nvPr>
            <p:ph type="ctrTitle"/>
          </p:nvPr>
        </p:nvSpPr>
        <p:spPr/>
        <p:txBody>
          <a:bodyPr/>
          <a:lstStyle/>
          <a:p>
            <a:r>
              <a:rPr lang="zh-CN" altLang="en-US" dirty="0"/>
              <a:t>单棋子有向图博弈</a:t>
            </a:r>
          </a:p>
        </p:txBody>
      </p:sp>
      <p:sp>
        <p:nvSpPr>
          <p:cNvPr id="4" name="内容占位符 3">
            <a:extLst>
              <a:ext uri="{FF2B5EF4-FFF2-40B4-BE49-F238E27FC236}">
                <a16:creationId xmlns:a16="http://schemas.microsoft.com/office/drawing/2014/main" id="{3385AB30-B2AF-49F0-B154-E1BDAE32F1F9}"/>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8DD2AC14-82A2-4FA0-B3F5-29C5D2331DEA}"/>
              </a:ext>
            </a:extLst>
          </p:cNvPr>
          <p:cNvGraphicFramePr>
            <a:graphicFrameLocks noChangeAspect="1"/>
          </p:cNvGraphicFramePr>
          <p:nvPr>
            <p:extLst>
              <p:ext uri="{D42A27DB-BD31-4B8C-83A1-F6EECF244321}">
                <p14:modId xmlns:p14="http://schemas.microsoft.com/office/powerpoint/2010/main" val="1273135261"/>
              </p:ext>
            </p:extLst>
          </p:nvPr>
        </p:nvGraphicFramePr>
        <p:xfrm>
          <a:off x="8878888" y="1438275"/>
          <a:ext cx="3171825" cy="3981450"/>
        </p:xfrm>
        <a:graphic>
          <a:graphicData uri="http://schemas.openxmlformats.org/presentationml/2006/ole">
            <mc:AlternateContent xmlns:mc="http://schemas.openxmlformats.org/markup-compatibility/2006">
              <mc:Choice xmlns:v="urn:schemas-microsoft-com:vml" Requires="v">
                <p:oleObj spid="_x0000_s23608" name="Image" r:id="rId4" imgW="3171240" imgH="3980880" progId="Photoshop.Image.18">
                  <p:embed/>
                </p:oleObj>
              </mc:Choice>
              <mc:Fallback>
                <p:oleObj name="Image" r:id="rId4" imgW="3171240" imgH="3980880" progId="Photoshop.Image.18">
                  <p:embed/>
                  <p:pic>
                    <p:nvPicPr>
                      <p:cNvPr id="0" name=""/>
                      <p:cNvPicPr/>
                      <p:nvPr/>
                    </p:nvPicPr>
                    <p:blipFill>
                      <a:blip r:embed="rId5"/>
                      <a:stretch>
                        <a:fillRect/>
                      </a:stretch>
                    </p:blipFill>
                    <p:spPr>
                      <a:xfrm>
                        <a:off x="8878888" y="1438275"/>
                        <a:ext cx="3171825" cy="3981450"/>
                      </a:xfrm>
                      <a:prstGeom prst="rect">
                        <a:avLst/>
                      </a:prstGeom>
                    </p:spPr>
                  </p:pic>
                </p:oleObj>
              </mc:Fallback>
            </mc:AlternateContent>
          </a:graphicData>
        </a:graphic>
      </p:graphicFrame>
    </p:spTree>
    <p:extLst>
      <p:ext uri="{BB962C8B-B14F-4D97-AF65-F5344CB8AC3E}">
        <p14:creationId xmlns:p14="http://schemas.microsoft.com/office/powerpoint/2010/main" val="3529733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C4919D1-8087-4F86-9CBA-04C46E3214AD}"/>
                  </a:ext>
                </a:extLst>
              </p:cNvPr>
              <p:cNvSpPr>
                <a:spLocks noGrp="1"/>
              </p:cNvSpPr>
              <p:nvPr>
                <p:ph idx="1"/>
              </p:nvPr>
            </p:nvSpPr>
            <p:spPr/>
            <p:txBody>
              <a:bodyPr/>
              <a:lstStyle/>
              <a:p>
                <a:r>
                  <a:rPr lang="zh-CN" altLang="en-US" dirty="0"/>
                  <a:t>有</a:t>
                </a:r>
                <a:r>
                  <a:rPr lang="en-US" altLang="zh-CN" dirty="0"/>
                  <a:t>n</a:t>
                </a:r>
                <a:r>
                  <a:rPr lang="zh-CN" altLang="en-US" dirty="0"/>
                  <a:t>堆石子，其中分别有</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𝑛</m:t>
                        </m:r>
                      </m:sub>
                    </m:sSub>
                  </m:oMath>
                </a14:m>
                <a:r>
                  <a:rPr lang="zh-CN" altLang="en-US" dirty="0"/>
                  <a:t>个石子</a:t>
                </a:r>
                <a:endParaRPr lang="en-US" altLang="zh-CN" dirty="0"/>
              </a:p>
              <a:p>
                <a:r>
                  <a:rPr lang="en-US" altLang="zh-CN" dirty="0"/>
                  <a:t>Alice</a:t>
                </a:r>
                <a:r>
                  <a:rPr lang="zh-CN" altLang="en-US" dirty="0"/>
                  <a:t>和</a:t>
                </a:r>
                <a:r>
                  <a:rPr lang="en-US" altLang="zh-CN" dirty="0"/>
                  <a:t>Bob</a:t>
                </a:r>
                <a:r>
                  <a:rPr lang="zh-CN" altLang="en-US" dirty="0"/>
                  <a:t>轮流取石子，每次取石子可以选择一堆，然后从中取走任意多的石子</a:t>
                </a:r>
                <a:endParaRPr lang="en-US" altLang="zh-CN" dirty="0"/>
              </a:p>
              <a:p>
                <a:r>
                  <a:rPr lang="zh-CN" altLang="en-US" dirty="0"/>
                  <a:t>最后不能再取的输</a:t>
                </a:r>
              </a:p>
            </p:txBody>
          </p:sp>
        </mc:Choice>
        <mc:Fallback xmlns="">
          <p:sp>
            <p:nvSpPr>
              <p:cNvPr id="2" name="内容占位符 1">
                <a:extLst>
                  <a:ext uri="{FF2B5EF4-FFF2-40B4-BE49-F238E27FC236}">
                    <a16:creationId xmlns:a16="http://schemas.microsoft.com/office/drawing/2014/main" id="{EC4919D1-8087-4F86-9CBA-04C46E3214AD}"/>
                  </a:ext>
                </a:extLst>
              </p:cNvPr>
              <p:cNvSpPr>
                <a:spLocks noGrp="1" noRot="1" noChangeAspect="1" noMove="1" noResize="1" noEditPoints="1" noAdjustHandles="1" noChangeArrowheads="1" noChangeShapeType="1" noTextEdit="1"/>
              </p:cNvSpPr>
              <p:nvPr>
                <p:ph idx="1"/>
              </p:nvPr>
            </p:nvSpPr>
            <p:spPr>
              <a:blipFill>
                <a:blip r:embed="rId2"/>
                <a:stretch>
                  <a:fillRect l="-1217" r="-81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2CC7BA3-AA37-4981-A6D7-ABA4C5AFA137}"/>
              </a:ext>
            </a:extLst>
          </p:cNvPr>
          <p:cNvSpPr>
            <a:spLocks noGrp="1"/>
          </p:cNvSpPr>
          <p:nvPr>
            <p:ph type="ctrTitle"/>
          </p:nvPr>
        </p:nvSpPr>
        <p:spPr/>
        <p:txBody>
          <a:bodyPr/>
          <a:lstStyle/>
          <a:p>
            <a:r>
              <a:rPr lang="zh-CN" altLang="en-US" dirty="0"/>
              <a:t>尼姆游戏</a:t>
            </a:r>
          </a:p>
        </p:txBody>
      </p:sp>
      <p:sp>
        <p:nvSpPr>
          <p:cNvPr id="4" name="内容占位符 3">
            <a:extLst>
              <a:ext uri="{FF2B5EF4-FFF2-40B4-BE49-F238E27FC236}">
                <a16:creationId xmlns:a16="http://schemas.microsoft.com/office/drawing/2014/main" id="{339C9ADA-56CE-4E19-BF1B-585D09EC721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11042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F1D1E00-FF7C-4B66-A7E3-85BEF4524747}"/>
                  </a:ext>
                </a:extLst>
              </p:cNvPr>
              <p:cNvSpPr>
                <a:spLocks noGrp="1"/>
              </p:cNvSpPr>
              <p:nvPr>
                <p:ph idx="1"/>
              </p:nvPr>
            </p:nvSpPr>
            <p:spPr/>
            <p:txBody>
              <a:bodyPr>
                <a:normAutofit/>
              </a:bodyPr>
              <a:lstStyle/>
              <a:p>
                <a:r>
                  <a:rPr lang="zh-CN" altLang="en-US" dirty="0"/>
                  <a:t>裸的辛普森积分容易被卡</a:t>
                </a:r>
                <a:endParaRPr lang="en-US" altLang="zh-CN" dirty="0"/>
              </a:p>
              <a:p>
                <a:endParaRPr lang="en-US" altLang="zh-CN" dirty="0"/>
              </a:p>
              <a:p>
                <a:r>
                  <a:rPr lang="zh-CN" altLang="en-US" dirty="0"/>
                  <a:t>自适应辛普森积分是一个</a:t>
                </a:r>
                <a:r>
                  <a:rPr lang="zh-CN" altLang="en-US" dirty="0">
                    <a:solidFill>
                      <a:srgbClr val="FFCC00"/>
                    </a:solidFill>
                  </a:rPr>
                  <a:t>递归</a:t>
                </a:r>
                <a:r>
                  <a:rPr lang="zh-CN" altLang="en-US" dirty="0"/>
                  <a:t>的过程</a:t>
                </a:r>
                <a:endParaRPr lang="en-US" altLang="zh-CN" dirty="0"/>
              </a:p>
              <a:p>
                <a:r>
                  <a:rPr lang="en-US" altLang="zh-CN" dirty="0"/>
                  <a:t>	1.</a:t>
                </a:r>
                <a:r>
                  <a:rPr lang="zh-CN" altLang="en-US" dirty="0"/>
                  <a:t>直接对当前区间</a:t>
                </a:r>
                <a:r>
                  <a:rPr lang="en-US" altLang="zh-CN" dirty="0"/>
                  <a:t>(</a:t>
                </a:r>
                <a:r>
                  <a:rPr lang="en-US" altLang="zh-CN" dirty="0" err="1"/>
                  <a:t>a,b</a:t>
                </a:r>
                <a:r>
                  <a:rPr lang="en-US" altLang="zh-CN" dirty="0"/>
                  <a:t>)</a:t>
                </a:r>
                <a:r>
                  <a:rPr lang="zh-CN" altLang="en-US" dirty="0"/>
                  <a:t>使用上页式子计算积分，记为</a:t>
                </a:r>
                <a:r>
                  <a:rPr lang="en-US" altLang="zh-CN" dirty="0"/>
                  <a:t>S</a:t>
                </a:r>
              </a:p>
              <a:p>
                <a:r>
                  <a:rPr lang="en-US" altLang="zh-CN" dirty="0"/>
                  <a:t>	2.</a:t>
                </a:r>
                <a:r>
                  <a:rPr lang="zh-CN" altLang="en-US" dirty="0"/>
                  <a:t>将当前区间划分为左右两端</a:t>
                </a:r>
                <a:r>
                  <a:rPr lang="en-US" altLang="zh-CN" dirty="0"/>
                  <a:t>(</a:t>
                </a:r>
                <a:r>
                  <a:rPr lang="en-US" altLang="zh-CN" dirty="0" err="1"/>
                  <a:t>a,m</a:t>
                </a:r>
                <a:r>
                  <a:rPr lang="en-US" altLang="zh-CN" dirty="0"/>
                  <a:t>)(</a:t>
                </a:r>
                <a:r>
                  <a:rPr lang="en-US" altLang="zh-CN" dirty="0" err="1"/>
                  <a:t>m,b</a:t>
                </a:r>
                <a:r>
                  <a:rPr lang="en-US" altLang="zh-CN" dirty="0"/>
                  <a:t>)</a:t>
                </a:r>
                <a14:m>
                  <m:oMath xmlns:m="http://schemas.openxmlformats.org/officeDocument/2006/math">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𝑚</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num>
                          <m:den>
                            <m:r>
                              <a:rPr lang="en-US" altLang="zh-CN" b="0" i="1" smtClean="0">
                                <a:latin typeface="Cambria Math" panose="02040503050406030204" pitchFamily="18" charset="0"/>
                              </a:rPr>
                              <m:t>2</m:t>
                            </m:r>
                          </m:den>
                        </m:f>
                      </m:e>
                    </m:d>
                  </m:oMath>
                </a14:m>
                <a:endParaRPr lang="en-US" altLang="zh-CN" dirty="0"/>
              </a:p>
              <a:p>
                <a:r>
                  <a:rPr lang="en-US" altLang="zh-CN" dirty="0"/>
                  <a:t>	3.</a:t>
                </a:r>
                <a:r>
                  <a:rPr lang="zh-CN" altLang="en-US" dirty="0"/>
                  <a:t>分别对左右两个区间计算积分记为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𝑆</m:t>
                        </m:r>
                      </m:e>
                      <m:sub>
                        <m:r>
                          <a:rPr lang="en-US" altLang="zh-CN" b="0" i="1" smtClean="0">
                            <a:latin typeface="Cambria Math" panose="02040503050406030204" pitchFamily="18" charset="0"/>
                          </a:rPr>
                          <m:t>𝐿</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𝑆</m:t>
                        </m:r>
                      </m:e>
                      <m:sub>
                        <m:r>
                          <a:rPr lang="en-US" altLang="zh-CN" b="0" i="1" smtClean="0">
                            <a:latin typeface="Cambria Math" panose="02040503050406030204" pitchFamily="18" charset="0"/>
                          </a:rPr>
                          <m:t>𝑅</m:t>
                        </m:r>
                      </m:sub>
                    </m:sSub>
                  </m:oMath>
                </a14:m>
                <a:endParaRPr lang="en-US" altLang="zh-CN" dirty="0"/>
              </a:p>
              <a:p>
                <a:r>
                  <a:rPr lang="en-US" altLang="zh-CN" dirty="0"/>
                  <a:t>	4.</a:t>
                </a:r>
                <a:r>
                  <a:rPr lang="zh-CN" altLang="en-US" dirty="0"/>
                  <a:t>计算两次积分的误差</a:t>
                </a:r>
                <a14:m>
                  <m:oMath xmlns:m="http://schemas.openxmlformats.org/officeDocument/2006/math">
                    <m:r>
                      <a:rPr lang="en-US" altLang="zh-CN" b="0" i="1" smtClean="0">
                        <a:latin typeface="Cambria Math" panose="02040503050406030204" pitchFamily="18" charset="0"/>
                      </a:rPr>
                      <m:t>|</m:t>
                    </m:r>
                    <m:r>
                      <a:rPr lang="en-US" altLang="zh-CN" b="0" i="1" smtClean="0">
                        <a:latin typeface="Cambria Math" panose="02040503050406030204" pitchFamily="18" charset="0"/>
                      </a:rPr>
                      <m:t>𝑆</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𝑆</m:t>
                        </m:r>
                      </m:e>
                      <m:sub>
                        <m:r>
                          <a:rPr lang="en-US" altLang="zh-CN" b="0" i="1" smtClean="0">
                            <a:latin typeface="Cambria Math" panose="02040503050406030204" pitchFamily="18" charset="0"/>
                          </a:rPr>
                          <m:t>𝐿</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𝑆</m:t>
                        </m:r>
                      </m:e>
                      <m:sub>
                        <m:r>
                          <a:rPr lang="en-US" altLang="zh-CN" b="0" i="1" smtClean="0">
                            <a:latin typeface="Cambria Math" panose="02040503050406030204" pitchFamily="18" charset="0"/>
                          </a:rPr>
                          <m:t>𝑅</m:t>
                        </m:r>
                      </m:sub>
                    </m:sSub>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zh-CN" altLang="en-US" dirty="0"/>
                  <a:t>如果误差较小则终止</a:t>
                </a:r>
                <a:r>
                  <a:rPr lang="en-US" altLang="zh-CN" dirty="0"/>
                  <a:t>	   </a:t>
                </a:r>
                <a:r>
                  <a:rPr lang="zh-CN" altLang="en-US" dirty="0"/>
                  <a:t>递归，返回</a:t>
                </a:r>
                <a:r>
                  <a:rPr lang="en-US" altLang="zh-CN" dirty="0"/>
                  <a:t>S</a:t>
                </a:r>
                <a:r>
                  <a:rPr lang="zh-CN" altLang="en-US" dirty="0"/>
                  <a:t>；否则递归求解两段积分，返回两段积分的和</a:t>
                </a:r>
                <a:endParaRPr lang="en-US" altLang="zh-CN" dirty="0"/>
              </a:p>
            </p:txBody>
          </p:sp>
        </mc:Choice>
        <mc:Fallback xmlns="">
          <p:sp>
            <p:nvSpPr>
              <p:cNvPr id="2" name="内容占位符 1">
                <a:extLst>
                  <a:ext uri="{FF2B5EF4-FFF2-40B4-BE49-F238E27FC236}">
                    <a16:creationId xmlns:a16="http://schemas.microsoft.com/office/drawing/2014/main" id="{EF1D1E00-FF7C-4B66-A7E3-85BEF4524747}"/>
                  </a:ext>
                </a:extLst>
              </p:cNvPr>
              <p:cNvSpPr>
                <a:spLocks noGrp="1" noRot="1" noChangeAspect="1" noMove="1" noResize="1" noEditPoints="1" noAdjustHandles="1" noChangeArrowheads="1" noChangeShapeType="1" noTextEdit="1"/>
              </p:cNvSpPr>
              <p:nvPr>
                <p:ph idx="1"/>
              </p:nvPr>
            </p:nvSpPr>
            <p:spPr>
              <a:blipFill>
                <a:blip r:embed="rId2"/>
                <a:stretch>
                  <a:fillRect l="-1217" r="-11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933F86B-BA58-40DF-A85A-E54831F6B43E}"/>
              </a:ext>
            </a:extLst>
          </p:cNvPr>
          <p:cNvSpPr>
            <a:spLocks noGrp="1"/>
          </p:cNvSpPr>
          <p:nvPr>
            <p:ph type="ctrTitle"/>
          </p:nvPr>
        </p:nvSpPr>
        <p:spPr/>
        <p:txBody>
          <a:bodyPr/>
          <a:lstStyle/>
          <a:p>
            <a:r>
              <a:rPr lang="zh-CN" altLang="en-US" dirty="0"/>
              <a:t>自适应辛普森积分</a:t>
            </a:r>
          </a:p>
        </p:txBody>
      </p:sp>
      <p:sp>
        <p:nvSpPr>
          <p:cNvPr id="4" name="内容占位符 3">
            <a:extLst>
              <a:ext uri="{FF2B5EF4-FFF2-40B4-BE49-F238E27FC236}">
                <a16:creationId xmlns:a16="http://schemas.microsoft.com/office/drawing/2014/main" id="{802F777A-C565-44E7-89ED-99CE2519B40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18320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F6E61CA-1949-47F0-A82A-22B4F5BD0B02}"/>
                  </a:ext>
                </a:extLst>
              </p:cNvPr>
              <p:cNvSpPr>
                <a:spLocks noGrp="1"/>
              </p:cNvSpPr>
              <p:nvPr>
                <p:ph idx="1"/>
              </p:nvPr>
            </p:nvSpPr>
            <p:spPr/>
            <p:txBody>
              <a:bodyPr/>
              <a:lstStyle/>
              <a:p>
                <a:r>
                  <a:rPr lang="zh-CN" altLang="en-US" dirty="0"/>
                  <a:t>尼姆游戏先手必胜当且仅当</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≠0</m:t>
                    </m:r>
                  </m:oMath>
                </a14:m>
                <a:r>
                  <a:rPr lang="zh-CN" altLang="en-US" dirty="0"/>
                  <a:t> </a:t>
                </a:r>
                <a:endParaRPr lang="en-US" altLang="zh-CN" dirty="0"/>
              </a:p>
              <a:p>
                <a:r>
                  <a:rPr lang="zh-CN" altLang="en-US" dirty="0"/>
                  <a:t>必胜策略是当异或和大于</a:t>
                </a:r>
                <a:r>
                  <a:rPr lang="en-US" altLang="zh-CN" dirty="0"/>
                  <a:t>0</a:t>
                </a:r>
                <a:r>
                  <a:rPr lang="zh-CN" altLang="en-US" dirty="0"/>
                  <a:t>时将其调整为</a:t>
                </a:r>
                <a:r>
                  <a:rPr lang="en-US" altLang="zh-CN" dirty="0"/>
                  <a:t>0</a:t>
                </a:r>
              </a:p>
              <a:p>
                <a:r>
                  <a:rPr lang="zh-CN" altLang="en-US" dirty="0"/>
                  <a:t>此时，设</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2</m:t>
                        </m:r>
                      </m:sub>
                    </m:sSub>
                    <m:r>
                      <a:rPr lang="en-US" altLang="zh-CN" b="0" i="1" smtClean="0">
                        <a:latin typeface="Cambria Math" panose="02040503050406030204" pitchFamily="18" charset="0"/>
                      </a:rPr>
                      <m:t>^</m:t>
                    </m:r>
                    <m:r>
                      <a:rPr lang="en-US" altLang="zh-CN" i="1">
                        <a:latin typeface="Cambria Math" panose="02040503050406030204" pitchFamily="18" charset="0"/>
                      </a:rPr>
                      <m:t>…</m:t>
                    </m:r>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𝑛</m:t>
                        </m:r>
                      </m:sub>
                    </m:sSub>
                    <m:r>
                      <a:rPr lang="en-US" altLang="zh-CN"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≠0</m:t>
                    </m:r>
                  </m:oMath>
                </a14:m>
                <a:endParaRPr lang="en-US" altLang="zh-CN" dirty="0"/>
              </a:p>
              <a:p>
                <a:r>
                  <a:rPr lang="en-US" altLang="zh-CN" dirty="0"/>
                  <a:t>	</a:t>
                </a:r>
                <a:r>
                  <a:rPr lang="zh-CN" altLang="en-US" dirty="0"/>
                  <a:t>找出</a:t>
                </a:r>
                <a:r>
                  <a:rPr lang="en-US" altLang="zh-CN" dirty="0"/>
                  <a:t>b</a:t>
                </a:r>
                <a:r>
                  <a:rPr lang="zh-CN" altLang="en-US" dirty="0"/>
                  <a:t>二进制表示的最高非</a:t>
                </a:r>
                <a:r>
                  <a:rPr lang="en-US" altLang="zh-CN" dirty="0"/>
                  <a:t>0</a:t>
                </a:r>
                <a:r>
                  <a:rPr lang="zh-CN" altLang="en-US" dirty="0"/>
                  <a:t>位，这个</a:t>
                </a:r>
                <a:r>
                  <a:rPr lang="en-US" altLang="zh-CN" dirty="0"/>
                  <a:t>1</a:t>
                </a:r>
                <a:r>
                  <a:rPr lang="zh-CN" altLang="en-US" dirty="0"/>
                  <a:t>必然来自前面某一个</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𝑘</m:t>
                        </m:r>
                      </m:sub>
                    </m:sSub>
                  </m:oMath>
                </a14:m>
                <a:r>
                  <a:rPr lang="zh-CN" altLang="en-US" dirty="0"/>
                  <a:t>，</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𝑘</m:t>
                        </m:r>
                      </m:sub>
                    </m:sSub>
                    <m:r>
                      <a:rPr lang="en-US" altLang="zh-CN" b="0" i="1" smtClean="0">
                        <a:latin typeface="Cambria Math" panose="02040503050406030204" pitchFamily="18" charset="0"/>
                      </a:rPr>
                      <m:t>&gt;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𝑘</m:t>
                        </m:r>
                      </m:sub>
                    </m:sSub>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b</m:t>
                    </m:r>
                  </m:oMath>
                </a14:m>
                <a:r>
                  <a:rPr lang="zh-CN" altLang="en-US" dirty="0"/>
                  <a:t>，将</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𝑘</m:t>
                        </m:r>
                      </m:sub>
                    </m:sSub>
                  </m:oMath>
                </a14:m>
                <a:r>
                  <a:rPr lang="zh-CN" altLang="en-US" dirty="0"/>
                  <a:t>拿成</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𝑘</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𝑏</m:t>
                    </m:r>
                  </m:oMath>
                </a14:m>
                <a:endParaRPr lang="en-US" altLang="zh-CN" dirty="0"/>
              </a:p>
              <a:p>
                <a:r>
                  <a:rPr lang="zh-CN" altLang="en-US" dirty="0"/>
                  <a:t>后手无论做什么都会使异或和大于</a:t>
                </a:r>
                <a:r>
                  <a:rPr lang="en-US" altLang="zh-CN" dirty="0"/>
                  <a:t>0</a:t>
                </a:r>
                <a:endParaRPr lang="zh-CN" altLang="en-US" dirty="0"/>
              </a:p>
            </p:txBody>
          </p:sp>
        </mc:Choice>
        <mc:Fallback xmlns="">
          <p:sp>
            <p:nvSpPr>
              <p:cNvPr id="2" name="内容占位符 1">
                <a:extLst>
                  <a:ext uri="{FF2B5EF4-FFF2-40B4-BE49-F238E27FC236}">
                    <a16:creationId xmlns:a16="http://schemas.microsoft.com/office/drawing/2014/main" id="{3F6E61CA-1949-47F0-A82A-22B4F5BD0B02}"/>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E792B0A-3C3D-4B0C-8C08-E78F44FCE07A}"/>
              </a:ext>
            </a:extLst>
          </p:cNvPr>
          <p:cNvSpPr>
            <a:spLocks noGrp="1"/>
          </p:cNvSpPr>
          <p:nvPr>
            <p:ph type="ctrTitle"/>
          </p:nvPr>
        </p:nvSpPr>
        <p:spPr/>
        <p:txBody>
          <a:bodyPr/>
          <a:lstStyle/>
          <a:p>
            <a:r>
              <a:rPr lang="zh-CN" altLang="en-US" dirty="0"/>
              <a:t>尼姆游戏必胜策略</a:t>
            </a:r>
          </a:p>
        </p:txBody>
      </p:sp>
      <p:sp>
        <p:nvSpPr>
          <p:cNvPr id="4" name="内容占位符 3">
            <a:extLst>
              <a:ext uri="{FF2B5EF4-FFF2-40B4-BE49-F238E27FC236}">
                <a16:creationId xmlns:a16="http://schemas.microsoft.com/office/drawing/2014/main" id="{00C2D2BE-B15D-479B-8520-4C340571614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600312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62F18BD-7009-49C5-BFF5-5AE40C398D2A}"/>
              </a:ext>
            </a:extLst>
          </p:cNvPr>
          <p:cNvSpPr>
            <a:spLocks noGrp="1"/>
          </p:cNvSpPr>
          <p:nvPr>
            <p:ph idx="1"/>
          </p:nvPr>
        </p:nvSpPr>
        <p:spPr/>
        <p:txBody>
          <a:bodyPr/>
          <a:lstStyle/>
          <a:p>
            <a:r>
              <a:rPr lang="en-US" altLang="zh-CN" dirty="0" err="1"/>
              <a:t>mex</a:t>
            </a:r>
            <a:r>
              <a:rPr lang="en-US" altLang="zh-CN" dirty="0"/>
              <a:t>{A}</a:t>
            </a:r>
            <a:r>
              <a:rPr lang="zh-CN" altLang="en-US" dirty="0"/>
              <a:t>表示不属于</a:t>
            </a:r>
            <a:r>
              <a:rPr lang="en-US" altLang="zh-CN" dirty="0"/>
              <a:t>A</a:t>
            </a:r>
            <a:r>
              <a:rPr lang="zh-CN" altLang="en-US" dirty="0"/>
              <a:t>的最小非负整数</a:t>
            </a:r>
            <a:endParaRPr lang="en-US" altLang="zh-CN" dirty="0"/>
          </a:p>
          <a:p>
            <a:r>
              <a:rPr lang="zh-CN" altLang="en-US" dirty="0"/>
              <a:t>例如</a:t>
            </a:r>
            <a:r>
              <a:rPr lang="en-US" altLang="zh-CN" dirty="0" err="1"/>
              <a:t>mex</a:t>
            </a:r>
            <a:r>
              <a:rPr lang="en-US" altLang="zh-CN" dirty="0"/>
              <a:t>{0,1,3}=2,mex{1,2,3}=0,mex{0,1,2}=3</a:t>
            </a:r>
            <a:endParaRPr lang="zh-CN" altLang="en-US" dirty="0"/>
          </a:p>
        </p:txBody>
      </p:sp>
      <p:sp>
        <p:nvSpPr>
          <p:cNvPr id="3" name="标题 2">
            <a:extLst>
              <a:ext uri="{FF2B5EF4-FFF2-40B4-BE49-F238E27FC236}">
                <a16:creationId xmlns:a16="http://schemas.microsoft.com/office/drawing/2014/main" id="{C0F9CD26-13CF-4504-8FEE-90F07C27EA81}"/>
              </a:ext>
            </a:extLst>
          </p:cNvPr>
          <p:cNvSpPr>
            <a:spLocks noGrp="1"/>
          </p:cNvSpPr>
          <p:nvPr>
            <p:ph type="ctrTitle"/>
          </p:nvPr>
        </p:nvSpPr>
        <p:spPr/>
        <p:txBody>
          <a:bodyPr/>
          <a:lstStyle/>
          <a:p>
            <a:r>
              <a:rPr lang="en-US" altLang="zh-CN" dirty="0" err="1"/>
              <a:t>mex</a:t>
            </a:r>
            <a:r>
              <a:rPr lang="en-US" altLang="zh-CN" dirty="0"/>
              <a:t>{}</a:t>
            </a:r>
            <a:endParaRPr lang="zh-CN" altLang="en-US" dirty="0"/>
          </a:p>
        </p:txBody>
      </p:sp>
      <p:sp>
        <p:nvSpPr>
          <p:cNvPr id="4" name="内容占位符 3">
            <a:extLst>
              <a:ext uri="{FF2B5EF4-FFF2-40B4-BE49-F238E27FC236}">
                <a16:creationId xmlns:a16="http://schemas.microsoft.com/office/drawing/2014/main" id="{243B7482-1D93-4247-8EC1-877858970C0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77077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11C0460-CB6A-45EA-9105-7AD748A35748}"/>
                  </a:ext>
                </a:extLst>
              </p:cNvPr>
              <p:cNvSpPr>
                <a:spLocks noGrp="1"/>
              </p:cNvSpPr>
              <p:nvPr>
                <p:ph idx="1"/>
              </p:nvPr>
            </p:nvSpPr>
            <p:spPr/>
            <p:txBody>
              <a:bodyPr/>
              <a:lstStyle/>
              <a:p>
                <a:pPr>
                  <a:lnSpc>
                    <a:spcPct val="120000"/>
                  </a:lnSpc>
                </a:pPr>
                <a:r>
                  <a:rPr lang="zh-CN" altLang="en-US" dirty="0"/>
                  <a:t>对于一个没有后继状态的状态，其</a:t>
                </a:r>
                <a:r>
                  <a:rPr lang="en-US" altLang="zh-CN" dirty="0"/>
                  <a:t>SG</a:t>
                </a:r>
                <a:r>
                  <a:rPr lang="zh-CN" altLang="en-US" dirty="0"/>
                  <a:t>函数值为</a:t>
                </a:r>
                <a:r>
                  <a:rPr lang="en-US" altLang="zh-CN" dirty="0"/>
                  <a:t>0</a:t>
                </a:r>
              </a:p>
              <a:p>
                <a:pPr>
                  <a:lnSpc>
                    <a:spcPct val="120000"/>
                  </a:lnSpc>
                </a:pPr>
                <a:r>
                  <a:rPr lang="zh-CN" altLang="en-US" dirty="0"/>
                  <a:t>一个状态</a:t>
                </a:r>
                <a:r>
                  <a:rPr lang="en-US" altLang="zh-CN" dirty="0"/>
                  <a:t>u</a:t>
                </a:r>
                <a:r>
                  <a:rPr lang="zh-CN" altLang="en-US" dirty="0"/>
                  <a:t>的后续状态为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𝑘</m:t>
                        </m:r>
                      </m:sub>
                    </m:sSub>
                  </m:oMath>
                </a14:m>
                <a:r>
                  <a:rPr lang="zh-CN" altLang="en-US" dirty="0"/>
                  <a:t>，</a:t>
                </a:r>
                <a:endParaRPr lang="en-US" altLang="zh-CN" b="0" i="1" dirty="0">
                  <a:latin typeface="Cambria Math" panose="02040503050406030204" pitchFamily="18" charset="0"/>
                </a:endParaRPr>
              </a:p>
              <a:p>
                <a:pPr>
                  <a:lnSpc>
                    <a:spcPct val="120000"/>
                  </a:lnSpc>
                </a:pPr>
                <a14:m>
                  <m:oMathPara xmlns:m="http://schemas.openxmlformats.org/officeDocument/2006/math">
                    <m:oMathParaPr>
                      <m:jc m:val="centerGroup"/>
                    </m:oMathParaPr>
                    <m:oMath xmlns:m="http://schemas.openxmlformats.org/officeDocument/2006/math">
                      <m:r>
                        <a:rPr lang="en-US" altLang="zh-CN" b="0" i="1" dirty="0" smtClean="0">
                          <a:latin typeface="Cambria Math" panose="02040503050406030204" pitchFamily="18" charset="0"/>
                        </a:rPr>
                        <m:t>𝑆𝐺</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𝑢</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𝑚𝑒𝑥</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𝑆𝐺</m:t>
                      </m:r>
                      <m:r>
                        <a:rPr lang="en-US" altLang="zh-CN" b="0" i="1" dirty="0" smtClean="0">
                          <a:latin typeface="Cambria Math" panose="02040503050406030204" pitchFamily="18" charset="0"/>
                        </a:rPr>
                        <m:t>(</m:t>
                      </m:r>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𝑣</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𝑆𝐺</m:t>
                      </m:r>
                      <m:r>
                        <a:rPr lang="en-US" altLang="zh-CN" b="0" i="1" dirty="0" smtClean="0">
                          <a:latin typeface="Cambria Math" panose="02040503050406030204" pitchFamily="18" charset="0"/>
                        </a:rPr>
                        <m:t>(</m:t>
                      </m:r>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𝑣</m:t>
                          </m:r>
                        </m:e>
                        <m:sub>
                          <m:r>
                            <a:rPr lang="en-US" altLang="zh-CN" b="0" i="1" dirty="0" smtClean="0">
                              <a:latin typeface="Cambria Math" panose="02040503050406030204" pitchFamily="18" charset="0"/>
                            </a:rPr>
                            <m:t>2</m:t>
                          </m:r>
                        </m:sub>
                      </m:sSub>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𝑆𝐺</m:t>
                      </m:r>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𝑣</m:t>
                          </m:r>
                        </m:e>
                        <m:sub>
                          <m:r>
                            <a:rPr lang="en-US" altLang="zh-CN" b="0" i="1" dirty="0" smtClean="0">
                              <a:latin typeface="Cambria Math" panose="02040503050406030204" pitchFamily="18" charset="0"/>
                            </a:rPr>
                            <m:t>𝑘</m:t>
                          </m:r>
                        </m:sub>
                      </m:sSub>
                      <m:r>
                        <a:rPr lang="en-US" altLang="zh-CN" b="0" i="1" dirty="0" smtClean="0">
                          <a:latin typeface="Cambria Math" panose="02040503050406030204" pitchFamily="18" charset="0"/>
                        </a:rPr>
                        <m:t>)}</m:t>
                      </m:r>
                    </m:oMath>
                  </m:oMathPara>
                </a14:m>
                <a:endParaRPr lang="en-US" altLang="zh-CN" dirty="0"/>
              </a:p>
              <a:p>
                <a:pPr>
                  <a:lnSpc>
                    <a:spcPct val="120000"/>
                  </a:lnSpc>
                </a:pPr>
                <a:r>
                  <a:rPr lang="zh-CN" altLang="en-US" dirty="0"/>
                  <a:t>一个状态</a:t>
                </a:r>
                <a:r>
                  <a:rPr lang="en-US" altLang="zh-CN" dirty="0"/>
                  <a:t>SG</a:t>
                </a:r>
                <a:r>
                  <a:rPr lang="zh-CN" altLang="en-US" dirty="0"/>
                  <a:t>函数值为</a:t>
                </a:r>
                <a:r>
                  <a:rPr lang="en-US" altLang="zh-CN" dirty="0"/>
                  <a:t>0</a:t>
                </a:r>
                <a:r>
                  <a:rPr lang="zh-CN" altLang="en-US" dirty="0"/>
                  <a:t>（后续状态全是必胜态）则是必输态</a:t>
                </a:r>
                <a:endParaRPr lang="en-US" altLang="zh-CN" dirty="0"/>
              </a:p>
              <a:p>
                <a:pPr>
                  <a:lnSpc>
                    <a:spcPct val="120000"/>
                  </a:lnSpc>
                </a:pPr>
                <a:r>
                  <a:rPr lang="zh-CN" altLang="en-US" dirty="0"/>
                  <a:t>一个状态</a:t>
                </a:r>
                <a:r>
                  <a:rPr lang="en-US" altLang="zh-CN" dirty="0"/>
                  <a:t>SG</a:t>
                </a:r>
                <a:r>
                  <a:rPr lang="zh-CN" altLang="en-US" dirty="0"/>
                  <a:t>函数值大于</a:t>
                </a:r>
                <a:r>
                  <a:rPr lang="en-US" altLang="zh-CN" dirty="0"/>
                  <a:t>0(</a:t>
                </a:r>
                <a:r>
                  <a:rPr lang="zh-CN" altLang="en-US" dirty="0"/>
                  <a:t>后续状态中有必输态</a:t>
                </a:r>
                <a:r>
                  <a:rPr lang="en-US" altLang="zh-CN" dirty="0"/>
                  <a:t>)</a:t>
                </a:r>
                <a:r>
                  <a:rPr lang="zh-CN" altLang="en-US" dirty="0"/>
                  <a:t>则是必胜态</a:t>
                </a:r>
                <a:endParaRPr lang="en-US" altLang="zh-CN" dirty="0"/>
              </a:p>
            </p:txBody>
          </p:sp>
        </mc:Choice>
        <mc:Fallback xmlns="">
          <p:sp>
            <p:nvSpPr>
              <p:cNvPr id="2" name="内容占位符 1">
                <a:extLst>
                  <a:ext uri="{FF2B5EF4-FFF2-40B4-BE49-F238E27FC236}">
                    <a16:creationId xmlns:a16="http://schemas.microsoft.com/office/drawing/2014/main" id="{611C0460-CB6A-45EA-9105-7AD748A35748}"/>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C56E5F1-4CEF-494F-88D0-7695AE55A46F}"/>
              </a:ext>
            </a:extLst>
          </p:cNvPr>
          <p:cNvSpPr>
            <a:spLocks noGrp="1"/>
          </p:cNvSpPr>
          <p:nvPr>
            <p:ph type="ctrTitle"/>
          </p:nvPr>
        </p:nvSpPr>
        <p:spPr/>
        <p:txBody>
          <a:bodyPr/>
          <a:lstStyle/>
          <a:p>
            <a:r>
              <a:rPr lang="en-US" altLang="zh-CN" dirty="0"/>
              <a:t>SG</a:t>
            </a:r>
            <a:r>
              <a:rPr lang="zh-CN" altLang="en-US" dirty="0"/>
              <a:t>函数</a:t>
            </a:r>
          </a:p>
        </p:txBody>
      </p:sp>
      <p:sp>
        <p:nvSpPr>
          <p:cNvPr id="4" name="内容占位符 3">
            <a:extLst>
              <a:ext uri="{FF2B5EF4-FFF2-40B4-BE49-F238E27FC236}">
                <a16:creationId xmlns:a16="http://schemas.microsoft.com/office/drawing/2014/main" id="{67FD8264-1862-432F-A5CC-CFCDCB9B51A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357340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11C0460-CB6A-45EA-9105-7AD748A35748}"/>
                  </a:ext>
                </a:extLst>
              </p:cNvPr>
              <p:cNvSpPr>
                <a:spLocks noGrp="1"/>
              </p:cNvSpPr>
              <p:nvPr>
                <p:ph idx="1"/>
              </p:nvPr>
            </p:nvSpPr>
            <p:spPr/>
            <p:txBody>
              <a:bodyPr/>
              <a:lstStyle/>
              <a:p>
                <a:pPr>
                  <a:lnSpc>
                    <a:spcPct val="120000"/>
                  </a:lnSpc>
                </a:pPr>
                <a:r>
                  <a:rPr lang="zh-CN" altLang="en-US" dirty="0"/>
                  <a:t>对于一个没有后继状态的状态，其</a:t>
                </a:r>
                <a:r>
                  <a:rPr lang="en-US" altLang="zh-CN" dirty="0"/>
                  <a:t>SG</a:t>
                </a:r>
                <a:r>
                  <a:rPr lang="zh-CN" altLang="en-US" dirty="0"/>
                  <a:t>函数值为</a:t>
                </a:r>
                <a:r>
                  <a:rPr lang="en-US" altLang="zh-CN" dirty="0"/>
                  <a:t>0</a:t>
                </a:r>
              </a:p>
              <a:p>
                <a:pPr>
                  <a:lnSpc>
                    <a:spcPct val="120000"/>
                  </a:lnSpc>
                </a:pPr>
                <a:r>
                  <a:rPr lang="zh-CN" altLang="en-US" dirty="0"/>
                  <a:t>一个状态</a:t>
                </a:r>
                <a:r>
                  <a:rPr lang="en-US" altLang="zh-CN" dirty="0"/>
                  <a:t>u</a:t>
                </a:r>
                <a:r>
                  <a:rPr lang="zh-CN" altLang="en-US" dirty="0"/>
                  <a:t>的后续状态为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𝑘</m:t>
                        </m:r>
                      </m:sub>
                    </m:sSub>
                  </m:oMath>
                </a14:m>
                <a:r>
                  <a:rPr lang="zh-CN" altLang="en-US" dirty="0"/>
                  <a:t>，</a:t>
                </a:r>
                <a:endParaRPr lang="en-US" altLang="zh-CN" b="0" i="1" dirty="0">
                  <a:latin typeface="Cambria Math" panose="02040503050406030204" pitchFamily="18" charset="0"/>
                </a:endParaRPr>
              </a:p>
              <a:p>
                <a:pPr>
                  <a:lnSpc>
                    <a:spcPct val="120000"/>
                  </a:lnSpc>
                </a:pPr>
                <a14:m>
                  <m:oMathPara xmlns:m="http://schemas.openxmlformats.org/officeDocument/2006/math">
                    <m:oMathParaPr>
                      <m:jc m:val="centerGroup"/>
                    </m:oMathParaPr>
                    <m:oMath xmlns:m="http://schemas.openxmlformats.org/officeDocument/2006/math">
                      <m:r>
                        <a:rPr lang="en-US" altLang="zh-CN" b="0" i="1" dirty="0" smtClean="0">
                          <a:latin typeface="Cambria Math" panose="02040503050406030204" pitchFamily="18" charset="0"/>
                        </a:rPr>
                        <m:t>𝑆𝐺</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𝑢</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𝑚𝑒𝑥</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𝑆𝐺</m:t>
                      </m:r>
                      <m:r>
                        <a:rPr lang="en-US" altLang="zh-CN" b="0" i="1" dirty="0" smtClean="0">
                          <a:latin typeface="Cambria Math" panose="02040503050406030204" pitchFamily="18" charset="0"/>
                        </a:rPr>
                        <m:t>(</m:t>
                      </m:r>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𝑣</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𝑆𝐺</m:t>
                      </m:r>
                      <m:r>
                        <a:rPr lang="en-US" altLang="zh-CN" b="0" i="1" dirty="0" smtClean="0">
                          <a:latin typeface="Cambria Math" panose="02040503050406030204" pitchFamily="18" charset="0"/>
                        </a:rPr>
                        <m:t>(</m:t>
                      </m:r>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𝑣</m:t>
                          </m:r>
                        </m:e>
                        <m:sub>
                          <m:r>
                            <a:rPr lang="en-US" altLang="zh-CN" b="0" i="1" dirty="0" smtClean="0">
                              <a:latin typeface="Cambria Math" panose="02040503050406030204" pitchFamily="18" charset="0"/>
                            </a:rPr>
                            <m:t>2</m:t>
                          </m:r>
                        </m:sub>
                      </m:sSub>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𝑆𝐺</m:t>
                      </m:r>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𝑣</m:t>
                          </m:r>
                        </m:e>
                        <m:sub>
                          <m:r>
                            <a:rPr lang="en-US" altLang="zh-CN" b="0" i="1" dirty="0" smtClean="0">
                              <a:latin typeface="Cambria Math" panose="02040503050406030204" pitchFamily="18" charset="0"/>
                            </a:rPr>
                            <m:t>𝑘</m:t>
                          </m:r>
                        </m:sub>
                      </m:sSub>
                      <m:r>
                        <a:rPr lang="en-US" altLang="zh-CN" b="0" i="1" dirty="0" smtClean="0">
                          <a:latin typeface="Cambria Math" panose="02040503050406030204" pitchFamily="18" charset="0"/>
                        </a:rPr>
                        <m:t>)}</m:t>
                      </m:r>
                    </m:oMath>
                  </m:oMathPara>
                </a14:m>
                <a:endParaRPr lang="en-US" altLang="zh-CN" dirty="0"/>
              </a:p>
              <a:p>
                <a:pPr>
                  <a:lnSpc>
                    <a:spcPct val="120000"/>
                  </a:lnSpc>
                </a:pPr>
                <a:r>
                  <a:rPr lang="zh-CN" altLang="en-US" dirty="0"/>
                  <a:t>一个状态</a:t>
                </a:r>
                <a:r>
                  <a:rPr lang="en-US" altLang="zh-CN" dirty="0"/>
                  <a:t>SG</a:t>
                </a:r>
                <a:r>
                  <a:rPr lang="zh-CN" altLang="en-US" dirty="0"/>
                  <a:t>函数值为</a:t>
                </a:r>
                <a:r>
                  <a:rPr lang="en-US" altLang="zh-CN" dirty="0"/>
                  <a:t>0</a:t>
                </a:r>
                <a:r>
                  <a:rPr lang="zh-CN" altLang="en-US" dirty="0"/>
                  <a:t>（后续状态全是必胜态或没有后续状态）则是必输态</a:t>
                </a:r>
                <a:endParaRPr lang="en-US" altLang="zh-CN" dirty="0"/>
              </a:p>
              <a:p>
                <a:pPr>
                  <a:lnSpc>
                    <a:spcPct val="120000"/>
                  </a:lnSpc>
                </a:pPr>
                <a:r>
                  <a:rPr lang="zh-CN" altLang="en-US" dirty="0"/>
                  <a:t>一个状态</a:t>
                </a:r>
                <a:r>
                  <a:rPr lang="en-US" altLang="zh-CN" dirty="0"/>
                  <a:t>SG</a:t>
                </a:r>
                <a:r>
                  <a:rPr lang="zh-CN" altLang="en-US" dirty="0"/>
                  <a:t>函数值大于</a:t>
                </a:r>
                <a:r>
                  <a:rPr lang="en-US" altLang="zh-CN" dirty="0"/>
                  <a:t>0(</a:t>
                </a:r>
                <a:r>
                  <a:rPr lang="zh-CN" altLang="en-US" dirty="0"/>
                  <a:t>后续状态中有必输态</a:t>
                </a:r>
                <a:r>
                  <a:rPr lang="en-US" altLang="zh-CN" dirty="0"/>
                  <a:t>)</a:t>
                </a:r>
                <a:r>
                  <a:rPr lang="zh-CN" altLang="en-US" dirty="0"/>
                  <a:t>则是必胜态</a:t>
                </a:r>
                <a:endParaRPr lang="en-US" altLang="zh-CN" dirty="0"/>
              </a:p>
            </p:txBody>
          </p:sp>
        </mc:Choice>
        <mc:Fallback xmlns="">
          <p:sp>
            <p:nvSpPr>
              <p:cNvPr id="2" name="内容占位符 1">
                <a:extLst>
                  <a:ext uri="{FF2B5EF4-FFF2-40B4-BE49-F238E27FC236}">
                    <a16:creationId xmlns:a16="http://schemas.microsoft.com/office/drawing/2014/main" id="{611C0460-CB6A-45EA-9105-7AD748A35748}"/>
                  </a:ext>
                </a:extLst>
              </p:cNvPr>
              <p:cNvSpPr>
                <a:spLocks noGrp="1" noRot="1" noChangeAspect="1" noMove="1" noResize="1" noEditPoints="1" noAdjustHandles="1" noChangeArrowheads="1" noChangeShapeType="1" noTextEdit="1"/>
              </p:cNvSpPr>
              <p:nvPr>
                <p:ph idx="1"/>
              </p:nvPr>
            </p:nvSpPr>
            <p:spPr>
              <a:blipFill>
                <a:blip r:embed="rId2"/>
                <a:stretch>
                  <a:fillRect l="-1217" r="-11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C56E5F1-4CEF-494F-88D0-7695AE55A46F}"/>
              </a:ext>
            </a:extLst>
          </p:cNvPr>
          <p:cNvSpPr>
            <a:spLocks noGrp="1"/>
          </p:cNvSpPr>
          <p:nvPr>
            <p:ph type="ctrTitle"/>
          </p:nvPr>
        </p:nvSpPr>
        <p:spPr/>
        <p:txBody>
          <a:bodyPr/>
          <a:lstStyle/>
          <a:p>
            <a:r>
              <a:rPr lang="en-US" altLang="zh-CN" dirty="0"/>
              <a:t>SG</a:t>
            </a:r>
            <a:r>
              <a:rPr lang="zh-CN" altLang="en-US" dirty="0"/>
              <a:t>函数</a:t>
            </a:r>
          </a:p>
        </p:txBody>
      </p:sp>
      <p:sp>
        <p:nvSpPr>
          <p:cNvPr id="4" name="内容占位符 3">
            <a:extLst>
              <a:ext uri="{FF2B5EF4-FFF2-40B4-BE49-F238E27FC236}">
                <a16:creationId xmlns:a16="http://schemas.microsoft.com/office/drawing/2014/main" id="{67FD8264-1862-432F-A5CC-CFCDCB9B51A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1939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911AF88-8895-49EA-9D60-DA0B46A7CA6F}"/>
              </a:ext>
            </a:extLst>
          </p:cNvPr>
          <p:cNvSpPr>
            <a:spLocks noGrp="1"/>
          </p:cNvSpPr>
          <p:nvPr>
            <p:ph idx="1"/>
          </p:nvPr>
        </p:nvSpPr>
        <p:spPr>
          <a:xfrm>
            <a:off x="838200" y="1382233"/>
            <a:ext cx="7848600" cy="4938546"/>
          </a:xfrm>
        </p:spPr>
        <p:txBody>
          <a:bodyPr>
            <a:normAutofit fontScale="92500"/>
          </a:bodyPr>
          <a:lstStyle/>
          <a:p>
            <a:pPr>
              <a:lnSpc>
                <a:spcPct val="120000"/>
              </a:lnSpc>
            </a:pPr>
            <a:r>
              <a:rPr lang="zh-CN" altLang="en-US" dirty="0"/>
              <a:t>有一张</a:t>
            </a:r>
            <a:r>
              <a:rPr lang="en-US" altLang="zh-CN" dirty="0"/>
              <a:t>DAG</a:t>
            </a:r>
            <a:r>
              <a:rPr lang="zh-CN" altLang="en-US" dirty="0"/>
              <a:t>，某些节点上放了一枚棋子，</a:t>
            </a:r>
            <a:r>
              <a:rPr lang="en-US" altLang="zh-CN" dirty="0"/>
              <a:t>Alice</a:t>
            </a:r>
            <a:r>
              <a:rPr lang="zh-CN" altLang="en-US" dirty="0"/>
              <a:t>和</a:t>
            </a:r>
            <a:r>
              <a:rPr lang="en-US" altLang="zh-CN" dirty="0"/>
              <a:t>Bob</a:t>
            </a:r>
            <a:r>
              <a:rPr lang="zh-CN" altLang="en-US" dirty="0"/>
              <a:t>轮流每次选择一枚棋子将其沿有向边移动，无法移动者输</a:t>
            </a:r>
            <a:endParaRPr lang="en-US" altLang="zh-CN" dirty="0"/>
          </a:p>
          <a:p>
            <a:pPr>
              <a:lnSpc>
                <a:spcPct val="120000"/>
              </a:lnSpc>
            </a:pPr>
            <a:endParaRPr lang="en-US" altLang="zh-CN" dirty="0"/>
          </a:p>
          <a:p>
            <a:pPr>
              <a:lnSpc>
                <a:spcPct val="120000"/>
              </a:lnSpc>
            </a:pPr>
            <a:r>
              <a:rPr lang="zh-CN" altLang="en-US" dirty="0"/>
              <a:t>计算每个节点的</a:t>
            </a:r>
            <a:r>
              <a:rPr lang="en-US" altLang="zh-CN" dirty="0"/>
              <a:t>SG</a:t>
            </a:r>
            <a:r>
              <a:rPr lang="zh-CN" altLang="en-US" dirty="0"/>
              <a:t>函数，如果一个节点函数值为</a:t>
            </a:r>
            <a:r>
              <a:rPr lang="en-US" altLang="zh-CN" dirty="0"/>
              <a:t>SG(u)</a:t>
            </a:r>
            <a:r>
              <a:rPr lang="zh-CN" altLang="en-US" dirty="0"/>
              <a:t>，那么其后续状态的</a:t>
            </a:r>
            <a:r>
              <a:rPr lang="en-US" altLang="zh-CN" dirty="0"/>
              <a:t>SG</a:t>
            </a:r>
            <a:r>
              <a:rPr lang="zh-CN" altLang="en-US" dirty="0"/>
              <a:t>值必然包括了</a:t>
            </a:r>
            <a:r>
              <a:rPr lang="en-US" altLang="zh-CN" dirty="0"/>
              <a:t>0~SG(u)-1</a:t>
            </a:r>
            <a:r>
              <a:rPr lang="zh-CN" altLang="en-US" dirty="0"/>
              <a:t>，即先手可以随意将某一个棋子的</a:t>
            </a:r>
            <a:r>
              <a:rPr lang="en-US" altLang="zh-CN" dirty="0"/>
              <a:t>SG</a:t>
            </a:r>
            <a:r>
              <a:rPr lang="zh-CN" altLang="en-US" dirty="0"/>
              <a:t>值降低</a:t>
            </a:r>
            <a:endParaRPr lang="en-US" altLang="zh-CN" dirty="0"/>
          </a:p>
          <a:p>
            <a:pPr>
              <a:lnSpc>
                <a:spcPct val="120000"/>
              </a:lnSpc>
            </a:pPr>
            <a:r>
              <a:rPr lang="zh-CN" altLang="en-US" dirty="0"/>
              <a:t>这与尼姆游戏中可以选择一堆石子使其数量任意减小相同</a:t>
            </a:r>
            <a:endParaRPr lang="en-US" altLang="zh-CN" dirty="0"/>
          </a:p>
        </p:txBody>
      </p:sp>
      <p:sp>
        <p:nvSpPr>
          <p:cNvPr id="3" name="标题 2">
            <a:extLst>
              <a:ext uri="{FF2B5EF4-FFF2-40B4-BE49-F238E27FC236}">
                <a16:creationId xmlns:a16="http://schemas.microsoft.com/office/drawing/2014/main" id="{D6BEC710-9DA5-4622-A9D6-2EB103E19755}"/>
              </a:ext>
            </a:extLst>
          </p:cNvPr>
          <p:cNvSpPr>
            <a:spLocks noGrp="1"/>
          </p:cNvSpPr>
          <p:nvPr>
            <p:ph type="ctrTitle"/>
          </p:nvPr>
        </p:nvSpPr>
        <p:spPr/>
        <p:txBody>
          <a:bodyPr/>
          <a:lstStyle/>
          <a:p>
            <a:r>
              <a:rPr lang="zh-CN" altLang="en-US" dirty="0"/>
              <a:t>多棋子有向图博弈</a:t>
            </a:r>
          </a:p>
        </p:txBody>
      </p:sp>
      <p:sp>
        <p:nvSpPr>
          <p:cNvPr id="4" name="内容占位符 3">
            <a:extLst>
              <a:ext uri="{FF2B5EF4-FFF2-40B4-BE49-F238E27FC236}">
                <a16:creationId xmlns:a16="http://schemas.microsoft.com/office/drawing/2014/main" id="{3385AB30-B2AF-49F0-B154-E1BDAE32F1F9}"/>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8DD2AC14-82A2-4FA0-B3F5-29C5D2331DEA}"/>
              </a:ext>
            </a:extLst>
          </p:cNvPr>
          <p:cNvGraphicFramePr>
            <a:graphicFrameLocks noChangeAspect="1"/>
          </p:cNvGraphicFramePr>
          <p:nvPr/>
        </p:nvGraphicFramePr>
        <p:xfrm>
          <a:off x="8878888" y="1438275"/>
          <a:ext cx="3171825" cy="3981450"/>
        </p:xfrm>
        <a:graphic>
          <a:graphicData uri="http://schemas.openxmlformats.org/presentationml/2006/ole">
            <mc:AlternateContent xmlns:mc="http://schemas.openxmlformats.org/markup-compatibility/2006">
              <mc:Choice xmlns:v="urn:schemas-microsoft-com:vml" Requires="v">
                <p:oleObj spid="_x0000_s24628" name="Image" r:id="rId3" imgW="3171240" imgH="3980880" progId="Photoshop.Image.18">
                  <p:embed/>
                </p:oleObj>
              </mc:Choice>
              <mc:Fallback>
                <p:oleObj name="Image" r:id="rId3" imgW="3171240" imgH="3980880" progId="Photoshop.Image.18">
                  <p:embed/>
                  <p:pic>
                    <p:nvPicPr>
                      <p:cNvPr id="5" name="对象 4">
                        <a:extLst>
                          <a:ext uri="{FF2B5EF4-FFF2-40B4-BE49-F238E27FC236}">
                            <a16:creationId xmlns:a16="http://schemas.microsoft.com/office/drawing/2014/main" id="{8DD2AC14-82A2-4FA0-B3F5-29C5D2331DEA}"/>
                          </a:ext>
                        </a:extLst>
                      </p:cNvPr>
                      <p:cNvPicPr/>
                      <p:nvPr/>
                    </p:nvPicPr>
                    <p:blipFill>
                      <a:blip r:embed="rId4"/>
                      <a:stretch>
                        <a:fillRect/>
                      </a:stretch>
                    </p:blipFill>
                    <p:spPr>
                      <a:xfrm>
                        <a:off x="8878888" y="1438275"/>
                        <a:ext cx="3171825" cy="3981450"/>
                      </a:xfrm>
                      <a:prstGeom prst="rect">
                        <a:avLst/>
                      </a:prstGeom>
                    </p:spPr>
                  </p:pic>
                </p:oleObj>
              </mc:Fallback>
            </mc:AlternateContent>
          </a:graphicData>
        </a:graphic>
      </p:graphicFrame>
    </p:spTree>
    <p:extLst>
      <p:ext uri="{BB962C8B-B14F-4D97-AF65-F5344CB8AC3E}">
        <p14:creationId xmlns:p14="http://schemas.microsoft.com/office/powerpoint/2010/main" val="1535911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911AF88-8895-49EA-9D60-DA0B46A7CA6F}"/>
              </a:ext>
            </a:extLst>
          </p:cNvPr>
          <p:cNvSpPr>
            <a:spLocks noGrp="1"/>
          </p:cNvSpPr>
          <p:nvPr>
            <p:ph idx="1"/>
          </p:nvPr>
        </p:nvSpPr>
        <p:spPr>
          <a:xfrm>
            <a:off x="838200" y="1382233"/>
            <a:ext cx="7848600" cy="4938546"/>
          </a:xfrm>
        </p:spPr>
        <p:txBody>
          <a:bodyPr>
            <a:normAutofit/>
          </a:bodyPr>
          <a:lstStyle/>
          <a:p>
            <a:pPr>
              <a:lnSpc>
                <a:spcPct val="120000"/>
              </a:lnSpc>
            </a:pPr>
            <a:r>
              <a:rPr lang="en-US" altLang="zh-CN" dirty="0"/>
              <a:t>n</a:t>
            </a:r>
            <a:r>
              <a:rPr lang="zh-CN" altLang="en-US" dirty="0"/>
              <a:t>个棋子可以看做是</a:t>
            </a:r>
            <a:r>
              <a:rPr lang="en-US" altLang="zh-CN" dirty="0"/>
              <a:t>n</a:t>
            </a:r>
            <a:r>
              <a:rPr lang="zh-CN" altLang="en-US" dirty="0"/>
              <a:t>堆石子，每堆大小为</a:t>
            </a:r>
            <a:r>
              <a:rPr lang="en-US" altLang="zh-CN" dirty="0"/>
              <a:t>SG[</a:t>
            </a:r>
            <a:r>
              <a:rPr lang="en-US" altLang="zh-CN" dirty="0" err="1"/>
              <a:t>i</a:t>
            </a:r>
            <a:r>
              <a:rPr lang="en-US" altLang="zh-CN" dirty="0"/>
              <a:t>]</a:t>
            </a:r>
          </a:p>
          <a:p>
            <a:pPr>
              <a:lnSpc>
                <a:spcPct val="120000"/>
              </a:lnSpc>
            </a:pPr>
            <a:r>
              <a:rPr lang="zh-CN" altLang="en-US" dirty="0"/>
              <a:t>必胜策略是保持所有石子</a:t>
            </a:r>
            <a:r>
              <a:rPr lang="en-US" altLang="zh-CN" dirty="0"/>
              <a:t>SG</a:t>
            </a:r>
            <a:r>
              <a:rPr lang="zh-CN" altLang="en-US" dirty="0"/>
              <a:t>值的异或和为</a:t>
            </a:r>
            <a:r>
              <a:rPr lang="en-US" altLang="zh-CN" dirty="0"/>
              <a:t>0</a:t>
            </a:r>
          </a:p>
          <a:p>
            <a:pPr>
              <a:lnSpc>
                <a:spcPct val="120000"/>
              </a:lnSpc>
            </a:pPr>
            <a:endParaRPr lang="en-US" altLang="zh-CN" dirty="0"/>
          </a:p>
          <a:p>
            <a:pPr>
              <a:lnSpc>
                <a:spcPct val="120000"/>
              </a:lnSpc>
            </a:pPr>
            <a:r>
              <a:rPr lang="zh-CN" altLang="en-US" dirty="0"/>
              <a:t>与尼姆博弈稍有不同：先手将异或和调整为</a:t>
            </a:r>
            <a:r>
              <a:rPr lang="en-US" altLang="zh-CN" dirty="0"/>
              <a:t>0</a:t>
            </a:r>
            <a:r>
              <a:rPr lang="zh-CN" altLang="en-US" dirty="0"/>
              <a:t>后，后手可以将某个</a:t>
            </a:r>
            <a:r>
              <a:rPr lang="en-US" altLang="zh-CN" dirty="0"/>
              <a:t>SG</a:t>
            </a:r>
            <a:r>
              <a:rPr lang="zh-CN" altLang="en-US" dirty="0"/>
              <a:t>值变大</a:t>
            </a:r>
            <a:r>
              <a:rPr lang="en-US" altLang="zh-CN" dirty="0"/>
              <a:t>(</a:t>
            </a:r>
            <a:r>
              <a:rPr lang="zh-CN" altLang="en-US" dirty="0"/>
              <a:t>尼姆博奕只能减小</a:t>
            </a:r>
            <a:r>
              <a:rPr lang="en-US" altLang="zh-CN" dirty="0"/>
              <a:t>)</a:t>
            </a:r>
            <a:r>
              <a:rPr lang="zh-CN" altLang="en-US" dirty="0"/>
              <a:t>，但是这样仍使异或和非</a:t>
            </a:r>
            <a:r>
              <a:rPr lang="en-US" altLang="zh-CN" dirty="0"/>
              <a:t>0</a:t>
            </a:r>
            <a:r>
              <a:rPr lang="zh-CN" altLang="en-US" dirty="0"/>
              <a:t>，先手仍可将异或和调整为</a:t>
            </a:r>
            <a:r>
              <a:rPr lang="en-US" altLang="zh-CN" dirty="0"/>
              <a:t>0</a:t>
            </a:r>
          </a:p>
        </p:txBody>
      </p:sp>
      <p:sp>
        <p:nvSpPr>
          <p:cNvPr id="3" name="标题 2">
            <a:extLst>
              <a:ext uri="{FF2B5EF4-FFF2-40B4-BE49-F238E27FC236}">
                <a16:creationId xmlns:a16="http://schemas.microsoft.com/office/drawing/2014/main" id="{D6BEC710-9DA5-4622-A9D6-2EB103E19755}"/>
              </a:ext>
            </a:extLst>
          </p:cNvPr>
          <p:cNvSpPr>
            <a:spLocks noGrp="1"/>
          </p:cNvSpPr>
          <p:nvPr>
            <p:ph type="ctrTitle"/>
          </p:nvPr>
        </p:nvSpPr>
        <p:spPr/>
        <p:txBody>
          <a:bodyPr/>
          <a:lstStyle/>
          <a:p>
            <a:r>
              <a:rPr lang="zh-CN" altLang="en-US" dirty="0"/>
              <a:t>多棋子有向图博弈</a:t>
            </a:r>
          </a:p>
        </p:txBody>
      </p:sp>
      <p:sp>
        <p:nvSpPr>
          <p:cNvPr id="4" name="内容占位符 3">
            <a:extLst>
              <a:ext uri="{FF2B5EF4-FFF2-40B4-BE49-F238E27FC236}">
                <a16:creationId xmlns:a16="http://schemas.microsoft.com/office/drawing/2014/main" id="{3385AB30-B2AF-49F0-B154-E1BDAE32F1F9}"/>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8DD2AC14-82A2-4FA0-B3F5-29C5D2331DEA}"/>
              </a:ext>
            </a:extLst>
          </p:cNvPr>
          <p:cNvGraphicFramePr>
            <a:graphicFrameLocks noChangeAspect="1"/>
          </p:cNvGraphicFramePr>
          <p:nvPr/>
        </p:nvGraphicFramePr>
        <p:xfrm>
          <a:off x="8878888" y="1438275"/>
          <a:ext cx="3171825" cy="3981450"/>
        </p:xfrm>
        <a:graphic>
          <a:graphicData uri="http://schemas.openxmlformats.org/presentationml/2006/ole">
            <mc:AlternateContent xmlns:mc="http://schemas.openxmlformats.org/markup-compatibility/2006">
              <mc:Choice xmlns:v="urn:schemas-microsoft-com:vml" Requires="v">
                <p:oleObj spid="_x0000_s25652" name="Image" r:id="rId3" imgW="3171240" imgH="3980880" progId="Photoshop.Image.18">
                  <p:embed/>
                </p:oleObj>
              </mc:Choice>
              <mc:Fallback>
                <p:oleObj name="Image" r:id="rId3" imgW="3171240" imgH="3980880" progId="Photoshop.Image.18">
                  <p:embed/>
                  <p:pic>
                    <p:nvPicPr>
                      <p:cNvPr id="5" name="对象 4">
                        <a:extLst>
                          <a:ext uri="{FF2B5EF4-FFF2-40B4-BE49-F238E27FC236}">
                            <a16:creationId xmlns:a16="http://schemas.microsoft.com/office/drawing/2014/main" id="{8DD2AC14-82A2-4FA0-B3F5-29C5D2331DEA}"/>
                          </a:ext>
                        </a:extLst>
                      </p:cNvPr>
                      <p:cNvPicPr/>
                      <p:nvPr/>
                    </p:nvPicPr>
                    <p:blipFill>
                      <a:blip r:embed="rId4"/>
                      <a:stretch>
                        <a:fillRect/>
                      </a:stretch>
                    </p:blipFill>
                    <p:spPr>
                      <a:xfrm>
                        <a:off x="8878888" y="1438275"/>
                        <a:ext cx="3171825" cy="3981450"/>
                      </a:xfrm>
                      <a:prstGeom prst="rect">
                        <a:avLst/>
                      </a:prstGeom>
                    </p:spPr>
                  </p:pic>
                </p:oleObj>
              </mc:Fallback>
            </mc:AlternateContent>
          </a:graphicData>
        </a:graphic>
      </p:graphicFrame>
    </p:spTree>
    <p:extLst>
      <p:ext uri="{BB962C8B-B14F-4D97-AF65-F5344CB8AC3E}">
        <p14:creationId xmlns:p14="http://schemas.microsoft.com/office/powerpoint/2010/main" val="1754809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对象 4">
            <a:extLst>
              <a:ext uri="{FF2B5EF4-FFF2-40B4-BE49-F238E27FC236}">
                <a16:creationId xmlns:a16="http://schemas.microsoft.com/office/drawing/2014/main" id="{F7BC9022-6546-452E-AA2D-E35A55A9FA40}"/>
              </a:ext>
            </a:extLst>
          </p:cNvPr>
          <p:cNvGraphicFramePr>
            <a:graphicFrameLocks noChangeAspect="1"/>
          </p:cNvGraphicFramePr>
          <p:nvPr>
            <p:extLst>
              <p:ext uri="{D42A27DB-BD31-4B8C-83A1-F6EECF244321}">
                <p14:modId xmlns:p14="http://schemas.microsoft.com/office/powerpoint/2010/main" val="1510415778"/>
              </p:ext>
            </p:extLst>
          </p:nvPr>
        </p:nvGraphicFramePr>
        <p:xfrm>
          <a:off x="8878888" y="1438275"/>
          <a:ext cx="3171825" cy="3981450"/>
        </p:xfrm>
        <a:graphic>
          <a:graphicData uri="http://schemas.openxmlformats.org/presentationml/2006/ole">
            <mc:AlternateContent xmlns:mc="http://schemas.openxmlformats.org/markup-compatibility/2006">
              <mc:Choice xmlns:v="urn:schemas-microsoft-com:vml" Requires="v">
                <p:oleObj spid="_x0000_s26674" name="Image" r:id="rId3" imgW="3171240" imgH="3980880" progId="Photoshop.Image.18">
                  <p:embed/>
                </p:oleObj>
              </mc:Choice>
              <mc:Fallback>
                <p:oleObj name="Image" r:id="rId3" imgW="3171240" imgH="3980880" progId="Photoshop.Image.18">
                  <p:embed/>
                  <p:pic>
                    <p:nvPicPr>
                      <p:cNvPr id="5" name="对象 4">
                        <a:extLst>
                          <a:ext uri="{FF2B5EF4-FFF2-40B4-BE49-F238E27FC236}">
                            <a16:creationId xmlns:a16="http://schemas.microsoft.com/office/drawing/2014/main" id="{8DD2AC14-82A2-4FA0-B3F5-29C5D2331DEA}"/>
                          </a:ext>
                        </a:extLst>
                      </p:cNvPr>
                      <p:cNvPicPr/>
                      <p:nvPr/>
                    </p:nvPicPr>
                    <p:blipFill>
                      <a:blip r:embed="rId4"/>
                      <a:stretch>
                        <a:fillRect/>
                      </a:stretch>
                    </p:blipFill>
                    <p:spPr>
                      <a:xfrm>
                        <a:off x="8878888" y="1438275"/>
                        <a:ext cx="3171825" cy="3981450"/>
                      </a:xfrm>
                      <a:prstGeom prst="rect">
                        <a:avLst/>
                      </a:prstGeom>
                    </p:spPr>
                  </p:pic>
                </p:oleObj>
              </mc:Fallback>
            </mc:AlternateContent>
          </a:graphicData>
        </a:graphic>
      </p:graphicFrame>
      <p:sp>
        <p:nvSpPr>
          <p:cNvPr id="2" name="内容占位符 1">
            <a:extLst>
              <a:ext uri="{FF2B5EF4-FFF2-40B4-BE49-F238E27FC236}">
                <a16:creationId xmlns:a16="http://schemas.microsoft.com/office/drawing/2014/main" id="{2E12F694-1FEE-4C5E-BDE9-0C1186EC916F}"/>
              </a:ext>
            </a:extLst>
          </p:cNvPr>
          <p:cNvSpPr>
            <a:spLocks noGrp="1"/>
          </p:cNvSpPr>
          <p:nvPr>
            <p:ph idx="1"/>
          </p:nvPr>
        </p:nvSpPr>
        <p:spPr>
          <a:xfrm>
            <a:off x="838200" y="1382233"/>
            <a:ext cx="8382000" cy="4938546"/>
          </a:xfrm>
        </p:spPr>
        <p:txBody>
          <a:bodyPr/>
          <a:lstStyle/>
          <a:p>
            <a:r>
              <a:rPr lang="zh-CN" altLang="en-US" dirty="0"/>
              <a:t>在符合拓扑原则的前提下，一个单一游戏的后继可以为多个单一游戏</a:t>
            </a:r>
            <a:endParaRPr lang="en-US" altLang="zh-CN" dirty="0"/>
          </a:p>
          <a:p>
            <a:r>
              <a:rPr lang="zh-CN" altLang="en-US" dirty="0"/>
              <a:t>如果当前状态的一个后继状态是多个单一游戏，那么后继状态的</a:t>
            </a:r>
            <a:r>
              <a:rPr lang="en-US" altLang="zh-CN" dirty="0"/>
              <a:t>SG</a:t>
            </a:r>
            <a:r>
              <a:rPr lang="zh-CN" altLang="en-US" dirty="0"/>
              <a:t>值就是多个单一游戏的异或和</a:t>
            </a:r>
            <a:endParaRPr lang="en-US" altLang="zh-CN" dirty="0"/>
          </a:p>
          <a:p>
            <a:r>
              <a:rPr lang="zh-CN" altLang="en-US" dirty="0"/>
              <a:t>此后继状态和其他后继状态经过</a:t>
            </a:r>
            <a:r>
              <a:rPr lang="en-US" altLang="zh-CN" dirty="0" err="1"/>
              <a:t>mex</a:t>
            </a:r>
            <a:r>
              <a:rPr lang="zh-CN" altLang="en-US" dirty="0"/>
              <a:t>运算后得到当前状态的</a:t>
            </a:r>
            <a:r>
              <a:rPr lang="en-US" altLang="zh-CN" dirty="0"/>
              <a:t>SG</a:t>
            </a:r>
            <a:r>
              <a:rPr lang="zh-CN" altLang="en-US" dirty="0"/>
              <a:t>值</a:t>
            </a:r>
            <a:endParaRPr lang="en-US" altLang="zh-CN" dirty="0"/>
          </a:p>
          <a:p>
            <a:r>
              <a:rPr lang="zh-CN" altLang="en-US" dirty="0"/>
              <a:t>例如图中，</a:t>
            </a:r>
            <a:r>
              <a:rPr lang="en-US" altLang="zh-CN" dirty="0"/>
              <a:t>SG[1]=</a:t>
            </a:r>
            <a:r>
              <a:rPr lang="en-US" altLang="zh-CN" dirty="0" err="1"/>
              <a:t>mex</a:t>
            </a:r>
            <a:r>
              <a:rPr lang="en-US" altLang="zh-CN"/>
              <a:t>{SG[5]^SG[4],SG[0]}</a:t>
            </a:r>
            <a:endParaRPr lang="zh-CN" altLang="en-US" dirty="0"/>
          </a:p>
        </p:txBody>
      </p:sp>
      <p:sp>
        <p:nvSpPr>
          <p:cNvPr id="3" name="标题 2">
            <a:extLst>
              <a:ext uri="{FF2B5EF4-FFF2-40B4-BE49-F238E27FC236}">
                <a16:creationId xmlns:a16="http://schemas.microsoft.com/office/drawing/2014/main" id="{D2227B24-1D62-4DA0-ABA3-6628AF824252}"/>
              </a:ext>
            </a:extLst>
          </p:cNvPr>
          <p:cNvSpPr>
            <a:spLocks noGrp="1"/>
          </p:cNvSpPr>
          <p:nvPr>
            <p:ph type="ctrTitle"/>
          </p:nvPr>
        </p:nvSpPr>
        <p:spPr/>
        <p:txBody>
          <a:bodyPr/>
          <a:lstStyle/>
          <a:p>
            <a:r>
              <a:rPr lang="en-US" altLang="zh-CN" dirty="0"/>
              <a:t>Multi-SG</a:t>
            </a:r>
            <a:r>
              <a:rPr lang="zh-CN" altLang="en-US" dirty="0"/>
              <a:t>游戏</a:t>
            </a:r>
          </a:p>
        </p:txBody>
      </p:sp>
      <p:sp>
        <p:nvSpPr>
          <p:cNvPr id="4" name="内容占位符 3">
            <a:extLst>
              <a:ext uri="{FF2B5EF4-FFF2-40B4-BE49-F238E27FC236}">
                <a16:creationId xmlns:a16="http://schemas.microsoft.com/office/drawing/2014/main" id="{25C6D8D4-95B3-4F6C-8F86-3BDA9D80A113}"/>
              </a:ext>
            </a:extLst>
          </p:cNvPr>
          <p:cNvSpPr>
            <a:spLocks noGrp="1"/>
          </p:cNvSpPr>
          <p:nvPr>
            <p:ph sz="quarter" idx="10"/>
          </p:nvPr>
        </p:nvSpPr>
        <p:spPr/>
        <p:txBody>
          <a:bodyPr/>
          <a:lstStyle/>
          <a:p>
            <a:endParaRPr lang="zh-CN" altLang="en-US"/>
          </a:p>
        </p:txBody>
      </p:sp>
      <p:cxnSp>
        <p:nvCxnSpPr>
          <p:cNvPr id="7" name="直接连接符 6">
            <a:extLst>
              <a:ext uri="{FF2B5EF4-FFF2-40B4-BE49-F238E27FC236}">
                <a16:creationId xmlns:a16="http://schemas.microsoft.com/office/drawing/2014/main" id="{94592FEC-F547-4CAA-B40F-68D8B2F8DBFB}"/>
              </a:ext>
            </a:extLst>
          </p:cNvPr>
          <p:cNvCxnSpPr>
            <a:cxnSpLocks/>
          </p:cNvCxnSpPr>
          <p:nvPr/>
        </p:nvCxnSpPr>
        <p:spPr>
          <a:xfrm flipH="1">
            <a:off x="9842500" y="2165350"/>
            <a:ext cx="203200" cy="444500"/>
          </a:xfrm>
          <a:prstGeom prst="line">
            <a:avLst/>
          </a:prstGeom>
          <a:ln w="76200"/>
        </p:spPr>
        <p:style>
          <a:lnRef idx="3">
            <a:schemeClr val="accent2"/>
          </a:lnRef>
          <a:fillRef idx="0">
            <a:schemeClr val="accent2"/>
          </a:fillRef>
          <a:effectRef idx="2">
            <a:schemeClr val="accent2"/>
          </a:effectRef>
          <a:fontRef idx="minor">
            <a:schemeClr val="tx1"/>
          </a:fontRef>
        </p:style>
      </p:cxnSp>
      <p:cxnSp>
        <p:nvCxnSpPr>
          <p:cNvPr id="10" name="直接箭头连接符 9">
            <a:extLst>
              <a:ext uri="{FF2B5EF4-FFF2-40B4-BE49-F238E27FC236}">
                <a16:creationId xmlns:a16="http://schemas.microsoft.com/office/drawing/2014/main" id="{7ABE7CDC-D5EF-4341-B6D4-E65BBE53A4D9}"/>
              </a:ext>
            </a:extLst>
          </p:cNvPr>
          <p:cNvCxnSpPr>
            <a:cxnSpLocks/>
          </p:cNvCxnSpPr>
          <p:nvPr/>
        </p:nvCxnSpPr>
        <p:spPr>
          <a:xfrm flipH="1">
            <a:off x="9537700" y="2552700"/>
            <a:ext cx="304800" cy="158750"/>
          </a:xfrm>
          <a:prstGeom prst="straightConnector1">
            <a:avLst/>
          </a:prstGeom>
          <a:ln w="38100">
            <a:tailEnd type="triangle"/>
          </a:ln>
        </p:spPr>
        <p:style>
          <a:lnRef idx="3">
            <a:schemeClr val="accent2"/>
          </a:lnRef>
          <a:fillRef idx="0">
            <a:schemeClr val="accent2"/>
          </a:fillRef>
          <a:effectRef idx="2">
            <a:schemeClr val="accent2"/>
          </a:effectRef>
          <a:fontRef idx="minor">
            <a:schemeClr val="tx1"/>
          </a:fontRef>
        </p:style>
      </p:cxnSp>
      <p:cxnSp>
        <p:nvCxnSpPr>
          <p:cNvPr id="13" name="直接箭头连接符 12">
            <a:extLst>
              <a:ext uri="{FF2B5EF4-FFF2-40B4-BE49-F238E27FC236}">
                <a16:creationId xmlns:a16="http://schemas.microsoft.com/office/drawing/2014/main" id="{EABBF324-2C37-4231-995F-246C4F8F5700}"/>
              </a:ext>
            </a:extLst>
          </p:cNvPr>
          <p:cNvCxnSpPr>
            <a:cxnSpLocks/>
          </p:cNvCxnSpPr>
          <p:nvPr/>
        </p:nvCxnSpPr>
        <p:spPr>
          <a:xfrm>
            <a:off x="9842500" y="2552700"/>
            <a:ext cx="304800" cy="774700"/>
          </a:xfrm>
          <a:prstGeom prst="straightConnector1">
            <a:avLst/>
          </a:prstGeom>
          <a:ln w="38100">
            <a:tailEnd type="triangle"/>
          </a:ln>
        </p:spPr>
        <p:style>
          <a:lnRef idx="3">
            <a:schemeClr val="accent2"/>
          </a:lnRef>
          <a:fillRef idx="0">
            <a:schemeClr val="accent2"/>
          </a:fillRef>
          <a:effectRef idx="2">
            <a:schemeClr val="accent2"/>
          </a:effectRef>
          <a:fontRef idx="minor">
            <a:schemeClr val="tx1"/>
          </a:fontRef>
        </p:style>
      </p:cxnSp>
      <p:cxnSp>
        <p:nvCxnSpPr>
          <p:cNvPr id="19" name="直接箭头连接符 18">
            <a:extLst>
              <a:ext uri="{FF2B5EF4-FFF2-40B4-BE49-F238E27FC236}">
                <a16:creationId xmlns:a16="http://schemas.microsoft.com/office/drawing/2014/main" id="{3FD0D4D6-9711-46AD-AA5D-EC5073E04FDB}"/>
              </a:ext>
            </a:extLst>
          </p:cNvPr>
          <p:cNvCxnSpPr/>
          <p:nvPr/>
        </p:nvCxnSpPr>
        <p:spPr>
          <a:xfrm>
            <a:off x="10198100" y="2082800"/>
            <a:ext cx="635000" cy="52705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036458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150B17C5-9282-48C1-B60E-FD49529FE824}"/>
              </a:ext>
            </a:extLst>
          </p:cNvPr>
          <p:cNvSpPr>
            <a:spLocks noGrp="1"/>
          </p:cNvSpPr>
          <p:nvPr>
            <p:ph idx="1"/>
          </p:nvPr>
        </p:nvSpPr>
        <p:spPr/>
        <p:txBody>
          <a:bodyPr/>
          <a:lstStyle/>
          <a:p>
            <a:r>
              <a:rPr lang="zh-CN" altLang="en-US" dirty="0"/>
              <a:t>给定一棵有根树，每个节点记录了自己的深度</a:t>
            </a:r>
            <a:r>
              <a:rPr lang="en-US" altLang="zh-CN" dirty="0"/>
              <a:t>(</a:t>
            </a:r>
            <a:r>
              <a:rPr lang="zh-CN" altLang="en-US" dirty="0"/>
              <a:t>后续过程中深度始终保持不变</a:t>
            </a:r>
            <a:r>
              <a:rPr lang="en-US" altLang="zh-CN" dirty="0"/>
              <a:t>)</a:t>
            </a:r>
          </a:p>
          <a:p>
            <a:r>
              <a:rPr lang="en-US" altLang="zh-CN" dirty="0"/>
              <a:t>Alice</a:t>
            </a:r>
            <a:r>
              <a:rPr lang="zh-CN" altLang="en-US" dirty="0"/>
              <a:t>和</a:t>
            </a:r>
            <a:r>
              <a:rPr lang="en-US" altLang="zh-CN" dirty="0"/>
              <a:t>Bob</a:t>
            </a:r>
            <a:r>
              <a:rPr lang="zh-CN" altLang="en-US" dirty="0"/>
              <a:t>轮流选择一个顶点</a:t>
            </a:r>
            <a:r>
              <a:rPr lang="en-US" altLang="zh-CN" dirty="0"/>
              <a:t>u</a:t>
            </a:r>
            <a:r>
              <a:rPr lang="zh-CN" altLang="en-US" dirty="0"/>
              <a:t>，找到顶点</a:t>
            </a:r>
            <a:r>
              <a:rPr lang="en-US" altLang="zh-CN" dirty="0"/>
              <a:t>u</a:t>
            </a:r>
            <a:r>
              <a:rPr lang="zh-CN" altLang="en-US" dirty="0"/>
              <a:t>所在树中深度最浅的点</a:t>
            </a:r>
            <a:r>
              <a:rPr lang="en-US" altLang="zh-CN" dirty="0"/>
              <a:t>p</a:t>
            </a:r>
            <a:r>
              <a:rPr lang="zh-CN" altLang="en-US" dirty="0"/>
              <a:t>，删去从</a:t>
            </a:r>
            <a:r>
              <a:rPr lang="en-US" altLang="zh-CN" dirty="0"/>
              <a:t>p</a:t>
            </a:r>
            <a:r>
              <a:rPr lang="zh-CN" altLang="en-US" dirty="0"/>
              <a:t>到</a:t>
            </a:r>
            <a:r>
              <a:rPr lang="en-US" altLang="zh-CN" dirty="0"/>
              <a:t>u</a:t>
            </a:r>
            <a:r>
              <a:rPr lang="zh-CN" altLang="en-US" dirty="0"/>
              <a:t>的整个路径上的点，与之相连的子树独立</a:t>
            </a:r>
            <a:endParaRPr lang="en-US" altLang="zh-CN" dirty="0"/>
          </a:p>
          <a:p>
            <a:r>
              <a:rPr lang="zh-CN" altLang="en-US" dirty="0"/>
              <a:t>无法继续删点者输</a:t>
            </a:r>
            <a:endParaRPr lang="en-US" altLang="zh-CN" dirty="0"/>
          </a:p>
          <a:p>
            <a:r>
              <a:rPr lang="zh-CN" altLang="en-US" dirty="0"/>
              <a:t>如何递推</a:t>
            </a:r>
            <a:r>
              <a:rPr lang="en-US" altLang="zh-CN" dirty="0"/>
              <a:t>SG</a:t>
            </a:r>
            <a:r>
              <a:rPr lang="zh-CN" altLang="en-US" dirty="0"/>
              <a:t>函数？</a:t>
            </a:r>
          </a:p>
        </p:txBody>
      </p:sp>
      <p:sp>
        <p:nvSpPr>
          <p:cNvPr id="3" name="标题 2">
            <a:extLst>
              <a:ext uri="{FF2B5EF4-FFF2-40B4-BE49-F238E27FC236}">
                <a16:creationId xmlns:a16="http://schemas.microsoft.com/office/drawing/2014/main" id="{B4190167-7409-4661-B088-93DB6EF5EB3B}"/>
              </a:ext>
            </a:extLst>
          </p:cNvPr>
          <p:cNvSpPr>
            <a:spLocks noGrp="1"/>
          </p:cNvSpPr>
          <p:nvPr>
            <p:ph type="ctrTitle"/>
          </p:nvPr>
        </p:nvSpPr>
        <p:spPr/>
        <p:txBody>
          <a:bodyPr/>
          <a:lstStyle/>
          <a:p>
            <a:r>
              <a:rPr lang="en-US" altLang="zh-CN" dirty="0"/>
              <a:t>Multi-SG</a:t>
            </a:r>
            <a:r>
              <a:rPr lang="zh-CN" altLang="en-US" dirty="0"/>
              <a:t>表演</a:t>
            </a:r>
          </a:p>
        </p:txBody>
      </p:sp>
      <p:sp>
        <p:nvSpPr>
          <p:cNvPr id="4" name="内容占位符 3">
            <a:extLst>
              <a:ext uri="{FF2B5EF4-FFF2-40B4-BE49-F238E27FC236}">
                <a16:creationId xmlns:a16="http://schemas.microsoft.com/office/drawing/2014/main" id="{5442DC87-3625-4A16-A694-DDE4EF52C8D0}"/>
              </a:ext>
            </a:extLst>
          </p:cNvPr>
          <p:cNvSpPr>
            <a:spLocks noGrp="1"/>
          </p:cNvSpPr>
          <p:nvPr>
            <p:ph sz="quarter" idx="10"/>
          </p:nvPr>
        </p:nvSpPr>
        <p:spPr/>
        <p:txBody>
          <a:bodyPr/>
          <a:lstStyle/>
          <a:p>
            <a:r>
              <a:rPr lang="zh-CN" altLang="en-US" dirty="0"/>
              <a:t>出处忘记了</a:t>
            </a:r>
          </a:p>
        </p:txBody>
      </p:sp>
    </p:spTree>
    <p:extLst>
      <p:ext uri="{BB962C8B-B14F-4D97-AF65-F5344CB8AC3E}">
        <p14:creationId xmlns:p14="http://schemas.microsoft.com/office/powerpoint/2010/main" val="3606373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9A7F3E-1AF1-4A4B-A6C1-80874D52A8E9}"/>
              </a:ext>
            </a:extLst>
          </p:cNvPr>
          <p:cNvSpPr>
            <a:spLocks noGrp="1"/>
          </p:cNvSpPr>
          <p:nvPr>
            <p:ph type="ctrTitle"/>
          </p:nvPr>
        </p:nvSpPr>
        <p:spPr/>
        <p:txBody>
          <a:bodyPr/>
          <a:lstStyle/>
          <a:p>
            <a:r>
              <a:rPr lang="zh-CN" altLang="en-US" dirty="0"/>
              <a:t>线性代数</a:t>
            </a:r>
          </a:p>
        </p:txBody>
      </p:sp>
      <p:sp>
        <p:nvSpPr>
          <p:cNvPr id="3" name="内容占位符 2">
            <a:extLst>
              <a:ext uri="{FF2B5EF4-FFF2-40B4-BE49-F238E27FC236}">
                <a16:creationId xmlns:a16="http://schemas.microsoft.com/office/drawing/2014/main" id="{C749CBFD-D00A-497F-A55D-028C4055B250}"/>
              </a:ext>
            </a:extLst>
          </p:cNvPr>
          <p:cNvSpPr>
            <a:spLocks noGrp="1"/>
          </p:cNvSpPr>
          <p:nvPr>
            <p:ph sz="quarter" idx="10"/>
          </p:nvPr>
        </p:nvSpPr>
        <p:spPr/>
        <p:txBody>
          <a:bodyPr/>
          <a:lstStyle/>
          <a:p>
            <a:r>
              <a:rPr lang="zh-CN" altLang="en-US" dirty="0"/>
              <a:t>朴素的线性代数</a:t>
            </a:r>
          </a:p>
        </p:txBody>
      </p:sp>
    </p:spTree>
    <p:extLst>
      <p:ext uri="{BB962C8B-B14F-4D97-AF65-F5344CB8AC3E}">
        <p14:creationId xmlns:p14="http://schemas.microsoft.com/office/powerpoint/2010/main" val="1576228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A82539B-F76D-47ED-842C-6244F3356E03}"/>
                  </a:ext>
                </a:extLst>
              </p:cNvPr>
              <p:cNvSpPr>
                <a:spLocks noGrp="1"/>
              </p:cNvSpPr>
              <p:nvPr>
                <p:ph idx="1"/>
              </p:nvPr>
            </p:nvSpPr>
            <p:spPr/>
            <p:txBody>
              <a:bodyPr/>
              <a:lstStyle/>
              <a:p>
                <a:r>
                  <a:rPr lang="zh-CN" altLang="en-US" dirty="0"/>
                  <a:t>一个</a:t>
                </a:r>
                <a:r>
                  <a:rPr lang="en-US" altLang="zh-CN" dirty="0"/>
                  <a:t>m*n</a:t>
                </a:r>
                <a:r>
                  <a:rPr lang="zh-CN" altLang="en-US" dirty="0"/>
                  <a:t>的矩阵是由</a:t>
                </a:r>
                <a:r>
                  <a:rPr lang="en-US" altLang="zh-CN" dirty="0"/>
                  <a:t>m</a:t>
                </a:r>
                <a:r>
                  <a:rPr lang="zh-CN" altLang="en-US" dirty="0"/>
                  <a:t>行</a:t>
                </a:r>
                <a:r>
                  <a:rPr lang="en-US" altLang="zh-CN" dirty="0"/>
                  <a:t>n</a:t>
                </a:r>
                <a:r>
                  <a:rPr lang="zh-CN" altLang="en-US" dirty="0"/>
                  <a:t>列元素排列成的矩形阵列</a:t>
                </a:r>
                <a:endParaRPr lang="en-US" altLang="zh-CN" dirty="0"/>
              </a:p>
              <a:p>
                <a:r>
                  <a:rPr lang="zh-CN" altLang="en-US" dirty="0"/>
                  <a:t>矩阵里的元素可以是数字、符号或数学式</a:t>
                </a:r>
                <a:endParaRPr lang="en-US" altLang="zh-CN" dirty="0"/>
              </a:p>
              <a:p>
                <a:pPr/>
                <a14:m>
                  <m:oMathPara xmlns:m="http://schemas.openxmlformats.org/officeDocument/2006/math">
                    <m:oMathParaPr>
                      <m:jc m:val="centerGroup"/>
                    </m:oMathParaPr>
                    <m:oMath xmlns:m="http://schemas.openxmlformats.org/officeDocument/2006/math">
                      <m:r>
                        <a:rPr lang="en-US" altLang="zh-CN" b="1" i="1" dirty="0">
                          <a:latin typeface="Cambria Math" panose="02040503050406030204" pitchFamily="18" charset="0"/>
                        </a:rPr>
                        <m:t>𝑨</m:t>
                      </m:r>
                      <m:r>
                        <a:rPr lang="en-US" altLang="zh-CN" b="0" i="1" dirty="0" smtClean="0">
                          <a:latin typeface="Cambria Math" panose="02040503050406030204" pitchFamily="18" charset="0"/>
                        </a:rPr>
                        <m:t>=</m:t>
                      </m:r>
                      <m:d>
                        <m:dPr>
                          <m:begChr m:val="["/>
                          <m:endChr m:val="]"/>
                          <m:ctrlPr>
                            <a:rPr lang="en-US" altLang="zh-CN" i="1" smtClean="0">
                              <a:latin typeface="Cambria Math" panose="02040503050406030204" pitchFamily="18" charset="0"/>
                            </a:rPr>
                          </m:ctrlPr>
                        </m:dPr>
                        <m:e>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1</m:t>
                                </m:r>
                              </m:e>
                              <m:e>
                                <m:r>
                                  <a:rPr lang="en-US" altLang="zh-CN" b="0" i="1" smtClean="0">
                                    <a:latin typeface="Cambria Math" panose="02040503050406030204" pitchFamily="18" charset="0"/>
                                  </a:rPr>
                                  <m:t>2</m:t>
                                </m:r>
                              </m:e>
                            </m:mr>
                            <m:mr>
                              <m:e>
                                <m:eqArr>
                                  <m:eqArrPr>
                                    <m:ctrlPr>
                                      <a:rPr lang="en-US" altLang="zh-CN" b="0" i="1" smtClean="0">
                                        <a:latin typeface="Cambria Math" panose="02040503050406030204" pitchFamily="18" charset="0"/>
                                      </a:rPr>
                                    </m:ctrlPr>
                                  </m:eqArrPr>
                                  <m:e>
                                    <m:r>
                                      <a:rPr lang="en-US" altLang="zh-CN" b="0" i="1" smtClean="0">
                                        <a:latin typeface="Cambria Math" panose="02040503050406030204" pitchFamily="18" charset="0"/>
                                      </a:rPr>
                                      <m:t>3</m:t>
                                    </m:r>
                                  </m:e>
                                  <m:e>
                                    <m:r>
                                      <a:rPr lang="en-US" altLang="zh-CN" b="0" i="1" smtClean="0">
                                        <a:latin typeface="Cambria Math" panose="02040503050406030204" pitchFamily="18" charset="0"/>
                                      </a:rPr>
                                      <m:t>5</m:t>
                                    </m:r>
                                  </m:e>
                                </m:eqArr>
                              </m:e>
                              <m:e>
                                <m:eqArr>
                                  <m:eqArrPr>
                                    <m:ctrlPr>
                                      <a:rPr lang="en-US" altLang="zh-CN" b="0" i="1" smtClean="0">
                                        <a:latin typeface="Cambria Math" panose="02040503050406030204" pitchFamily="18" charset="0"/>
                                      </a:rPr>
                                    </m:ctrlPr>
                                  </m:eqArrPr>
                                  <m:e>
                                    <m:r>
                                      <a:rPr lang="en-US" altLang="zh-CN" b="0" i="1" smtClean="0">
                                        <a:latin typeface="Cambria Math" panose="02040503050406030204" pitchFamily="18" charset="0"/>
                                      </a:rPr>
                                      <m:t>4</m:t>
                                    </m:r>
                                  </m:e>
                                  <m:e>
                                    <m:r>
                                      <a:rPr lang="en-US" altLang="zh-CN" b="0" i="1" smtClean="0">
                                        <a:latin typeface="Cambria Math" panose="02040503050406030204" pitchFamily="18" charset="0"/>
                                      </a:rPr>
                                      <m:t>6</m:t>
                                    </m:r>
                                  </m:e>
                                </m:eqArr>
                              </m:e>
                            </m:mr>
                          </m:m>
                        </m:e>
                      </m:d>
                      <m:r>
                        <a:rPr lang="en-US" altLang="zh-CN" b="0" i="1" smtClean="0">
                          <a:latin typeface="Cambria Math" panose="02040503050406030204" pitchFamily="18" charset="0"/>
                        </a:rPr>
                        <m:t>    </m:t>
                      </m:r>
                      <m:r>
                        <a:rPr lang="en-US" altLang="zh-CN" b="1" i="1" smtClean="0">
                          <a:latin typeface="Cambria Math" panose="02040503050406030204" pitchFamily="18" charset="0"/>
                        </a:rPr>
                        <m:t>𝑩</m:t>
                      </m:r>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m>
                            <m:mPr>
                              <m:mcs>
                                <m:mc>
                                  <m:mcPr>
                                    <m:count m:val="2"/>
                                    <m:mcJc m:val="center"/>
                                  </m:mcPr>
                                </m:mc>
                              </m:mcs>
                              <m:ctrlPr>
                                <a:rPr lang="en-US" altLang="zh-CN" b="0" i="1" smtClean="0">
                                  <a:latin typeface="Cambria Math" panose="02040503050406030204" pitchFamily="18" charset="0"/>
                                </a:rPr>
                              </m:ctrlPr>
                            </m:mPr>
                            <m:mr>
                              <m:e>
                                <m:r>
                                  <m:rPr>
                                    <m:brk m:alnAt="7"/>
                                  </m:rPr>
                                  <a:rPr lang="en-US" altLang="zh-CN" b="0" i="1" smtClean="0">
                                    <a:latin typeface="Cambria Math" panose="02040503050406030204" pitchFamily="18" charset="0"/>
                                  </a:rPr>
                                  <m:t>1</m:t>
                                </m:r>
                              </m:e>
                              <m:e>
                                <m:r>
                                  <a:rPr lang="en-US" altLang="zh-CN" b="0" i="1" smtClean="0">
                                    <a:latin typeface="Cambria Math" panose="02040503050406030204" pitchFamily="18" charset="0"/>
                                  </a:rPr>
                                  <m:t>0</m:t>
                                </m:r>
                              </m:e>
                            </m:mr>
                            <m:mr>
                              <m:e>
                                <m:r>
                                  <a:rPr lang="en-US" altLang="zh-CN" b="0" i="1" smtClean="0">
                                    <a:latin typeface="Cambria Math" panose="02040503050406030204" pitchFamily="18" charset="0"/>
                                  </a:rPr>
                                  <m:t>0</m:t>
                                </m:r>
                              </m:e>
                              <m:e>
                                <m:r>
                                  <a:rPr lang="en-US" altLang="zh-CN" b="0" i="1" smtClean="0">
                                    <a:latin typeface="Cambria Math" panose="02040503050406030204" pitchFamily="18" charset="0"/>
                                  </a:rPr>
                                  <m:t>1</m:t>
                                </m:r>
                              </m:e>
                            </m:mr>
                          </m:m>
                        </m:e>
                      </m:d>
                      <m:r>
                        <a:rPr lang="en-US" altLang="zh-CN" b="0" i="1" smtClean="0">
                          <a:latin typeface="Cambria Math" panose="02040503050406030204" pitchFamily="18" charset="0"/>
                        </a:rPr>
                        <m:t>    </m:t>
                      </m:r>
                      <m:r>
                        <a:rPr lang="en-US" altLang="zh-CN" b="1" i="1" smtClean="0">
                          <a:latin typeface="Cambria Math" panose="02040503050406030204" pitchFamily="18" charset="0"/>
                        </a:rPr>
                        <m:t>𝑪</m:t>
                      </m:r>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2</m:t>
                                </m:r>
                                <m:r>
                                  <a:rPr lang="en-US" altLang="zh-CN" b="0" i="1" smtClean="0">
                                    <a:latin typeface="Cambria Math" panose="02040503050406030204" pitchFamily="18" charset="0"/>
                                  </a:rPr>
                                  <m:t>𝑥</m:t>
                                </m:r>
                                <m:r>
                                  <a:rPr lang="en-US" altLang="zh-CN" b="0" i="1" smtClean="0">
                                    <a:latin typeface="Cambria Math" panose="02040503050406030204" pitchFamily="18" charset="0"/>
                                  </a:rPr>
                                  <m:t>+1</m:t>
                                </m:r>
                              </m:e>
                              <m:e>
                                <m:r>
                                  <a:rPr lang="en-US" altLang="zh-CN" b="0" i="1" smtClean="0">
                                    <a:latin typeface="Cambria Math" panose="02040503050406030204" pitchFamily="18" charset="0"/>
                                  </a:rPr>
                                  <m:t>3</m:t>
                                </m:r>
                                <m:r>
                                  <a:rPr lang="en-US" altLang="zh-CN" b="0" i="1" smtClean="0">
                                    <a:latin typeface="Cambria Math" panose="02040503050406030204" pitchFamily="18" charset="0"/>
                                  </a:rPr>
                                  <m:t>𝑥</m:t>
                                </m:r>
                              </m:e>
                            </m:mr>
                            <m:mr>
                              <m:e>
                                <m:r>
                                  <a:rPr lang="en-US" altLang="zh-CN" b="0" i="1" smtClean="0">
                                    <a:latin typeface="Cambria Math" panose="02040503050406030204" pitchFamily="18" charset="0"/>
                                  </a:rPr>
                                  <m:t>0</m:t>
                                </m:r>
                              </m:e>
                              <m:e>
                                <m:r>
                                  <a:rPr lang="en-US" altLang="zh-CN" b="0" i="1" smtClean="0">
                                    <a:latin typeface="Cambria Math" panose="02040503050406030204" pitchFamily="18" charset="0"/>
                                  </a:rPr>
                                  <m:t>5</m:t>
                                </m:r>
                              </m:e>
                            </m:mr>
                          </m:m>
                        </m:e>
                      </m:d>
                      <m:r>
                        <a:rPr lang="en-US" altLang="zh-CN" b="0" i="1" smtClean="0">
                          <a:latin typeface="Cambria Math" panose="02040503050406030204" pitchFamily="18" charset="0"/>
                        </a:rPr>
                        <m:t>    </m:t>
                      </m:r>
                    </m:oMath>
                  </m:oMathPara>
                </a14:m>
                <a:endParaRPr lang="en-US" altLang="zh-CN" dirty="0"/>
              </a:p>
            </p:txBody>
          </p:sp>
        </mc:Choice>
        <mc:Fallback xmlns="">
          <p:sp>
            <p:nvSpPr>
              <p:cNvPr id="2" name="内容占位符 1">
                <a:extLst>
                  <a:ext uri="{FF2B5EF4-FFF2-40B4-BE49-F238E27FC236}">
                    <a16:creationId xmlns:a16="http://schemas.microsoft.com/office/drawing/2014/main" id="{CA82539B-F76D-47ED-842C-6244F3356E03}"/>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C294CCB-E92B-4975-B484-9E935C13B664}"/>
              </a:ext>
            </a:extLst>
          </p:cNvPr>
          <p:cNvSpPr>
            <a:spLocks noGrp="1"/>
          </p:cNvSpPr>
          <p:nvPr>
            <p:ph type="ctrTitle"/>
          </p:nvPr>
        </p:nvSpPr>
        <p:spPr/>
        <p:txBody>
          <a:bodyPr/>
          <a:lstStyle/>
          <a:p>
            <a:r>
              <a:rPr lang="zh-CN" altLang="en-US" dirty="0"/>
              <a:t>矩阵</a:t>
            </a:r>
          </a:p>
        </p:txBody>
      </p:sp>
      <p:sp>
        <p:nvSpPr>
          <p:cNvPr id="4" name="内容占位符 3">
            <a:extLst>
              <a:ext uri="{FF2B5EF4-FFF2-40B4-BE49-F238E27FC236}">
                <a16:creationId xmlns:a16="http://schemas.microsoft.com/office/drawing/2014/main" id="{CF2DD08C-4C4B-4B3C-A340-8DDCB87402B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32144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B919254-4FD0-4831-A651-0B62D21E1C7A}"/>
                  </a:ext>
                </a:extLst>
              </p:cNvPr>
              <p:cNvSpPr>
                <a:spLocks noGrp="1"/>
              </p:cNvSpPr>
              <p:nvPr>
                <p:ph idx="1"/>
              </p:nvPr>
            </p:nvSpPr>
            <p:spPr>
              <a:xfrm>
                <a:off x="6545766" y="1382233"/>
                <a:ext cx="4808034" cy="4938546"/>
              </a:xfrm>
            </p:spPr>
            <p:txBody>
              <a:bodyPr/>
              <a:lstStyle/>
              <a:p>
                <a:r>
                  <a:rPr lang="zh-CN" altLang="en-US" dirty="0"/>
                  <a:t>一种迭代求方程</a:t>
                </a:r>
                <a:r>
                  <a:rPr lang="zh-CN" altLang="en-US" dirty="0">
                    <a:solidFill>
                      <a:srgbClr val="FFCC00"/>
                    </a:solidFill>
                  </a:rPr>
                  <a:t>近似解</a:t>
                </a:r>
                <a:r>
                  <a:rPr lang="zh-CN" altLang="en-US" dirty="0"/>
                  <a:t>的方法</a:t>
                </a:r>
                <a:endParaRPr lang="en-US" altLang="zh-CN" dirty="0"/>
              </a:p>
              <a:p>
                <a:r>
                  <a:rPr lang="zh-CN" altLang="en-US" dirty="0"/>
                  <a:t>设求解方程为</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=0</m:t>
                    </m:r>
                  </m:oMath>
                </a14:m>
                <a:endParaRPr lang="en-US" altLang="zh-CN" dirty="0"/>
              </a:p>
              <a:p>
                <a:r>
                  <a:rPr lang="en-US" altLang="zh-CN" dirty="0"/>
                  <a:t>1.</a:t>
                </a:r>
                <a:r>
                  <a:rPr lang="zh-CN" altLang="en-US" dirty="0"/>
                  <a:t>找一个接近函数</a:t>
                </a:r>
                <a:r>
                  <a:rPr lang="en-US" altLang="zh-CN" dirty="0"/>
                  <a:t>f(x)</a:t>
                </a:r>
                <a:r>
                  <a:rPr lang="zh-CN" altLang="en-US" dirty="0"/>
                  <a:t>零点的</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oMath>
                </a14:m>
                <a:endParaRPr lang="en-US" altLang="zh-CN" dirty="0"/>
              </a:p>
              <a:p>
                <a:r>
                  <a:rPr lang="en-US" altLang="zh-CN" dirty="0"/>
                  <a:t>2.</a:t>
                </a:r>
                <a:r>
                  <a:rPr lang="zh-CN" altLang="en-US" dirty="0"/>
                  <a:t>在</a:t>
                </a:r>
                <a14:m>
                  <m:oMath xmlns:m="http://schemas.openxmlformats.org/officeDocument/2006/math">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e>
                    </m:d>
                    <m:r>
                      <a:rPr lang="en-US" altLang="zh-CN" b="0" i="1" smtClean="0">
                        <a:latin typeface="Cambria Math" panose="02040503050406030204" pitchFamily="18" charset="0"/>
                      </a:rPr>
                      <m:t> )</m:t>
                    </m:r>
                    <m:r>
                      <a:rPr lang="zh-CN" altLang="en-US" i="1">
                        <a:latin typeface="Cambria Math" panose="02040503050406030204" pitchFamily="18" charset="0"/>
                      </a:rPr>
                      <m:t>处</m:t>
                    </m:r>
                  </m:oMath>
                </a14:m>
                <a:r>
                  <a:rPr lang="zh-CN" altLang="en-US" dirty="0"/>
                  <a:t>做</a:t>
                </a:r>
                <a:r>
                  <a:rPr lang="en-US" altLang="zh-CN" dirty="0"/>
                  <a:t>f(x)</a:t>
                </a:r>
                <a:r>
                  <a:rPr lang="zh-CN" altLang="en-US" dirty="0"/>
                  <a:t>的切线，设此交线</a:t>
                </a:r>
                <a:r>
                  <a:rPr lang="zh-CN" altLang="en-US" dirty="0">
                    <a:solidFill>
                      <a:srgbClr val="FFCC00"/>
                    </a:solidFill>
                  </a:rPr>
                  <a:t>交</a:t>
                </a:r>
                <a:r>
                  <a:rPr lang="en-US" altLang="zh-CN" dirty="0">
                    <a:solidFill>
                      <a:srgbClr val="FFCC00"/>
                    </a:solidFill>
                  </a:rPr>
                  <a:t>x</a:t>
                </a:r>
                <a:r>
                  <a:rPr lang="zh-CN" altLang="en-US" dirty="0">
                    <a:solidFill>
                      <a:srgbClr val="FFCC00"/>
                    </a:solidFill>
                  </a:rPr>
                  <a:t>轴</a:t>
                </a:r>
                <a:r>
                  <a:rPr lang="zh-CN" altLang="en-US" dirty="0"/>
                  <a:t>于</a:t>
                </a:r>
                <a14:m>
                  <m:oMath xmlns:m="http://schemas.openxmlformats.org/officeDocument/2006/math">
                    <m:r>
                      <a:rPr lang="en-US" altLang="zh-CN" i="1" dirty="0"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,0)</m:t>
                    </m:r>
                  </m:oMath>
                </a14:m>
                <a:endParaRPr lang="en-US" altLang="zh-CN" dirty="0"/>
              </a:p>
              <a:p>
                <a:r>
                  <a:rPr lang="en-US" altLang="zh-CN" dirty="0"/>
                  <a:t>3.</a:t>
                </a:r>
                <a:r>
                  <a:rPr lang="zh-CN" altLang="en-US" dirty="0"/>
                  <a:t>将</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oMath>
                </a14:m>
                <a:r>
                  <a:rPr lang="zh-CN" altLang="en-US" dirty="0"/>
                  <a:t>作为新的近似解，从第一步开始重复</a:t>
                </a:r>
              </a:p>
            </p:txBody>
          </p:sp>
        </mc:Choice>
        <mc:Fallback xmlns="">
          <p:sp>
            <p:nvSpPr>
              <p:cNvPr id="2" name="内容占位符 1">
                <a:extLst>
                  <a:ext uri="{FF2B5EF4-FFF2-40B4-BE49-F238E27FC236}">
                    <a16:creationId xmlns:a16="http://schemas.microsoft.com/office/drawing/2014/main" id="{1B919254-4FD0-4831-A651-0B62D21E1C7A}"/>
                  </a:ext>
                </a:extLst>
              </p:cNvPr>
              <p:cNvSpPr>
                <a:spLocks noGrp="1" noRot="1" noChangeAspect="1" noMove="1" noResize="1" noEditPoints="1" noAdjustHandles="1" noChangeArrowheads="1" noChangeShapeType="1" noTextEdit="1"/>
              </p:cNvSpPr>
              <p:nvPr>
                <p:ph idx="1"/>
              </p:nvPr>
            </p:nvSpPr>
            <p:spPr>
              <a:xfrm>
                <a:off x="6545766" y="1382233"/>
                <a:ext cx="4808034" cy="4938546"/>
              </a:xfrm>
              <a:blipFill>
                <a:blip r:embed="rId2"/>
                <a:stretch>
                  <a:fillRect l="-2662" r="-1901"/>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F2AD0A5-77E7-425C-A2D0-40BA788D286A}"/>
              </a:ext>
            </a:extLst>
          </p:cNvPr>
          <p:cNvSpPr>
            <a:spLocks noGrp="1"/>
          </p:cNvSpPr>
          <p:nvPr>
            <p:ph type="ctrTitle"/>
          </p:nvPr>
        </p:nvSpPr>
        <p:spPr/>
        <p:txBody>
          <a:bodyPr/>
          <a:lstStyle/>
          <a:p>
            <a:r>
              <a:rPr lang="zh-CN" altLang="en-US" dirty="0"/>
              <a:t>牛顿迭代</a:t>
            </a:r>
          </a:p>
        </p:txBody>
      </p:sp>
      <p:pic>
        <p:nvPicPr>
          <p:cNvPr id="7" name="内容占位符 6">
            <a:extLst>
              <a:ext uri="{FF2B5EF4-FFF2-40B4-BE49-F238E27FC236}">
                <a16:creationId xmlns:a16="http://schemas.microsoft.com/office/drawing/2014/main" id="{5BDAE53F-F218-47B1-93E3-440D2B2BB6E4}"/>
              </a:ext>
            </a:extLst>
          </p:cNvPr>
          <p:cNvPicPr>
            <a:picLocks noGrp="1" noChangeAspect="1"/>
          </p:cNvPicPr>
          <p:nvPr>
            <p:ph sz="quarter" idx="10"/>
          </p:nvPr>
        </p:nvPicPr>
        <p:blipFill>
          <a:blip r:embed="rId3">
            <a:extLst>
              <a:ext uri="{28A0092B-C50C-407E-A947-70E740481C1C}">
                <a14:useLocalDpi xmlns:a14="http://schemas.microsoft.com/office/drawing/2010/main" val="0"/>
              </a:ext>
            </a:extLst>
          </a:blip>
          <a:stretch>
            <a:fillRect/>
          </a:stretch>
        </p:blipFill>
        <p:spPr>
          <a:xfrm>
            <a:off x="838200" y="2052084"/>
            <a:ext cx="4938184" cy="3522035"/>
          </a:xfrm>
        </p:spPr>
      </p:pic>
    </p:spTree>
    <p:extLst>
      <p:ext uri="{BB962C8B-B14F-4D97-AF65-F5344CB8AC3E}">
        <p14:creationId xmlns:p14="http://schemas.microsoft.com/office/powerpoint/2010/main" val="2923429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04944F4-DB8B-4DE7-9EA6-20EAD7D765E5}"/>
                  </a:ext>
                </a:extLst>
              </p:cNvPr>
              <p:cNvSpPr>
                <a:spLocks noGrp="1"/>
              </p:cNvSpPr>
              <p:nvPr>
                <p:ph idx="1"/>
              </p:nvPr>
            </p:nvSpPr>
            <p:spPr>
              <a:xfrm>
                <a:off x="838200" y="1382233"/>
                <a:ext cx="10515600" cy="4938546"/>
              </a:xfrm>
            </p:spPr>
            <p:txBody>
              <a:bodyPr/>
              <a:lstStyle/>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d>
                            <m:dPr>
                              <m:ctrlPr>
                                <a:rPr lang="en-US" altLang="zh-CN" b="0" i="1" smtClean="0">
                                  <a:latin typeface="Cambria Math" panose="02040503050406030204" pitchFamily="18" charset="0"/>
                                </a:rPr>
                              </m:ctrlPr>
                            </m:dPr>
                            <m:e>
                              <m:r>
                                <m:rPr>
                                  <m:sty m:val="p"/>
                                </m:rPr>
                                <a:rPr lang="en-US" altLang="zh-CN" i="1">
                                  <a:latin typeface="Cambria Math" panose="02040503050406030204" pitchFamily="18" charset="0"/>
                                </a:rPr>
                                <m:t>c</m:t>
                              </m:r>
                              <m:r>
                                <a:rPr lang="en-US" altLang="zh-CN">
                                  <a:latin typeface="Cambria Math" panose="02040503050406030204" pitchFamily="18" charset="0"/>
                                </a:rPr>
                                <m:t>∗</m:t>
                              </m:r>
                              <m:r>
                                <a:rPr lang="en-US" altLang="zh-CN" b="1" i="1">
                                  <a:latin typeface="Cambria Math" panose="02040503050406030204" pitchFamily="18" charset="0"/>
                                </a:rPr>
                                <m:t>𝐀</m:t>
                              </m:r>
                            </m:e>
                          </m:d>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𝑐</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1" i="1" smtClean="0">
                              <a:latin typeface="Cambria Math" panose="02040503050406030204" pitchFamily="18" charset="0"/>
                            </a:rPr>
                            <m:t>𝑨</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oMath>
                  </m:oMathPara>
                </a14:m>
                <a:endParaRPr lang="en-US" altLang="zh-CN" dirty="0"/>
              </a:p>
              <a:p>
                <a:r>
                  <a:rPr lang="zh-CN" altLang="en-US" dirty="0"/>
                  <a:t>即每个元素乘上数字</a:t>
                </a:r>
                <a:endParaRPr lang="en-US" altLang="zh-CN" dirty="0"/>
              </a:p>
              <a:p>
                <a:r>
                  <a:rPr lang="zh-CN" altLang="en-US" dirty="0"/>
                  <a:t>满足交换律、结合律</a:t>
                </a:r>
              </a:p>
            </p:txBody>
          </p:sp>
        </mc:Choice>
        <mc:Fallback xmlns="">
          <p:sp>
            <p:nvSpPr>
              <p:cNvPr id="2" name="内容占位符 1">
                <a:extLst>
                  <a:ext uri="{FF2B5EF4-FFF2-40B4-BE49-F238E27FC236}">
                    <a16:creationId xmlns:a16="http://schemas.microsoft.com/office/drawing/2014/main" id="{D04944F4-DB8B-4DE7-9EA6-20EAD7D765E5}"/>
                  </a:ext>
                </a:extLst>
              </p:cNvPr>
              <p:cNvSpPr>
                <a:spLocks noGrp="1" noRot="1" noChangeAspect="1" noMove="1" noResize="1" noEditPoints="1" noAdjustHandles="1" noChangeArrowheads="1" noChangeShapeType="1" noTextEdit="1"/>
              </p:cNvSpPr>
              <p:nvPr>
                <p:ph idx="1"/>
              </p:nvPr>
            </p:nvSpPr>
            <p:spPr>
              <a:xfrm>
                <a:off x="838200" y="1382233"/>
                <a:ext cx="10515600" cy="4938546"/>
              </a:xfrm>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2189CC4-BDBB-4F50-8F99-5B5B3EA1AD71}"/>
              </a:ext>
            </a:extLst>
          </p:cNvPr>
          <p:cNvSpPr>
            <a:spLocks noGrp="1"/>
          </p:cNvSpPr>
          <p:nvPr>
            <p:ph type="ctrTitle"/>
          </p:nvPr>
        </p:nvSpPr>
        <p:spPr/>
        <p:txBody>
          <a:bodyPr/>
          <a:lstStyle/>
          <a:p>
            <a:r>
              <a:rPr lang="zh-CN" altLang="en-US" dirty="0"/>
              <a:t>矩阵的数乘</a:t>
            </a:r>
          </a:p>
        </p:txBody>
      </p:sp>
      <p:sp>
        <p:nvSpPr>
          <p:cNvPr id="4" name="内容占位符 3">
            <a:extLst>
              <a:ext uri="{FF2B5EF4-FFF2-40B4-BE49-F238E27FC236}">
                <a16:creationId xmlns:a16="http://schemas.microsoft.com/office/drawing/2014/main" id="{7E39532A-F003-4AAD-A760-C4A730F318A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461407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3B591D0-9938-494B-B672-EF75A40302E2}"/>
                  </a:ext>
                </a:extLst>
              </p:cNvPr>
              <p:cNvSpPr>
                <a:spLocks noGrp="1"/>
              </p:cNvSpPr>
              <p:nvPr>
                <p:ph idx="1"/>
              </p:nvPr>
            </p:nvSpPr>
            <p:spPr/>
            <p:txBody>
              <a:bodyPr/>
              <a:lstStyle/>
              <a:p>
                <a:r>
                  <a:rPr lang="zh-CN" altLang="en-US" dirty="0"/>
                  <a:t>设</a:t>
                </a:r>
                <a14:m>
                  <m:oMath xmlns:m="http://schemas.openxmlformats.org/officeDocument/2006/math">
                    <m:r>
                      <a:rPr lang="en-US" altLang="zh-CN" b="1" i="1" smtClean="0">
                        <a:latin typeface="Cambria Math" panose="02040503050406030204" pitchFamily="18" charset="0"/>
                      </a:rPr>
                      <m:t>𝑨</m:t>
                    </m:r>
                    <m:r>
                      <a:rPr lang="en-US" altLang="zh-CN" b="1" i="1" smtClean="0">
                        <a:latin typeface="Cambria Math" panose="02040503050406030204" pitchFamily="18" charset="0"/>
                      </a:rPr>
                      <m:t>,</m:t>
                    </m:r>
                    <m:r>
                      <a:rPr lang="en-US" altLang="zh-CN" b="1" i="1" smtClean="0">
                        <a:latin typeface="Cambria Math" panose="02040503050406030204" pitchFamily="18" charset="0"/>
                      </a:rPr>
                      <m:t>𝑩</m:t>
                    </m:r>
                  </m:oMath>
                </a14:m>
                <a:r>
                  <a:rPr lang="zh-CN" altLang="en-US" dirty="0">
                    <a:solidFill>
                      <a:srgbClr val="FFCC00"/>
                    </a:solidFill>
                  </a:rPr>
                  <a:t>都是</a:t>
                </a:r>
                <a:r>
                  <a:rPr lang="en-US" altLang="zh-CN" dirty="0">
                    <a:solidFill>
                      <a:srgbClr val="FFCC00"/>
                    </a:solidFill>
                  </a:rPr>
                  <a:t>m*n</a:t>
                </a:r>
                <a:r>
                  <a:rPr lang="zh-CN" altLang="en-US" dirty="0"/>
                  <a:t>的矩阵</a:t>
                </a:r>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𝐴</m:t>
                              </m:r>
                              <m:r>
                                <a:rPr lang="en-US" altLang="zh-CN" b="0" i="1" smtClean="0">
                                  <a:latin typeface="Cambria Math" panose="02040503050406030204" pitchFamily="18" charset="0"/>
                                </a:rPr>
                                <m:t>±</m:t>
                              </m:r>
                              <m:r>
                                <a:rPr lang="en-US" altLang="zh-CN" b="0" i="1" smtClean="0">
                                  <a:latin typeface="Cambria Math" panose="02040503050406030204" pitchFamily="18" charset="0"/>
                                </a:rPr>
                                <m:t>𝐵</m:t>
                              </m:r>
                            </m:e>
                          </m:d>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1" i="1" smtClean="0">
                              <a:latin typeface="Cambria Math" panose="02040503050406030204" pitchFamily="18" charset="0"/>
                            </a:rPr>
                            <m:t>𝑨</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1" i="1" smtClean="0">
                              <a:latin typeface="Cambria Math" panose="02040503050406030204" pitchFamily="18" charset="0"/>
                            </a:rPr>
                            <m:t>𝑩</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oMath>
                  </m:oMathPara>
                </a14:m>
                <a:endParaRPr lang="en-US" altLang="zh-CN" dirty="0"/>
              </a:p>
              <a:p>
                <a:r>
                  <a:rPr lang="zh-CN" altLang="en-US" dirty="0"/>
                  <a:t>即对应位置相加</a:t>
                </a:r>
                <a:endParaRPr lang="en-US" altLang="zh-CN" dirty="0"/>
              </a:p>
              <a:p>
                <a:r>
                  <a:rPr lang="zh-CN" altLang="en-US" dirty="0"/>
                  <a:t>满足交换律、结合律</a:t>
                </a:r>
              </a:p>
            </p:txBody>
          </p:sp>
        </mc:Choice>
        <mc:Fallback xmlns="">
          <p:sp>
            <p:nvSpPr>
              <p:cNvPr id="2" name="内容占位符 1">
                <a:extLst>
                  <a:ext uri="{FF2B5EF4-FFF2-40B4-BE49-F238E27FC236}">
                    <a16:creationId xmlns:a16="http://schemas.microsoft.com/office/drawing/2014/main" id="{43B591D0-9938-494B-B672-EF75A40302E2}"/>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9CEB264-29E0-48FD-BF89-C147D20ACD41}"/>
              </a:ext>
            </a:extLst>
          </p:cNvPr>
          <p:cNvSpPr>
            <a:spLocks noGrp="1"/>
          </p:cNvSpPr>
          <p:nvPr>
            <p:ph type="ctrTitle"/>
          </p:nvPr>
        </p:nvSpPr>
        <p:spPr/>
        <p:txBody>
          <a:bodyPr/>
          <a:lstStyle/>
          <a:p>
            <a:r>
              <a:rPr lang="zh-CN" altLang="en-US" dirty="0"/>
              <a:t>矩阵的加减法</a:t>
            </a:r>
          </a:p>
        </p:txBody>
      </p:sp>
      <p:sp>
        <p:nvSpPr>
          <p:cNvPr id="4" name="内容占位符 3">
            <a:extLst>
              <a:ext uri="{FF2B5EF4-FFF2-40B4-BE49-F238E27FC236}">
                <a16:creationId xmlns:a16="http://schemas.microsoft.com/office/drawing/2014/main" id="{B7C7FE2B-2ED3-4527-8A0F-33DDBD39C47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260208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D89A591-062E-46D1-A8D5-A02D962F7DB3}"/>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1" i="1" smtClean="0">
                                      <a:latin typeface="Cambria Math" panose="02040503050406030204" pitchFamily="18" charset="0"/>
                                    </a:rPr>
                                    <m:t>𝑨</m:t>
                                  </m:r>
                                </m:e>
                                <m:sup>
                                  <m:r>
                                    <a:rPr lang="en-US" altLang="zh-CN" b="0" i="1" smtClean="0">
                                      <a:latin typeface="Cambria Math" panose="02040503050406030204" pitchFamily="18" charset="0"/>
                                    </a:rPr>
                                    <m:t>𝑇</m:t>
                                  </m:r>
                                </m:sup>
                              </m:sSup>
                            </m:e>
                          </m:d>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1" i="1" smtClean="0">
                              <a:latin typeface="Cambria Math" panose="02040503050406030204" pitchFamily="18" charset="0"/>
                            </a:rPr>
                            <m:t>𝑨</m:t>
                          </m:r>
                        </m:e>
                        <m:sub>
                          <m:r>
                            <a:rPr lang="en-US" altLang="zh-CN" b="0" i="1" smtClean="0">
                              <a:latin typeface="Cambria Math" panose="02040503050406030204" pitchFamily="18" charset="0"/>
                            </a:rPr>
                            <m:t>𝑗</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sub>
                      </m:sSub>
                    </m:oMath>
                  </m:oMathPara>
                </a14:m>
                <a:endParaRPr lang="en-US" altLang="zh-CN" dirty="0"/>
              </a:p>
              <a:p>
                <a:r>
                  <a:rPr lang="zh-CN" altLang="en-US" dirty="0"/>
                  <a:t>即将矩阵沿对角线对称：</a:t>
                </a:r>
                <a:endParaRPr lang="en-US" altLang="zh-CN" dirty="0"/>
              </a:p>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panose="02040503050406030204" pitchFamily="18" charset="0"/>
                            </a:rPr>
                          </m:ctrlPr>
                        </m:sSupPr>
                        <m:e>
                          <m:d>
                            <m:dPr>
                              <m:begChr m:val="["/>
                              <m:endChr m:val="]"/>
                              <m:ctrlPr>
                                <a:rPr lang="en-US" altLang="zh-CN" i="1" dirty="0" smtClean="0">
                                  <a:latin typeface="Cambria Math" panose="02040503050406030204" pitchFamily="18" charset="0"/>
                                </a:rPr>
                              </m:ctrlPr>
                            </m:dPr>
                            <m:e>
                              <m:m>
                                <m:mPr>
                                  <m:mcs>
                                    <m:mc>
                                      <m:mcPr>
                                        <m:count m:val="3"/>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1</m:t>
                                    </m:r>
                                  </m:e>
                                  <m:e>
                                    <m:r>
                                      <a:rPr lang="en-US" altLang="zh-CN" b="0" i="1" smtClean="0">
                                        <a:latin typeface="Cambria Math" panose="02040503050406030204" pitchFamily="18" charset="0"/>
                                      </a:rPr>
                                      <m:t>2</m:t>
                                    </m:r>
                                  </m:e>
                                  <m:e>
                                    <m:r>
                                      <a:rPr lang="en-US" altLang="zh-CN" b="0" i="1" smtClean="0">
                                        <a:latin typeface="Cambria Math" panose="02040503050406030204" pitchFamily="18" charset="0"/>
                                      </a:rPr>
                                      <m:t>3</m:t>
                                    </m:r>
                                  </m:e>
                                </m:mr>
                                <m:mr>
                                  <m:e>
                                    <m:r>
                                      <a:rPr lang="en-US" altLang="zh-CN" b="0" i="1" smtClean="0">
                                        <a:latin typeface="Cambria Math" panose="02040503050406030204" pitchFamily="18" charset="0"/>
                                      </a:rPr>
                                      <m:t>0</m:t>
                                    </m:r>
                                  </m:e>
                                  <m:e>
                                    <m:r>
                                      <a:rPr lang="en-US" altLang="zh-CN" i="1">
                                        <a:latin typeface="Cambria Math" panose="02040503050406030204" pitchFamily="18" charset="0"/>
                                      </a:rPr>
                                      <m:t>−</m:t>
                                    </m:r>
                                    <m:r>
                                      <a:rPr lang="en-US" altLang="zh-CN" b="0" i="1" smtClean="0">
                                        <a:latin typeface="Cambria Math" panose="02040503050406030204" pitchFamily="18" charset="0"/>
                                      </a:rPr>
                                      <m:t>6</m:t>
                                    </m:r>
                                  </m:e>
                                  <m:e>
                                    <m:r>
                                      <a:rPr lang="en-US" altLang="zh-CN" b="0" i="1" smtClean="0">
                                        <a:latin typeface="Cambria Math" panose="02040503050406030204" pitchFamily="18" charset="0"/>
                                      </a:rPr>
                                      <m:t>7</m:t>
                                    </m:r>
                                  </m:e>
                                </m:mr>
                              </m:m>
                            </m:e>
                          </m:d>
                        </m:e>
                        <m:sup>
                          <m:r>
                            <a:rPr lang="en-US" altLang="zh-CN" b="0" i="1" smtClean="0">
                              <a:latin typeface="Cambria Math" panose="02040503050406030204" pitchFamily="18" charset="0"/>
                            </a:rPr>
                            <m:t>𝑇</m:t>
                          </m:r>
                        </m:sup>
                      </m:sSup>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m>
                            <m:mPr>
                              <m:mcs>
                                <m:mc>
                                  <m:mcPr>
                                    <m:count m:val="2"/>
                                    <m:mcJc m:val="center"/>
                                  </m:mcPr>
                                </m:mc>
                              </m:mcs>
                              <m:ctrlPr>
                                <a:rPr lang="en-US" altLang="zh-CN" b="0" i="1" smtClean="0">
                                  <a:latin typeface="Cambria Math" panose="02040503050406030204" pitchFamily="18" charset="0"/>
                                </a:rPr>
                              </m:ctrlPr>
                            </m:mPr>
                            <m:mr>
                              <m:e>
                                <m:r>
                                  <m:rPr>
                                    <m:brk m:alnAt="7"/>
                                  </m:rPr>
                                  <a:rPr lang="en-US" altLang="zh-CN" b="0" i="1" smtClean="0">
                                    <a:latin typeface="Cambria Math" panose="02040503050406030204" pitchFamily="18" charset="0"/>
                                  </a:rPr>
                                  <m:t>1</m:t>
                                </m:r>
                              </m:e>
                              <m:e>
                                <m:r>
                                  <a:rPr lang="en-US" altLang="zh-CN" b="0" i="1" smtClean="0">
                                    <a:latin typeface="Cambria Math" panose="02040503050406030204" pitchFamily="18" charset="0"/>
                                  </a:rPr>
                                  <m:t>0</m:t>
                                </m:r>
                              </m:e>
                            </m:mr>
                            <m:mr>
                              <m:e>
                                <m:r>
                                  <a:rPr lang="en-US" altLang="zh-CN" b="0" i="1" smtClean="0">
                                    <a:latin typeface="Cambria Math" panose="02040503050406030204" pitchFamily="18" charset="0"/>
                                  </a:rPr>
                                  <m:t>2</m:t>
                                </m:r>
                              </m:e>
                              <m:e>
                                <m:r>
                                  <a:rPr lang="en-US" altLang="zh-CN" i="1">
                                    <a:latin typeface="Cambria Math" panose="02040503050406030204" pitchFamily="18" charset="0"/>
                                  </a:rPr>
                                  <m:t>−</m:t>
                                </m:r>
                                <m:r>
                                  <a:rPr lang="en-US" altLang="zh-CN" b="0" i="1" smtClean="0">
                                    <a:latin typeface="Cambria Math" panose="02040503050406030204" pitchFamily="18" charset="0"/>
                                  </a:rPr>
                                  <m:t>6</m:t>
                                </m:r>
                              </m:e>
                            </m:mr>
                            <m:mr>
                              <m:e>
                                <m:r>
                                  <a:rPr lang="en-US" altLang="zh-CN" b="0" i="1" smtClean="0">
                                    <a:latin typeface="Cambria Math" panose="02040503050406030204" pitchFamily="18" charset="0"/>
                                  </a:rPr>
                                  <m:t>3</m:t>
                                </m:r>
                              </m:e>
                              <m:e>
                                <m:r>
                                  <a:rPr lang="en-US" altLang="zh-CN" b="0" i="1" smtClean="0">
                                    <a:latin typeface="Cambria Math" panose="02040503050406030204" pitchFamily="18" charset="0"/>
                                  </a:rPr>
                                  <m:t>7</m:t>
                                </m:r>
                              </m:e>
                            </m:mr>
                          </m:m>
                        </m:e>
                      </m:d>
                    </m:oMath>
                  </m:oMathPara>
                </a14:m>
                <a:endParaRPr lang="zh-CN" altLang="en-US" dirty="0"/>
              </a:p>
            </p:txBody>
          </p:sp>
        </mc:Choice>
        <mc:Fallback xmlns="">
          <p:sp>
            <p:nvSpPr>
              <p:cNvPr id="2" name="内容占位符 1">
                <a:extLst>
                  <a:ext uri="{FF2B5EF4-FFF2-40B4-BE49-F238E27FC236}">
                    <a16:creationId xmlns:a16="http://schemas.microsoft.com/office/drawing/2014/main" id="{AD89A591-062E-46D1-A8D5-A02D962F7DB3}"/>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39548D2-06DF-4236-BDCE-D574535F9659}"/>
              </a:ext>
            </a:extLst>
          </p:cNvPr>
          <p:cNvSpPr>
            <a:spLocks noGrp="1"/>
          </p:cNvSpPr>
          <p:nvPr>
            <p:ph type="ctrTitle"/>
          </p:nvPr>
        </p:nvSpPr>
        <p:spPr/>
        <p:txBody>
          <a:bodyPr/>
          <a:lstStyle/>
          <a:p>
            <a:r>
              <a:rPr lang="zh-CN" altLang="en-US" dirty="0"/>
              <a:t>矩阵的转置</a:t>
            </a:r>
          </a:p>
        </p:txBody>
      </p:sp>
      <p:sp>
        <p:nvSpPr>
          <p:cNvPr id="4" name="内容占位符 3">
            <a:extLst>
              <a:ext uri="{FF2B5EF4-FFF2-40B4-BE49-F238E27FC236}">
                <a16:creationId xmlns:a16="http://schemas.microsoft.com/office/drawing/2014/main" id="{65902080-0745-4EAD-A8A8-BC081E732B2A}"/>
              </a:ext>
            </a:extLst>
          </p:cNvPr>
          <p:cNvSpPr>
            <a:spLocks noGrp="1"/>
          </p:cNvSpPr>
          <p:nvPr>
            <p:ph sz="quarter" idx="10"/>
          </p:nvPr>
        </p:nvSpPr>
        <p:spPr/>
        <p:txBody>
          <a:bodyPr/>
          <a:lstStyle/>
          <a:p>
            <a:endParaRPr lang="zh-CN" altLang="en-US"/>
          </a:p>
        </p:txBody>
      </p:sp>
      <p:cxnSp>
        <p:nvCxnSpPr>
          <p:cNvPr id="6" name="直接连接符 5">
            <a:extLst>
              <a:ext uri="{FF2B5EF4-FFF2-40B4-BE49-F238E27FC236}">
                <a16:creationId xmlns:a16="http://schemas.microsoft.com/office/drawing/2014/main" id="{E526D258-2FEC-44A7-8452-8B34EBCC27DE}"/>
              </a:ext>
            </a:extLst>
          </p:cNvPr>
          <p:cNvCxnSpPr/>
          <p:nvPr/>
        </p:nvCxnSpPr>
        <p:spPr>
          <a:xfrm>
            <a:off x="4570022" y="4025735"/>
            <a:ext cx="629392" cy="629392"/>
          </a:xfrm>
          <a:prstGeom prst="line">
            <a:avLst/>
          </a:prstGeom>
          <a:ln w="2857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 name="直接连接符 6">
            <a:extLst>
              <a:ext uri="{FF2B5EF4-FFF2-40B4-BE49-F238E27FC236}">
                <a16:creationId xmlns:a16="http://schemas.microsoft.com/office/drawing/2014/main" id="{403F8E01-2A0D-4A00-9187-2F01A10BD0A6}"/>
              </a:ext>
            </a:extLst>
          </p:cNvPr>
          <p:cNvCxnSpPr/>
          <p:nvPr/>
        </p:nvCxnSpPr>
        <p:spPr>
          <a:xfrm>
            <a:off x="6992587" y="3851506"/>
            <a:ext cx="629392" cy="629392"/>
          </a:xfrm>
          <a:prstGeom prst="line">
            <a:avLst/>
          </a:prstGeom>
          <a:ln w="2857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970296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C79FEB4-CFAE-412F-B12E-F03F0578DD5C}"/>
                  </a:ext>
                </a:extLst>
              </p:cNvPr>
              <p:cNvSpPr>
                <a:spLocks noGrp="1"/>
              </p:cNvSpPr>
              <p:nvPr>
                <p:ph idx="1"/>
              </p:nvPr>
            </p:nvSpPr>
            <p:spPr/>
            <p:txBody>
              <a:bodyPr>
                <a:normAutofit/>
              </a:bodyPr>
              <a:lstStyle/>
              <a:p>
                <a:r>
                  <a:rPr lang="zh-CN" altLang="en-US" dirty="0"/>
                  <a:t>设</a:t>
                </a:r>
                <a14:m>
                  <m:oMath xmlns:m="http://schemas.openxmlformats.org/officeDocument/2006/math">
                    <m:r>
                      <a:rPr lang="en-US" altLang="zh-CN" b="1" i="0" smtClean="0">
                        <a:latin typeface="Cambria Math" panose="02040503050406030204" pitchFamily="18" charset="0"/>
                      </a:rPr>
                      <m:t>𝐀</m:t>
                    </m:r>
                  </m:oMath>
                </a14:m>
                <a:r>
                  <a:rPr lang="zh-CN" altLang="en-US" dirty="0"/>
                  <a:t>是</a:t>
                </a:r>
                <a:r>
                  <a:rPr lang="en-US" altLang="zh-CN" dirty="0"/>
                  <a:t>m*n</a:t>
                </a:r>
                <a:r>
                  <a:rPr lang="zh-CN" altLang="en-US" dirty="0"/>
                  <a:t>的矩阵，</a:t>
                </a:r>
                <a14:m>
                  <m:oMath xmlns:m="http://schemas.openxmlformats.org/officeDocument/2006/math">
                    <m:r>
                      <a:rPr lang="en-US" altLang="zh-CN" b="1" i="0" smtClean="0">
                        <a:latin typeface="Cambria Math" panose="02040503050406030204" pitchFamily="18" charset="0"/>
                      </a:rPr>
                      <m:t>𝐁</m:t>
                    </m:r>
                  </m:oMath>
                </a14:m>
                <a:r>
                  <a:rPr lang="zh-CN" altLang="en-US" dirty="0"/>
                  <a:t>是</a:t>
                </a:r>
                <a:r>
                  <a:rPr lang="en-US" altLang="zh-CN" dirty="0"/>
                  <a:t>n*p</a:t>
                </a:r>
                <a:r>
                  <a:rPr lang="zh-CN" altLang="en-US" dirty="0"/>
                  <a:t>的矩阵，那么</a:t>
                </a:r>
                <a14:m>
                  <m:oMath xmlns:m="http://schemas.openxmlformats.org/officeDocument/2006/math">
                    <m:r>
                      <a:rPr lang="en-US" altLang="zh-CN" b="1" i="0" dirty="0">
                        <a:latin typeface="Cambria Math" panose="02040503050406030204" pitchFamily="18" charset="0"/>
                      </a:rPr>
                      <m:t>𝐀</m:t>
                    </m:r>
                    <m:r>
                      <a:rPr lang="en-US" altLang="zh-CN" b="1" i="0" dirty="0" smtClean="0">
                        <a:latin typeface="Cambria Math" panose="02040503050406030204" pitchFamily="18" charset="0"/>
                      </a:rPr>
                      <m:t>𝐁</m:t>
                    </m:r>
                  </m:oMath>
                </a14:m>
                <a:r>
                  <a:rPr lang="zh-CN" altLang="en-US" dirty="0"/>
                  <a:t>是一个</a:t>
                </a:r>
                <a:r>
                  <a:rPr lang="en-US" altLang="zh-CN" dirty="0"/>
                  <a:t>m*p</a:t>
                </a:r>
                <a:r>
                  <a:rPr lang="zh-CN" altLang="en-US" dirty="0"/>
                  <a:t>的矩阵</a:t>
                </a:r>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d>
                            <m:dPr>
                              <m:ctrlPr>
                                <a:rPr lang="en-US" altLang="zh-CN" b="0" i="1" smtClean="0">
                                  <a:latin typeface="Cambria Math" panose="02040503050406030204" pitchFamily="18" charset="0"/>
                                </a:rPr>
                              </m:ctrlPr>
                            </m:dPr>
                            <m:e>
                              <m:r>
                                <a:rPr lang="en-US" altLang="zh-CN" b="1" i="0" smtClean="0">
                                  <a:latin typeface="Cambria Math" panose="02040503050406030204" pitchFamily="18" charset="0"/>
                                </a:rPr>
                                <m:t>𝐀𝐁</m:t>
                              </m:r>
                            </m:e>
                          </m:d>
                        </m:e>
                        <m:sub>
                          <m:r>
                            <m:rPr>
                              <m:sty m:val="p"/>
                            </m:rPr>
                            <a:rPr lang="en-US" altLang="zh-CN" b="0" i="0" smtClean="0">
                              <a:latin typeface="Cambria Math" panose="02040503050406030204" pitchFamily="18" charset="0"/>
                            </a:rPr>
                            <m:t>i</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j</m:t>
                          </m:r>
                        </m:sub>
                      </m:sSub>
                      <m:r>
                        <a:rPr lang="en-US" altLang="zh-CN" b="0" i="0"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sty m:val="p"/>
                              <m:brk m:alnAt="23"/>
                            </m:rPr>
                            <a:rPr lang="en-US" altLang="zh-CN" b="0" i="0" smtClean="0">
                              <a:latin typeface="Cambria Math" panose="02040503050406030204" pitchFamily="18" charset="0"/>
                            </a:rPr>
                            <m:t>k</m:t>
                          </m:r>
                          <m:r>
                            <a:rPr lang="en-US" altLang="zh-CN" b="0" i="0" smtClean="0">
                              <a:latin typeface="Cambria Math" panose="02040503050406030204" pitchFamily="18" charset="0"/>
                            </a:rPr>
                            <m:t>=1</m:t>
                          </m:r>
                        </m:sub>
                        <m:sup>
                          <m:r>
                            <m:rPr>
                              <m:sty m:val="p"/>
                            </m:rPr>
                            <a:rPr lang="en-US" altLang="zh-CN" b="0" i="0" smtClean="0">
                              <a:latin typeface="Cambria Math" panose="02040503050406030204" pitchFamily="18" charset="0"/>
                            </a:rPr>
                            <m:t>n</m:t>
                          </m:r>
                        </m:sup>
                        <m:e>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𝐀</m:t>
                              </m:r>
                            </m:e>
                            <m:sub>
                              <m:r>
                                <m:rPr>
                                  <m:sty m:val="p"/>
                                </m:rPr>
                                <a:rPr lang="en-US" altLang="zh-CN" b="0" i="0" smtClean="0">
                                  <a:latin typeface="Cambria Math" panose="02040503050406030204" pitchFamily="18" charset="0"/>
                                </a:rPr>
                                <m:t>i</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k</m:t>
                              </m:r>
                            </m:sub>
                          </m:sSub>
                          <m:r>
                            <a:rPr lang="en-US" altLang="zh-CN" b="0" i="0"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𝐁</m:t>
                              </m:r>
                            </m:e>
                            <m:sub>
                              <m:r>
                                <m:rPr>
                                  <m:sty m:val="p"/>
                                </m:rPr>
                                <a:rPr lang="en-US" altLang="zh-CN" b="0" i="0" smtClean="0">
                                  <a:latin typeface="Cambria Math" panose="02040503050406030204" pitchFamily="18" charset="0"/>
                                </a:rPr>
                                <m:t>k</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j</m:t>
                              </m:r>
                            </m:sub>
                          </m:sSub>
                        </m:e>
                      </m:nary>
                    </m:oMath>
                  </m:oMathPara>
                </a14:m>
                <a:endParaRPr lang="en-US" altLang="zh-CN" dirty="0"/>
              </a:p>
              <a:p>
                <a:r>
                  <a:rPr lang="zh-CN" altLang="en-US" dirty="0"/>
                  <a:t>满足</a:t>
                </a:r>
                <a:r>
                  <a:rPr lang="zh-CN" altLang="en-US" dirty="0">
                    <a:solidFill>
                      <a:srgbClr val="FFCC00"/>
                    </a:solidFill>
                  </a:rPr>
                  <a:t>结合律</a:t>
                </a:r>
                <a:r>
                  <a:rPr lang="en-US" altLang="zh-CN" dirty="0"/>
                  <a:t>(</a:t>
                </a:r>
                <a:r>
                  <a:rPr lang="zh-CN" altLang="en-US" dirty="0"/>
                  <a:t>因而可以进行</a:t>
                </a:r>
                <a:r>
                  <a:rPr lang="zh-CN" altLang="en-US" dirty="0">
                    <a:solidFill>
                      <a:srgbClr val="FFCC00"/>
                    </a:solidFill>
                  </a:rPr>
                  <a:t>快速幂</a:t>
                </a:r>
                <a:r>
                  <a:rPr lang="en-US" altLang="zh-CN" dirty="0"/>
                  <a:t>)</a:t>
                </a:r>
                <a:r>
                  <a:rPr lang="zh-CN" altLang="en-US" dirty="0"/>
                  <a:t>，对</a:t>
                </a:r>
                <a:r>
                  <a:rPr lang="zh-CN" altLang="en-US" dirty="0">
                    <a:solidFill>
                      <a:srgbClr val="FFCC00"/>
                    </a:solidFill>
                  </a:rPr>
                  <a:t>矩阵加减法的分配律</a:t>
                </a:r>
                <a:r>
                  <a:rPr lang="zh-CN" altLang="en-US" dirty="0"/>
                  <a:t>成立，与数乘可以交换、结合，</a:t>
                </a:r>
                <a:r>
                  <a:rPr lang="zh-CN" altLang="en-US" dirty="0">
                    <a:solidFill>
                      <a:srgbClr val="FFCC00"/>
                    </a:solidFill>
                  </a:rPr>
                  <a:t>不满足交换律</a:t>
                </a:r>
                <a:endParaRPr lang="en-US" altLang="zh-CN" dirty="0">
                  <a:solidFill>
                    <a:srgbClr val="FFCC00"/>
                  </a:solidFill>
                </a:endParaRPr>
              </a:p>
              <a:p>
                <a:r>
                  <a:rPr lang="zh-CN" altLang="en-US" dirty="0"/>
                  <a:t>特例：一个行向量</a:t>
                </a:r>
                <a:r>
                  <a:rPr lang="en-US" altLang="zh-CN" dirty="0"/>
                  <a:t>(m=1)</a:t>
                </a:r>
                <a:r>
                  <a:rPr lang="zh-CN" altLang="en-US" dirty="0"/>
                  <a:t>乘列向量</a:t>
                </a:r>
                <a:r>
                  <a:rPr lang="en-US" altLang="zh-CN" dirty="0"/>
                  <a:t>(p=1)</a:t>
                </a:r>
                <a:r>
                  <a:rPr lang="zh-CN" altLang="en-US" dirty="0"/>
                  <a:t>相当于向量点积</a:t>
                </a:r>
              </a:p>
            </p:txBody>
          </p:sp>
        </mc:Choice>
        <mc:Fallback xmlns="">
          <p:sp>
            <p:nvSpPr>
              <p:cNvPr id="2" name="内容占位符 1">
                <a:extLst>
                  <a:ext uri="{FF2B5EF4-FFF2-40B4-BE49-F238E27FC236}">
                    <a16:creationId xmlns:a16="http://schemas.microsoft.com/office/drawing/2014/main" id="{EC79FEB4-CFAE-412F-B12E-F03F0578DD5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5AA0D33-430F-400A-9299-06F56E2BC2EB}"/>
              </a:ext>
            </a:extLst>
          </p:cNvPr>
          <p:cNvSpPr>
            <a:spLocks noGrp="1"/>
          </p:cNvSpPr>
          <p:nvPr>
            <p:ph type="ctrTitle"/>
          </p:nvPr>
        </p:nvSpPr>
        <p:spPr/>
        <p:txBody>
          <a:bodyPr/>
          <a:lstStyle/>
          <a:p>
            <a:r>
              <a:rPr lang="zh-CN" altLang="en-US" dirty="0"/>
              <a:t>矩阵乘法</a:t>
            </a:r>
          </a:p>
        </p:txBody>
      </p:sp>
      <p:sp>
        <p:nvSpPr>
          <p:cNvPr id="4" name="内容占位符 3">
            <a:extLst>
              <a:ext uri="{FF2B5EF4-FFF2-40B4-BE49-F238E27FC236}">
                <a16:creationId xmlns:a16="http://schemas.microsoft.com/office/drawing/2014/main" id="{A72BC759-73AE-44ED-9B74-F7B0719468A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32673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AE1E05F-5D26-42B6-954C-CA9BB0381591}"/>
              </a:ext>
            </a:extLst>
          </p:cNvPr>
          <p:cNvSpPr>
            <a:spLocks noGrp="1"/>
          </p:cNvSpPr>
          <p:nvPr>
            <p:ph type="ctrTitle"/>
          </p:nvPr>
        </p:nvSpPr>
        <p:spPr/>
        <p:txBody>
          <a:bodyPr/>
          <a:lstStyle/>
          <a:p>
            <a:r>
              <a:rPr lang="zh-CN" altLang="en-US" dirty="0"/>
              <a:t>矩阵乘法</a:t>
            </a:r>
          </a:p>
        </p:txBody>
      </p:sp>
      <p:sp>
        <p:nvSpPr>
          <p:cNvPr id="4" name="内容占位符 3">
            <a:extLst>
              <a:ext uri="{FF2B5EF4-FFF2-40B4-BE49-F238E27FC236}">
                <a16:creationId xmlns:a16="http://schemas.microsoft.com/office/drawing/2014/main" id="{03274BBB-09D8-4F57-BD53-05E2DDB63FA3}"/>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441DC2F8-CEDB-4AAE-962F-7F3EE9AFD902}"/>
              </a:ext>
            </a:extLst>
          </p:cNvPr>
          <p:cNvPicPr>
            <a:picLocks noChangeAspect="1"/>
          </p:cNvPicPr>
          <p:nvPr/>
        </p:nvPicPr>
        <p:blipFill>
          <a:blip r:embed="rId2"/>
          <a:stretch>
            <a:fillRect/>
          </a:stretch>
        </p:blipFill>
        <p:spPr>
          <a:xfrm>
            <a:off x="838200" y="2724238"/>
            <a:ext cx="6285714" cy="1409524"/>
          </a:xfrm>
          <a:prstGeom prst="rect">
            <a:avLst/>
          </a:prstGeom>
        </p:spPr>
      </p:pic>
    </p:spTree>
    <p:extLst>
      <p:ext uri="{BB962C8B-B14F-4D97-AF65-F5344CB8AC3E}">
        <p14:creationId xmlns:p14="http://schemas.microsoft.com/office/powerpoint/2010/main" val="99933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D9C4204-FB09-4349-B499-73052F080F47}"/>
                  </a:ext>
                </a:extLst>
              </p:cNvPr>
              <p:cNvSpPr>
                <a:spLocks noGrp="1"/>
              </p:cNvSpPr>
              <p:nvPr>
                <p:ph idx="1"/>
              </p:nvPr>
            </p:nvSpPr>
            <p:spPr>
              <a:xfrm>
                <a:off x="838200" y="679666"/>
                <a:ext cx="10515600" cy="4938546"/>
              </a:xfrm>
            </p:spPr>
            <p:txBody>
              <a:bodyPr/>
              <a:lstStyle/>
              <a:p>
                <a:r>
                  <a:rPr lang="zh-CN" altLang="en-US" dirty="0"/>
                  <a:t>给定一个</a:t>
                </a:r>
                <a:r>
                  <a:rPr lang="en-US" altLang="zh-CN" dirty="0"/>
                  <a:t>n</a:t>
                </a:r>
                <a:r>
                  <a:rPr lang="zh-CN" altLang="en-US" dirty="0"/>
                  <a:t>个点的有向图</a:t>
                </a:r>
                <a14:m>
                  <m:oMath xmlns:m="http://schemas.openxmlformats.org/officeDocument/2006/math">
                    <m:r>
                      <a:rPr lang="en-US" altLang="zh-CN" b="0" i="1" smtClean="0">
                        <a:latin typeface="Cambria Math" panose="02040503050406030204" pitchFamily="18" charset="0"/>
                      </a:rPr>
                      <m:t>𝐺</m:t>
                    </m:r>
                  </m:oMath>
                </a14:m>
                <a:r>
                  <a:rPr lang="zh-CN" altLang="en-US" dirty="0"/>
                  <a:t>，求从任意节点</a:t>
                </a:r>
                <a:r>
                  <a:rPr lang="en-US" altLang="zh-CN" dirty="0"/>
                  <a:t>a</a:t>
                </a:r>
                <a:r>
                  <a:rPr lang="zh-CN" altLang="en-US" dirty="0"/>
                  <a:t>出发，走</a:t>
                </a:r>
                <a:r>
                  <a:rPr lang="en-US" altLang="zh-CN" dirty="0"/>
                  <a:t>k</a:t>
                </a:r>
                <a:r>
                  <a:rPr lang="zh-CN" altLang="en-US" dirty="0"/>
                  <a:t>步后到达任意节点</a:t>
                </a:r>
                <a:r>
                  <a:rPr lang="en-US" altLang="zh-CN" dirty="0"/>
                  <a:t>b</a:t>
                </a:r>
                <a:r>
                  <a:rPr lang="zh-CN" altLang="en-US" dirty="0"/>
                  <a:t>的方案数</a:t>
                </a:r>
                <a:endParaRPr lang="en-US" altLang="zh-CN" dirty="0"/>
              </a:p>
              <a:p>
                <a:endParaRPr lang="en-US" altLang="zh-CN" dirty="0"/>
              </a:p>
              <a:p>
                <a:r>
                  <a:rPr lang="zh-CN" altLang="en-US" dirty="0"/>
                  <a:t>递推：</a:t>
                </a:r>
                <a:endParaRPr lang="en-US" altLang="zh-CN" dirty="0"/>
              </a:p>
              <a:p>
                <a:r>
                  <a:rPr lang="zh-CN" altLang="en-US" dirty="0"/>
                  <a:t>设</a:t>
                </a:r>
                <a:r>
                  <a:rPr lang="en-US" altLang="zh-CN" dirty="0"/>
                  <a:t>f[</a:t>
                </a:r>
                <a:r>
                  <a:rPr lang="en-US" altLang="zh-CN" dirty="0" err="1"/>
                  <a:t>i</a:t>
                </a:r>
                <a:r>
                  <a:rPr lang="en-US" altLang="zh-CN" dirty="0"/>
                  <a:t>][a][b]</a:t>
                </a:r>
                <a:r>
                  <a:rPr lang="zh-CN" altLang="en-US" dirty="0"/>
                  <a:t>表示从节点</a:t>
                </a:r>
                <a:r>
                  <a:rPr lang="en-US" altLang="zh-CN" dirty="0"/>
                  <a:t>a</a:t>
                </a:r>
                <a:r>
                  <a:rPr lang="zh-CN" altLang="en-US" dirty="0"/>
                  <a:t>出发，走</a:t>
                </a:r>
                <a:r>
                  <a:rPr lang="en-US" altLang="zh-CN" dirty="0" err="1"/>
                  <a:t>i</a:t>
                </a:r>
                <a:r>
                  <a:rPr lang="zh-CN" altLang="en-US" dirty="0"/>
                  <a:t>步后到达节点</a:t>
                </a:r>
                <a:r>
                  <a:rPr lang="en-US" altLang="zh-CN" dirty="0"/>
                  <a:t>b</a:t>
                </a:r>
                <a:r>
                  <a:rPr lang="zh-CN" altLang="en-US" dirty="0"/>
                  <a:t>的方案数</a:t>
                </a:r>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7D9C4204-FB09-4349-B499-73052F080F47}"/>
                  </a:ext>
                </a:extLst>
              </p:cNvPr>
              <p:cNvSpPr>
                <a:spLocks noGrp="1" noRot="1" noChangeAspect="1" noMove="1" noResize="1" noEditPoints="1" noAdjustHandles="1" noChangeArrowheads="1" noChangeShapeType="1" noTextEdit="1"/>
              </p:cNvSpPr>
              <p:nvPr>
                <p:ph idx="1"/>
              </p:nvPr>
            </p:nvSpPr>
            <p:spPr>
              <a:xfrm>
                <a:off x="838200" y="679666"/>
                <a:ext cx="10515600" cy="4938546"/>
              </a:xfrm>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2A4CD9C-C5A9-4BEB-8A23-875F9423DB3D}"/>
              </a:ext>
            </a:extLst>
          </p:cNvPr>
          <p:cNvSpPr>
            <a:spLocks noGrp="1"/>
          </p:cNvSpPr>
          <p:nvPr>
            <p:ph type="ctrTitle"/>
          </p:nvPr>
        </p:nvSpPr>
        <p:spPr/>
        <p:txBody>
          <a:bodyPr/>
          <a:lstStyle/>
          <a:p>
            <a:r>
              <a:rPr lang="zh-CN" altLang="en-US" dirty="0"/>
              <a:t>矩阵乘法与图</a:t>
            </a:r>
          </a:p>
        </p:txBody>
      </p:sp>
      <p:pic>
        <p:nvPicPr>
          <p:cNvPr id="5" name="图片 4">
            <a:extLst>
              <a:ext uri="{FF2B5EF4-FFF2-40B4-BE49-F238E27FC236}">
                <a16:creationId xmlns:a16="http://schemas.microsoft.com/office/drawing/2014/main" id="{417A6A24-4267-46B5-ABA7-04143DBC1C59}"/>
              </a:ext>
            </a:extLst>
          </p:cNvPr>
          <p:cNvPicPr>
            <a:picLocks noChangeAspect="1"/>
          </p:cNvPicPr>
          <p:nvPr/>
        </p:nvPicPr>
        <p:blipFill>
          <a:blip r:embed="rId4"/>
          <a:stretch>
            <a:fillRect/>
          </a:stretch>
        </p:blipFill>
        <p:spPr>
          <a:xfrm>
            <a:off x="838200" y="4069851"/>
            <a:ext cx="4200000" cy="2257143"/>
          </a:xfrm>
          <a:prstGeom prst="rect">
            <a:avLst/>
          </a:prstGeom>
        </p:spPr>
      </p:pic>
    </p:spTree>
    <p:extLst>
      <p:ext uri="{BB962C8B-B14F-4D97-AF65-F5344CB8AC3E}">
        <p14:creationId xmlns:p14="http://schemas.microsoft.com/office/powerpoint/2010/main" val="395706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F01BE4E-3DEE-405C-852E-BC29835EB233}"/>
              </a:ext>
            </a:extLst>
          </p:cNvPr>
          <p:cNvPicPr>
            <a:picLocks noChangeAspect="1"/>
          </p:cNvPicPr>
          <p:nvPr/>
        </p:nvPicPr>
        <p:blipFill>
          <a:blip r:embed="rId2"/>
          <a:stretch>
            <a:fillRect/>
          </a:stretch>
        </p:blipFill>
        <p:spPr>
          <a:xfrm>
            <a:off x="838200" y="1171857"/>
            <a:ext cx="4200000" cy="2257143"/>
          </a:xfrm>
          <a:prstGeom prst="rect">
            <a:avLst/>
          </a:prstGeom>
        </p:spPr>
      </p:pic>
      <p:pic>
        <p:nvPicPr>
          <p:cNvPr id="6" name="图片 5">
            <a:extLst>
              <a:ext uri="{FF2B5EF4-FFF2-40B4-BE49-F238E27FC236}">
                <a16:creationId xmlns:a16="http://schemas.microsoft.com/office/drawing/2014/main" id="{0374FB59-7A41-4293-BAC8-37B24F361EBC}"/>
              </a:ext>
            </a:extLst>
          </p:cNvPr>
          <p:cNvPicPr>
            <a:picLocks noChangeAspect="1"/>
          </p:cNvPicPr>
          <p:nvPr/>
        </p:nvPicPr>
        <p:blipFill>
          <a:blip r:embed="rId3"/>
          <a:stretch>
            <a:fillRect/>
          </a:stretch>
        </p:blipFill>
        <p:spPr>
          <a:xfrm>
            <a:off x="838200" y="3639376"/>
            <a:ext cx="6285714" cy="1409524"/>
          </a:xfrm>
          <a:prstGeom prst="rect">
            <a:avLst/>
          </a:prstGeom>
        </p:spPr>
      </p:pic>
      <p:sp>
        <p:nvSpPr>
          <p:cNvPr id="7" name="文本框 6">
            <a:extLst>
              <a:ext uri="{FF2B5EF4-FFF2-40B4-BE49-F238E27FC236}">
                <a16:creationId xmlns:a16="http://schemas.microsoft.com/office/drawing/2014/main" id="{67EA6256-76FB-4CA7-84B5-E917C7EC7558}"/>
              </a:ext>
            </a:extLst>
          </p:cNvPr>
          <p:cNvSpPr txBox="1"/>
          <p:nvPr/>
        </p:nvSpPr>
        <p:spPr>
          <a:xfrm>
            <a:off x="838200" y="5486044"/>
            <a:ext cx="6340197" cy="1077218"/>
          </a:xfrm>
          <a:prstGeom prst="rect">
            <a:avLst/>
          </a:prstGeom>
          <a:noFill/>
        </p:spPr>
        <p:txBody>
          <a:bodyPr wrap="none" rtlCol="0">
            <a:spAutoFit/>
          </a:bodyPr>
          <a:lstStyle/>
          <a:p>
            <a:r>
              <a:rPr lang="zh-CN" altLang="en-US" sz="3200" dirty="0"/>
              <a:t>可以用矩阵乘法来模拟线性递推</a:t>
            </a:r>
            <a:endParaRPr lang="en-US" altLang="zh-CN" sz="3200" dirty="0"/>
          </a:p>
          <a:p>
            <a:r>
              <a:rPr lang="zh-CN" altLang="en-US" sz="3200" dirty="0"/>
              <a:t>每走一步，相当于乘一个邻接矩阵</a:t>
            </a:r>
          </a:p>
        </p:txBody>
      </p:sp>
    </p:spTree>
    <p:extLst>
      <p:ext uri="{BB962C8B-B14F-4D97-AF65-F5344CB8AC3E}">
        <p14:creationId xmlns:p14="http://schemas.microsoft.com/office/powerpoint/2010/main" val="2452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399BE9E-608F-47A9-9829-B4FB3D5036B1}"/>
                  </a:ext>
                </a:extLst>
              </p:cNvPr>
              <p:cNvSpPr>
                <a:spLocks noGrp="1"/>
              </p:cNvSpPr>
              <p:nvPr>
                <p:ph idx="1"/>
              </p:nvPr>
            </p:nvSpPr>
            <p:spPr/>
            <p:txBody>
              <a:bodyPr/>
              <a:lstStyle/>
              <a:p>
                <a:r>
                  <a:rPr lang="zh-CN" altLang="en-US" dirty="0"/>
                  <a:t>设</a:t>
                </a:r>
                <a14:m>
                  <m:oMath xmlns:m="http://schemas.openxmlformats.org/officeDocument/2006/math">
                    <m:r>
                      <a:rPr lang="en-US" altLang="zh-CN" b="1" i="0" dirty="0" smtClean="0">
                        <a:latin typeface="Cambria Math" panose="02040503050406030204" pitchFamily="18" charset="0"/>
                      </a:rPr>
                      <m:t>𝐌</m:t>
                    </m:r>
                  </m:oMath>
                </a14:m>
                <a:r>
                  <a:rPr lang="zh-CN" altLang="en-US" dirty="0"/>
                  <a:t>为一邻接矩阵，</a:t>
                </a:r>
                <a14:m>
                  <m:oMath xmlns:m="http://schemas.openxmlformats.org/officeDocument/2006/math">
                    <m:sSub>
                      <m:sSubPr>
                        <m:ctrlPr>
                          <a:rPr lang="en-US" altLang="zh-CN" b="0" i="1" dirty="0" smtClean="0">
                            <a:latin typeface="Cambria Math" panose="02040503050406030204" pitchFamily="18" charset="0"/>
                          </a:rPr>
                        </m:ctrlPr>
                      </m:sSubPr>
                      <m:e>
                        <m:r>
                          <a:rPr lang="en-US" altLang="zh-CN" b="1" i="0" dirty="0">
                            <a:latin typeface="Cambria Math" panose="02040503050406030204" pitchFamily="18" charset="0"/>
                          </a:rPr>
                          <m:t>𝐀</m:t>
                        </m:r>
                      </m:e>
                      <m:sub>
                        <m:r>
                          <a:rPr lang="en-US" altLang="zh-CN" b="0" i="1" dirty="0" smtClean="0">
                            <a:latin typeface="Cambria Math" panose="02040503050406030204" pitchFamily="18" charset="0"/>
                          </a:rPr>
                          <m:t>𝑘</m:t>
                        </m:r>
                      </m:sub>
                    </m:sSub>
                    <m:r>
                      <a:rPr lang="en-US" altLang="zh-CN" b="0" i="1" dirty="0" smtClean="0">
                        <a:latin typeface="Cambria Math" panose="02040503050406030204" pitchFamily="18" charset="0"/>
                      </a:rPr>
                      <m:t>=</m:t>
                    </m:r>
                    <m:sSup>
                      <m:sSupPr>
                        <m:ctrlPr>
                          <a:rPr lang="en-US" altLang="zh-CN" b="0" i="1" dirty="0" smtClean="0">
                            <a:latin typeface="Cambria Math" panose="02040503050406030204" pitchFamily="18" charset="0"/>
                          </a:rPr>
                        </m:ctrlPr>
                      </m:sSupPr>
                      <m:e>
                        <m:r>
                          <a:rPr lang="en-US" altLang="zh-CN" b="1" i="0" dirty="0" smtClean="0">
                            <a:latin typeface="Cambria Math" panose="02040503050406030204" pitchFamily="18" charset="0"/>
                          </a:rPr>
                          <m:t>𝐌</m:t>
                        </m:r>
                      </m:e>
                      <m:sup>
                        <m:r>
                          <a:rPr lang="en-US" altLang="zh-CN" b="0" i="1" dirty="0" smtClean="0">
                            <a:latin typeface="Cambria Math" panose="02040503050406030204" pitchFamily="18" charset="0"/>
                          </a:rPr>
                          <m:t>𝑘</m:t>
                        </m:r>
                      </m:sup>
                    </m:sSup>
                  </m:oMath>
                </a14:m>
                <a:endParaRPr lang="en-US" altLang="zh-CN" dirty="0"/>
              </a:p>
              <a:p>
                <a14:m>
                  <m:oMath xmlns:m="http://schemas.openxmlformats.org/officeDocument/2006/math">
                    <m:sSub>
                      <m:sSubPr>
                        <m:ctrlPr>
                          <a:rPr lang="en-US" altLang="zh-CN" b="0" i="1" smtClean="0">
                            <a:latin typeface="Cambria Math" panose="02040503050406030204" pitchFamily="18" charset="0"/>
                          </a:rPr>
                        </m:ctrlPr>
                      </m:sSubPr>
                      <m:e>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𝐀</m:t>
                                </m:r>
                              </m:e>
                              <m:sub>
                                <m:r>
                                  <a:rPr lang="en-US" altLang="zh-CN" b="0" i="1" smtClean="0">
                                    <a:latin typeface="Cambria Math" panose="02040503050406030204" pitchFamily="18" charset="0"/>
                                  </a:rPr>
                                  <m:t>𝑘</m:t>
                                </m:r>
                              </m:sub>
                            </m:sSub>
                          </m:e>
                        </m:d>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oMath>
                </a14:m>
                <a:r>
                  <a:rPr lang="zh-CN" altLang="en-US" dirty="0"/>
                  <a:t>等于从节点</a:t>
                </a:r>
                <a:r>
                  <a:rPr lang="en-US" altLang="zh-CN" dirty="0" err="1"/>
                  <a:t>i</a:t>
                </a:r>
                <a:r>
                  <a:rPr lang="zh-CN" altLang="en-US" dirty="0"/>
                  <a:t>出发，走</a:t>
                </a:r>
                <a:r>
                  <a:rPr lang="en-US" altLang="zh-CN" dirty="0"/>
                  <a:t>k</a:t>
                </a:r>
                <a:r>
                  <a:rPr lang="zh-CN" altLang="en-US" dirty="0"/>
                  <a:t>步后到达</a:t>
                </a:r>
                <a:r>
                  <a:rPr lang="en-US" altLang="zh-CN" dirty="0"/>
                  <a:t>j</a:t>
                </a:r>
                <a:r>
                  <a:rPr lang="zh-CN" altLang="en-US" dirty="0"/>
                  <a:t>的方案数</a:t>
                </a:r>
                <a:endParaRPr lang="en-US" altLang="zh-CN" dirty="0"/>
              </a:p>
              <a:p>
                <a:r>
                  <a:rPr lang="zh-CN" altLang="en-US" dirty="0"/>
                  <a:t>可以使用快速幂加速运算，复杂度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𝑁</m:t>
                        </m:r>
                      </m:e>
                      <m:sup>
                        <m:r>
                          <a:rPr lang="en-US" altLang="zh-CN" b="0" i="1" smtClean="0">
                            <a:latin typeface="Cambria Math" panose="02040503050406030204" pitchFamily="18" charset="0"/>
                          </a:rPr>
                          <m:t>3</m:t>
                        </m:r>
                      </m:sup>
                    </m:sSup>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𝐾</m:t>
                        </m:r>
                      </m:e>
                    </m:func>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B399BE9E-608F-47A9-9829-B4FB3D5036B1}"/>
                  </a:ext>
                </a:extLst>
              </p:cNvPr>
              <p:cNvSpPr>
                <a:spLocks noGrp="1" noRot="1" noChangeAspect="1" noMove="1" noResize="1" noEditPoints="1" noAdjustHandles="1" noChangeArrowheads="1" noChangeShapeType="1" noTextEdit="1"/>
              </p:cNvSpPr>
              <p:nvPr>
                <p:ph idx="1"/>
              </p:nvPr>
            </p:nvSpPr>
            <p:spPr>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96E54C0-DC89-4C01-9C5E-0B857AC68138}"/>
              </a:ext>
            </a:extLst>
          </p:cNvPr>
          <p:cNvSpPr>
            <a:spLocks noGrp="1"/>
          </p:cNvSpPr>
          <p:nvPr>
            <p:ph type="ctrTitle"/>
          </p:nvPr>
        </p:nvSpPr>
        <p:spPr/>
        <p:txBody>
          <a:bodyPr/>
          <a:lstStyle/>
          <a:p>
            <a:r>
              <a:rPr lang="zh-CN" altLang="en-US" dirty="0"/>
              <a:t>矩阵乘法与图</a:t>
            </a:r>
          </a:p>
        </p:txBody>
      </p:sp>
      <p:sp>
        <p:nvSpPr>
          <p:cNvPr id="4" name="内容占位符 3">
            <a:extLst>
              <a:ext uri="{FF2B5EF4-FFF2-40B4-BE49-F238E27FC236}">
                <a16:creationId xmlns:a16="http://schemas.microsoft.com/office/drawing/2014/main" id="{F1368C52-5F8D-4520-83CC-4D31383619D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289527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3A0FEF1-2BA6-43D0-A515-2E65A5FFE177}"/>
                  </a:ext>
                </a:extLst>
              </p:cNvPr>
              <p:cNvSpPr>
                <a:spLocks noGrp="1"/>
              </p:cNvSpPr>
              <p:nvPr>
                <p:ph idx="1"/>
              </p:nvPr>
            </p:nvSpPr>
            <p:spPr/>
            <p:txBody>
              <a:bodyPr/>
              <a:lstStyle/>
              <a:p>
                <a:r>
                  <a:rPr lang="zh-CN" altLang="en-US" dirty="0"/>
                  <a:t>是一个</a:t>
                </a:r>
                <a:r>
                  <a:rPr lang="en-US" altLang="zh-CN" dirty="0"/>
                  <a:t>n*n</a:t>
                </a:r>
                <a:r>
                  <a:rPr lang="zh-CN" altLang="en-US" dirty="0"/>
                  <a:t>的矩阵，对角线上全部是</a:t>
                </a:r>
                <a:r>
                  <a:rPr lang="en-US" altLang="zh-CN" dirty="0"/>
                  <a:t>1</a:t>
                </a:r>
                <a:r>
                  <a:rPr lang="zh-CN" altLang="en-US" dirty="0"/>
                  <a:t>，其余位置上全部是</a:t>
                </a:r>
                <a:r>
                  <a:rPr lang="en-US" altLang="zh-CN" dirty="0"/>
                  <a:t>0</a:t>
                </a:r>
              </a:p>
              <a:p>
                <a:r>
                  <a:rPr lang="zh-CN" altLang="en-US" dirty="0"/>
                  <a:t>例如</a:t>
                </a:r>
                <a14:m>
                  <m:oMath xmlns:m="http://schemas.openxmlformats.org/officeDocument/2006/math">
                    <m:d>
                      <m:dPr>
                        <m:begChr m:val="["/>
                        <m:endChr m:val="]"/>
                        <m:ctrlPr>
                          <a:rPr lang="en-US" altLang="zh-CN" i="1" smtClean="0">
                            <a:latin typeface="Cambria Math" panose="02040503050406030204" pitchFamily="18" charset="0"/>
                          </a:rPr>
                        </m:ctrlPr>
                      </m:dPr>
                      <m:e>
                        <m:m>
                          <m:mPr>
                            <m:mcs>
                              <m:mc>
                                <m:mcPr>
                                  <m:count m:val="3"/>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1</m:t>
                              </m:r>
                            </m:e>
                            <m:e>
                              <m:r>
                                <a:rPr lang="en-US" altLang="zh-CN" b="0" i="1" smtClean="0">
                                  <a:latin typeface="Cambria Math" panose="02040503050406030204" pitchFamily="18" charset="0"/>
                                </a:rPr>
                                <m:t>0</m:t>
                              </m:r>
                            </m:e>
                            <m:e>
                              <m:r>
                                <a:rPr lang="en-US" altLang="zh-CN" b="0" i="1" smtClean="0">
                                  <a:latin typeface="Cambria Math" panose="02040503050406030204" pitchFamily="18" charset="0"/>
                                </a:rPr>
                                <m:t>0</m:t>
                              </m:r>
                            </m:e>
                          </m:mr>
                          <m:mr>
                            <m:e>
                              <m:r>
                                <a:rPr lang="en-US" altLang="zh-CN" b="0" i="1" smtClean="0">
                                  <a:latin typeface="Cambria Math" panose="02040503050406030204" pitchFamily="18" charset="0"/>
                                </a:rPr>
                                <m:t>0</m:t>
                              </m:r>
                            </m:e>
                            <m:e>
                              <m:r>
                                <a:rPr lang="en-US" altLang="zh-CN" b="0" i="1" smtClean="0">
                                  <a:latin typeface="Cambria Math" panose="02040503050406030204" pitchFamily="18" charset="0"/>
                                </a:rPr>
                                <m:t>1</m:t>
                              </m:r>
                            </m:e>
                            <m:e>
                              <m:r>
                                <a:rPr lang="en-US" altLang="zh-CN" b="0" i="1" smtClean="0">
                                  <a:latin typeface="Cambria Math" panose="02040503050406030204" pitchFamily="18" charset="0"/>
                                </a:rPr>
                                <m:t>0</m:t>
                              </m:r>
                            </m:e>
                          </m:mr>
                          <m:mr>
                            <m:e>
                              <m:r>
                                <a:rPr lang="en-US" altLang="zh-CN" b="0" i="1" smtClean="0">
                                  <a:latin typeface="Cambria Math" panose="02040503050406030204" pitchFamily="18" charset="0"/>
                                </a:rPr>
                                <m:t>0</m:t>
                              </m:r>
                            </m:e>
                            <m:e>
                              <m:r>
                                <a:rPr lang="en-US" altLang="zh-CN" b="0" i="1" smtClean="0">
                                  <a:latin typeface="Cambria Math" panose="02040503050406030204" pitchFamily="18" charset="0"/>
                                </a:rPr>
                                <m:t>0</m:t>
                              </m:r>
                            </m:e>
                            <m:e>
                              <m:r>
                                <a:rPr lang="en-US" altLang="zh-CN" b="0" i="1" smtClean="0">
                                  <a:latin typeface="Cambria Math" panose="02040503050406030204" pitchFamily="18" charset="0"/>
                                </a:rPr>
                                <m:t>1</m:t>
                              </m:r>
                            </m:e>
                          </m:mr>
                        </m:m>
                      </m:e>
                    </m:d>
                  </m:oMath>
                </a14:m>
                <a:endParaRPr lang="en-US" altLang="zh-CN" dirty="0"/>
              </a:p>
              <a:p>
                <a:r>
                  <a:rPr lang="zh-CN" altLang="en-US" dirty="0"/>
                  <a:t>左乘或右乘一个同样大小的矩阵</a:t>
                </a:r>
                <a:r>
                  <a:rPr lang="en-US" altLang="zh-CN" b="1" dirty="0"/>
                  <a:t>A</a:t>
                </a:r>
                <a:r>
                  <a:rPr lang="zh-CN" altLang="en-US" dirty="0"/>
                  <a:t>，所得结果仍是</a:t>
                </a:r>
                <a:r>
                  <a:rPr lang="en-US" altLang="zh-CN" b="1" dirty="0"/>
                  <a:t>A</a:t>
                </a:r>
              </a:p>
            </p:txBody>
          </p:sp>
        </mc:Choice>
        <mc:Fallback xmlns="">
          <p:sp>
            <p:nvSpPr>
              <p:cNvPr id="2" name="内容占位符 1">
                <a:extLst>
                  <a:ext uri="{FF2B5EF4-FFF2-40B4-BE49-F238E27FC236}">
                    <a16:creationId xmlns:a16="http://schemas.microsoft.com/office/drawing/2014/main" id="{03A0FEF1-2BA6-43D0-A515-2E65A5FFE17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E7E3646-4E28-454A-93FC-2A33A6CCACC1}"/>
              </a:ext>
            </a:extLst>
          </p:cNvPr>
          <p:cNvSpPr>
            <a:spLocks noGrp="1"/>
          </p:cNvSpPr>
          <p:nvPr>
            <p:ph type="ctrTitle"/>
          </p:nvPr>
        </p:nvSpPr>
        <p:spPr/>
        <p:txBody>
          <a:bodyPr/>
          <a:lstStyle/>
          <a:p>
            <a:r>
              <a:rPr lang="zh-CN" altLang="en-US" dirty="0"/>
              <a:t>单位矩阵</a:t>
            </a:r>
          </a:p>
        </p:txBody>
      </p:sp>
      <p:sp>
        <p:nvSpPr>
          <p:cNvPr id="4" name="内容占位符 3">
            <a:extLst>
              <a:ext uri="{FF2B5EF4-FFF2-40B4-BE49-F238E27FC236}">
                <a16:creationId xmlns:a16="http://schemas.microsoft.com/office/drawing/2014/main" id="{69BDDA4F-C323-467E-9D35-CCD57C686B9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929728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F2F6921-C901-4056-BFAF-C5799D2462EF}"/>
              </a:ext>
            </a:extLst>
          </p:cNvPr>
          <p:cNvSpPr>
            <a:spLocks noGrp="1"/>
          </p:cNvSpPr>
          <p:nvPr>
            <p:ph idx="1"/>
          </p:nvPr>
        </p:nvSpPr>
        <p:spPr/>
        <p:txBody>
          <a:bodyPr/>
          <a:lstStyle/>
          <a:p>
            <a:r>
              <a:rPr lang="zh-CN" altLang="en-US" dirty="0"/>
              <a:t>以初等行变换为例：</a:t>
            </a:r>
            <a:endParaRPr lang="en-US" altLang="zh-CN" dirty="0"/>
          </a:p>
          <a:p>
            <a:r>
              <a:rPr lang="en-US" altLang="zh-CN" dirty="0"/>
              <a:t>	</a:t>
            </a:r>
            <a:r>
              <a:rPr lang="zh-CN" altLang="en-US" dirty="0"/>
              <a:t>整行同时乘一个常数</a:t>
            </a:r>
            <a:endParaRPr lang="en-US" altLang="zh-CN" dirty="0"/>
          </a:p>
          <a:p>
            <a:r>
              <a:rPr lang="en-US" altLang="zh-CN" dirty="0"/>
              <a:t>	</a:t>
            </a:r>
            <a:r>
              <a:rPr lang="zh-CN" altLang="en-US" dirty="0"/>
              <a:t>交换两行</a:t>
            </a:r>
            <a:endParaRPr lang="en-US" altLang="zh-CN" dirty="0"/>
          </a:p>
          <a:p>
            <a:r>
              <a:rPr lang="en-US" altLang="zh-CN" dirty="0"/>
              <a:t>	</a:t>
            </a:r>
            <a:r>
              <a:rPr lang="zh-CN" altLang="en-US" dirty="0"/>
              <a:t>一行的若干倍加到另一行上</a:t>
            </a:r>
            <a:endParaRPr lang="en-US" altLang="zh-CN" dirty="0"/>
          </a:p>
          <a:p>
            <a:r>
              <a:rPr lang="zh-CN" altLang="en-US" dirty="0"/>
              <a:t>这些初等行变换都可以用</a:t>
            </a:r>
            <a:r>
              <a:rPr lang="zh-CN" altLang="en-US" dirty="0">
                <a:solidFill>
                  <a:srgbClr val="FFCC00"/>
                </a:solidFill>
              </a:rPr>
              <a:t>左乘</a:t>
            </a:r>
            <a:r>
              <a:rPr lang="zh-CN" altLang="en-US" dirty="0"/>
              <a:t>一个矩阵实现</a:t>
            </a:r>
            <a:endParaRPr lang="en-US" altLang="zh-CN" dirty="0"/>
          </a:p>
          <a:p>
            <a:r>
              <a:rPr lang="zh-CN" altLang="en-US" dirty="0"/>
              <a:t>高斯消元中的操作都是初等变换</a:t>
            </a:r>
            <a:endParaRPr lang="en-US" altLang="zh-CN" dirty="0"/>
          </a:p>
        </p:txBody>
      </p:sp>
      <p:sp>
        <p:nvSpPr>
          <p:cNvPr id="3" name="标题 2">
            <a:extLst>
              <a:ext uri="{FF2B5EF4-FFF2-40B4-BE49-F238E27FC236}">
                <a16:creationId xmlns:a16="http://schemas.microsoft.com/office/drawing/2014/main" id="{D40C3E86-3885-4D6F-ABBF-210E8D8CF34F}"/>
              </a:ext>
            </a:extLst>
          </p:cNvPr>
          <p:cNvSpPr>
            <a:spLocks noGrp="1"/>
          </p:cNvSpPr>
          <p:nvPr>
            <p:ph type="ctrTitle"/>
          </p:nvPr>
        </p:nvSpPr>
        <p:spPr/>
        <p:txBody>
          <a:bodyPr/>
          <a:lstStyle/>
          <a:p>
            <a:r>
              <a:rPr lang="zh-CN" altLang="en-US" dirty="0"/>
              <a:t>初等变换</a:t>
            </a:r>
          </a:p>
        </p:txBody>
      </p:sp>
      <p:sp>
        <p:nvSpPr>
          <p:cNvPr id="4" name="内容占位符 3">
            <a:extLst>
              <a:ext uri="{FF2B5EF4-FFF2-40B4-BE49-F238E27FC236}">
                <a16:creationId xmlns:a16="http://schemas.microsoft.com/office/drawing/2014/main" id="{E8969302-EDD7-448E-9988-93F22988015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791859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3E99F0F-06D7-44B4-BC31-AF019FB96F4C}"/>
                  </a:ext>
                </a:extLst>
              </p:cNvPr>
              <p:cNvSpPr>
                <a:spLocks noGrp="1"/>
              </p:cNvSpPr>
              <p:nvPr>
                <p:ph idx="1"/>
              </p:nvPr>
            </p:nvSpPr>
            <p:spPr/>
            <p:txBody>
              <a:bodyPr/>
              <a:lstStyle/>
              <a:p>
                <a:r>
                  <a:rPr lang="zh-CN" altLang="en-US" dirty="0"/>
                  <a:t>化简后的迭代式</a:t>
                </a:r>
                <a:r>
                  <a:rPr lang="en-US" altLang="zh-CN" dirty="0"/>
                  <a:t>:</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e>
                        </m:d>
                      </m:num>
                      <m:den>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e>
                        </m:d>
                      </m:den>
                    </m:f>
                  </m:oMath>
                </a14:m>
                <a:endParaRPr lang="en-US" altLang="zh-CN" dirty="0"/>
              </a:p>
              <a:p>
                <a:r>
                  <a:rPr lang="zh-CN" altLang="en-US" dirty="0"/>
                  <a:t>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𝑛</m:t>
                            </m:r>
                          </m:e>
                        </m:func>
                      </m:e>
                    </m:func>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03E99F0F-06D7-44B4-BC31-AF019FB96F4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39C176F-1742-4420-BCE8-3BEB54A147EC}"/>
              </a:ext>
            </a:extLst>
          </p:cNvPr>
          <p:cNvSpPr>
            <a:spLocks noGrp="1"/>
          </p:cNvSpPr>
          <p:nvPr>
            <p:ph type="ctrTitle"/>
          </p:nvPr>
        </p:nvSpPr>
        <p:spPr/>
        <p:txBody>
          <a:bodyPr/>
          <a:lstStyle/>
          <a:p>
            <a:r>
              <a:rPr lang="zh-CN" altLang="en-US" dirty="0"/>
              <a:t>牛顿迭代</a:t>
            </a:r>
          </a:p>
        </p:txBody>
      </p:sp>
      <p:sp>
        <p:nvSpPr>
          <p:cNvPr id="4" name="内容占位符 3">
            <a:extLst>
              <a:ext uri="{FF2B5EF4-FFF2-40B4-BE49-F238E27FC236}">
                <a16:creationId xmlns:a16="http://schemas.microsoft.com/office/drawing/2014/main" id="{6DA2A8FA-569E-46F0-9A91-D587F466A0D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936875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71CD554-FE96-441E-82CD-1F9335376CE3}"/>
              </a:ext>
            </a:extLst>
          </p:cNvPr>
          <p:cNvSpPr>
            <a:spLocks noGrp="1"/>
          </p:cNvSpPr>
          <p:nvPr>
            <p:ph idx="1"/>
          </p:nvPr>
        </p:nvSpPr>
        <p:spPr>
          <a:xfrm>
            <a:off x="973776" y="1382233"/>
            <a:ext cx="10913423" cy="4938546"/>
          </a:xfrm>
        </p:spPr>
        <p:txBody>
          <a:bodyPr/>
          <a:lstStyle/>
          <a:p>
            <a:r>
              <a:rPr lang="zh-CN" altLang="en-US" dirty="0"/>
              <a:t>第二行同时乘一个常数</a:t>
            </a:r>
            <a:r>
              <a:rPr lang="en-US" altLang="zh-CN" dirty="0"/>
              <a:t>	</a:t>
            </a:r>
          </a:p>
          <a:p>
            <a:endParaRPr lang="en-US" altLang="zh-CN" dirty="0"/>
          </a:p>
          <a:p>
            <a:endParaRPr lang="en-US" altLang="zh-CN" dirty="0"/>
          </a:p>
          <a:p>
            <a:r>
              <a:rPr lang="zh-CN" altLang="en-US" dirty="0"/>
              <a:t>交换</a:t>
            </a:r>
            <a:r>
              <a:rPr lang="en-US" altLang="zh-CN" dirty="0"/>
              <a:t>3</a:t>
            </a:r>
            <a:r>
              <a:rPr lang="zh-CN" altLang="en-US" dirty="0"/>
              <a:t>、</a:t>
            </a:r>
            <a:r>
              <a:rPr lang="en-US" altLang="zh-CN" dirty="0"/>
              <a:t>5</a:t>
            </a:r>
            <a:r>
              <a:rPr lang="zh-CN" altLang="en-US" dirty="0"/>
              <a:t>行</a:t>
            </a:r>
            <a:r>
              <a:rPr lang="en-US" altLang="zh-CN" dirty="0"/>
              <a:t>	</a:t>
            </a:r>
          </a:p>
          <a:p>
            <a:endParaRPr lang="en-US" altLang="zh-CN" dirty="0"/>
          </a:p>
          <a:p>
            <a:endParaRPr lang="en-US" altLang="zh-CN" dirty="0"/>
          </a:p>
          <a:p>
            <a:r>
              <a:rPr lang="zh-CN" altLang="en-US" dirty="0"/>
              <a:t>第</a:t>
            </a:r>
            <a:r>
              <a:rPr lang="en-US" altLang="zh-CN" dirty="0"/>
              <a:t>3</a:t>
            </a:r>
            <a:r>
              <a:rPr lang="zh-CN" altLang="en-US" dirty="0"/>
              <a:t>行的若干倍加到第</a:t>
            </a:r>
            <a:r>
              <a:rPr lang="en-US" altLang="zh-CN" dirty="0"/>
              <a:t>5</a:t>
            </a:r>
            <a:r>
              <a:rPr lang="zh-CN" altLang="en-US" dirty="0"/>
              <a:t>行上</a:t>
            </a:r>
            <a:endParaRPr lang="en-US" altLang="zh-CN" dirty="0"/>
          </a:p>
          <a:p>
            <a:endParaRPr lang="zh-CN" altLang="en-US" dirty="0"/>
          </a:p>
        </p:txBody>
      </p:sp>
      <p:sp>
        <p:nvSpPr>
          <p:cNvPr id="3" name="标题 2">
            <a:extLst>
              <a:ext uri="{FF2B5EF4-FFF2-40B4-BE49-F238E27FC236}">
                <a16:creationId xmlns:a16="http://schemas.microsoft.com/office/drawing/2014/main" id="{35833531-00D4-4812-90DD-526042144236}"/>
              </a:ext>
            </a:extLst>
          </p:cNvPr>
          <p:cNvSpPr>
            <a:spLocks noGrp="1"/>
          </p:cNvSpPr>
          <p:nvPr>
            <p:ph type="ctrTitle"/>
          </p:nvPr>
        </p:nvSpPr>
        <p:spPr/>
        <p:txBody>
          <a:bodyPr/>
          <a:lstStyle/>
          <a:p>
            <a:r>
              <a:rPr lang="zh-CN" altLang="en-US" dirty="0"/>
              <a:t>初等变换</a:t>
            </a:r>
          </a:p>
        </p:txBody>
      </p:sp>
      <p:sp>
        <p:nvSpPr>
          <p:cNvPr id="4" name="内容占位符 3">
            <a:extLst>
              <a:ext uri="{FF2B5EF4-FFF2-40B4-BE49-F238E27FC236}">
                <a16:creationId xmlns:a16="http://schemas.microsoft.com/office/drawing/2014/main" id="{BFCBC49C-E894-4CC6-B0B1-B52DE78698C2}"/>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5FBEF689-013F-449D-8CDD-D531AF904794}"/>
                  </a:ext>
                </a:extLst>
              </p:cNvPr>
              <p:cNvSpPr txBox="1"/>
              <p:nvPr/>
            </p:nvSpPr>
            <p:spPr>
              <a:xfrm>
                <a:off x="7442764" y="846788"/>
                <a:ext cx="2937920" cy="161473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sz="2400" i="1" smtClean="0">
                              <a:latin typeface="Cambria Math" panose="02040503050406030204" pitchFamily="18" charset="0"/>
                            </a:rPr>
                          </m:ctrlPr>
                        </m:dPr>
                        <m:e>
                          <m:m>
                            <m:mPr>
                              <m:mcs>
                                <m:mc>
                                  <m:mcPr>
                                    <m:count m:val="2"/>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1</m:t>
                                </m:r>
                              </m:e>
                              <m:e>
                                <m:m>
                                  <m:mPr>
                                    <m:mcs>
                                      <m:mc>
                                        <m:mcPr>
                                          <m:count m:val="3"/>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e>
                                      <m:r>
                                        <a:rPr lang="en-US" altLang="zh-CN" sz="2400" b="0" i="1" smtClean="0">
                                          <a:latin typeface="Cambria Math" panose="02040503050406030204" pitchFamily="18" charset="0"/>
                                        </a:rPr>
                                        <m:t>0</m:t>
                                      </m:r>
                                    </m:e>
                                    <m:e>
                                      <m:m>
                                        <m:mPr>
                                          <m:mcs>
                                            <m:mc>
                                              <m:mcPr>
                                                <m:count m:val="2"/>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e>
                                            <m:r>
                                              <a:rPr lang="en-US" altLang="zh-CN" sz="2400" b="0" i="1" smtClean="0">
                                                <a:latin typeface="Cambria Math" panose="02040503050406030204" pitchFamily="18" charset="0"/>
                                              </a:rPr>
                                              <m:t>0</m:t>
                                            </m:r>
                                          </m:e>
                                        </m:mr>
                                      </m:m>
                                    </m:e>
                                  </m:mr>
                                </m:m>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
                                    </m:e>
                                  </m:mr>
                                </m:m>
                              </m:e>
                              <m:e>
                                <m:m>
                                  <m:mPr>
                                    <m:mcs>
                                      <m:mc>
                                        <m:mcPr>
                                          <m:count m:val="3"/>
                                          <m:mcJc m:val="center"/>
                                        </m:mcPr>
                                      </m:mc>
                                    </m:mcs>
                                    <m:ctrlPr>
                                      <a:rPr lang="en-US" altLang="zh-CN" sz="2400" i="1" smtClean="0">
                                        <a:latin typeface="Cambria Math" panose="02040503050406030204" pitchFamily="18" charset="0"/>
                                      </a:rPr>
                                    </m:ctrlPr>
                                  </m:mPr>
                                  <m:mr>
                                    <m:e>
                                      <m:m>
                                        <m:mPr>
                                          <m:mcs>
                                            <m:mc>
                                              <m:mcPr>
                                                <m:count m:val="1"/>
                                                <m:mcJc m:val="center"/>
                                              </m:mcPr>
                                            </m:mc>
                                          </m:mcs>
                                          <m:ctrlPr>
                                            <a:rPr lang="en-US" altLang="zh-CN" sz="2400" i="1" smtClean="0">
                                              <a:latin typeface="Cambria Math" panose="02040503050406030204" pitchFamily="18" charset="0"/>
                                            </a:rPr>
                                          </m:ctrlPr>
                                        </m:mPr>
                                        <m:mr>
                                          <m:e>
                                            <m:r>
                                              <a:rPr lang="en-US" altLang="zh-CN" sz="2400" b="0" i="1" smtClean="0">
                                                <a:latin typeface="Cambria Math" panose="02040503050406030204" pitchFamily="18" charset="0"/>
                                              </a:rPr>
                                              <m:t>𝑐</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
                                          </m:e>
                                        </m:mr>
                                      </m:m>
                                    </m:e>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1</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
                                          </m:e>
                                        </m:mr>
                                      </m:m>
                                    </m:e>
                                    <m:e>
                                      <m:m>
                                        <m:mPr>
                                          <m:mcs>
                                            <m:mc>
                                              <m:mcPr>
                                                <m:count m:val="2"/>
                                                <m:mcJc m:val="center"/>
                                              </m:mcPr>
                                            </m:mc>
                                          </m:mcs>
                                          <m:ctrlPr>
                                            <a:rPr lang="en-US" altLang="zh-CN" sz="2400" i="1" smtClean="0">
                                              <a:latin typeface="Cambria Math" panose="02040503050406030204" pitchFamily="18" charset="0"/>
                                            </a:rPr>
                                          </m:ctrlPr>
                                        </m:mP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1</m:t>
                                                        </m:r>
                                                      </m:e>
                                                    </m:mr>
                                                    <m:mr>
                                                      <m:e>
                                                        <m:r>
                                                          <a:rPr lang="en-US" altLang="zh-CN" sz="2400" b="0" i="1" smtClean="0">
                                                            <a:latin typeface="Cambria Math" panose="02040503050406030204" pitchFamily="18" charset="0"/>
                                                          </a:rPr>
                                                          <m:t>0</m:t>
                                                        </m:r>
                                                      </m:e>
                                                    </m:mr>
                                                  </m:m>
                                                </m:e>
                                              </m:mr>
                                            </m:m>
                                          </m:e>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1</m:t>
                                                        </m:r>
                                                      </m:e>
                                                    </m:mr>
                                                  </m:m>
                                                </m:e>
                                              </m:mr>
                                            </m:m>
                                          </m:e>
                                        </m:mr>
                                      </m:m>
                                    </m:e>
                                  </m:mr>
                                </m:m>
                              </m:e>
                            </m:mr>
                          </m:m>
                        </m:e>
                      </m:d>
                      <m:r>
                        <a:rPr lang="zh-CN" altLang="en-US" sz="2400" i="1" smtClean="0">
                          <a:latin typeface="Cambria Math" panose="02040503050406030204" pitchFamily="18" charset="0"/>
                        </a:rPr>
                        <m:t>×</m:t>
                      </m:r>
                      <m:r>
                        <a:rPr lang="en-US" altLang="zh-CN" sz="2400" b="1" i="0" smtClean="0">
                          <a:latin typeface="Cambria Math" panose="02040503050406030204" pitchFamily="18" charset="0"/>
                        </a:rPr>
                        <m:t>𝐀</m:t>
                      </m:r>
                    </m:oMath>
                  </m:oMathPara>
                </a14:m>
                <a:endParaRPr lang="zh-CN" altLang="en-US" sz="2400" b="1" dirty="0"/>
              </a:p>
            </p:txBody>
          </p:sp>
        </mc:Choice>
        <mc:Fallback xmlns="">
          <p:sp>
            <p:nvSpPr>
              <p:cNvPr id="7" name="文本框 6">
                <a:extLst>
                  <a:ext uri="{FF2B5EF4-FFF2-40B4-BE49-F238E27FC236}">
                    <a16:creationId xmlns:a16="http://schemas.microsoft.com/office/drawing/2014/main" id="{5FBEF689-013F-449D-8CDD-D531AF904794}"/>
                  </a:ext>
                </a:extLst>
              </p:cNvPr>
              <p:cNvSpPr txBox="1">
                <a:spLocks noRot="1" noChangeAspect="1" noMove="1" noResize="1" noEditPoints="1" noAdjustHandles="1" noChangeArrowheads="1" noChangeShapeType="1" noTextEdit="1"/>
              </p:cNvSpPr>
              <p:nvPr/>
            </p:nvSpPr>
            <p:spPr>
              <a:xfrm>
                <a:off x="7442764" y="846788"/>
                <a:ext cx="2937920" cy="1614737"/>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A6B3FF3C-8524-4A79-A565-FEB4A52F5EDD}"/>
                  </a:ext>
                </a:extLst>
              </p:cNvPr>
              <p:cNvSpPr txBox="1"/>
              <p:nvPr/>
            </p:nvSpPr>
            <p:spPr>
              <a:xfrm>
                <a:off x="7442764" y="2766006"/>
                <a:ext cx="2937920" cy="161473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sz="2400" i="1" smtClean="0">
                              <a:latin typeface="Cambria Math" panose="02040503050406030204" pitchFamily="18" charset="0"/>
                            </a:rPr>
                          </m:ctrlPr>
                        </m:dPr>
                        <m:e>
                          <m:m>
                            <m:mPr>
                              <m:mcs>
                                <m:mc>
                                  <m:mcPr>
                                    <m:count m:val="2"/>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1</m:t>
                                </m:r>
                              </m:e>
                              <m:e>
                                <m:m>
                                  <m:mPr>
                                    <m:mcs>
                                      <m:mc>
                                        <m:mcPr>
                                          <m:count m:val="3"/>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e>
                                      <m:r>
                                        <a:rPr lang="en-US" altLang="zh-CN" sz="2400" b="0" i="1" smtClean="0">
                                          <a:latin typeface="Cambria Math" panose="02040503050406030204" pitchFamily="18" charset="0"/>
                                        </a:rPr>
                                        <m:t>0</m:t>
                                      </m:r>
                                    </m:e>
                                    <m:e>
                                      <m:m>
                                        <m:mPr>
                                          <m:mcs>
                                            <m:mc>
                                              <m:mcPr>
                                                <m:count m:val="2"/>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e>
                                            <m:r>
                                              <a:rPr lang="en-US" altLang="zh-CN" sz="2400" b="0" i="1" smtClean="0">
                                                <a:latin typeface="Cambria Math" panose="02040503050406030204" pitchFamily="18" charset="0"/>
                                              </a:rPr>
                                              <m:t>0</m:t>
                                            </m:r>
                                          </m:e>
                                        </m:mr>
                                      </m:m>
                                    </m:e>
                                  </m:mr>
                                </m:m>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
                                    </m:e>
                                  </m:mr>
                                </m:m>
                              </m:e>
                              <m:e>
                                <m:m>
                                  <m:mPr>
                                    <m:mcs>
                                      <m:mc>
                                        <m:mcPr>
                                          <m:count m:val="3"/>
                                          <m:mcJc m:val="center"/>
                                        </m:mcPr>
                                      </m:mc>
                                    </m:mcs>
                                    <m:ctrlPr>
                                      <a:rPr lang="en-US" altLang="zh-CN" sz="2400" i="1" smtClean="0">
                                        <a:latin typeface="Cambria Math" panose="02040503050406030204" pitchFamily="18" charset="0"/>
                                      </a:rPr>
                                    </m:ctrlPr>
                                  </m:mP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1</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
                                          </m:e>
                                        </m:mr>
                                      </m:m>
                                    </m:e>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1</m:t>
                                                  </m:r>
                                                </m:e>
                                              </m:mr>
                                            </m:m>
                                          </m:e>
                                        </m:mr>
                                      </m:m>
                                    </m:e>
                                    <m:e>
                                      <m:m>
                                        <m:mPr>
                                          <m:mcs>
                                            <m:mc>
                                              <m:mcPr>
                                                <m:count m:val="2"/>
                                                <m:mcJc m:val="center"/>
                                              </m:mcPr>
                                            </m:mc>
                                          </m:mcs>
                                          <m:ctrlPr>
                                            <a:rPr lang="en-US" altLang="zh-CN" sz="2400" i="1" smtClean="0">
                                              <a:latin typeface="Cambria Math" panose="02040503050406030204" pitchFamily="18" charset="0"/>
                                            </a:rPr>
                                          </m:ctrlPr>
                                        </m:mP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1</m:t>
                                                        </m:r>
                                                      </m:e>
                                                    </m:mr>
                                                    <m:mr>
                                                      <m:e>
                                                        <m:r>
                                                          <a:rPr lang="en-US" altLang="zh-CN" sz="2400" b="0" i="1" smtClean="0">
                                                            <a:latin typeface="Cambria Math" panose="02040503050406030204" pitchFamily="18" charset="0"/>
                                                          </a:rPr>
                                                          <m:t>0</m:t>
                                                        </m:r>
                                                      </m:e>
                                                    </m:mr>
                                                  </m:m>
                                                </m:e>
                                              </m:mr>
                                            </m:m>
                                          </m:e>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1</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
                                                </m:e>
                                              </m:mr>
                                            </m:m>
                                          </m:e>
                                        </m:mr>
                                      </m:m>
                                    </m:e>
                                  </m:mr>
                                </m:m>
                              </m:e>
                            </m:mr>
                          </m:m>
                        </m:e>
                      </m:d>
                      <m:r>
                        <a:rPr lang="zh-CN" altLang="en-US" sz="2400" i="1" smtClean="0">
                          <a:latin typeface="Cambria Math" panose="02040503050406030204" pitchFamily="18" charset="0"/>
                        </a:rPr>
                        <m:t>×</m:t>
                      </m:r>
                      <m:r>
                        <a:rPr lang="en-US" altLang="zh-CN" sz="2400" b="1" i="0" smtClean="0">
                          <a:latin typeface="Cambria Math" panose="02040503050406030204" pitchFamily="18" charset="0"/>
                        </a:rPr>
                        <m:t>𝐀</m:t>
                      </m:r>
                    </m:oMath>
                  </m:oMathPara>
                </a14:m>
                <a:endParaRPr lang="zh-CN" altLang="en-US" sz="2400" b="1" dirty="0"/>
              </a:p>
            </p:txBody>
          </p:sp>
        </mc:Choice>
        <mc:Fallback xmlns="">
          <p:sp>
            <p:nvSpPr>
              <p:cNvPr id="8" name="文本框 7">
                <a:extLst>
                  <a:ext uri="{FF2B5EF4-FFF2-40B4-BE49-F238E27FC236}">
                    <a16:creationId xmlns:a16="http://schemas.microsoft.com/office/drawing/2014/main" id="{A6B3FF3C-8524-4A79-A565-FEB4A52F5EDD}"/>
                  </a:ext>
                </a:extLst>
              </p:cNvPr>
              <p:cNvSpPr txBox="1">
                <a:spLocks noRot="1" noChangeAspect="1" noMove="1" noResize="1" noEditPoints="1" noAdjustHandles="1" noChangeArrowheads="1" noChangeShapeType="1" noTextEdit="1"/>
              </p:cNvSpPr>
              <p:nvPr/>
            </p:nvSpPr>
            <p:spPr>
              <a:xfrm>
                <a:off x="7442764" y="2766006"/>
                <a:ext cx="2937920" cy="1614737"/>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1372E47E-EF4B-4EE8-AA02-E7F3F4D7AACD}"/>
                  </a:ext>
                </a:extLst>
              </p:cNvPr>
              <p:cNvSpPr txBox="1"/>
              <p:nvPr/>
            </p:nvSpPr>
            <p:spPr>
              <a:xfrm>
                <a:off x="7442764" y="4520178"/>
                <a:ext cx="3050130" cy="161473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sz="2400" i="1" smtClean="0">
                              <a:latin typeface="Cambria Math" panose="02040503050406030204" pitchFamily="18" charset="0"/>
                            </a:rPr>
                          </m:ctrlPr>
                        </m:dPr>
                        <m:e>
                          <m:m>
                            <m:mPr>
                              <m:mcs>
                                <m:mc>
                                  <m:mcPr>
                                    <m:count m:val="2"/>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1</m:t>
                                </m:r>
                              </m:e>
                              <m:e>
                                <m:m>
                                  <m:mPr>
                                    <m:mcs>
                                      <m:mc>
                                        <m:mcPr>
                                          <m:count m:val="3"/>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e>
                                      <m:r>
                                        <a:rPr lang="en-US" altLang="zh-CN" sz="2400" b="0" i="1" smtClean="0">
                                          <a:latin typeface="Cambria Math" panose="02040503050406030204" pitchFamily="18" charset="0"/>
                                        </a:rPr>
                                        <m:t>0</m:t>
                                      </m:r>
                                    </m:e>
                                    <m:e>
                                      <m:m>
                                        <m:mPr>
                                          <m:mcs>
                                            <m:mc>
                                              <m:mcPr>
                                                <m:count m:val="2"/>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e>
                                            <m:r>
                                              <a:rPr lang="en-US" altLang="zh-CN" sz="2400" b="0" i="1" smtClean="0">
                                                <a:latin typeface="Cambria Math" panose="02040503050406030204" pitchFamily="18" charset="0"/>
                                              </a:rPr>
                                              <m:t>0</m:t>
                                            </m:r>
                                          </m:e>
                                        </m:mr>
                                      </m:m>
                                    </m:e>
                                  </m:mr>
                                </m:m>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
                                    </m:e>
                                  </m:mr>
                                </m:m>
                              </m:e>
                              <m:e>
                                <m:m>
                                  <m:mPr>
                                    <m:mcs>
                                      <m:mc>
                                        <m:mcPr>
                                          <m:count m:val="3"/>
                                          <m:mcJc m:val="center"/>
                                        </m:mcPr>
                                      </m:mc>
                                    </m:mcs>
                                    <m:ctrlPr>
                                      <a:rPr lang="en-US" altLang="zh-CN" sz="2400" i="1" smtClean="0">
                                        <a:latin typeface="Cambria Math" panose="02040503050406030204" pitchFamily="18" charset="0"/>
                                      </a:rPr>
                                    </m:ctrlPr>
                                  </m:mP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1</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
                                          </m:e>
                                        </m:mr>
                                      </m:m>
                                    </m:e>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1</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m:rPr>
                                                      <m:sty m:val="p"/>
                                                    </m:rPr>
                                                    <a:rPr lang="en-US" altLang="zh-CN" sz="2400" b="0" i="1">
                                                      <a:latin typeface="Cambria Math" panose="02040503050406030204" pitchFamily="18" charset="0"/>
                                                    </a:rPr>
                                                    <m:t>c</m:t>
                                                  </m:r>
                                                </m:e>
                                              </m:mr>
                                            </m:m>
                                          </m:e>
                                        </m:mr>
                                      </m:m>
                                    </m:e>
                                    <m:e>
                                      <m:m>
                                        <m:mPr>
                                          <m:mcs>
                                            <m:mc>
                                              <m:mcPr>
                                                <m:count m:val="2"/>
                                                <m:mcJc m:val="center"/>
                                              </m:mcPr>
                                            </m:mc>
                                          </m:mcs>
                                          <m:ctrlPr>
                                            <a:rPr lang="en-US" altLang="zh-CN" sz="2400" i="1" smtClean="0">
                                              <a:latin typeface="Cambria Math" panose="02040503050406030204" pitchFamily="18" charset="0"/>
                                            </a:rPr>
                                          </m:ctrlPr>
                                        </m:mP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1</m:t>
                                                        </m:r>
                                                      </m:e>
                                                    </m:mr>
                                                    <m:mr>
                                                      <m:e>
                                                        <m:r>
                                                          <a:rPr lang="en-US" altLang="zh-CN" sz="2400" b="0" i="1" smtClean="0">
                                                            <a:latin typeface="Cambria Math" panose="02040503050406030204" pitchFamily="18" charset="0"/>
                                                          </a:rPr>
                                                          <m:t>0</m:t>
                                                        </m:r>
                                                      </m:e>
                                                    </m:mr>
                                                  </m:m>
                                                </m:e>
                                              </m:mr>
                                            </m:m>
                                          </m:e>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0</m:t>
                                                  </m:r>
                                                </m:e>
                                              </m:mr>
                                              <m:mr>
                                                <m:e>
                                                  <m:m>
                                                    <m:mPr>
                                                      <m:mcs>
                                                        <m:mc>
                                                          <m:mcPr>
                                                            <m:count m:val="1"/>
                                                            <m:mcJc m:val="center"/>
                                                          </m:mcPr>
                                                        </m:mc>
                                                      </m:mcs>
                                                      <m:ctrlPr>
                                                        <a:rPr lang="en-US" altLang="zh-CN" sz="2400" i="1" smtClean="0">
                                                          <a:latin typeface="Cambria Math" panose="02040503050406030204" pitchFamily="18" charset="0"/>
                                                        </a:rPr>
                                                      </m:ctrlPr>
                                                    </m:mPr>
                                                    <m:mr>
                                                      <m:e>
                                                        <m:r>
                                                          <m:rPr>
                                                            <m:brk m:alnAt="7"/>
                                                          </m:rPr>
                                                          <a:rPr lang="en-US" altLang="zh-CN" sz="2400" b="0" i="1" smtClean="0">
                                                            <a:latin typeface="Cambria Math" panose="02040503050406030204" pitchFamily="18" charset="0"/>
                                                          </a:rPr>
                                                          <m:t>0</m:t>
                                                        </m:r>
                                                      </m:e>
                                                    </m:mr>
                                                    <m:mr>
                                                      <m:e>
                                                        <m:r>
                                                          <a:rPr lang="en-US" altLang="zh-CN" sz="2400" b="0" i="1" smtClean="0">
                                                            <a:latin typeface="Cambria Math" panose="02040503050406030204" pitchFamily="18" charset="0"/>
                                                          </a:rPr>
                                                          <m:t>1</m:t>
                                                        </m:r>
                                                      </m:e>
                                                    </m:mr>
                                                  </m:m>
                                                </m:e>
                                              </m:mr>
                                            </m:m>
                                          </m:e>
                                        </m:mr>
                                      </m:m>
                                    </m:e>
                                  </m:mr>
                                </m:m>
                              </m:e>
                            </m:mr>
                          </m:m>
                        </m:e>
                      </m:d>
                      <m:r>
                        <a:rPr lang="zh-CN" altLang="en-US" sz="2400" i="1" smtClean="0">
                          <a:latin typeface="Cambria Math" panose="02040503050406030204" pitchFamily="18" charset="0"/>
                        </a:rPr>
                        <m:t>×</m:t>
                      </m:r>
                      <m:r>
                        <a:rPr lang="en-US" altLang="zh-CN" sz="2400" b="1" i="0" smtClean="0">
                          <a:latin typeface="Cambria Math" panose="02040503050406030204" pitchFamily="18" charset="0"/>
                        </a:rPr>
                        <m:t>𝐀</m:t>
                      </m:r>
                    </m:oMath>
                  </m:oMathPara>
                </a14:m>
                <a:endParaRPr lang="zh-CN" altLang="en-US" sz="2400" b="1" dirty="0"/>
              </a:p>
            </p:txBody>
          </p:sp>
        </mc:Choice>
        <mc:Fallback xmlns="">
          <p:sp>
            <p:nvSpPr>
              <p:cNvPr id="9" name="文本框 8">
                <a:extLst>
                  <a:ext uri="{FF2B5EF4-FFF2-40B4-BE49-F238E27FC236}">
                    <a16:creationId xmlns:a16="http://schemas.microsoft.com/office/drawing/2014/main" id="{1372E47E-EF4B-4EE8-AA02-E7F3F4D7AACD}"/>
                  </a:ext>
                </a:extLst>
              </p:cNvPr>
              <p:cNvSpPr txBox="1">
                <a:spLocks noRot="1" noChangeAspect="1" noMove="1" noResize="1" noEditPoints="1" noAdjustHandles="1" noChangeArrowheads="1" noChangeShapeType="1" noTextEdit="1"/>
              </p:cNvSpPr>
              <p:nvPr/>
            </p:nvSpPr>
            <p:spPr>
              <a:xfrm>
                <a:off x="7442764" y="4520178"/>
                <a:ext cx="3050130" cy="1614737"/>
              </a:xfrm>
              <a:prstGeom prst="rect">
                <a:avLst/>
              </a:prstGeom>
              <a:blipFill>
                <a:blip r:embed="rId5"/>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808172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D004577-D663-457C-B7EF-DAB9806C8977}"/>
                  </a:ext>
                </a:extLst>
              </p:cNvPr>
              <p:cNvSpPr>
                <a:spLocks noGrp="1"/>
              </p:cNvSpPr>
              <p:nvPr>
                <p:ph idx="1"/>
              </p:nvPr>
            </p:nvSpPr>
            <p:spPr/>
            <p:txBody>
              <a:bodyPr/>
              <a:lstStyle/>
              <a:p>
                <a:r>
                  <a:rPr lang="zh-CN" altLang="en-US" dirty="0"/>
                  <a:t>给定以</a:t>
                </a:r>
                <a:r>
                  <a:rPr lang="en-US" altLang="zh-CN" dirty="0">
                    <a:solidFill>
                      <a:srgbClr val="FFCC00"/>
                    </a:solidFill>
                  </a:rPr>
                  <a:t>n*n</a:t>
                </a:r>
                <a:r>
                  <a:rPr lang="zh-CN" altLang="en-US" dirty="0"/>
                  <a:t>的矩阵</a:t>
                </a:r>
                <a14:m>
                  <m:oMath xmlns:m="http://schemas.openxmlformats.org/officeDocument/2006/math">
                    <m:r>
                      <a:rPr lang="en-US" altLang="zh-CN" b="1" i="0" dirty="0">
                        <a:latin typeface="Cambria Math" panose="02040503050406030204" pitchFamily="18" charset="0"/>
                      </a:rPr>
                      <m:t>𝐀</m:t>
                    </m:r>
                    <m:r>
                      <a:rPr lang="zh-CN" altLang="en-US" b="1" i="1" dirty="0" smtClean="0">
                        <a:latin typeface="Cambria Math" panose="02040503050406030204" pitchFamily="18" charset="0"/>
                      </a:rPr>
                      <m:t>，</m:t>
                    </m:r>
                  </m:oMath>
                </a14:m>
                <a:r>
                  <a:rPr lang="zh-CN" altLang="en-US" dirty="0"/>
                  <a:t>若存在一个</a:t>
                </a:r>
                <a:r>
                  <a:rPr lang="en-US" altLang="zh-CN" dirty="0"/>
                  <a:t>n*n</a:t>
                </a:r>
                <a:r>
                  <a:rPr lang="zh-CN" altLang="en-US" dirty="0"/>
                  <a:t>矩阵</a:t>
                </a:r>
                <a14:m>
                  <m:oMath xmlns:m="http://schemas.openxmlformats.org/officeDocument/2006/math">
                    <m:r>
                      <a:rPr lang="en-US" altLang="zh-CN" b="1" i="0" smtClean="0">
                        <a:latin typeface="Cambria Math" panose="02040503050406030204" pitchFamily="18" charset="0"/>
                      </a:rPr>
                      <m:t>𝐁</m:t>
                    </m:r>
                  </m:oMath>
                </a14:m>
                <a:r>
                  <a:rPr lang="zh-CN" altLang="en-US" dirty="0"/>
                  <a:t>使得</a:t>
                </a:r>
                <a14:m>
                  <m:oMath xmlns:m="http://schemas.openxmlformats.org/officeDocument/2006/math">
                    <m:r>
                      <a:rPr lang="en-US" altLang="zh-CN" b="1" i="0" dirty="0" smtClean="0">
                        <a:latin typeface="Cambria Math" panose="02040503050406030204" pitchFamily="18" charset="0"/>
                      </a:rPr>
                      <m:t>𝐀𝐁</m:t>
                    </m:r>
                    <m:r>
                      <a:rPr lang="en-US" altLang="zh-CN" b="0" i="0" dirty="0" smtClean="0">
                        <a:latin typeface="Cambria Math" panose="02040503050406030204" pitchFamily="18" charset="0"/>
                      </a:rPr>
                      <m:t>=</m:t>
                    </m:r>
                    <m:r>
                      <a:rPr lang="en-US" altLang="zh-CN" b="1" i="0" dirty="0" smtClean="0">
                        <a:latin typeface="Cambria Math" panose="02040503050406030204" pitchFamily="18" charset="0"/>
                      </a:rPr>
                      <m:t>𝐁𝐀</m:t>
                    </m:r>
                    <m:r>
                      <a:rPr lang="en-US" altLang="zh-CN" b="0" i="0" dirty="0" smtClean="0">
                        <a:latin typeface="Cambria Math" panose="02040503050406030204" pitchFamily="18" charset="0"/>
                      </a:rPr>
                      <m:t>=</m:t>
                    </m:r>
                    <m:r>
                      <a:rPr lang="en-US" altLang="zh-CN" b="1" i="0" dirty="0" smtClean="0">
                        <a:latin typeface="Cambria Math" panose="02040503050406030204" pitchFamily="18" charset="0"/>
                      </a:rPr>
                      <m:t>𝐈</m:t>
                    </m:r>
                  </m:oMath>
                </a14:m>
                <a:endParaRPr lang="en-US" altLang="zh-CN" b="1" dirty="0"/>
              </a:p>
              <a:p>
                <a:r>
                  <a:rPr lang="zh-CN" altLang="en-US" dirty="0"/>
                  <a:t>则称</a:t>
                </a:r>
                <a14:m>
                  <m:oMath xmlns:m="http://schemas.openxmlformats.org/officeDocument/2006/math">
                    <m:r>
                      <a:rPr lang="en-US" altLang="zh-CN" b="1" i="0" smtClean="0">
                        <a:latin typeface="Cambria Math" panose="02040503050406030204" pitchFamily="18" charset="0"/>
                      </a:rPr>
                      <m:t>𝐀</m:t>
                    </m:r>
                  </m:oMath>
                </a14:m>
                <a:r>
                  <a:rPr lang="zh-CN" altLang="en-US" dirty="0"/>
                  <a:t>是可逆矩阵，</a:t>
                </a:r>
                <a14:m>
                  <m:oMath xmlns:m="http://schemas.openxmlformats.org/officeDocument/2006/math">
                    <m:r>
                      <a:rPr lang="en-US" altLang="zh-CN" b="1" i="0" smtClean="0">
                        <a:latin typeface="Cambria Math" panose="02040503050406030204" pitchFamily="18" charset="0"/>
                      </a:rPr>
                      <m:t>𝐁</m:t>
                    </m:r>
                  </m:oMath>
                </a14:m>
                <a:r>
                  <a:rPr lang="zh-CN" altLang="en-US" dirty="0"/>
                  <a:t>是</a:t>
                </a:r>
                <a14:m>
                  <m:oMath xmlns:m="http://schemas.openxmlformats.org/officeDocument/2006/math">
                    <m:r>
                      <a:rPr lang="en-US" altLang="zh-CN" b="1" i="0" dirty="0" smtClean="0">
                        <a:latin typeface="Cambria Math" panose="02040503050406030204" pitchFamily="18" charset="0"/>
                      </a:rPr>
                      <m:t>𝐀</m:t>
                    </m:r>
                  </m:oMath>
                </a14:m>
                <a:r>
                  <a:rPr lang="zh-CN" altLang="en-US" dirty="0"/>
                  <a:t>的逆矩阵，记作</a:t>
                </a:r>
                <a14:m>
                  <m:oMath xmlns:m="http://schemas.openxmlformats.org/officeDocument/2006/math">
                    <m:sSup>
                      <m:sSupPr>
                        <m:ctrlPr>
                          <a:rPr lang="en-US" altLang="zh-CN" b="0" i="1" dirty="0" smtClean="0">
                            <a:latin typeface="Cambria Math" panose="02040503050406030204" pitchFamily="18" charset="0"/>
                          </a:rPr>
                        </m:ctrlPr>
                      </m:sSupPr>
                      <m:e>
                        <m:r>
                          <a:rPr lang="en-US" altLang="zh-CN" b="1" i="0" dirty="0">
                            <a:latin typeface="Cambria Math" panose="02040503050406030204" pitchFamily="18" charset="0"/>
                          </a:rPr>
                          <m:t>𝐀</m:t>
                        </m:r>
                      </m:e>
                      <m:sup>
                        <m:r>
                          <a:rPr lang="en-US" altLang="zh-CN" b="0" i="1" dirty="0" smtClean="0">
                            <a:latin typeface="Cambria Math" panose="02040503050406030204" pitchFamily="18" charset="0"/>
                          </a:rPr>
                          <m:t>−1</m:t>
                        </m:r>
                      </m:sup>
                    </m:sSup>
                  </m:oMath>
                </a14:m>
                <a:endParaRPr lang="en-US" altLang="zh-CN" dirty="0"/>
              </a:p>
              <a:p>
                <a:r>
                  <a:rPr lang="zh-CN" altLang="en-US" dirty="0"/>
                  <a:t>不是每个矩阵都有逆矩阵，例如全</a:t>
                </a:r>
                <a:r>
                  <a:rPr lang="en-US" altLang="zh-CN" dirty="0"/>
                  <a:t>0</a:t>
                </a:r>
                <a:r>
                  <a:rPr lang="zh-CN" altLang="en-US" dirty="0"/>
                  <a:t>矩阵</a:t>
                </a:r>
                <a:endParaRPr lang="en-US" altLang="zh-CN" dirty="0"/>
              </a:p>
            </p:txBody>
          </p:sp>
        </mc:Choice>
        <mc:Fallback xmlns="">
          <p:sp>
            <p:nvSpPr>
              <p:cNvPr id="2" name="内容占位符 1">
                <a:extLst>
                  <a:ext uri="{FF2B5EF4-FFF2-40B4-BE49-F238E27FC236}">
                    <a16:creationId xmlns:a16="http://schemas.microsoft.com/office/drawing/2014/main" id="{ED004577-D663-457C-B7EF-DAB9806C897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776F81A-386D-448D-BF62-DE3335921A42}"/>
              </a:ext>
            </a:extLst>
          </p:cNvPr>
          <p:cNvSpPr>
            <a:spLocks noGrp="1"/>
          </p:cNvSpPr>
          <p:nvPr>
            <p:ph type="ctrTitle"/>
          </p:nvPr>
        </p:nvSpPr>
        <p:spPr/>
        <p:txBody>
          <a:bodyPr/>
          <a:lstStyle/>
          <a:p>
            <a:r>
              <a:rPr lang="zh-CN" altLang="en-US" dirty="0"/>
              <a:t>逆矩阵</a:t>
            </a:r>
          </a:p>
        </p:txBody>
      </p:sp>
      <p:sp>
        <p:nvSpPr>
          <p:cNvPr id="4" name="内容占位符 3">
            <a:extLst>
              <a:ext uri="{FF2B5EF4-FFF2-40B4-BE49-F238E27FC236}">
                <a16:creationId xmlns:a16="http://schemas.microsoft.com/office/drawing/2014/main" id="{29C72C82-59E5-451B-BC99-6307950D1EF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091682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EF29919-9FF4-4B15-A478-5F0F2C120073}"/>
              </a:ext>
            </a:extLst>
          </p:cNvPr>
          <p:cNvSpPr>
            <a:spLocks noGrp="1"/>
          </p:cNvSpPr>
          <p:nvPr>
            <p:ph idx="1"/>
          </p:nvPr>
        </p:nvSpPr>
        <p:spPr/>
        <p:txBody>
          <a:bodyPr/>
          <a:lstStyle/>
          <a:p>
            <a:r>
              <a:rPr lang="zh-CN" altLang="en-US" dirty="0"/>
              <a:t>求方阵</a:t>
            </a:r>
            <a:r>
              <a:rPr lang="en-US" altLang="zh-CN" dirty="0"/>
              <a:t>A</a:t>
            </a:r>
            <a:r>
              <a:rPr lang="zh-CN" altLang="en-US" dirty="0"/>
              <a:t>的逆矩阵，可将以同样大小的单位矩阵与其并列</a:t>
            </a:r>
            <a:endParaRPr lang="en-US" altLang="zh-CN" dirty="0"/>
          </a:p>
          <a:p>
            <a:r>
              <a:rPr lang="zh-CN" altLang="en-US" dirty="0"/>
              <a:t>对</a:t>
            </a:r>
            <a:r>
              <a:rPr lang="en-US" altLang="zh-CN" dirty="0"/>
              <a:t>A</a:t>
            </a:r>
            <a:r>
              <a:rPr lang="zh-CN" altLang="en-US" dirty="0"/>
              <a:t>矩阵进行高斯消元，使其成为单位矩阵</a:t>
            </a:r>
            <a:endParaRPr lang="en-US" altLang="zh-CN" dirty="0"/>
          </a:p>
          <a:p>
            <a:r>
              <a:rPr lang="zh-CN" altLang="en-US" dirty="0"/>
              <a:t>同时对并置的单位矩阵</a:t>
            </a:r>
            <a:r>
              <a:rPr lang="zh-CN" altLang="en-US" dirty="0">
                <a:solidFill>
                  <a:srgbClr val="FFCC00"/>
                </a:solidFill>
              </a:rPr>
              <a:t>按顺序执行</a:t>
            </a:r>
            <a:r>
              <a:rPr lang="zh-CN" altLang="en-US" dirty="0"/>
              <a:t>同样的初等变换，所得矩阵即是</a:t>
            </a:r>
            <a:r>
              <a:rPr lang="en-US" altLang="zh-CN" dirty="0"/>
              <a:t>A</a:t>
            </a:r>
            <a:r>
              <a:rPr lang="zh-CN" altLang="en-US" dirty="0"/>
              <a:t>的逆矩阵</a:t>
            </a:r>
            <a:endParaRPr lang="en-US" altLang="zh-CN" dirty="0"/>
          </a:p>
        </p:txBody>
      </p:sp>
      <p:sp>
        <p:nvSpPr>
          <p:cNvPr id="3" name="标题 2">
            <a:extLst>
              <a:ext uri="{FF2B5EF4-FFF2-40B4-BE49-F238E27FC236}">
                <a16:creationId xmlns:a16="http://schemas.microsoft.com/office/drawing/2014/main" id="{54F2D801-713C-40E8-92E0-8CAE31AC5371}"/>
              </a:ext>
            </a:extLst>
          </p:cNvPr>
          <p:cNvSpPr>
            <a:spLocks noGrp="1"/>
          </p:cNvSpPr>
          <p:nvPr>
            <p:ph type="ctrTitle"/>
          </p:nvPr>
        </p:nvSpPr>
        <p:spPr/>
        <p:txBody>
          <a:bodyPr/>
          <a:lstStyle/>
          <a:p>
            <a:r>
              <a:rPr lang="zh-CN" altLang="en-US" dirty="0"/>
              <a:t>矩阵求逆</a:t>
            </a:r>
          </a:p>
        </p:txBody>
      </p:sp>
      <p:sp>
        <p:nvSpPr>
          <p:cNvPr id="4" name="内容占位符 3">
            <a:extLst>
              <a:ext uri="{FF2B5EF4-FFF2-40B4-BE49-F238E27FC236}">
                <a16:creationId xmlns:a16="http://schemas.microsoft.com/office/drawing/2014/main" id="{0407EC3D-85BF-4625-86DC-0C4193B0868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81277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2F22453-8C55-4C81-BAC9-5D24FF255729}"/>
                  </a:ext>
                </a:extLst>
              </p:cNvPr>
              <p:cNvSpPr>
                <a:spLocks noGrp="1"/>
              </p:cNvSpPr>
              <p:nvPr>
                <p:ph idx="1"/>
              </p:nvPr>
            </p:nvSpPr>
            <p:spPr/>
            <p:txBody>
              <a:bodyPr/>
              <a:lstStyle/>
              <a:p>
                <a:r>
                  <a:rPr lang="zh-CN" altLang="en-US" dirty="0"/>
                  <a:t>对</a:t>
                </a:r>
                <a:r>
                  <a:rPr lang="en-US" altLang="zh-CN" dirty="0"/>
                  <a:t>A</a:t>
                </a:r>
                <a:r>
                  <a:rPr lang="zh-CN" altLang="en-US" dirty="0"/>
                  <a:t>高斯消元，对并置的单位矩阵</a:t>
                </a:r>
                <a:r>
                  <a:rPr lang="zh-CN" altLang="en-US" dirty="0">
                    <a:solidFill>
                      <a:srgbClr val="FFCC00"/>
                    </a:solidFill>
                  </a:rPr>
                  <a:t>按顺序执行</a:t>
                </a:r>
                <a:r>
                  <a:rPr lang="zh-CN" altLang="en-US" dirty="0"/>
                  <a:t>同样的初等变换</a:t>
                </a:r>
                <a:endParaRPr lang="en-US" altLang="zh-CN" dirty="0"/>
              </a:p>
              <a:p>
                <a:r>
                  <a:rPr lang="zh-CN" altLang="en-US" dirty="0"/>
                  <a:t>原理：</a:t>
                </a:r>
                <a:endParaRPr lang="en-US" altLang="zh-CN" dirty="0"/>
              </a:p>
              <a:p>
                <a:r>
                  <a:rPr lang="zh-CN" altLang="en-US" sz="2400" dirty="0"/>
                  <a:t>对</a:t>
                </a:r>
                <a:r>
                  <a:rPr lang="en-US" altLang="zh-CN" sz="2400" dirty="0"/>
                  <a:t>A</a:t>
                </a:r>
                <a:r>
                  <a:rPr lang="zh-CN" altLang="en-US" sz="2400" dirty="0"/>
                  <a:t>使用初等变换进行高斯消元的过程可以看做左乘上若干初等变换矩阵</a:t>
                </a:r>
                <a:endParaRPr lang="en-US" altLang="zh-CN" sz="2400" dirty="0"/>
              </a:p>
              <a:p>
                <a:pPr/>
                <a14:m>
                  <m:oMathPara xmlns:m="http://schemas.openxmlformats.org/officeDocument/2006/math">
                    <m:oMathParaPr>
                      <m:jc m:val="centerGroup"/>
                    </m:oMathParaPr>
                    <m:oMath xmlns:m="http://schemas.openxmlformats.org/officeDocument/2006/math">
                      <m:r>
                        <a:rPr lang="en-US" altLang="zh-CN" sz="2400" b="1" i="0" smtClean="0">
                          <a:latin typeface="Cambria Math" panose="02040503050406030204" pitchFamily="18" charset="0"/>
                        </a:rPr>
                        <m:t>𝐈</m:t>
                      </m:r>
                      <m:r>
                        <a:rPr lang="en-US" altLang="zh-CN" sz="2400" b="0" i="0" smtClean="0">
                          <a:latin typeface="Cambria Math" panose="02040503050406030204" pitchFamily="18" charset="0"/>
                        </a:rPr>
                        <m:t>=</m:t>
                      </m:r>
                      <m:sSub>
                        <m:sSubPr>
                          <m:ctrlPr>
                            <a:rPr lang="en-US" altLang="zh-CN" sz="2400" b="1" i="1" smtClean="0">
                              <a:latin typeface="Cambria Math" panose="02040503050406030204" pitchFamily="18" charset="0"/>
                              <a:ea typeface="Cambria Math" panose="02040503050406030204" pitchFamily="18" charset="0"/>
                            </a:rPr>
                          </m:ctrlPr>
                        </m:sSubPr>
                        <m:e>
                          <m:r>
                            <a:rPr lang="en-US" altLang="zh-CN" sz="2400" b="1" i="0" smtClean="0">
                              <a:latin typeface="Cambria Math" panose="02040503050406030204" pitchFamily="18" charset="0"/>
                              <a:ea typeface="Cambria Math" panose="02040503050406030204" pitchFamily="18" charset="0"/>
                            </a:rPr>
                            <m:t>𝐁</m:t>
                          </m:r>
                        </m:e>
                        <m:sub>
                          <m:r>
                            <a:rPr lang="en-US" altLang="zh-CN" sz="2400" b="0" i="0" smtClean="0">
                              <a:latin typeface="Cambria Math" panose="02040503050406030204" pitchFamily="18" charset="0"/>
                              <a:ea typeface="Cambria Math" panose="02040503050406030204" pitchFamily="18" charset="0"/>
                            </a:rPr>
                            <m:t>1</m:t>
                          </m:r>
                        </m:sub>
                      </m:sSub>
                      <m:r>
                        <a:rPr lang="en-US" altLang="zh-CN" sz="2400" b="0" i="0">
                          <a:latin typeface="Cambria Math" panose="02040503050406030204" pitchFamily="18" charset="0"/>
                          <a:ea typeface="Cambria Math" panose="02040503050406030204" pitchFamily="18" charset="0"/>
                        </a:rPr>
                        <m:t>×</m:t>
                      </m:r>
                      <m:sSub>
                        <m:sSubPr>
                          <m:ctrlPr>
                            <a:rPr lang="en-US" altLang="zh-CN" sz="2400" b="1" i="1" smtClean="0">
                              <a:latin typeface="Cambria Math" panose="02040503050406030204" pitchFamily="18" charset="0"/>
                              <a:ea typeface="Cambria Math" panose="02040503050406030204" pitchFamily="18" charset="0"/>
                            </a:rPr>
                          </m:ctrlPr>
                        </m:sSubPr>
                        <m:e>
                          <m:r>
                            <a:rPr lang="en-US" altLang="zh-CN" sz="2400" b="1" i="0" smtClean="0">
                              <a:latin typeface="Cambria Math" panose="02040503050406030204" pitchFamily="18" charset="0"/>
                              <a:ea typeface="Cambria Math" panose="02040503050406030204" pitchFamily="18" charset="0"/>
                            </a:rPr>
                            <m:t>𝐁</m:t>
                          </m:r>
                        </m:e>
                        <m:sub>
                          <m:r>
                            <a:rPr lang="en-US" altLang="zh-CN" sz="2400" b="0" i="0" smtClean="0">
                              <a:latin typeface="Cambria Math" panose="02040503050406030204" pitchFamily="18" charset="0"/>
                              <a:ea typeface="Cambria Math" panose="02040503050406030204" pitchFamily="18" charset="0"/>
                            </a:rPr>
                            <m:t>2</m:t>
                          </m:r>
                        </m:sub>
                      </m:sSub>
                      <m:r>
                        <a:rPr lang="en-US" altLang="zh-CN" sz="2400" b="0" i="0" smtClean="0">
                          <a:latin typeface="Cambria Math" panose="02040503050406030204" pitchFamily="18" charset="0"/>
                          <a:ea typeface="Cambria Math" panose="02040503050406030204" pitchFamily="18" charset="0"/>
                        </a:rPr>
                        <m:t>×…×</m:t>
                      </m:r>
                      <m:sSub>
                        <m:sSubPr>
                          <m:ctrlPr>
                            <a:rPr lang="en-US" altLang="zh-CN" sz="2400" b="1" i="1" smtClean="0">
                              <a:latin typeface="Cambria Math" panose="02040503050406030204" pitchFamily="18" charset="0"/>
                              <a:ea typeface="Cambria Math" panose="02040503050406030204" pitchFamily="18" charset="0"/>
                            </a:rPr>
                          </m:ctrlPr>
                        </m:sSubPr>
                        <m:e>
                          <m:r>
                            <a:rPr lang="en-US" altLang="zh-CN" sz="2400" b="1" i="0" smtClean="0">
                              <a:latin typeface="Cambria Math" panose="02040503050406030204" pitchFamily="18" charset="0"/>
                              <a:ea typeface="Cambria Math" panose="02040503050406030204" pitchFamily="18" charset="0"/>
                            </a:rPr>
                            <m:t>𝐁</m:t>
                          </m:r>
                        </m:e>
                        <m:sub>
                          <m:r>
                            <m:rPr>
                              <m:sty m:val="p"/>
                            </m:rPr>
                            <a:rPr lang="en-US" altLang="zh-CN" sz="2400" b="0" i="0" smtClean="0">
                              <a:latin typeface="Cambria Math" panose="02040503050406030204" pitchFamily="18" charset="0"/>
                              <a:ea typeface="Cambria Math" panose="02040503050406030204" pitchFamily="18" charset="0"/>
                            </a:rPr>
                            <m:t>m</m:t>
                          </m:r>
                        </m:sub>
                      </m:sSub>
                      <m:r>
                        <a:rPr lang="en-US" altLang="zh-CN" sz="2400">
                          <a:latin typeface="Cambria Math" panose="02040503050406030204" pitchFamily="18" charset="0"/>
                          <a:ea typeface="Cambria Math" panose="02040503050406030204" pitchFamily="18" charset="0"/>
                        </a:rPr>
                        <m:t>×</m:t>
                      </m:r>
                      <m:r>
                        <a:rPr lang="en-US" altLang="zh-CN" sz="2400" b="1">
                          <a:latin typeface="Cambria Math" panose="02040503050406030204" pitchFamily="18" charset="0"/>
                        </a:rPr>
                        <m:t>𝐀</m:t>
                      </m:r>
                    </m:oMath>
                  </m:oMathPara>
                </a14:m>
                <a:endParaRPr lang="en-US" altLang="zh-CN" sz="2400" b="1" dirty="0"/>
              </a:p>
              <a:p>
                <a:r>
                  <a:rPr lang="zh-CN" altLang="en-US" sz="2400" dirty="0"/>
                  <a:t>矩阵乘法满足结合律，后面的矩阵都可以结合成一个矩阵</a:t>
                </a:r>
                <a:endParaRPr lang="en-US" altLang="zh-CN" sz="2400" dirty="0"/>
              </a:p>
              <a:p>
                <a:pPr/>
                <a14:m>
                  <m:oMathPara xmlns:m="http://schemas.openxmlformats.org/officeDocument/2006/math">
                    <m:oMathParaPr>
                      <m:jc m:val="centerGroup"/>
                    </m:oMathParaPr>
                    <m:oMath xmlns:m="http://schemas.openxmlformats.org/officeDocument/2006/math">
                      <m:r>
                        <a:rPr lang="en-US" altLang="zh-CN" sz="2400" b="1" i="0" smtClean="0">
                          <a:latin typeface="Cambria Math" panose="02040503050406030204" pitchFamily="18" charset="0"/>
                        </a:rPr>
                        <m:t>𝐈</m:t>
                      </m:r>
                      <m:r>
                        <a:rPr lang="en-US" altLang="zh-CN" sz="2400" b="0" i="0" smtClean="0">
                          <a:latin typeface="Cambria Math" panose="02040503050406030204" pitchFamily="18" charset="0"/>
                        </a:rPr>
                        <m:t>=</m:t>
                      </m:r>
                      <m:r>
                        <a:rPr lang="en-US" altLang="zh-CN" sz="2400" b="1">
                          <a:latin typeface="Cambria Math" panose="02040503050406030204" pitchFamily="18" charset="0"/>
                          <a:ea typeface="Cambria Math" panose="02040503050406030204" pitchFamily="18" charset="0"/>
                        </a:rPr>
                        <m:t>𝐁</m:t>
                      </m:r>
                      <m:r>
                        <a:rPr lang="en-US" altLang="zh-CN" sz="2400">
                          <a:latin typeface="Cambria Math" panose="02040503050406030204" pitchFamily="18" charset="0"/>
                          <a:ea typeface="Cambria Math" panose="02040503050406030204" pitchFamily="18" charset="0"/>
                        </a:rPr>
                        <m:t>×</m:t>
                      </m:r>
                      <m:r>
                        <a:rPr lang="en-US" altLang="zh-CN" sz="2400" b="1" i="0" smtClean="0">
                          <a:latin typeface="Cambria Math" panose="02040503050406030204" pitchFamily="18" charset="0"/>
                        </a:rPr>
                        <m:t>𝐀</m:t>
                      </m:r>
                    </m:oMath>
                  </m:oMathPara>
                </a14:m>
                <a:endParaRPr lang="en-US" altLang="zh-CN" sz="2400" dirty="0"/>
              </a:p>
              <a:p>
                <a:r>
                  <a:rPr lang="en-US" altLang="zh-CN" sz="2400" b="1" dirty="0"/>
                  <a:t>B</a:t>
                </a:r>
                <a:r>
                  <a:rPr lang="zh-CN" altLang="en-US" sz="2400" dirty="0"/>
                  <a:t>即是所求逆矩阵</a:t>
                </a:r>
                <a:endParaRPr lang="en-US" altLang="zh-CN" sz="2400" dirty="0"/>
              </a:p>
              <a:p>
                <a:r>
                  <a:rPr lang="zh-CN" altLang="en-US" sz="2400" dirty="0"/>
                  <a:t>对</a:t>
                </a:r>
                <a14:m>
                  <m:oMath xmlns:m="http://schemas.openxmlformats.org/officeDocument/2006/math">
                    <m:r>
                      <a:rPr lang="en-US" altLang="zh-CN" sz="2400" b="1" i="0" smtClean="0">
                        <a:latin typeface="Cambria Math" panose="02040503050406030204" pitchFamily="18" charset="0"/>
                      </a:rPr>
                      <m:t>𝐈</m:t>
                    </m:r>
                  </m:oMath>
                </a14:m>
                <a:r>
                  <a:rPr lang="zh-CN" altLang="en-US" sz="2400" dirty="0"/>
                  <a:t>进行同样的初等变换，对其左乘</a:t>
                </a:r>
                <a:r>
                  <a:rPr lang="en-US" altLang="zh-CN" sz="2400" b="1" dirty="0"/>
                  <a:t>B</a:t>
                </a:r>
                <a:r>
                  <a:rPr lang="zh-CN" altLang="en-US" sz="2400" dirty="0"/>
                  <a:t>，所得即是</a:t>
                </a:r>
                <a:r>
                  <a:rPr lang="en-US" altLang="zh-CN" sz="2400" b="1" dirty="0"/>
                  <a:t>B</a:t>
                </a:r>
                <a:r>
                  <a:rPr lang="zh-CN" altLang="en-US" sz="2400" dirty="0"/>
                  <a:t>本身</a:t>
                </a:r>
              </a:p>
            </p:txBody>
          </p:sp>
        </mc:Choice>
        <mc:Fallback xmlns="">
          <p:sp>
            <p:nvSpPr>
              <p:cNvPr id="2" name="内容占位符 1">
                <a:extLst>
                  <a:ext uri="{FF2B5EF4-FFF2-40B4-BE49-F238E27FC236}">
                    <a16:creationId xmlns:a16="http://schemas.microsoft.com/office/drawing/2014/main" id="{12F22453-8C55-4C81-BAC9-5D24FF25572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45FECF2-4B21-4D88-BC9F-DD4933DAA924}"/>
              </a:ext>
            </a:extLst>
          </p:cNvPr>
          <p:cNvSpPr>
            <a:spLocks noGrp="1"/>
          </p:cNvSpPr>
          <p:nvPr>
            <p:ph type="ctrTitle"/>
          </p:nvPr>
        </p:nvSpPr>
        <p:spPr/>
        <p:txBody>
          <a:bodyPr/>
          <a:lstStyle/>
          <a:p>
            <a:r>
              <a:rPr lang="zh-CN" altLang="en-US" dirty="0"/>
              <a:t>矩阵求逆</a:t>
            </a:r>
          </a:p>
        </p:txBody>
      </p:sp>
      <p:sp>
        <p:nvSpPr>
          <p:cNvPr id="4" name="内容占位符 3">
            <a:extLst>
              <a:ext uri="{FF2B5EF4-FFF2-40B4-BE49-F238E27FC236}">
                <a16:creationId xmlns:a16="http://schemas.microsoft.com/office/drawing/2014/main" id="{80DA1A61-4D2B-48CB-887E-565F872AF0D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216053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CD0AC48-A01D-4EBB-BF1B-785E87F7ABF7}"/>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sSup>
                            <m:sSupPr>
                              <m:ctrlPr>
                                <a:rPr lang="en-US" altLang="zh-CN" b="0" i="1" smtClean="0">
                                  <a:latin typeface="Cambria Math" panose="02040503050406030204" pitchFamily="18" charset="0"/>
                                </a:rPr>
                              </m:ctrlPr>
                            </m:sSupPr>
                            <m:e>
                              <m:r>
                                <a:rPr lang="en-US" altLang="zh-CN" b="1" i="0" smtClean="0">
                                  <a:latin typeface="Cambria Math" panose="02040503050406030204" pitchFamily="18" charset="0"/>
                                </a:rPr>
                                <m:t>𝐀</m:t>
                              </m:r>
                            </m:e>
                            <m:sup>
                              <m:r>
                                <a:rPr lang="en-US" altLang="zh-CN" b="0" i="1" smtClean="0">
                                  <a:latin typeface="Cambria Math" panose="02040503050406030204" pitchFamily="18" charset="0"/>
                                </a:rPr>
                                <m:t>𝑖</m:t>
                              </m:r>
                            </m:sup>
                          </m:sSup>
                        </m:e>
                      </m:nary>
                    </m:oMath>
                  </m:oMathPara>
                </a14:m>
                <a:endParaRPr lang="en-US" altLang="zh-CN" dirty="0"/>
              </a:p>
              <a:p>
                <a:r>
                  <a:rPr lang="zh-CN" altLang="en-US" dirty="0"/>
                  <a:t>解法</a:t>
                </a:r>
                <a:r>
                  <a:rPr lang="en-US" altLang="zh-CN" dirty="0"/>
                  <a:t>1</a:t>
                </a:r>
                <a:r>
                  <a:rPr lang="zh-CN" altLang="en-US" dirty="0"/>
                  <a:t>，类似快速幂：</a:t>
                </a:r>
                <a:endParaRPr lang="en-US" altLang="zh-CN" dirty="0"/>
              </a:p>
              <a:p>
                <a:r>
                  <a:rPr lang="en-US" altLang="zh-CN" dirty="0"/>
                  <a:t>	</a:t>
                </a:r>
                <a:r>
                  <a:rPr lang="zh-CN" altLang="en-US" dirty="0"/>
                  <a:t>已知</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1</m:t>
                        </m:r>
                      </m:sub>
                      <m:sup>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𝑘</m:t>
                            </m:r>
                          </m:sup>
                        </m:sSup>
                      </m:sup>
                      <m:e>
                        <m:sSup>
                          <m:sSupPr>
                            <m:ctrlPr>
                              <a:rPr lang="en-US" altLang="zh-CN" i="1">
                                <a:latin typeface="Cambria Math" panose="02040503050406030204" pitchFamily="18" charset="0"/>
                              </a:rPr>
                            </m:ctrlPr>
                          </m:sSupPr>
                          <m:e>
                            <m:r>
                              <a:rPr lang="en-US" altLang="zh-CN" b="1">
                                <a:latin typeface="Cambria Math" panose="02040503050406030204" pitchFamily="18" charset="0"/>
                              </a:rPr>
                              <m:t>𝐀</m:t>
                            </m:r>
                          </m:e>
                          <m:sup>
                            <m:r>
                              <a:rPr lang="en-US" altLang="zh-CN" i="1">
                                <a:latin typeface="Cambria Math" panose="02040503050406030204" pitchFamily="18" charset="0"/>
                              </a:rPr>
                              <m:t>𝑖</m:t>
                            </m:r>
                          </m:sup>
                        </m:sSup>
                      </m:e>
                    </m:nary>
                  </m:oMath>
                </a14:m>
                <a:r>
                  <a:rPr lang="zh-CN" altLang="en-US" dirty="0"/>
                  <a:t>，求</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1</m:t>
                        </m:r>
                      </m:sub>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𝑘</m:t>
                            </m:r>
                            <m:r>
                              <a:rPr lang="en-US" altLang="zh-CN" i="1" smtClean="0">
                                <a:latin typeface="Cambria Math" panose="02040503050406030204" pitchFamily="18" charset="0"/>
                              </a:rPr>
                              <m:t>+</m:t>
                            </m:r>
                            <m:r>
                              <a:rPr lang="en-US" altLang="zh-CN" b="0" i="1" smtClean="0">
                                <a:latin typeface="Cambria Math" panose="02040503050406030204" pitchFamily="18" charset="0"/>
                              </a:rPr>
                              <m:t>1</m:t>
                            </m:r>
                          </m:sup>
                        </m:sSup>
                      </m:sup>
                      <m:e>
                        <m:sSup>
                          <m:sSupPr>
                            <m:ctrlPr>
                              <a:rPr lang="en-US" altLang="zh-CN" i="1">
                                <a:latin typeface="Cambria Math" panose="02040503050406030204" pitchFamily="18" charset="0"/>
                              </a:rPr>
                            </m:ctrlPr>
                          </m:sSupPr>
                          <m:e>
                            <m:r>
                              <a:rPr lang="en-US" altLang="zh-CN" b="1">
                                <a:latin typeface="Cambria Math" panose="02040503050406030204" pitchFamily="18" charset="0"/>
                              </a:rPr>
                              <m:t>𝐀</m:t>
                            </m:r>
                          </m:e>
                          <m:sup>
                            <m:r>
                              <a:rPr lang="en-US" altLang="zh-CN" i="1">
                                <a:latin typeface="Cambria Math" panose="02040503050406030204" pitchFamily="18" charset="0"/>
                              </a:rPr>
                              <m:t>𝑖</m:t>
                            </m:r>
                          </m:sup>
                        </m:sSup>
                      </m:e>
                    </m:nary>
                  </m:oMath>
                </a14:m>
                <a:r>
                  <a:rPr lang="zh-CN" altLang="en-US" dirty="0"/>
                  <a:t>：</a:t>
                </a:r>
                <a:endParaRPr lang="en-US" altLang="zh-CN" dirty="0"/>
              </a:p>
              <a:p>
                <a:r>
                  <a:rPr lang="en-US" altLang="zh-CN" dirty="0"/>
                  <a:t>		</a:t>
                </a:r>
                <a:r>
                  <a:rPr lang="zh-CN" altLang="en-US" dirty="0"/>
                  <a:t> </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1</m:t>
                        </m:r>
                      </m:sub>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𝑘</m:t>
                            </m:r>
                            <m:r>
                              <a:rPr lang="en-US" altLang="zh-CN" i="1">
                                <a:latin typeface="Cambria Math" panose="02040503050406030204" pitchFamily="18" charset="0"/>
                              </a:rPr>
                              <m:t>+1</m:t>
                            </m:r>
                          </m:sup>
                        </m:sSup>
                      </m:sup>
                      <m:e>
                        <m:sSup>
                          <m:sSupPr>
                            <m:ctrlPr>
                              <a:rPr lang="en-US" altLang="zh-CN" i="1">
                                <a:latin typeface="Cambria Math" panose="02040503050406030204" pitchFamily="18" charset="0"/>
                              </a:rPr>
                            </m:ctrlPr>
                          </m:sSupPr>
                          <m:e>
                            <m:r>
                              <a:rPr lang="en-US" altLang="zh-CN" b="1">
                                <a:latin typeface="Cambria Math" panose="02040503050406030204" pitchFamily="18" charset="0"/>
                              </a:rPr>
                              <m:t>𝐀</m:t>
                            </m:r>
                          </m:e>
                          <m:sup>
                            <m:r>
                              <a:rPr lang="en-US" altLang="zh-CN" i="1">
                                <a:latin typeface="Cambria Math" panose="02040503050406030204" pitchFamily="18" charset="0"/>
                              </a:rPr>
                              <m:t>𝑖</m:t>
                            </m:r>
                          </m:sup>
                        </m:sSup>
                      </m:e>
                    </m:nary>
                  </m:oMath>
                </a14:m>
                <a:r>
                  <a:rPr lang="en-US" altLang="zh-CN" dirty="0"/>
                  <a:t>=</a:t>
                </a:r>
                <a:r>
                  <a:rPr lang="zh-CN" altLang="en-US" dirty="0"/>
                  <a:t> </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1</m:t>
                        </m:r>
                      </m:sub>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𝑘</m:t>
                            </m:r>
                          </m:sup>
                        </m:sSup>
                      </m:sup>
                      <m:e>
                        <m:sSup>
                          <m:sSupPr>
                            <m:ctrlPr>
                              <a:rPr lang="en-US" altLang="zh-CN" i="1">
                                <a:latin typeface="Cambria Math" panose="02040503050406030204" pitchFamily="18" charset="0"/>
                              </a:rPr>
                            </m:ctrlPr>
                          </m:sSupPr>
                          <m:e>
                            <m:r>
                              <a:rPr lang="en-US" altLang="zh-CN" b="1">
                                <a:latin typeface="Cambria Math" panose="02040503050406030204" pitchFamily="18" charset="0"/>
                              </a:rPr>
                              <m:t>𝐀</m:t>
                            </m:r>
                          </m:e>
                          <m:sup>
                            <m:r>
                              <a:rPr lang="en-US" altLang="zh-CN" i="1">
                                <a:latin typeface="Cambria Math" panose="02040503050406030204" pitchFamily="18" charset="0"/>
                              </a:rPr>
                              <m:t>𝑖</m:t>
                            </m:r>
                          </m:sup>
                        </m:sSup>
                      </m:e>
                    </m:nary>
                  </m:oMath>
                </a14:m>
                <a:r>
                  <a:rPr lang="en-US" altLang="zh-CN" dirty="0"/>
                  <a:t>+</a:t>
                </a:r>
                <a:r>
                  <a:rPr lang="zh-CN" altLang="en-US" dirty="0"/>
                  <a:t> </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𝑘</m:t>
                            </m:r>
                          </m:sup>
                        </m:sSup>
                        <m:r>
                          <a:rPr lang="en-US" altLang="zh-CN" b="0" i="1" smtClean="0">
                            <a:latin typeface="Cambria Math" panose="02040503050406030204" pitchFamily="18" charset="0"/>
                          </a:rPr>
                          <m:t>+1</m:t>
                        </m:r>
                      </m:sub>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𝑘</m:t>
                            </m:r>
                            <m:r>
                              <a:rPr lang="en-US" altLang="zh-CN" i="1" smtClean="0">
                                <a:latin typeface="Cambria Math" panose="02040503050406030204" pitchFamily="18" charset="0"/>
                              </a:rPr>
                              <m:t>+</m:t>
                            </m:r>
                            <m:r>
                              <a:rPr lang="en-US" altLang="zh-CN" b="0" i="1" smtClean="0">
                                <a:latin typeface="Cambria Math" panose="02040503050406030204" pitchFamily="18" charset="0"/>
                              </a:rPr>
                              <m:t>1</m:t>
                            </m:r>
                          </m:sup>
                        </m:sSup>
                      </m:sup>
                      <m:e>
                        <m:sSup>
                          <m:sSupPr>
                            <m:ctrlPr>
                              <a:rPr lang="en-US" altLang="zh-CN" i="1">
                                <a:latin typeface="Cambria Math" panose="02040503050406030204" pitchFamily="18" charset="0"/>
                              </a:rPr>
                            </m:ctrlPr>
                          </m:sSupPr>
                          <m:e>
                            <m:r>
                              <a:rPr lang="en-US" altLang="zh-CN" b="1">
                                <a:latin typeface="Cambria Math" panose="02040503050406030204" pitchFamily="18" charset="0"/>
                              </a:rPr>
                              <m:t>𝐀</m:t>
                            </m:r>
                          </m:e>
                          <m:sup>
                            <m:r>
                              <a:rPr lang="en-US" altLang="zh-CN" i="1">
                                <a:latin typeface="Cambria Math" panose="02040503050406030204" pitchFamily="18" charset="0"/>
                              </a:rPr>
                              <m:t>𝑖</m:t>
                            </m:r>
                          </m:sup>
                        </m:sSup>
                      </m:e>
                    </m:nary>
                  </m:oMath>
                </a14:m>
                <a:endParaRPr lang="en-US" altLang="zh-CN" dirty="0"/>
              </a:p>
              <a:p>
                <a:r>
                  <a:rPr lang="en-US" altLang="zh-CN" dirty="0"/>
                  <a:t>			      =</a:t>
                </a:r>
                <a:r>
                  <a:rPr lang="zh-CN" altLang="en-US" dirty="0"/>
                  <a:t> </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𝑘</m:t>
                            </m:r>
                          </m:sup>
                        </m:sSup>
                      </m:sup>
                      <m:e>
                        <m:sSup>
                          <m:sSupPr>
                            <m:ctrlPr>
                              <a:rPr lang="en-US" altLang="zh-CN" i="1">
                                <a:latin typeface="Cambria Math" panose="02040503050406030204" pitchFamily="18" charset="0"/>
                              </a:rPr>
                            </m:ctrlPr>
                          </m:sSupPr>
                          <m:e>
                            <m:r>
                              <a:rPr lang="en-US" altLang="zh-CN" b="1">
                                <a:latin typeface="Cambria Math" panose="02040503050406030204" pitchFamily="18" charset="0"/>
                              </a:rPr>
                              <m:t>𝐀</m:t>
                            </m:r>
                          </m:e>
                          <m:sup>
                            <m:r>
                              <a:rPr lang="en-US" altLang="zh-CN" i="1">
                                <a:latin typeface="Cambria Math" panose="02040503050406030204" pitchFamily="18" charset="0"/>
                              </a:rPr>
                              <m:t>𝑖</m:t>
                            </m:r>
                          </m:sup>
                        </m:sSup>
                      </m:e>
                    </m:nary>
                  </m:oMath>
                </a14:m>
                <a:r>
                  <a:rPr lang="en-US" altLang="zh-CN" dirty="0"/>
                  <a:t>+ </a:t>
                </a:r>
                <a14:m>
                  <m:oMath xmlns:m="http://schemas.openxmlformats.org/officeDocument/2006/math">
                    <m:sSup>
                      <m:sSupPr>
                        <m:ctrlPr>
                          <a:rPr lang="en-US" altLang="zh-CN" i="1">
                            <a:latin typeface="Cambria Math" panose="02040503050406030204" pitchFamily="18" charset="0"/>
                          </a:rPr>
                        </m:ctrlPr>
                      </m:sSupPr>
                      <m:e>
                        <m:r>
                          <a:rPr lang="en-US" altLang="zh-CN" b="1">
                            <a:latin typeface="Cambria Math" panose="02040503050406030204" pitchFamily="18" charset="0"/>
                          </a:rPr>
                          <m:t>𝐀</m:t>
                        </m:r>
                      </m:e>
                      <m:sup>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𝑘</m:t>
                            </m:r>
                          </m:sup>
                        </m:sSup>
                      </m:sup>
                    </m:sSup>
                  </m:oMath>
                </a14:m>
                <a:r>
                  <a:rPr lang="zh-CN" altLang="en-US" dirty="0"/>
                  <a:t> </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𝑘</m:t>
                            </m:r>
                          </m:sup>
                        </m:sSup>
                      </m:sup>
                      <m:e>
                        <m:sSup>
                          <m:sSupPr>
                            <m:ctrlPr>
                              <a:rPr lang="en-US" altLang="zh-CN" i="1">
                                <a:latin typeface="Cambria Math" panose="02040503050406030204" pitchFamily="18" charset="0"/>
                              </a:rPr>
                            </m:ctrlPr>
                          </m:sSupPr>
                          <m:e>
                            <m:r>
                              <a:rPr lang="en-US" altLang="zh-CN" b="1">
                                <a:latin typeface="Cambria Math" panose="02040503050406030204" pitchFamily="18" charset="0"/>
                              </a:rPr>
                              <m:t>𝐀</m:t>
                            </m:r>
                          </m:e>
                          <m:sup>
                            <m:r>
                              <a:rPr lang="en-US" altLang="zh-CN" i="1">
                                <a:latin typeface="Cambria Math" panose="02040503050406030204" pitchFamily="18" charset="0"/>
                              </a:rPr>
                              <m:t>𝑖</m:t>
                            </m:r>
                          </m:sup>
                        </m:sSup>
                      </m:e>
                    </m:nary>
                  </m:oMath>
                </a14:m>
                <a:endParaRPr lang="en-US" altLang="zh-CN" dirty="0"/>
              </a:p>
            </p:txBody>
          </p:sp>
        </mc:Choice>
        <mc:Fallback xmlns="">
          <p:sp>
            <p:nvSpPr>
              <p:cNvPr id="2" name="内容占位符 1">
                <a:extLst>
                  <a:ext uri="{FF2B5EF4-FFF2-40B4-BE49-F238E27FC236}">
                    <a16:creationId xmlns:a16="http://schemas.microsoft.com/office/drawing/2014/main" id="{DCD0AC48-A01D-4EBB-BF1B-785E87F7ABF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F38E1D4-9A23-4BBB-8494-EB7646F7FA91}"/>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487AB93D-3F92-439D-8229-C5798E54BDC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62051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B4ED7BE-6388-452B-A562-0384B476DF36}"/>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p>
                            <m:sSupPr>
                              <m:ctrlPr>
                                <a:rPr lang="en-US" altLang="zh-CN" i="1">
                                  <a:latin typeface="Cambria Math" panose="02040503050406030204" pitchFamily="18" charset="0"/>
                                </a:rPr>
                              </m:ctrlPr>
                            </m:sSupPr>
                            <m:e>
                              <m:r>
                                <a:rPr lang="en-US" altLang="zh-CN" b="1">
                                  <a:latin typeface="Cambria Math" panose="02040503050406030204" pitchFamily="18" charset="0"/>
                                </a:rPr>
                                <m:t>𝐀</m:t>
                              </m:r>
                            </m:e>
                            <m:sup>
                              <m:r>
                                <a:rPr lang="en-US" altLang="zh-CN" i="1">
                                  <a:latin typeface="Cambria Math" panose="02040503050406030204" pitchFamily="18" charset="0"/>
                                </a:rPr>
                                <m:t>𝑖</m:t>
                              </m:r>
                            </m:sup>
                          </m:sSup>
                        </m:e>
                      </m:nary>
                    </m:oMath>
                  </m:oMathPara>
                </a14:m>
                <a:endParaRPr lang="en-US" altLang="zh-CN" dirty="0"/>
              </a:p>
              <a:p>
                <a:r>
                  <a:rPr lang="zh-CN" altLang="en-US" dirty="0"/>
                  <a:t>解法</a:t>
                </a:r>
                <a:r>
                  <a:rPr lang="en-US" altLang="zh-CN" dirty="0"/>
                  <a:t>2</a:t>
                </a:r>
                <a:r>
                  <a:rPr lang="zh-CN" altLang="en-US" dirty="0"/>
                  <a:t>，等比数列求和：</a:t>
                </a:r>
                <a:endParaRPr lang="en-US" altLang="zh-CN" dirty="0"/>
              </a:p>
              <a:p>
                <a:r>
                  <a:rPr lang="en-US" altLang="zh-CN" dirty="0"/>
                  <a:t>	</a:t>
                </a:r>
                <a14:m>
                  <m:oMath xmlns:m="http://schemas.openxmlformats.org/officeDocument/2006/math">
                    <m:r>
                      <a:rPr lang="en-US" altLang="zh-CN" b="1" i="0" smtClean="0">
                        <a:latin typeface="Cambria Math" panose="02040503050406030204" pitchFamily="18" charset="0"/>
                      </a:rPr>
                      <m:t>𝐒</m:t>
                    </m:r>
                    <m:r>
                      <a:rPr lang="en-US" altLang="zh-CN" b="0" i="1" smtClean="0">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p>
                          <m:sSupPr>
                            <m:ctrlPr>
                              <a:rPr lang="en-US" altLang="zh-CN" i="1">
                                <a:latin typeface="Cambria Math" panose="02040503050406030204" pitchFamily="18" charset="0"/>
                              </a:rPr>
                            </m:ctrlPr>
                          </m:sSupPr>
                          <m:e>
                            <m:r>
                              <a:rPr lang="en-US" altLang="zh-CN" b="1">
                                <a:latin typeface="Cambria Math" panose="02040503050406030204" pitchFamily="18" charset="0"/>
                              </a:rPr>
                              <m:t>𝐀</m:t>
                            </m:r>
                          </m:e>
                          <m:sup>
                            <m:r>
                              <a:rPr lang="en-US" altLang="zh-CN" i="1">
                                <a:latin typeface="Cambria Math" panose="02040503050406030204" pitchFamily="18" charset="0"/>
                              </a:rPr>
                              <m:t>𝑖</m:t>
                            </m:r>
                          </m:sup>
                        </m:sSup>
                      </m:e>
                    </m:nary>
                    <m:r>
                      <a:rPr lang="zh-CN" altLang="en-US" i="1">
                        <a:latin typeface="Cambria Math" panose="02040503050406030204" pitchFamily="18" charset="0"/>
                      </a:rPr>
                      <m:t>，</m:t>
                    </m:r>
                    <m:r>
                      <a:rPr lang="en-US" altLang="zh-CN" b="1">
                        <a:latin typeface="Cambria Math" panose="02040503050406030204" pitchFamily="18" charset="0"/>
                      </a:rPr>
                      <m:t>𝐀</m:t>
                    </m:r>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rPr>
                      <m:t>𝐒</m:t>
                    </m:r>
                    <m:r>
                      <a:rPr lang="en-US" altLang="zh-CN" b="0" i="1" smtClean="0">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2</m:t>
                        </m:r>
                      </m:sub>
                      <m:sup>
                        <m:r>
                          <a:rPr lang="en-US" altLang="zh-CN" i="1">
                            <a:latin typeface="Cambria Math" panose="02040503050406030204" pitchFamily="18" charset="0"/>
                          </a:rPr>
                          <m:t>𝑛</m:t>
                        </m:r>
                        <m:r>
                          <a:rPr lang="en-US" altLang="zh-CN" b="0" i="1" smtClean="0">
                            <a:latin typeface="Cambria Math" panose="02040503050406030204" pitchFamily="18" charset="0"/>
                          </a:rPr>
                          <m:t>+1</m:t>
                        </m:r>
                      </m:sup>
                      <m:e>
                        <m:sSup>
                          <m:sSupPr>
                            <m:ctrlPr>
                              <a:rPr lang="en-US" altLang="zh-CN" i="1">
                                <a:latin typeface="Cambria Math" panose="02040503050406030204" pitchFamily="18" charset="0"/>
                              </a:rPr>
                            </m:ctrlPr>
                          </m:sSupPr>
                          <m:e>
                            <m:r>
                              <a:rPr lang="en-US" altLang="zh-CN" b="1">
                                <a:latin typeface="Cambria Math" panose="02040503050406030204" pitchFamily="18" charset="0"/>
                              </a:rPr>
                              <m:t>𝐀</m:t>
                            </m:r>
                          </m:e>
                          <m:sup>
                            <m:r>
                              <a:rPr lang="en-US" altLang="zh-CN" i="1">
                                <a:latin typeface="Cambria Math" panose="02040503050406030204" pitchFamily="18" charset="0"/>
                              </a:rPr>
                              <m:t>𝑖</m:t>
                            </m:r>
                          </m:sup>
                        </m:sSup>
                      </m:e>
                    </m:nary>
                  </m:oMath>
                </a14:m>
                <a:r>
                  <a:rPr lang="en-US" altLang="zh-CN" dirty="0"/>
                  <a:t>(</a:t>
                </a:r>
                <a:r>
                  <a:rPr lang="zh-CN" altLang="en-US" dirty="0"/>
                  <a:t>乘法分配率</a:t>
                </a:r>
                <a:r>
                  <a:rPr lang="en-US" altLang="zh-CN" dirty="0"/>
                  <a:t>)</a:t>
                </a:r>
              </a:p>
              <a:p>
                <a:r>
                  <a:rPr lang="en-US" altLang="zh-CN" dirty="0"/>
                  <a:t>	</a:t>
                </a:r>
                <a14:m>
                  <m:oMath xmlns:m="http://schemas.openxmlformats.org/officeDocument/2006/math">
                    <m:r>
                      <a:rPr lang="en-US" altLang="zh-CN" b="1" i="0" smtClean="0">
                        <a:latin typeface="Cambria Math" panose="02040503050406030204" pitchFamily="18" charset="0"/>
                      </a:rPr>
                      <m:t>𝐒</m:t>
                    </m:r>
                    <m:r>
                      <a:rPr lang="en-US" altLang="zh-CN" b="0" i="1" smtClean="0">
                        <a:latin typeface="Cambria Math" panose="02040503050406030204" pitchFamily="18" charset="0"/>
                      </a:rPr>
                      <m:t>−</m:t>
                    </m:r>
                    <m:r>
                      <a:rPr lang="en-US" altLang="zh-CN" b="1" i="0" smtClean="0">
                        <a:latin typeface="Cambria Math" panose="02040503050406030204" pitchFamily="18" charset="0"/>
                      </a:rPr>
                      <m:t>𝐀</m:t>
                    </m:r>
                    <m:r>
                      <a:rPr lang="en-US" altLang="zh-CN" b="0"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𝐒</m:t>
                    </m:r>
                    <m:r>
                      <a:rPr lang="en-US" altLang="zh-CN" b="0"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𝐀</m:t>
                    </m:r>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a:rPr lang="en-US" altLang="zh-CN" b="1" i="0" smtClean="0">
                            <a:latin typeface="Cambria Math" panose="02040503050406030204" pitchFamily="18" charset="0"/>
                            <a:ea typeface="Cambria Math" panose="02040503050406030204" pitchFamily="18" charset="0"/>
                          </a:rPr>
                          <m:t>𝐀</m:t>
                        </m:r>
                      </m:e>
                      <m:sup>
                        <m:r>
                          <a:rPr lang="en-US" altLang="zh-CN" b="0" i="1" smtClean="0">
                            <a:latin typeface="Cambria Math" panose="02040503050406030204" pitchFamily="18" charset="0"/>
                            <a:ea typeface="Cambria Math" panose="02040503050406030204" pitchFamily="18" charset="0"/>
                          </a:rPr>
                          <m:t>𝑛</m:t>
                        </m:r>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1</m:t>
                        </m:r>
                      </m:sup>
                    </m:sSup>
                  </m:oMath>
                </a14:m>
                <a:r>
                  <a:rPr lang="en-US" altLang="zh-CN" dirty="0"/>
                  <a:t>(</a:t>
                </a:r>
                <a:r>
                  <a:rPr lang="zh-CN" altLang="en-US" dirty="0"/>
                  <a:t>加法交换律</a:t>
                </a:r>
                <a:r>
                  <a:rPr lang="en-US" altLang="zh-CN" dirty="0"/>
                  <a:t>)</a:t>
                </a:r>
              </a:p>
              <a:p>
                <a:r>
                  <a:rPr lang="en-US" altLang="zh-CN" dirty="0"/>
                  <a:t>	</a:t>
                </a:r>
                <a14:m>
                  <m:oMath xmlns:m="http://schemas.openxmlformats.org/officeDocument/2006/math">
                    <m:r>
                      <a:rPr lang="en-US" altLang="zh-CN" b="1" i="0">
                        <a:latin typeface="Cambria Math" panose="02040503050406030204" pitchFamily="18" charset="0"/>
                      </a:rPr>
                      <m:t>𝐒</m:t>
                    </m:r>
                    <m:r>
                      <a:rPr lang="en-US" altLang="zh-CN" b="1">
                        <a:latin typeface="Cambria Math" panose="02040503050406030204" pitchFamily="18" charset="0"/>
                      </a:rPr>
                      <m:t>=(</m:t>
                    </m:r>
                    <m:r>
                      <a:rPr lang="en-US" altLang="zh-CN" b="1" i="0">
                        <a:latin typeface="Cambria Math" panose="02040503050406030204" pitchFamily="18" charset="0"/>
                      </a:rPr>
                      <m:t>𝐀</m:t>
                    </m:r>
                    <m:r>
                      <a:rPr lang="en-US" altLang="zh-CN" b="1">
                        <a:latin typeface="Cambria Math" panose="02040503050406030204" pitchFamily="18" charset="0"/>
                      </a:rPr>
                      <m:t>−</m:t>
                    </m:r>
                    <m:sSup>
                      <m:sSupPr>
                        <m:ctrlPr>
                          <a:rPr lang="en-US" altLang="zh-CN" b="1" i="1">
                            <a:latin typeface="Cambria Math" panose="02040503050406030204" pitchFamily="18" charset="0"/>
                          </a:rPr>
                        </m:ctrlPr>
                      </m:sSupPr>
                      <m:e>
                        <m:r>
                          <a:rPr lang="en-US" altLang="zh-CN" b="1" i="0">
                            <a:latin typeface="Cambria Math" panose="02040503050406030204" pitchFamily="18" charset="0"/>
                          </a:rPr>
                          <m:t>𝐀</m:t>
                        </m:r>
                      </m:e>
                      <m:sup>
                        <m:r>
                          <a:rPr lang="en-US" altLang="zh-CN" b="1">
                            <a:latin typeface="Cambria Math" panose="02040503050406030204" pitchFamily="18" charset="0"/>
                          </a:rPr>
                          <m:t>𝑛</m:t>
                        </m:r>
                        <m:r>
                          <a:rPr lang="en-US" altLang="zh-CN" b="1">
                            <a:latin typeface="Cambria Math" panose="02040503050406030204" pitchFamily="18" charset="0"/>
                          </a:rPr>
                          <m:t>+1</m:t>
                        </m:r>
                      </m:sup>
                    </m:sSup>
                    <m:r>
                      <a:rPr lang="en-US" altLang="zh-CN" b="1">
                        <a:latin typeface="Cambria Math" panose="02040503050406030204" pitchFamily="18" charset="0"/>
                      </a:rPr>
                      <m:t>)×</m:t>
                    </m:r>
                    <m:sSup>
                      <m:sSupPr>
                        <m:ctrlPr>
                          <a:rPr lang="en-US" altLang="zh-CN" b="1" i="1">
                            <a:latin typeface="Cambria Math" panose="02040503050406030204" pitchFamily="18" charset="0"/>
                          </a:rPr>
                        </m:ctrlPr>
                      </m:sSupPr>
                      <m:e>
                        <m:d>
                          <m:dPr>
                            <m:ctrlPr>
                              <a:rPr lang="en-US" altLang="zh-CN" b="1" i="1" smtClean="0">
                                <a:latin typeface="Cambria Math" panose="02040503050406030204" pitchFamily="18" charset="0"/>
                              </a:rPr>
                            </m:ctrlPr>
                          </m:dPr>
                          <m:e>
                            <m:r>
                              <a:rPr lang="en-US" altLang="zh-CN" b="1" i="0">
                                <a:latin typeface="Cambria Math" panose="02040503050406030204" pitchFamily="18" charset="0"/>
                              </a:rPr>
                              <m:t>𝐈</m:t>
                            </m:r>
                            <m:r>
                              <a:rPr lang="en-US" altLang="zh-CN" b="1">
                                <a:latin typeface="Cambria Math" panose="02040503050406030204" pitchFamily="18" charset="0"/>
                              </a:rPr>
                              <m:t>−</m:t>
                            </m:r>
                            <m:r>
                              <a:rPr lang="en-US" altLang="zh-CN" b="1" i="0" smtClean="0">
                                <a:latin typeface="Cambria Math" panose="02040503050406030204" pitchFamily="18" charset="0"/>
                              </a:rPr>
                              <m:t>𝐀</m:t>
                            </m:r>
                          </m:e>
                        </m:d>
                      </m:e>
                      <m:sup>
                        <m:r>
                          <a:rPr lang="en-US" altLang="zh-CN" b="1">
                            <a:latin typeface="Cambria Math" panose="02040503050406030204" pitchFamily="18" charset="0"/>
                          </a:rPr>
                          <m:t>−1</m:t>
                        </m:r>
                      </m:sup>
                    </m:sSup>
                  </m:oMath>
                </a14:m>
                <a:endParaRPr lang="en-US" altLang="zh-CN" b="1" dirty="0">
                  <a:latin typeface="Cambria Math" panose="02040503050406030204" pitchFamily="18" charset="0"/>
                </a:endParaRPr>
              </a:p>
              <a:p>
                <a:r>
                  <a:rPr lang="zh-CN" altLang="en-US" dirty="0">
                    <a:latin typeface="Cambria Math" panose="02040503050406030204" pitchFamily="18" charset="0"/>
                  </a:rPr>
                  <a:t>等比数列求和公式</a:t>
                </a:r>
                <a14:m>
                  <m:oMath xmlns:m="http://schemas.openxmlformats.org/officeDocument/2006/math">
                    <m:r>
                      <m:rPr>
                        <m:sty m:val="p"/>
                      </m:rPr>
                      <a:rPr lang="en-US" altLang="zh-CN" i="1" dirty="0">
                        <a:latin typeface="Cambria Math" panose="02040503050406030204" pitchFamily="18" charset="0"/>
                      </a:rPr>
                      <m:t>S</m:t>
                    </m:r>
                    <m:r>
                      <a:rPr lang="en-US" altLang="zh-CN" b="0" i="0" dirty="0" smtClean="0">
                        <a:latin typeface="Cambria Math" panose="02040503050406030204" pitchFamily="18" charset="0"/>
                      </a:rPr>
                      <m:t>=</m:t>
                    </m:r>
                    <m:f>
                      <m:fPr>
                        <m:ctrlPr>
                          <a:rPr lang="en-US" altLang="zh-CN" b="0" i="1" dirty="0" smtClean="0">
                            <a:latin typeface="Cambria Math" panose="02040503050406030204" pitchFamily="18" charset="0"/>
                          </a:rPr>
                        </m:ctrlPr>
                      </m:fPr>
                      <m:num>
                        <m:sSub>
                          <m:sSubPr>
                            <m:ctrlPr>
                              <a:rPr lang="en-US" altLang="zh-CN" b="0" i="1" dirty="0" smtClean="0">
                                <a:latin typeface="Cambria Math" panose="02040503050406030204" pitchFamily="18" charset="0"/>
                              </a:rPr>
                            </m:ctrlPr>
                          </m:sSubPr>
                          <m:e>
                            <m:r>
                              <m:rPr>
                                <m:sty m:val="p"/>
                              </m:rPr>
                              <a:rPr lang="en-US" altLang="zh-CN" b="0" i="0" dirty="0" smtClean="0">
                                <a:latin typeface="Cambria Math" panose="02040503050406030204" pitchFamily="18" charset="0"/>
                              </a:rPr>
                              <m:t>a</m:t>
                            </m:r>
                          </m:e>
                          <m:sub>
                            <m:r>
                              <a:rPr lang="en-US" altLang="zh-CN" b="0" i="0" dirty="0" smtClean="0">
                                <a:latin typeface="Cambria Math" panose="02040503050406030204" pitchFamily="18" charset="0"/>
                              </a:rPr>
                              <m:t>0</m:t>
                            </m:r>
                          </m:sub>
                        </m:sSub>
                        <m:d>
                          <m:dPr>
                            <m:ctrlPr>
                              <a:rPr lang="en-US" altLang="zh-CN" b="0" i="1" dirty="0" smtClean="0">
                                <a:latin typeface="Cambria Math" panose="02040503050406030204" pitchFamily="18" charset="0"/>
                              </a:rPr>
                            </m:ctrlPr>
                          </m:dPr>
                          <m:e>
                            <m:r>
                              <a:rPr lang="en-US" altLang="zh-CN" b="0" i="0" dirty="0" smtClean="0">
                                <a:latin typeface="Cambria Math" panose="02040503050406030204" pitchFamily="18" charset="0"/>
                              </a:rPr>
                              <m:t>1−</m:t>
                            </m:r>
                            <m:sSup>
                              <m:sSupPr>
                                <m:ctrlPr>
                                  <a:rPr lang="en-US" altLang="zh-CN" b="0" i="1" dirty="0" smtClean="0">
                                    <a:latin typeface="Cambria Math" panose="02040503050406030204" pitchFamily="18" charset="0"/>
                                  </a:rPr>
                                </m:ctrlPr>
                              </m:sSupPr>
                              <m:e>
                                <m:r>
                                  <m:rPr>
                                    <m:sty m:val="p"/>
                                  </m:rPr>
                                  <a:rPr lang="en-US" altLang="zh-CN" b="0" i="0" dirty="0" smtClean="0">
                                    <a:latin typeface="Cambria Math" panose="02040503050406030204" pitchFamily="18" charset="0"/>
                                  </a:rPr>
                                  <m:t>q</m:t>
                                </m:r>
                              </m:e>
                              <m:sup>
                                <m:r>
                                  <m:rPr>
                                    <m:sty m:val="p"/>
                                  </m:rPr>
                                  <a:rPr lang="en-US" altLang="zh-CN" b="0" i="0" dirty="0" smtClean="0">
                                    <a:latin typeface="Cambria Math" panose="02040503050406030204" pitchFamily="18" charset="0"/>
                                  </a:rPr>
                                  <m:t>n</m:t>
                                </m:r>
                              </m:sup>
                            </m:sSup>
                          </m:e>
                        </m:d>
                      </m:num>
                      <m:den>
                        <m:r>
                          <a:rPr lang="en-US" altLang="zh-CN" b="0" i="1" dirty="0" smtClean="0">
                            <a:latin typeface="Cambria Math" panose="02040503050406030204" pitchFamily="18" charset="0"/>
                          </a:rPr>
                          <m:t>1−</m:t>
                        </m:r>
                        <m:r>
                          <a:rPr lang="en-US" altLang="zh-CN" b="0" i="1" dirty="0" smtClean="0">
                            <a:latin typeface="Cambria Math" panose="02040503050406030204" pitchFamily="18" charset="0"/>
                          </a:rPr>
                          <m:t>𝑞</m:t>
                        </m:r>
                      </m:den>
                    </m:f>
                    <m:r>
                      <a:rPr lang="en-US" altLang="zh-CN" b="0" i="1" dirty="0" smtClean="0">
                        <a:latin typeface="Cambria Math" panose="02040503050406030204" pitchFamily="18" charset="0"/>
                      </a:rPr>
                      <m:t>(</m:t>
                    </m:r>
                    <m:r>
                      <a:rPr lang="en-US" altLang="zh-CN" b="0" i="1" dirty="0" smtClean="0">
                        <a:solidFill>
                          <a:srgbClr val="FFCC00"/>
                        </a:solidFill>
                        <a:latin typeface="Cambria Math" panose="02040503050406030204" pitchFamily="18" charset="0"/>
                      </a:rPr>
                      <m:t>𝑞</m:t>
                    </m:r>
                    <m:r>
                      <a:rPr lang="en-US" altLang="zh-CN" b="0" i="1" dirty="0" smtClean="0">
                        <a:solidFill>
                          <a:srgbClr val="FFCC00"/>
                        </a:solidFill>
                        <a:latin typeface="Cambria Math" panose="02040503050406030204" pitchFamily="18" charset="0"/>
                      </a:rPr>
                      <m:t>≠1)</m:t>
                    </m:r>
                  </m:oMath>
                </a14:m>
                <a:r>
                  <a:rPr lang="zh-CN" altLang="en-US" dirty="0">
                    <a:latin typeface="Cambria Math" panose="02040503050406030204" pitchFamily="18" charset="0"/>
                  </a:rPr>
                  <a:t>对矩阵仍然成立，但要注意</a:t>
                </a:r>
                <a14:m>
                  <m:oMath xmlns:m="http://schemas.openxmlformats.org/officeDocument/2006/math">
                    <m:r>
                      <a:rPr lang="en-US" altLang="zh-CN" b="1" i="0" smtClean="0">
                        <a:solidFill>
                          <a:srgbClr val="FFCC00"/>
                        </a:solidFill>
                        <a:latin typeface="Cambria Math" panose="02040503050406030204" pitchFamily="18" charset="0"/>
                      </a:rPr>
                      <m:t>𝐐</m:t>
                    </m:r>
                    <m:r>
                      <a:rPr lang="en-US" altLang="zh-CN" b="0" i="0" smtClean="0">
                        <a:solidFill>
                          <a:srgbClr val="FFCC00"/>
                        </a:solidFill>
                        <a:latin typeface="Cambria Math" panose="02040503050406030204" pitchFamily="18" charset="0"/>
                      </a:rPr>
                      <m:t>≠</m:t>
                    </m:r>
                    <m:r>
                      <a:rPr lang="en-US" altLang="zh-CN" b="1" i="0" smtClean="0">
                        <a:solidFill>
                          <a:srgbClr val="FFCC00"/>
                        </a:solidFill>
                        <a:latin typeface="Cambria Math" panose="02040503050406030204" pitchFamily="18" charset="0"/>
                      </a:rPr>
                      <m:t>𝐈</m:t>
                    </m:r>
                  </m:oMath>
                </a14:m>
                <a:r>
                  <a:rPr lang="zh-CN" altLang="en-US" dirty="0">
                    <a:latin typeface="Cambria Math" panose="02040503050406030204" pitchFamily="18" charset="0"/>
                  </a:rPr>
                  <a:t>，且</a:t>
                </a:r>
                <a14:m>
                  <m:oMath xmlns:m="http://schemas.openxmlformats.org/officeDocument/2006/math">
                    <m:r>
                      <a:rPr lang="en-US" altLang="zh-CN" b="1" i="0" smtClean="0">
                        <a:solidFill>
                          <a:srgbClr val="FFCC00"/>
                        </a:solidFill>
                        <a:latin typeface="Cambria Math" panose="02040503050406030204" pitchFamily="18" charset="0"/>
                      </a:rPr>
                      <m:t>𝐈</m:t>
                    </m:r>
                    <m:r>
                      <a:rPr lang="en-US" altLang="zh-CN" b="0" i="0" smtClean="0">
                        <a:solidFill>
                          <a:srgbClr val="FFCC00"/>
                        </a:solidFill>
                        <a:latin typeface="Cambria Math" panose="02040503050406030204" pitchFamily="18" charset="0"/>
                      </a:rPr>
                      <m:t>−</m:t>
                    </m:r>
                    <m:r>
                      <a:rPr lang="en-US" altLang="zh-CN" b="1" i="0" smtClean="0">
                        <a:solidFill>
                          <a:srgbClr val="FFCC00"/>
                        </a:solidFill>
                        <a:latin typeface="Cambria Math" panose="02040503050406030204" pitchFamily="18" charset="0"/>
                      </a:rPr>
                      <m:t>𝐐</m:t>
                    </m:r>
                  </m:oMath>
                </a14:m>
                <a:r>
                  <a:rPr lang="zh-CN" altLang="en-US" dirty="0">
                    <a:latin typeface="Cambria Math" panose="02040503050406030204" pitchFamily="18" charset="0"/>
                  </a:rPr>
                  <a:t>可逆</a:t>
                </a:r>
                <a:endParaRPr lang="en-US" altLang="zh-CN" dirty="0">
                  <a:latin typeface="Cambria Math" panose="02040503050406030204" pitchFamily="18" charset="0"/>
                </a:endParaRPr>
              </a:p>
            </p:txBody>
          </p:sp>
        </mc:Choice>
        <mc:Fallback xmlns="">
          <p:sp>
            <p:nvSpPr>
              <p:cNvPr id="2" name="内容占位符 1">
                <a:extLst>
                  <a:ext uri="{FF2B5EF4-FFF2-40B4-BE49-F238E27FC236}">
                    <a16:creationId xmlns:a16="http://schemas.microsoft.com/office/drawing/2014/main" id="{EB4ED7BE-6388-452B-A562-0384B476DF36}"/>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16ABC86-0851-463F-9775-7DEFBA7CE376}"/>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6CE233BE-E67A-4956-BE5D-3370E79EF26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87612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807D05B-AC57-48E5-8003-AB3D1EA113EE}"/>
                  </a:ext>
                </a:extLst>
              </p:cNvPr>
              <p:cNvSpPr>
                <a:spLocks noGrp="1"/>
              </p:cNvSpPr>
              <p:nvPr>
                <p:ph idx="1"/>
              </p:nvPr>
            </p:nvSpPr>
            <p:spPr/>
            <p:txBody>
              <a:bodyPr>
                <a:normAutofit/>
              </a:bodyPr>
              <a:lstStyle/>
              <a:p>
                <a:r>
                  <a:rPr lang="zh-CN" altLang="en-US" dirty="0"/>
                  <a:t>若干向量</a:t>
                </a:r>
                <a:r>
                  <a:rPr lang="zh-CN" altLang="en-US" dirty="0">
                    <a:solidFill>
                      <a:srgbClr val="FFCC00"/>
                    </a:solidFill>
                  </a:rPr>
                  <a:t>线性组合</a:t>
                </a:r>
                <a:r>
                  <a:rPr lang="zh-CN" altLang="en-US" dirty="0"/>
                  <a:t>所能表示的全部点所在的空间称为向量空间</a:t>
                </a:r>
                <a:endParaRPr lang="en-US" altLang="zh-CN" dirty="0"/>
              </a:p>
              <a:p>
                <a:endParaRPr lang="en-US" altLang="zh-CN" dirty="0"/>
              </a:p>
              <a:p>
                <a:r>
                  <a:rPr lang="zh-CN" altLang="en-US" dirty="0"/>
                  <a:t>例如</a:t>
                </a:r>
                <a14:m>
                  <m:oMath xmlns:m="http://schemas.openxmlformats.org/officeDocument/2006/math">
                    <m:acc>
                      <m:accPr>
                        <m:chr m:val="⃗"/>
                        <m:ctrlPr>
                          <a:rPr lang="en-US" altLang="zh-CN" b="0" i="1" smtClean="0">
                            <a:latin typeface="Cambria Math" panose="02040503050406030204" pitchFamily="18" charset="0"/>
                          </a:rPr>
                        </m:ctrlPr>
                      </m:accPr>
                      <m:e>
                        <m:r>
                          <a:rPr lang="en-US" altLang="zh-CN" b="0" i="1" smtClean="0">
                            <a:latin typeface="Cambria Math" panose="02040503050406030204" pitchFamily="18" charset="0"/>
                          </a:rPr>
                          <m:t>𝑥</m:t>
                        </m:r>
                      </m:e>
                    </m:acc>
                    <m:r>
                      <a:rPr lang="en-US" altLang="zh-CN" b="0" i="1" dirty="0" smtClean="0">
                        <a:latin typeface="Cambria Math" panose="02040503050406030204" pitchFamily="18" charset="0"/>
                      </a:rPr>
                      <m:t>=</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1,0,0</m:t>
                        </m:r>
                      </m:e>
                    </m:d>
                    <m:r>
                      <a:rPr lang="en-US" altLang="zh-CN" b="0" i="1" dirty="0" smtClean="0">
                        <a:latin typeface="Cambria Math" panose="02040503050406030204" pitchFamily="18" charset="0"/>
                      </a:rPr>
                      <m:t>,</m:t>
                    </m:r>
                    <m:acc>
                      <m:accPr>
                        <m:chr m:val="⃗"/>
                        <m:ctrlPr>
                          <a:rPr lang="en-US" altLang="zh-CN" b="0" i="1" dirty="0" smtClean="0">
                            <a:latin typeface="Cambria Math" panose="02040503050406030204" pitchFamily="18" charset="0"/>
                          </a:rPr>
                        </m:ctrlPr>
                      </m:accPr>
                      <m:e>
                        <m:r>
                          <a:rPr lang="en-US" altLang="zh-CN" b="0" i="1" dirty="0" smtClean="0">
                            <a:latin typeface="Cambria Math" panose="02040503050406030204" pitchFamily="18" charset="0"/>
                          </a:rPr>
                          <m:t>𝑦</m:t>
                        </m:r>
                      </m:e>
                    </m:acc>
                    <m:r>
                      <a:rPr lang="en-US" altLang="zh-CN" b="0" i="1" dirty="0" smtClean="0">
                        <a:latin typeface="Cambria Math" panose="02040503050406030204" pitchFamily="18" charset="0"/>
                      </a:rPr>
                      <m:t>=</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0,1,0</m:t>
                        </m:r>
                      </m:e>
                    </m:d>
                    <m:r>
                      <a:rPr lang="en-US" altLang="zh-CN" b="0" i="1" dirty="0" smtClean="0">
                        <a:latin typeface="Cambria Math" panose="02040503050406030204" pitchFamily="18" charset="0"/>
                      </a:rPr>
                      <m:t>,</m:t>
                    </m:r>
                    <m:acc>
                      <m:accPr>
                        <m:chr m:val="⃗"/>
                        <m:ctrlPr>
                          <a:rPr lang="en-US" altLang="zh-CN" b="0" i="1" dirty="0" smtClean="0">
                            <a:latin typeface="Cambria Math" panose="02040503050406030204" pitchFamily="18" charset="0"/>
                          </a:rPr>
                        </m:ctrlPr>
                      </m:accPr>
                      <m:e>
                        <m:r>
                          <a:rPr lang="en-US" altLang="zh-CN" b="0" i="1" dirty="0" smtClean="0">
                            <a:latin typeface="Cambria Math" panose="02040503050406030204" pitchFamily="18" charset="0"/>
                          </a:rPr>
                          <m:t>𝑧</m:t>
                        </m:r>
                      </m:e>
                    </m:acc>
                    <m:r>
                      <a:rPr lang="en-US" altLang="zh-CN" b="0" i="1" dirty="0" smtClean="0">
                        <a:latin typeface="Cambria Math" panose="02040503050406030204" pitchFamily="18" charset="0"/>
                      </a:rPr>
                      <m:t>=(0,0,1)</m:t>
                    </m:r>
                    <m:r>
                      <a:rPr lang="zh-CN" altLang="en-US" i="1" dirty="0">
                        <a:latin typeface="Cambria Math" panose="02040503050406030204" pitchFamily="18" charset="0"/>
                      </a:rPr>
                      <m:t>能</m:t>
                    </m:r>
                  </m:oMath>
                </a14:m>
                <a:r>
                  <a:rPr lang="zh-CN" altLang="en-US" dirty="0"/>
                  <a:t>表示三维空间中所有点，而</a:t>
                </a:r>
                <a14:m>
                  <m:oMath xmlns:m="http://schemas.openxmlformats.org/officeDocument/2006/math">
                    <m:acc>
                      <m:accPr>
                        <m:chr m:val="⃗"/>
                        <m:ctrlPr>
                          <a:rPr lang="en-US" altLang="zh-CN" i="1">
                            <a:latin typeface="Cambria Math" panose="02040503050406030204" pitchFamily="18" charset="0"/>
                          </a:rPr>
                        </m:ctrlPr>
                      </m:accPr>
                      <m:e>
                        <m:r>
                          <a:rPr lang="en-US" altLang="zh-CN" b="0" i="1" smtClean="0">
                            <a:latin typeface="Cambria Math" panose="02040503050406030204" pitchFamily="18" charset="0"/>
                          </a:rPr>
                          <m:t>𝑎</m:t>
                        </m:r>
                      </m:e>
                    </m:acc>
                    <m:r>
                      <a:rPr lang="en-US" altLang="zh-CN" i="1" dirty="0">
                        <a:latin typeface="Cambria Math" panose="02040503050406030204" pitchFamily="18" charset="0"/>
                      </a:rPr>
                      <m:t>=</m:t>
                    </m:r>
                    <m:d>
                      <m:dPr>
                        <m:ctrlPr>
                          <a:rPr lang="en-US" altLang="zh-CN" i="1" dirty="0">
                            <a:latin typeface="Cambria Math" panose="02040503050406030204" pitchFamily="18" charset="0"/>
                          </a:rPr>
                        </m:ctrlPr>
                      </m:dPr>
                      <m:e>
                        <m:r>
                          <a:rPr lang="en-US" altLang="zh-CN" b="0" i="1" dirty="0" smtClean="0">
                            <a:latin typeface="Cambria Math" panose="02040503050406030204" pitchFamily="18" charset="0"/>
                          </a:rPr>
                          <m:t>2,2,2</m:t>
                        </m:r>
                      </m:e>
                    </m:d>
                    <m:r>
                      <a:rPr lang="en-US" altLang="zh-CN" i="1" dirty="0">
                        <a:latin typeface="Cambria Math" panose="02040503050406030204" pitchFamily="18" charset="0"/>
                      </a:rPr>
                      <m:t>,</m:t>
                    </m:r>
                    <m:acc>
                      <m:accPr>
                        <m:chr m:val="⃗"/>
                        <m:ctrlPr>
                          <a:rPr lang="en-US" altLang="zh-CN" i="1" dirty="0">
                            <a:latin typeface="Cambria Math" panose="02040503050406030204" pitchFamily="18" charset="0"/>
                          </a:rPr>
                        </m:ctrlPr>
                      </m:accPr>
                      <m:e>
                        <m:r>
                          <a:rPr lang="en-US" altLang="zh-CN" b="0" i="1" dirty="0" smtClean="0">
                            <a:latin typeface="Cambria Math" panose="02040503050406030204" pitchFamily="18" charset="0"/>
                          </a:rPr>
                          <m:t>𝑏</m:t>
                        </m:r>
                      </m:e>
                    </m:acc>
                    <m:r>
                      <a:rPr lang="en-US" altLang="zh-CN" i="1" dirty="0">
                        <a:latin typeface="Cambria Math" panose="02040503050406030204" pitchFamily="18" charset="0"/>
                      </a:rPr>
                      <m:t>=</m:t>
                    </m:r>
                    <m:d>
                      <m:dPr>
                        <m:ctrlPr>
                          <a:rPr lang="en-US" altLang="zh-CN" i="1" dirty="0">
                            <a:latin typeface="Cambria Math" panose="02040503050406030204" pitchFamily="18" charset="0"/>
                          </a:rPr>
                        </m:ctrlPr>
                      </m:dPr>
                      <m:e>
                        <m:r>
                          <a:rPr lang="en-US" altLang="zh-CN" b="0" i="1" dirty="0" smtClean="0">
                            <a:latin typeface="Cambria Math" panose="02040503050406030204" pitchFamily="18" charset="0"/>
                          </a:rPr>
                          <m:t>0,1,2</m:t>
                        </m:r>
                      </m:e>
                    </m:d>
                    <m:r>
                      <a:rPr lang="en-US" altLang="zh-CN" i="1" dirty="0">
                        <a:latin typeface="Cambria Math" panose="02040503050406030204" pitchFamily="18" charset="0"/>
                      </a:rPr>
                      <m:t>,</m:t>
                    </m:r>
                    <m:acc>
                      <m:accPr>
                        <m:chr m:val="⃗"/>
                        <m:ctrlPr>
                          <a:rPr lang="en-US" altLang="zh-CN" i="1" dirty="0">
                            <a:latin typeface="Cambria Math" panose="02040503050406030204" pitchFamily="18" charset="0"/>
                          </a:rPr>
                        </m:ctrlPr>
                      </m:accPr>
                      <m:e>
                        <m:r>
                          <a:rPr lang="en-US" altLang="zh-CN" b="0" i="1" dirty="0" smtClean="0">
                            <a:latin typeface="Cambria Math" panose="02040503050406030204" pitchFamily="18" charset="0"/>
                          </a:rPr>
                          <m:t>𝑐</m:t>
                        </m:r>
                      </m:e>
                    </m:acc>
                    <m:r>
                      <a:rPr lang="en-US" altLang="zh-CN" i="1" dirty="0">
                        <a:latin typeface="Cambria Math" panose="02040503050406030204" pitchFamily="18" charset="0"/>
                      </a:rPr>
                      <m:t>=(</m:t>
                    </m:r>
                    <m:r>
                      <a:rPr lang="en-US" altLang="zh-CN" b="0" i="1" dirty="0" smtClean="0">
                        <a:latin typeface="Cambria Math" panose="02040503050406030204" pitchFamily="18" charset="0"/>
                      </a:rPr>
                      <m:t>2,0,−2</m:t>
                    </m:r>
                    <m:r>
                      <a:rPr lang="en-US" altLang="zh-CN" i="1" dirty="0">
                        <a:latin typeface="Cambria Math" panose="02040503050406030204" pitchFamily="18" charset="0"/>
                      </a:rPr>
                      <m:t>)</m:t>
                    </m:r>
                  </m:oMath>
                </a14:m>
                <a:r>
                  <a:rPr lang="zh-CN" altLang="en-US" dirty="0"/>
                  <a:t>只能表示三维空间里的一个二维平面</a:t>
                </a:r>
                <a:endParaRPr lang="en-US" altLang="zh-CN" dirty="0"/>
              </a:p>
            </p:txBody>
          </p:sp>
        </mc:Choice>
        <mc:Fallback xmlns="">
          <p:sp>
            <p:nvSpPr>
              <p:cNvPr id="2" name="内容占位符 1">
                <a:extLst>
                  <a:ext uri="{FF2B5EF4-FFF2-40B4-BE49-F238E27FC236}">
                    <a16:creationId xmlns:a16="http://schemas.microsoft.com/office/drawing/2014/main" id="{D807D05B-AC57-48E5-8003-AB3D1EA113EE}"/>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3053B47-F4F1-431D-8324-AE0CD2F358AF}"/>
              </a:ext>
            </a:extLst>
          </p:cNvPr>
          <p:cNvSpPr>
            <a:spLocks noGrp="1"/>
          </p:cNvSpPr>
          <p:nvPr>
            <p:ph type="ctrTitle"/>
          </p:nvPr>
        </p:nvSpPr>
        <p:spPr/>
        <p:txBody>
          <a:bodyPr/>
          <a:lstStyle/>
          <a:p>
            <a:r>
              <a:rPr lang="zh-CN" altLang="en-US" dirty="0"/>
              <a:t>线性空间</a:t>
            </a:r>
          </a:p>
        </p:txBody>
      </p:sp>
      <p:sp>
        <p:nvSpPr>
          <p:cNvPr id="4" name="内容占位符 3">
            <a:extLst>
              <a:ext uri="{FF2B5EF4-FFF2-40B4-BE49-F238E27FC236}">
                <a16:creationId xmlns:a16="http://schemas.microsoft.com/office/drawing/2014/main" id="{73991EC9-B088-4E3F-AEC2-23C7E08D150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7612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17861F9-DD4B-4052-8611-BAECD4D30A01}"/>
              </a:ext>
            </a:extLst>
          </p:cNvPr>
          <p:cNvSpPr>
            <a:spLocks noGrp="1"/>
          </p:cNvSpPr>
          <p:nvPr>
            <p:ph idx="1"/>
          </p:nvPr>
        </p:nvSpPr>
        <p:spPr/>
        <p:txBody>
          <a:bodyPr/>
          <a:lstStyle/>
          <a:p>
            <a:pPr>
              <a:lnSpc>
                <a:spcPct val="120000"/>
              </a:lnSpc>
            </a:pPr>
            <a:r>
              <a:rPr lang="zh-CN" altLang="en-US" dirty="0"/>
              <a:t>一组向量中的</a:t>
            </a:r>
            <a:r>
              <a:rPr lang="zh-CN" altLang="en-US" dirty="0">
                <a:solidFill>
                  <a:srgbClr val="FFCC00"/>
                </a:solidFill>
              </a:rPr>
              <a:t>任意一个都不能由其他向量线性表示</a:t>
            </a:r>
            <a:r>
              <a:rPr lang="en-US" altLang="zh-CN" dirty="0"/>
              <a:t>(</a:t>
            </a:r>
            <a:r>
              <a:rPr lang="zh-CN" altLang="en-US" dirty="0"/>
              <a:t>或者说用这组向量的非全</a:t>
            </a:r>
            <a:r>
              <a:rPr lang="en-US" altLang="zh-CN" dirty="0"/>
              <a:t>0</a:t>
            </a:r>
            <a:r>
              <a:rPr lang="zh-CN" altLang="en-US" dirty="0"/>
              <a:t>系数的线性组合</a:t>
            </a:r>
            <a:r>
              <a:rPr lang="zh-CN" altLang="en-US" dirty="0">
                <a:solidFill>
                  <a:srgbClr val="FFCC00"/>
                </a:solidFill>
              </a:rPr>
              <a:t>不能表达出零向量</a:t>
            </a:r>
            <a:r>
              <a:rPr lang="en-US" altLang="zh-CN" dirty="0"/>
              <a:t>)</a:t>
            </a:r>
            <a:r>
              <a:rPr lang="zh-CN" altLang="en-US" dirty="0"/>
              <a:t>，那么称这些向量线性无关，否则称线性相关</a:t>
            </a:r>
            <a:endParaRPr lang="en-US" altLang="zh-CN" dirty="0"/>
          </a:p>
          <a:p>
            <a:pPr>
              <a:lnSpc>
                <a:spcPct val="120000"/>
              </a:lnSpc>
            </a:pPr>
            <a:r>
              <a:rPr lang="zh-CN" altLang="en-US" dirty="0"/>
              <a:t>一组向量所能表示的空间维度取决于其极大向量无关组的大小，即高斯消元后主元的数量，又称为向量组矩阵的行秩</a:t>
            </a:r>
          </a:p>
          <a:p>
            <a:pPr>
              <a:lnSpc>
                <a:spcPct val="120000"/>
              </a:lnSpc>
            </a:pPr>
            <a:endParaRPr lang="zh-CN" altLang="en-US" dirty="0"/>
          </a:p>
        </p:txBody>
      </p:sp>
      <p:sp>
        <p:nvSpPr>
          <p:cNvPr id="3" name="标题 2">
            <a:extLst>
              <a:ext uri="{FF2B5EF4-FFF2-40B4-BE49-F238E27FC236}">
                <a16:creationId xmlns:a16="http://schemas.microsoft.com/office/drawing/2014/main" id="{43A17AD6-E0E5-40AE-8A1A-9F8013755B58}"/>
              </a:ext>
            </a:extLst>
          </p:cNvPr>
          <p:cNvSpPr>
            <a:spLocks noGrp="1"/>
          </p:cNvSpPr>
          <p:nvPr>
            <p:ph type="ctrTitle"/>
          </p:nvPr>
        </p:nvSpPr>
        <p:spPr/>
        <p:txBody>
          <a:bodyPr/>
          <a:lstStyle/>
          <a:p>
            <a:r>
              <a:rPr lang="zh-CN" altLang="en-US" dirty="0"/>
              <a:t>线性空间</a:t>
            </a:r>
          </a:p>
        </p:txBody>
      </p:sp>
      <p:sp>
        <p:nvSpPr>
          <p:cNvPr id="4" name="内容占位符 3">
            <a:extLst>
              <a:ext uri="{FF2B5EF4-FFF2-40B4-BE49-F238E27FC236}">
                <a16:creationId xmlns:a16="http://schemas.microsoft.com/office/drawing/2014/main" id="{F7599DD0-0586-4E1C-A9FB-DA5CA492E3F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19139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1D54BB4-782A-42DC-B7A7-959CCB8A6585}"/>
              </a:ext>
            </a:extLst>
          </p:cNvPr>
          <p:cNvSpPr>
            <a:spLocks noGrp="1"/>
          </p:cNvSpPr>
          <p:nvPr>
            <p:ph idx="1"/>
          </p:nvPr>
        </p:nvSpPr>
        <p:spPr/>
        <p:txBody>
          <a:bodyPr/>
          <a:lstStyle/>
          <a:p>
            <a:r>
              <a:rPr lang="zh-CN" altLang="en-US" dirty="0"/>
              <a:t>线性空间的基为能线性表示该空间的一组向量</a:t>
            </a:r>
            <a:endParaRPr lang="en-US" altLang="zh-CN" dirty="0"/>
          </a:p>
          <a:p>
            <a:r>
              <a:rPr lang="zh-CN" altLang="en-US" dirty="0"/>
              <a:t>一组基两两</a:t>
            </a:r>
            <a:r>
              <a:rPr lang="zh-CN" altLang="en-US" dirty="0">
                <a:solidFill>
                  <a:srgbClr val="FFCC00"/>
                </a:solidFill>
              </a:rPr>
              <a:t>内积为</a:t>
            </a:r>
            <a:r>
              <a:rPr lang="en-US" altLang="zh-CN" dirty="0">
                <a:solidFill>
                  <a:srgbClr val="FFCC00"/>
                </a:solidFill>
              </a:rPr>
              <a:t>0</a:t>
            </a:r>
            <a:r>
              <a:rPr lang="en-US" altLang="zh-CN" dirty="0"/>
              <a:t>(</a:t>
            </a:r>
            <a:r>
              <a:rPr lang="zh-CN" altLang="en-US" dirty="0"/>
              <a:t>互相垂直</a:t>
            </a:r>
            <a:r>
              <a:rPr lang="en-US" altLang="zh-CN" dirty="0"/>
              <a:t>)</a:t>
            </a:r>
            <a:r>
              <a:rPr lang="zh-CN" altLang="en-US" dirty="0"/>
              <a:t>，称其为正交基</a:t>
            </a:r>
            <a:endParaRPr lang="en-US" altLang="zh-CN" dirty="0"/>
          </a:p>
          <a:p>
            <a:r>
              <a:rPr lang="zh-CN" altLang="en-US" dirty="0"/>
              <a:t>如果长度均为</a:t>
            </a:r>
            <a:r>
              <a:rPr lang="en-US" altLang="zh-CN" dirty="0"/>
              <a:t>1</a:t>
            </a:r>
            <a:r>
              <a:rPr lang="zh-CN" altLang="en-US" dirty="0"/>
              <a:t>，那么成为标准正交基</a:t>
            </a:r>
          </a:p>
        </p:txBody>
      </p:sp>
      <p:sp>
        <p:nvSpPr>
          <p:cNvPr id="3" name="标题 2">
            <a:extLst>
              <a:ext uri="{FF2B5EF4-FFF2-40B4-BE49-F238E27FC236}">
                <a16:creationId xmlns:a16="http://schemas.microsoft.com/office/drawing/2014/main" id="{9C60BD6A-E40B-48DF-8D32-DB1606F87A90}"/>
              </a:ext>
            </a:extLst>
          </p:cNvPr>
          <p:cNvSpPr>
            <a:spLocks noGrp="1"/>
          </p:cNvSpPr>
          <p:nvPr>
            <p:ph type="ctrTitle"/>
          </p:nvPr>
        </p:nvSpPr>
        <p:spPr/>
        <p:txBody>
          <a:bodyPr/>
          <a:lstStyle/>
          <a:p>
            <a:r>
              <a:rPr lang="zh-CN" altLang="en-US" dirty="0"/>
              <a:t>线性空间的基</a:t>
            </a:r>
          </a:p>
        </p:txBody>
      </p:sp>
      <p:sp>
        <p:nvSpPr>
          <p:cNvPr id="4" name="内容占位符 3">
            <a:extLst>
              <a:ext uri="{FF2B5EF4-FFF2-40B4-BE49-F238E27FC236}">
                <a16:creationId xmlns:a16="http://schemas.microsoft.com/office/drawing/2014/main" id="{051C7E55-CEE5-4843-8684-891E8072A16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434758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0AE2DE8-6A56-4EAF-9D69-3544009D4777}"/>
              </a:ext>
            </a:extLst>
          </p:cNvPr>
          <p:cNvSpPr>
            <a:spLocks noGrp="1"/>
          </p:cNvSpPr>
          <p:nvPr>
            <p:ph idx="1"/>
          </p:nvPr>
        </p:nvSpPr>
        <p:spPr/>
        <p:txBody>
          <a:bodyPr/>
          <a:lstStyle/>
          <a:p>
            <a:r>
              <a:rPr lang="zh-CN" altLang="en-US" dirty="0"/>
              <a:t>高斯消元</a:t>
            </a:r>
          </a:p>
        </p:txBody>
      </p:sp>
      <p:sp>
        <p:nvSpPr>
          <p:cNvPr id="3" name="标题 2">
            <a:extLst>
              <a:ext uri="{FF2B5EF4-FFF2-40B4-BE49-F238E27FC236}">
                <a16:creationId xmlns:a16="http://schemas.microsoft.com/office/drawing/2014/main" id="{80C1A68B-675F-42B7-BE81-92F2F7744B06}"/>
              </a:ext>
            </a:extLst>
          </p:cNvPr>
          <p:cNvSpPr>
            <a:spLocks noGrp="1"/>
          </p:cNvSpPr>
          <p:nvPr>
            <p:ph type="ctrTitle"/>
          </p:nvPr>
        </p:nvSpPr>
        <p:spPr/>
        <p:txBody>
          <a:bodyPr/>
          <a:lstStyle/>
          <a:p>
            <a:r>
              <a:rPr lang="zh-CN" altLang="en-US" dirty="0"/>
              <a:t>求线性基</a:t>
            </a:r>
          </a:p>
        </p:txBody>
      </p:sp>
      <p:sp>
        <p:nvSpPr>
          <p:cNvPr id="4" name="内容占位符 3">
            <a:extLst>
              <a:ext uri="{FF2B5EF4-FFF2-40B4-BE49-F238E27FC236}">
                <a16:creationId xmlns:a16="http://schemas.microsoft.com/office/drawing/2014/main" id="{4FA790E2-D562-4F56-9AE1-9DC6C0B0E0E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847316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403B4CB-AB0A-4880-9A6F-2E7A329B2115}"/>
                  </a:ext>
                </a:extLst>
              </p:cNvPr>
              <p:cNvSpPr>
                <a:spLocks noGrp="1"/>
              </p:cNvSpPr>
              <p:nvPr>
                <p:ph idx="1"/>
              </p:nvPr>
            </p:nvSpPr>
            <p:spPr/>
            <p:txBody>
              <a:bodyPr/>
              <a:lstStyle/>
              <a:p>
                <a:r>
                  <a:rPr lang="zh-CN" altLang="en-US" dirty="0"/>
                  <a:t>开根号：求</a:t>
                </a:r>
                <a14:m>
                  <m:oMath xmlns:m="http://schemas.openxmlformats.org/officeDocument/2006/math">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oMath>
                </a14:m>
                <a:r>
                  <a:rPr lang="en-US" altLang="zh-CN" b="0" i="1" dirty="0">
                    <a:latin typeface="Cambria Math" panose="02040503050406030204" pitchFamily="18" charset="0"/>
                  </a:rPr>
                  <a:t> </a:t>
                </a:r>
                <a:r>
                  <a:rPr lang="en-US" altLang="zh-CN" i="1" dirty="0">
                    <a:latin typeface="Cambria Math" panose="02040503050406030204" pitchFamily="18" charset="0"/>
                  </a:rPr>
                  <a:t>(</a:t>
                </a:r>
                <a:r>
                  <a:rPr lang="zh-CN" altLang="en-US" i="1" dirty="0">
                    <a:latin typeface="Cambria Math" panose="02040503050406030204" pitchFamily="18" charset="0"/>
                  </a:rPr>
                  <a:t>求值</a:t>
                </a:r>
                <a:r>
                  <a:rPr lang="en-US" altLang="zh-CN" i="1" dirty="0">
                    <a:latin typeface="Cambria Math" panose="02040503050406030204" pitchFamily="18" charset="0"/>
                  </a:rPr>
                  <a:t>)</a:t>
                </a:r>
                <a:endParaRPr lang="en-US" altLang="zh-CN" b="0" i="1" dirty="0">
                  <a:latin typeface="Cambria Math" panose="02040503050406030204" pitchFamily="18" charset="0"/>
                </a:endParaRPr>
              </a:p>
              <a:p>
                <a:r>
                  <a:rPr lang="en-US" altLang="zh-CN" dirty="0"/>
                  <a:t>	</a:t>
                </a:r>
                <a:r>
                  <a:rPr lang="zh-CN" altLang="en-US" dirty="0"/>
                  <a:t> </a:t>
                </a:r>
                <a14:m>
                  <m:oMath xmlns:m="http://schemas.openxmlformats.org/officeDocument/2006/math">
                    <m:r>
                      <a:rPr lang="zh-CN" altLang="en-US" i="1">
                        <a:latin typeface="Cambria Math" panose="02040503050406030204" pitchFamily="18" charset="0"/>
                      </a:rPr>
                      <m:t>即求</m:t>
                    </m:r>
                    <m:sSup>
                      <m:sSupPr>
                        <m:ctrlPr>
                          <a:rPr lang="en-US" altLang="zh-CN" b="0" i="1" smtClean="0">
                            <a:latin typeface="Cambria Math" panose="02040503050406030204" pitchFamily="18" charset="0"/>
                          </a:rPr>
                        </m:ctrlPr>
                      </m:sSupPr>
                      <m:e>
                        <m:r>
                          <m:rPr>
                            <m:sty m:val="p"/>
                          </m:rPr>
                          <a:rPr lang="en-US" altLang="zh-CN" b="0" i="0" smtClean="0">
                            <a:latin typeface="Cambria Math" panose="02040503050406030204" pitchFamily="18" charset="0"/>
                          </a:rPr>
                          <m:t>x</m:t>
                        </m:r>
                      </m:e>
                      <m:sup>
                        <m:r>
                          <a:rPr lang="en-US" altLang="zh-CN" b="0" i="0" smtClean="0">
                            <a:latin typeface="Cambria Math" panose="02040503050406030204" pitchFamily="18" charset="0"/>
                          </a:rPr>
                          <m:t>2</m:t>
                        </m:r>
                      </m:sup>
                    </m:sSup>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n</m:t>
                    </m:r>
                    <m:d>
                      <m:dPr>
                        <m:ctrlPr>
                          <a:rPr lang="en-US" altLang="zh-CN" b="0" i="1" smtClean="0">
                            <a:latin typeface="Cambria Math" panose="02040503050406030204" pitchFamily="18" charset="0"/>
                          </a:rPr>
                        </m:ctrlPr>
                      </m:dPr>
                      <m:e>
                        <m:r>
                          <m:rPr>
                            <m:sty m:val="p"/>
                          </m:rPr>
                          <a:rPr lang="en-US" altLang="zh-CN" b="0" i="0" smtClean="0">
                            <a:latin typeface="Cambria Math" panose="02040503050406030204" pitchFamily="18" charset="0"/>
                          </a:rPr>
                          <m:t>x</m:t>
                        </m:r>
                        <m:r>
                          <a:rPr lang="en-US" altLang="zh-CN" b="0" i="0" smtClean="0">
                            <a:latin typeface="Cambria Math" panose="02040503050406030204" pitchFamily="18" charset="0"/>
                          </a:rPr>
                          <m:t>&gt;0</m:t>
                        </m:r>
                      </m:e>
                    </m:d>
                    <m:r>
                      <a:rPr lang="zh-CN" altLang="en-US" i="1">
                        <a:latin typeface="Cambria Math" panose="02040503050406030204" pitchFamily="18" charset="0"/>
                      </a:rPr>
                      <m:t>，</m:t>
                    </m:r>
                  </m:oMath>
                </a14:m>
                <a:endParaRPr lang="en-US" altLang="zh-CN" dirty="0"/>
              </a:p>
              <a:p>
                <a:r>
                  <a:rPr lang="en-US" altLang="zh-CN" dirty="0"/>
                  <a:t>	</a:t>
                </a:r>
                <a:r>
                  <a:rPr lang="zh-CN" altLang="en-US" dirty="0"/>
                  <a:t> 设</a:t>
                </a:r>
                <a14:m>
                  <m:oMath xmlns:m="http://schemas.openxmlformats.org/officeDocument/2006/math">
                    <m:r>
                      <a:rPr lang="en-US" altLang="zh-CN" b="0" i="1" dirty="0" smtClean="0">
                        <a:latin typeface="Cambria Math" panose="02040503050406030204" pitchFamily="18" charset="0"/>
                      </a:rPr>
                      <m:t>𝑓</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𝑥</m:t>
                        </m:r>
                      </m:e>
                      <m:sup>
                        <m:r>
                          <a:rPr lang="en-US" altLang="zh-CN" b="0" i="1" dirty="0" smtClean="0">
                            <a:latin typeface="Cambria Math" panose="02040503050406030204" pitchFamily="18" charset="0"/>
                          </a:rPr>
                          <m:t>2</m:t>
                        </m:r>
                      </m:sup>
                    </m:sSup>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𝑛</m:t>
                    </m:r>
                  </m:oMath>
                </a14:m>
                <a:r>
                  <a:rPr lang="zh-CN" altLang="en-US" dirty="0"/>
                  <a:t>，</a:t>
                </a:r>
                <a:r>
                  <a:rPr lang="en-US" altLang="zh-CN" i="1" dirty="0"/>
                  <a:t>(</a:t>
                </a:r>
                <a:r>
                  <a:rPr lang="zh-CN" altLang="en-US" i="1" dirty="0"/>
                  <a:t>将所求值的要求转化为方程</a:t>
                </a:r>
                <a:r>
                  <a:rPr lang="en-US" altLang="zh-CN" i="1" dirty="0"/>
                  <a:t>)</a:t>
                </a:r>
                <a:r>
                  <a:rPr lang="zh-CN" altLang="en-US" dirty="0"/>
                  <a:t>套用迭代式</a:t>
                </a:r>
                <a:endParaRPr lang="en-US" altLang="zh-CN" dirty="0"/>
              </a:p>
              <a:p>
                <a:endParaRPr lang="en-US" altLang="zh-CN" dirty="0"/>
              </a:p>
              <a:p>
                <a:endParaRPr lang="en-US" altLang="zh-CN" dirty="0"/>
              </a:p>
              <a:p>
                <a:r>
                  <a:rPr lang="zh-CN" altLang="en-US" dirty="0"/>
                  <a:t>求函数</a:t>
                </a:r>
                <a:r>
                  <a:rPr lang="en-US" altLang="zh-CN" dirty="0"/>
                  <a:t>F(x)</a:t>
                </a:r>
                <a:r>
                  <a:rPr lang="zh-CN" altLang="en-US" dirty="0"/>
                  <a:t>极值点</a:t>
                </a:r>
                <a:endParaRPr lang="en-US" altLang="zh-CN" dirty="0"/>
              </a:p>
              <a:p>
                <a:r>
                  <a:rPr lang="en-US" altLang="zh-CN" dirty="0"/>
                  <a:t>	</a:t>
                </a:r>
                <a:r>
                  <a:rPr lang="zh-CN" altLang="en-US" dirty="0"/>
                  <a:t>与导数部分联系起来，即求</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𝐹</m:t>
                        </m:r>
                      </m:e>
                      <m:sup>
                        <m:r>
                          <a:rPr lang="en-US" altLang="zh-CN" b="0" i="1" smtClean="0">
                            <a:latin typeface="Cambria Math" panose="02040503050406030204" pitchFamily="18" charset="0"/>
                          </a:rPr>
                          <m:t>′</m:t>
                        </m:r>
                      </m:sup>
                    </m:sSup>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=0</m:t>
                    </m:r>
                  </m:oMath>
                </a14:m>
                <a:endParaRPr lang="zh-CN" altLang="en-US" dirty="0"/>
              </a:p>
            </p:txBody>
          </p:sp>
        </mc:Choice>
        <mc:Fallback xmlns="">
          <p:sp>
            <p:nvSpPr>
              <p:cNvPr id="2" name="内容占位符 1">
                <a:extLst>
                  <a:ext uri="{FF2B5EF4-FFF2-40B4-BE49-F238E27FC236}">
                    <a16:creationId xmlns:a16="http://schemas.microsoft.com/office/drawing/2014/main" id="{C403B4CB-AB0A-4880-9A6F-2E7A329B2115}"/>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9F8B581-4549-4B7E-90E7-CEAD4F279675}"/>
              </a:ext>
            </a:extLst>
          </p:cNvPr>
          <p:cNvSpPr>
            <a:spLocks noGrp="1"/>
          </p:cNvSpPr>
          <p:nvPr>
            <p:ph type="ctrTitle"/>
          </p:nvPr>
        </p:nvSpPr>
        <p:spPr/>
        <p:txBody>
          <a:bodyPr/>
          <a:lstStyle/>
          <a:p>
            <a:r>
              <a:rPr lang="zh-CN" altLang="en-US" dirty="0"/>
              <a:t>牛顿迭代的应用举例</a:t>
            </a:r>
          </a:p>
        </p:txBody>
      </p:sp>
      <p:sp>
        <p:nvSpPr>
          <p:cNvPr id="4" name="内容占位符 3">
            <a:extLst>
              <a:ext uri="{FF2B5EF4-FFF2-40B4-BE49-F238E27FC236}">
                <a16:creationId xmlns:a16="http://schemas.microsoft.com/office/drawing/2014/main" id="{DDD50F60-21F2-4188-ACE2-FE8A58CC407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982902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1D6847C-4392-4AA8-A5A2-B4FD7CBB0227}"/>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a:fld id="{825F15A7-03F4-43D7-82C5-3E23DA2F108C}" type="mathplaceholder">
                        <a:rPr lang="zh-CN" altLang="en-US" i="1" smtClean="0">
                          <a:latin typeface="Cambria Math" panose="02040503050406030204" pitchFamily="18" charset="0"/>
                        </a:rPr>
                        <a:t>在此处键入公式。</a:t>
                      </a:fld>
                    </m:oMath>
                  </m:oMathPara>
                </a14:m>
                <a:endParaRPr lang="zh-CN" altLang="en-US" dirty="0"/>
              </a:p>
            </p:txBody>
          </p:sp>
        </mc:Choice>
        <mc:Fallback xmlns="">
          <p:sp>
            <p:nvSpPr>
              <p:cNvPr id="2" name="内容占位符 1">
                <a:extLst>
                  <a:ext uri="{FF2B5EF4-FFF2-40B4-BE49-F238E27FC236}">
                    <a16:creationId xmlns:a16="http://schemas.microsoft.com/office/drawing/2014/main" id="{D1D6847C-4392-4AA8-A5A2-B4FD7CBB0227}"/>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186EE24-E138-4A38-AA60-487B1F1D4A84}"/>
              </a:ext>
            </a:extLst>
          </p:cNvPr>
          <p:cNvSpPr>
            <a:spLocks noGrp="1"/>
          </p:cNvSpPr>
          <p:nvPr>
            <p:ph type="ctrTitle"/>
          </p:nvPr>
        </p:nvSpPr>
        <p:spPr/>
        <p:txBody>
          <a:bodyPr/>
          <a:lstStyle/>
          <a:p>
            <a:r>
              <a:rPr lang="zh-CN" altLang="en-US" dirty="0"/>
              <a:t>线性变换</a:t>
            </a:r>
          </a:p>
        </p:txBody>
      </p:sp>
      <p:sp>
        <p:nvSpPr>
          <p:cNvPr id="4" name="内容占位符 3">
            <a:extLst>
              <a:ext uri="{FF2B5EF4-FFF2-40B4-BE49-F238E27FC236}">
                <a16:creationId xmlns:a16="http://schemas.microsoft.com/office/drawing/2014/main" id="{CC314A21-368E-4E8B-98F7-21C57CAEACB3}"/>
              </a:ext>
            </a:extLst>
          </p:cNvPr>
          <p:cNvSpPr>
            <a:spLocks noGrp="1"/>
          </p:cNvSpPr>
          <p:nvPr>
            <p:ph sz="quarter" idx="10"/>
          </p:nvPr>
        </p:nvSpPr>
        <p:spPr/>
        <p:txBody>
          <a:bodyPr/>
          <a:lstStyle/>
          <a:p>
            <a:r>
              <a:rPr lang="zh-CN" altLang="en-US" dirty="0"/>
              <a:t>来自</a:t>
            </a:r>
            <a:r>
              <a:rPr lang="en-US" altLang="zh-CN" dirty="0"/>
              <a:t>3Blue1Brown</a:t>
            </a:r>
            <a:endParaRPr lang="zh-CN" altLang="en-US" dirty="0"/>
          </a:p>
        </p:txBody>
      </p:sp>
      <p:pic>
        <p:nvPicPr>
          <p:cNvPr id="5" name="图片 4">
            <a:extLst>
              <a:ext uri="{FF2B5EF4-FFF2-40B4-BE49-F238E27FC236}">
                <a16:creationId xmlns:a16="http://schemas.microsoft.com/office/drawing/2014/main" id="{8307F782-B79A-4452-9870-7915D2046A42}"/>
              </a:ext>
            </a:extLst>
          </p:cNvPr>
          <p:cNvPicPr>
            <a:picLocks noChangeAspect="1"/>
          </p:cNvPicPr>
          <p:nvPr/>
        </p:nvPicPr>
        <p:blipFill>
          <a:blip r:embed="rId3"/>
          <a:stretch>
            <a:fillRect/>
          </a:stretch>
        </p:blipFill>
        <p:spPr>
          <a:xfrm>
            <a:off x="2448381" y="2999722"/>
            <a:ext cx="7295238" cy="1428571"/>
          </a:xfrm>
          <a:prstGeom prst="rect">
            <a:avLst/>
          </a:prstGeom>
        </p:spPr>
      </p:pic>
    </p:spTree>
    <p:extLst>
      <p:ext uri="{BB962C8B-B14F-4D97-AF65-F5344CB8AC3E}">
        <p14:creationId xmlns:p14="http://schemas.microsoft.com/office/powerpoint/2010/main" val="216657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EBD185E-BA87-424A-AA08-670DEB6A360A}"/>
              </a:ext>
            </a:extLst>
          </p:cNvPr>
          <p:cNvSpPr>
            <a:spLocks noGrp="1"/>
          </p:cNvSpPr>
          <p:nvPr>
            <p:ph idx="1"/>
          </p:nvPr>
        </p:nvSpPr>
        <p:spPr/>
        <p:txBody>
          <a:bodyPr/>
          <a:lstStyle/>
          <a:p>
            <a:r>
              <a:rPr lang="zh-CN" altLang="en-US" dirty="0"/>
              <a:t>变换：</a:t>
            </a:r>
            <a:endParaRPr lang="en-US" altLang="zh-CN" dirty="0"/>
          </a:p>
          <a:p>
            <a:r>
              <a:rPr lang="zh-CN" altLang="en-US" dirty="0"/>
              <a:t>对一个</a:t>
            </a:r>
            <a:r>
              <a:rPr lang="en-US" altLang="zh-CN" dirty="0"/>
              <a:t>n</a:t>
            </a:r>
            <a:r>
              <a:rPr lang="zh-CN" altLang="en-US" dirty="0"/>
              <a:t>维空间的列向量左乘</a:t>
            </a:r>
            <a:r>
              <a:rPr lang="en-US" altLang="zh-CN" dirty="0"/>
              <a:t>(</a:t>
            </a:r>
            <a:r>
              <a:rPr lang="zh-CN" altLang="en-US" dirty="0"/>
              <a:t>或行向量右乘</a:t>
            </a:r>
            <a:r>
              <a:rPr lang="en-US" altLang="zh-CN" dirty="0"/>
              <a:t>)</a:t>
            </a:r>
            <a:r>
              <a:rPr lang="zh-CN" altLang="en-US" dirty="0"/>
              <a:t>一个矩阵，得到一个新的列向量</a:t>
            </a:r>
            <a:endParaRPr lang="en-US" altLang="zh-CN" dirty="0"/>
          </a:p>
          <a:p>
            <a:r>
              <a:rPr lang="zh-CN" altLang="en-US" dirty="0"/>
              <a:t>向量的终点发生了变化，每一维的坐标变成了所有维度值的某个线性组合，被「变换」了</a:t>
            </a:r>
            <a:endParaRPr lang="en-US" altLang="zh-CN" dirty="0"/>
          </a:p>
          <a:p>
            <a:endParaRPr lang="en-US" altLang="zh-CN" dirty="0"/>
          </a:p>
          <a:p>
            <a:r>
              <a:rPr lang="zh-CN" altLang="en-US" dirty="0"/>
              <a:t>线性：</a:t>
            </a:r>
            <a:endParaRPr lang="en-US" altLang="zh-CN" dirty="0"/>
          </a:p>
          <a:p>
            <a:r>
              <a:rPr lang="zh-CN" altLang="en-US" dirty="0"/>
              <a:t>变换前在同一条直线上的终点，变换后仍旧在同一条直线</a:t>
            </a:r>
            <a:endParaRPr lang="en-US" altLang="zh-CN" dirty="0"/>
          </a:p>
          <a:p>
            <a:r>
              <a:rPr lang="zh-CN" altLang="en-US" dirty="0"/>
              <a:t>零向量的终点</a:t>
            </a:r>
            <a:r>
              <a:rPr lang="en-US" altLang="zh-CN" dirty="0"/>
              <a:t>(</a:t>
            </a:r>
            <a:r>
              <a:rPr lang="zh-CN" altLang="en-US" dirty="0"/>
              <a:t>原点</a:t>
            </a:r>
            <a:r>
              <a:rPr lang="en-US" altLang="zh-CN" dirty="0"/>
              <a:t>)</a:t>
            </a:r>
            <a:r>
              <a:rPr lang="zh-CN" altLang="en-US" dirty="0"/>
              <a:t>的位置不变</a:t>
            </a:r>
          </a:p>
        </p:txBody>
      </p:sp>
      <p:sp>
        <p:nvSpPr>
          <p:cNvPr id="3" name="标题 2">
            <a:extLst>
              <a:ext uri="{FF2B5EF4-FFF2-40B4-BE49-F238E27FC236}">
                <a16:creationId xmlns:a16="http://schemas.microsoft.com/office/drawing/2014/main" id="{CA5B8EF9-9480-46BD-9626-09A7AEE2E8CB}"/>
              </a:ext>
            </a:extLst>
          </p:cNvPr>
          <p:cNvSpPr>
            <a:spLocks noGrp="1"/>
          </p:cNvSpPr>
          <p:nvPr>
            <p:ph type="ctrTitle"/>
          </p:nvPr>
        </p:nvSpPr>
        <p:spPr/>
        <p:txBody>
          <a:bodyPr/>
          <a:lstStyle/>
          <a:p>
            <a:r>
              <a:rPr lang="zh-CN" altLang="en-US" dirty="0"/>
              <a:t>线性变换</a:t>
            </a:r>
          </a:p>
        </p:txBody>
      </p:sp>
      <p:sp>
        <p:nvSpPr>
          <p:cNvPr id="4" name="内容占位符 3">
            <a:extLst>
              <a:ext uri="{FF2B5EF4-FFF2-40B4-BE49-F238E27FC236}">
                <a16:creationId xmlns:a16="http://schemas.microsoft.com/office/drawing/2014/main" id="{6F454AAD-FF3D-4F33-87BA-E88377DFBF2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079501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516DAAE-D53F-4902-B834-9702316713C9}"/>
              </a:ext>
            </a:extLst>
          </p:cNvPr>
          <p:cNvSpPr>
            <a:spLocks noGrp="1"/>
          </p:cNvSpPr>
          <p:nvPr>
            <p:ph idx="1"/>
          </p:nvPr>
        </p:nvSpPr>
        <p:spPr/>
        <p:txBody>
          <a:bodyPr/>
          <a:lstStyle/>
          <a:p>
            <a:r>
              <a:rPr lang="zh-CN" altLang="en-US" dirty="0"/>
              <a:t>将</a:t>
            </a:r>
            <a:r>
              <a:rPr lang="en-US" altLang="zh-CN" dirty="0"/>
              <a:t>n</a:t>
            </a:r>
            <a:r>
              <a:rPr lang="zh-CN" altLang="en-US" dirty="0"/>
              <a:t>个列向量或行向量排成一个矩阵</a:t>
            </a:r>
            <a:endParaRPr lang="en-US" altLang="zh-CN" dirty="0"/>
          </a:p>
          <a:p>
            <a:endParaRPr lang="en-US" altLang="zh-CN" dirty="0"/>
          </a:p>
          <a:p>
            <a:endParaRPr lang="en-US" altLang="zh-CN" dirty="0"/>
          </a:p>
          <a:p>
            <a:r>
              <a:rPr lang="zh-CN" altLang="en-US" dirty="0"/>
              <a:t>前者左乘一个矩阵，后者右乘一个矩阵，可以对这</a:t>
            </a:r>
            <a:r>
              <a:rPr lang="en-US" altLang="zh-CN" dirty="0"/>
              <a:t>n</a:t>
            </a:r>
            <a:r>
              <a:rPr lang="zh-CN" altLang="en-US" dirty="0"/>
              <a:t>个向量同时进行同一个线性变换</a:t>
            </a:r>
            <a:endParaRPr lang="en-US" altLang="zh-CN" dirty="0"/>
          </a:p>
        </p:txBody>
      </p:sp>
      <p:sp>
        <p:nvSpPr>
          <p:cNvPr id="3" name="标题 2">
            <a:extLst>
              <a:ext uri="{FF2B5EF4-FFF2-40B4-BE49-F238E27FC236}">
                <a16:creationId xmlns:a16="http://schemas.microsoft.com/office/drawing/2014/main" id="{2F5540AA-A9AA-4211-8E2E-5AE26F05BF9F}"/>
              </a:ext>
            </a:extLst>
          </p:cNvPr>
          <p:cNvSpPr>
            <a:spLocks noGrp="1"/>
          </p:cNvSpPr>
          <p:nvPr>
            <p:ph type="ctrTitle"/>
          </p:nvPr>
        </p:nvSpPr>
        <p:spPr/>
        <p:txBody>
          <a:bodyPr/>
          <a:lstStyle/>
          <a:p>
            <a:endParaRPr lang="zh-CN" altLang="en-US" dirty="0"/>
          </a:p>
        </p:txBody>
      </p:sp>
      <p:sp>
        <p:nvSpPr>
          <p:cNvPr id="4" name="内容占位符 3">
            <a:extLst>
              <a:ext uri="{FF2B5EF4-FFF2-40B4-BE49-F238E27FC236}">
                <a16:creationId xmlns:a16="http://schemas.microsoft.com/office/drawing/2014/main" id="{8A864A94-880C-4027-BEC7-77D1AEB88FDE}"/>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6BF91316-EDEF-49A5-B5A7-0D373FB62005}"/>
                  </a:ext>
                </a:extLst>
              </p:cNvPr>
              <p:cNvSpPr txBox="1"/>
              <p:nvPr/>
            </p:nvSpPr>
            <p:spPr>
              <a:xfrm>
                <a:off x="4486894" y="3193649"/>
                <a:ext cx="1369606" cy="88036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i="1" smtClean="0">
                              <a:latin typeface="Cambria Math" panose="02040503050406030204" pitchFamily="18" charset="0"/>
                            </a:rPr>
                          </m:ctrlPr>
                        </m:dPr>
                        <m:e>
                          <m:m>
                            <m:mPr>
                              <m:mcs>
                                <m:mc>
                                  <m:mcPr>
                                    <m:count m:val="3"/>
                                    <m:mcJc m:val="center"/>
                                  </m:mcPr>
                                </m:mc>
                              </m:mcs>
                              <m:ctrlPr>
                                <a:rPr lang="en-US" altLang="zh-CN" i="1" smtClean="0">
                                  <a:latin typeface="Cambria Math" panose="02040503050406030204" pitchFamily="18" charset="0"/>
                                </a:rPr>
                              </m:ctrlPr>
                            </m:mPr>
                            <m:mr>
                              <m:e>
                                <m:sSub>
                                  <m:sSubPr>
                                    <m:ctrlPr>
                                      <a:rPr lang="en-US" altLang="zh-CN" b="0" i="1" smtClean="0">
                                        <a:latin typeface="Cambria Math" panose="02040503050406030204" pitchFamily="18" charset="0"/>
                                      </a:rPr>
                                    </m:ctrlPr>
                                  </m:sSubPr>
                                  <m:e>
                                    <m:r>
                                      <m:rPr>
                                        <m:brk m:alnAt="7"/>
                                      </m:rPr>
                                      <a:rPr lang="en-US" altLang="zh-CN" b="0" i="1" smtClean="0">
                                        <a:latin typeface="Cambria Math" panose="02040503050406030204" pitchFamily="18" charset="0"/>
                                      </a:rPr>
                                      <m:t>𝑎</m:t>
                                    </m:r>
                                  </m:e>
                                  <m:sub>
                                    <m:r>
                                      <m:rPr>
                                        <m:brk m:alnAt="7"/>
                                      </m:rPr>
                                      <a:rPr lang="en-US" altLang="zh-CN" b="0" i="1" smtClean="0">
                                        <a:latin typeface="Cambria Math" panose="02040503050406030204" pitchFamily="18" charset="0"/>
                                      </a:rPr>
                                      <m:t>1</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1</m:t>
                                    </m:r>
                                  </m:sub>
                                </m:sSub>
                              </m:e>
                            </m:mr>
                            <m:m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2</m:t>
                                    </m:r>
                                  </m:sub>
                                </m:sSub>
                              </m:e>
                            </m:mr>
                            <m:m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3</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3</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3</m:t>
                                    </m:r>
                                  </m:sub>
                                </m:sSub>
                              </m:e>
                            </m:mr>
                          </m:m>
                        </m:e>
                      </m:d>
                    </m:oMath>
                  </m:oMathPara>
                </a14:m>
                <a:endParaRPr lang="zh-CN" altLang="en-US" dirty="0"/>
              </a:p>
            </p:txBody>
          </p:sp>
        </mc:Choice>
        <mc:Fallback xmlns="">
          <p:sp>
            <p:nvSpPr>
              <p:cNvPr id="9" name="文本框 8">
                <a:extLst>
                  <a:ext uri="{FF2B5EF4-FFF2-40B4-BE49-F238E27FC236}">
                    <a16:creationId xmlns:a16="http://schemas.microsoft.com/office/drawing/2014/main" id="{6BF91316-EDEF-49A5-B5A7-0D373FB62005}"/>
                  </a:ext>
                </a:extLst>
              </p:cNvPr>
              <p:cNvSpPr txBox="1">
                <a:spLocks noRot="1" noChangeAspect="1" noMove="1" noResize="1" noEditPoints="1" noAdjustHandles="1" noChangeArrowheads="1" noChangeShapeType="1" noTextEdit="1"/>
              </p:cNvSpPr>
              <p:nvPr/>
            </p:nvSpPr>
            <p:spPr>
              <a:xfrm>
                <a:off x="4486894" y="3193649"/>
                <a:ext cx="1369606" cy="880369"/>
              </a:xfrm>
              <a:prstGeom prst="rect">
                <a:avLst/>
              </a:prstGeom>
              <a:blipFill>
                <a:blip r:embed="rId2"/>
                <a:stretch>
                  <a:fillRect/>
                </a:stretch>
              </a:blipFill>
            </p:spPr>
            <p:txBody>
              <a:bodyPr/>
              <a:lstStyle/>
              <a:p>
                <a:r>
                  <a:rPr lang="zh-CN" altLang="en-US">
                    <a:noFill/>
                  </a:rPr>
                  <a:t> </a:t>
                </a:r>
              </a:p>
            </p:txBody>
          </p:sp>
        </mc:Fallback>
      </mc:AlternateContent>
      <p:cxnSp>
        <p:nvCxnSpPr>
          <p:cNvPr id="11" name="直接连接符 10">
            <a:extLst>
              <a:ext uri="{FF2B5EF4-FFF2-40B4-BE49-F238E27FC236}">
                <a16:creationId xmlns:a16="http://schemas.microsoft.com/office/drawing/2014/main" id="{61A2C98C-A072-4BA3-9764-DA38C2961972}"/>
              </a:ext>
            </a:extLst>
          </p:cNvPr>
          <p:cNvCxnSpPr/>
          <p:nvPr/>
        </p:nvCxnSpPr>
        <p:spPr>
          <a:xfrm>
            <a:off x="4956000" y="3300011"/>
            <a:ext cx="0" cy="738188"/>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直接连接符 11">
            <a:extLst>
              <a:ext uri="{FF2B5EF4-FFF2-40B4-BE49-F238E27FC236}">
                <a16:creationId xmlns:a16="http://schemas.microsoft.com/office/drawing/2014/main" id="{2C9935E7-E7C2-484B-8E4A-FCF48FF96E62}"/>
              </a:ext>
            </a:extLst>
          </p:cNvPr>
          <p:cNvCxnSpPr/>
          <p:nvPr/>
        </p:nvCxnSpPr>
        <p:spPr>
          <a:xfrm>
            <a:off x="5448919" y="3300011"/>
            <a:ext cx="0" cy="738188"/>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C305A1A6-3AB1-40A2-915C-E0F1D1B6FBB0}"/>
                  </a:ext>
                </a:extLst>
              </p:cNvPr>
              <p:cNvSpPr txBox="1"/>
              <p:nvPr/>
            </p:nvSpPr>
            <p:spPr>
              <a:xfrm>
                <a:off x="5989056" y="3273176"/>
                <a:ext cx="1398523" cy="74597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i="1" smtClean="0">
                              <a:latin typeface="Cambria Math" panose="02040503050406030204" pitchFamily="18" charset="0"/>
                            </a:rPr>
                          </m:ctrlPr>
                        </m:dPr>
                        <m:e>
                          <m:m>
                            <m:mPr>
                              <m:mcs>
                                <m:mc>
                                  <m:mcPr>
                                    <m:count m:val="3"/>
                                    <m:mcJc m:val="center"/>
                                  </m:mcPr>
                                </m:mc>
                              </m:mcs>
                              <m:ctrlPr>
                                <a:rPr lang="en-US" altLang="zh-CN" i="1" smtClean="0">
                                  <a:latin typeface="Cambria Math" panose="02040503050406030204" pitchFamily="18" charset="0"/>
                                </a:rPr>
                              </m:ctrlPr>
                            </m:mPr>
                            <m:mr>
                              <m:e>
                                <m:sSub>
                                  <m:sSubPr>
                                    <m:ctrlPr>
                                      <a:rPr lang="en-US" altLang="zh-CN" b="0" i="1" smtClean="0">
                                        <a:latin typeface="Cambria Math" panose="02040503050406030204" pitchFamily="18" charset="0"/>
                                      </a:rPr>
                                    </m:ctrlPr>
                                  </m:sSubPr>
                                  <m:e>
                                    <m:r>
                                      <m:rPr>
                                        <m:brk m:alnAt="7"/>
                                      </m:rPr>
                                      <a:rPr lang="en-US" altLang="zh-CN" b="0" i="1" smtClean="0">
                                        <a:latin typeface="Cambria Math" panose="02040503050406030204" pitchFamily="18" charset="0"/>
                                      </a:rPr>
                                      <m:t>𝑎</m:t>
                                    </m:r>
                                  </m:e>
                                  <m:sub>
                                    <m:r>
                                      <m:rPr>
                                        <m:brk m:alnAt="7"/>
                                      </m:rPr>
                                      <a:rPr lang="en-US" altLang="zh-CN" b="0" i="1" smtClean="0">
                                        <a:latin typeface="Cambria Math" panose="02040503050406030204" pitchFamily="18" charset="0"/>
                                      </a:rPr>
                                      <m:t>1</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3</m:t>
                                    </m:r>
                                  </m:sub>
                                </m:sSub>
                              </m:e>
                            </m:mr>
                            <m:m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3</m:t>
                                    </m:r>
                                  </m:sub>
                                </m:sSub>
                              </m:e>
                            </m:mr>
                            <m:m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1</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2</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3</m:t>
                                    </m:r>
                                  </m:sub>
                                </m:sSub>
                              </m:e>
                            </m:mr>
                          </m:m>
                        </m:e>
                      </m:d>
                    </m:oMath>
                  </m:oMathPara>
                </a14:m>
                <a:endParaRPr lang="zh-CN" altLang="en-US" dirty="0"/>
              </a:p>
            </p:txBody>
          </p:sp>
        </mc:Choice>
        <mc:Fallback xmlns="">
          <p:sp>
            <p:nvSpPr>
              <p:cNvPr id="13" name="文本框 12">
                <a:extLst>
                  <a:ext uri="{FF2B5EF4-FFF2-40B4-BE49-F238E27FC236}">
                    <a16:creationId xmlns:a16="http://schemas.microsoft.com/office/drawing/2014/main" id="{C305A1A6-3AB1-40A2-915C-E0F1D1B6FBB0}"/>
                  </a:ext>
                </a:extLst>
              </p:cNvPr>
              <p:cNvSpPr txBox="1">
                <a:spLocks noRot="1" noChangeAspect="1" noMove="1" noResize="1" noEditPoints="1" noAdjustHandles="1" noChangeArrowheads="1" noChangeShapeType="1" noTextEdit="1"/>
              </p:cNvSpPr>
              <p:nvPr/>
            </p:nvSpPr>
            <p:spPr>
              <a:xfrm>
                <a:off x="5989056" y="3273176"/>
                <a:ext cx="1398523" cy="745973"/>
              </a:xfrm>
              <a:prstGeom prst="rect">
                <a:avLst/>
              </a:prstGeom>
              <a:blipFill>
                <a:blip r:embed="rId3"/>
                <a:stretch>
                  <a:fillRect/>
                </a:stretch>
              </a:blipFill>
            </p:spPr>
            <p:txBody>
              <a:bodyPr/>
              <a:lstStyle/>
              <a:p>
                <a:r>
                  <a:rPr lang="zh-CN" altLang="en-US">
                    <a:noFill/>
                  </a:rPr>
                  <a:t> </a:t>
                </a:r>
              </a:p>
            </p:txBody>
          </p:sp>
        </mc:Fallback>
      </mc:AlternateContent>
      <p:cxnSp>
        <p:nvCxnSpPr>
          <p:cNvPr id="15" name="直接连接符 14">
            <a:extLst>
              <a:ext uri="{FF2B5EF4-FFF2-40B4-BE49-F238E27FC236}">
                <a16:creationId xmlns:a16="http://schemas.microsoft.com/office/drawing/2014/main" id="{CA08CE67-D590-463C-9A0F-B45180B3A2F4}"/>
              </a:ext>
            </a:extLst>
          </p:cNvPr>
          <p:cNvCxnSpPr/>
          <p:nvPr/>
        </p:nvCxnSpPr>
        <p:spPr>
          <a:xfrm>
            <a:off x="6166823" y="3505744"/>
            <a:ext cx="1042987"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直接连接符 15">
            <a:extLst>
              <a:ext uri="{FF2B5EF4-FFF2-40B4-BE49-F238E27FC236}">
                <a16:creationId xmlns:a16="http://schemas.microsoft.com/office/drawing/2014/main" id="{590E9C34-4D2D-4406-84AB-2F70824E2D0A}"/>
              </a:ext>
            </a:extLst>
          </p:cNvPr>
          <p:cNvCxnSpPr/>
          <p:nvPr/>
        </p:nvCxnSpPr>
        <p:spPr>
          <a:xfrm>
            <a:off x="6166823" y="3805782"/>
            <a:ext cx="1042987"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665736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91B2C68-E156-41A5-9728-65D82F6B8B2C}"/>
                  </a:ext>
                </a:extLst>
              </p:cNvPr>
              <p:cNvSpPr>
                <a:spLocks noGrp="1"/>
              </p:cNvSpPr>
              <p:nvPr>
                <p:ph idx="1"/>
              </p:nvPr>
            </p:nvSpPr>
            <p:spPr/>
            <p:txBody>
              <a:bodyPr/>
              <a:lstStyle/>
              <a:p>
                <a:r>
                  <a:rPr lang="zh-CN" altLang="en-US" dirty="0"/>
                  <a:t>在</a:t>
                </a:r>
                <a:r>
                  <a:rPr lang="en-US" altLang="zh-CN" dirty="0"/>
                  <a:t>n</a:t>
                </a:r>
                <a:r>
                  <a:rPr lang="zh-CN" altLang="en-US" dirty="0"/>
                  <a:t>维欧几里得空间中，行列式描述的是一个线性变换对「体积」所造成的影响</a:t>
                </a:r>
                <a:endParaRPr lang="en-US" altLang="zh-CN" dirty="0"/>
              </a:p>
              <a:p>
                <a:r>
                  <a:rPr lang="en-US" altLang="zh-CN" dirty="0"/>
                  <a:t>n*n</a:t>
                </a:r>
                <a:r>
                  <a:rPr lang="zh-CN" altLang="en-US" dirty="0"/>
                  <a:t>矩阵</a:t>
                </a:r>
                <a14:m>
                  <m:oMath xmlns:m="http://schemas.openxmlformats.org/officeDocument/2006/math">
                    <m:r>
                      <a:rPr lang="en-US" altLang="zh-CN" b="1" i="0" dirty="0" smtClean="0">
                        <a:latin typeface="Cambria Math" panose="02040503050406030204" pitchFamily="18" charset="0"/>
                      </a:rPr>
                      <m:t>𝐀</m:t>
                    </m:r>
                  </m:oMath>
                </a14:m>
                <a:r>
                  <a:rPr lang="zh-CN" altLang="en-US" dirty="0"/>
                  <a:t>的行列式记为</a:t>
                </a:r>
                <a14:m>
                  <m:oMath xmlns:m="http://schemas.openxmlformats.org/officeDocument/2006/math">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det</m:t>
                        </m:r>
                      </m:fName>
                      <m:e>
                        <m:d>
                          <m:dPr>
                            <m:ctrlPr>
                              <a:rPr lang="en-US" altLang="zh-CN" b="0" i="1" smtClean="0">
                                <a:latin typeface="Cambria Math" panose="02040503050406030204" pitchFamily="18" charset="0"/>
                              </a:rPr>
                            </m:ctrlPr>
                          </m:dPr>
                          <m:e>
                            <m:r>
                              <a:rPr lang="en-US" altLang="zh-CN" b="1" i="0" smtClean="0">
                                <a:latin typeface="Cambria Math" panose="02040503050406030204" pitchFamily="18" charset="0"/>
                              </a:rPr>
                              <m:t>𝐀</m:t>
                            </m:r>
                          </m:e>
                        </m:d>
                      </m:e>
                    </m:func>
                    <m:r>
                      <a:rPr lang="zh-CN" altLang="en-US" i="1">
                        <a:latin typeface="Cambria Math" panose="02040503050406030204" pitchFamily="18" charset="0"/>
                      </a:rPr>
                      <m:t>或</m:t>
                    </m:r>
                    <m:r>
                      <a:rPr lang="en-US" altLang="zh-CN" b="0" i="1" smtClean="0">
                        <a:latin typeface="Cambria Math" panose="02040503050406030204" pitchFamily="18" charset="0"/>
                      </a:rPr>
                      <m:t>|</m:t>
                    </m:r>
                    <m:r>
                      <a:rPr lang="en-US" altLang="zh-CN" b="1" i="0" smtClean="0">
                        <a:latin typeface="Cambria Math" panose="02040503050406030204" pitchFamily="18" charset="0"/>
                      </a:rPr>
                      <m:t>𝐀</m:t>
                    </m:r>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491B2C68-E156-41A5-9728-65D82F6B8B2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2186191-E063-43EE-843E-8FD323CEFBC0}"/>
              </a:ext>
            </a:extLst>
          </p:cNvPr>
          <p:cNvSpPr>
            <a:spLocks noGrp="1"/>
          </p:cNvSpPr>
          <p:nvPr>
            <p:ph type="ctrTitle"/>
          </p:nvPr>
        </p:nvSpPr>
        <p:spPr/>
        <p:txBody>
          <a:bodyPr/>
          <a:lstStyle/>
          <a:p>
            <a:r>
              <a:rPr lang="zh-CN" altLang="en-US" dirty="0"/>
              <a:t>行列式</a:t>
            </a:r>
          </a:p>
        </p:txBody>
      </p:sp>
      <p:sp>
        <p:nvSpPr>
          <p:cNvPr id="4" name="内容占位符 3">
            <a:extLst>
              <a:ext uri="{FF2B5EF4-FFF2-40B4-BE49-F238E27FC236}">
                <a16:creationId xmlns:a16="http://schemas.microsoft.com/office/drawing/2014/main" id="{516AC169-FB05-492C-8134-27626075A64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273603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7B1A3FE-185F-46DA-9E48-E118234447AD}"/>
                  </a:ext>
                </a:extLst>
              </p:cNvPr>
              <p:cNvSpPr>
                <a:spLocks noGrp="1"/>
              </p:cNvSpPr>
              <p:nvPr>
                <p:ph idx="1"/>
              </p:nvPr>
            </p:nvSpPr>
            <p:spPr/>
            <p:txBody>
              <a:bodyPr/>
              <a:lstStyle/>
              <a:p>
                <a:r>
                  <a:rPr lang="zh-CN" altLang="en-US" b="0" dirty="0">
                    <a:latin typeface="Cambria Math" panose="02040503050406030204" pitchFamily="18" charset="0"/>
                  </a:rPr>
                  <a:t>定义式：</a:t>
                </a:r>
                <a:endParaRPr lang="en-US" altLang="zh-CN" b="0"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det</m:t>
                          </m:r>
                        </m:fName>
                        <m:e>
                          <m:d>
                            <m:dPr>
                              <m:ctrlPr>
                                <a:rPr lang="en-US" altLang="zh-CN" b="0" i="1" smtClean="0">
                                  <a:latin typeface="Cambria Math" panose="02040503050406030204" pitchFamily="18" charset="0"/>
                                </a:rPr>
                              </m:ctrlPr>
                            </m:dPr>
                            <m:e>
                              <m:r>
                                <a:rPr lang="en-US" altLang="zh-CN" b="1" i="0" smtClean="0">
                                  <a:latin typeface="Cambria Math" panose="02040503050406030204" pitchFamily="18" charset="0"/>
                                </a:rPr>
                                <m:t>𝐀</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a:rPr lang="en-US" altLang="zh-CN" b="0" i="1" smtClean="0">
                                  <a:latin typeface="Cambria Math" panose="02040503050406030204" pitchFamily="18" charset="0"/>
                                </a:rPr>
                                <m:t>𝜎</m:t>
                              </m:r>
                              <m:r>
                                <a:rPr lang="en-US" altLang="zh-CN" b="0" i="1" smtClean="0">
                                  <a:latin typeface="Cambria Math" panose="02040503050406030204" pitchFamily="18" charset="0"/>
                                </a:rPr>
                                <m:t>∈</m:t>
                              </m:r>
                              <m:r>
                                <a:rPr lang="en-US" altLang="zh-CN" b="0" i="1" smtClean="0">
                                  <a:latin typeface="Cambria Math" panose="02040503050406030204" pitchFamily="18" charset="0"/>
                                </a:rPr>
                                <m:t>𝑆</m:t>
                              </m:r>
                            </m:sub>
                            <m:sup/>
                            <m:e>
                              <m:r>
                                <m:rPr>
                                  <m:sty m:val="p"/>
                                </m:rPr>
                                <a:rPr lang="en-US" altLang="zh-CN" b="0" i="0" smtClean="0">
                                  <a:latin typeface="Cambria Math" panose="02040503050406030204" pitchFamily="18" charset="0"/>
                                </a:rPr>
                                <m:t>sgn</m:t>
                              </m:r>
                              <m:r>
                                <a:rPr lang="en-US" altLang="zh-CN" b="0" i="1" smtClean="0">
                                  <a:latin typeface="Cambria Math" panose="02040503050406030204" pitchFamily="18" charset="0"/>
                                </a:rPr>
                                <m:t>⁡(</m:t>
                              </m:r>
                              <m:r>
                                <a:rPr lang="en-US" altLang="zh-CN" b="0" i="1" smtClean="0">
                                  <a:latin typeface="Cambria Math" panose="02040503050406030204" pitchFamily="18" charset="0"/>
                                </a:rPr>
                                <m:t>𝜎</m:t>
                              </m:r>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𝐀</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𝜎</m:t>
                                          </m:r>
                                        </m:e>
                                        <m:sub>
                                          <m:r>
                                            <a:rPr lang="en-US" altLang="zh-CN" b="0" i="1" smtClean="0">
                                              <a:latin typeface="Cambria Math" panose="02040503050406030204" pitchFamily="18" charset="0"/>
                                            </a:rPr>
                                            <m:t>𝑖</m:t>
                                          </m:r>
                                        </m:sub>
                                      </m:sSub>
                                    </m:sub>
                                  </m:sSub>
                                </m:e>
                              </m:nary>
                            </m:e>
                          </m:nary>
                        </m:e>
                      </m:func>
                    </m:oMath>
                  </m:oMathPara>
                </a14:m>
                <a:endParaRPr lang="en-US" altLang="zh-CN" dirty="0"/>
              </a:p>
              <a:p>
                <a:r>
                  <a:rPr lang="zh-CN" altLang="en-US" dirty="0"/>
                  <a:t>其中</a:t>
                </a:r>
                <a:r>
                  <a:rPr lang="en-US" altLang="zh-CN" dirty="0"/>
                  <a:t>S</a:t>
                </a:r>
                <a:r>
                  <a:rPr lang="zh-CN" altLang="en-US" dirty="0"/>
                  <a:t>是</a:t>
                </a:r>
                <a:r>
                  <a:rPr lang="en-US" altLang="zh-CN" dirty="0"/>
                  <a:t>1~n</a:t>
                </a:r>
                <a:r>
                  <a:rPr lang="zh-CN" altLang="en-US" dirty="0"/>
                  <a:t>的所有排列的集合，</a:t>
                </a:r>
                <a14:m>
                  <m:oMath xmlns:m="http://schemas.openxmlformats.org/officeDocument/2006/math">
                    <m:r>
                      <a:rPr lang="en-US" altLang="zh-CN" b="0" i="1" smtClean="0">
                        <a:latin typeface="Cambria Math" panose="02040503050406030204" pitchFamily="18" charset="0"/>
                      </a:rPr>
                      <m:t>𝜎</m:t>
                    </m:r>
                  </m:oMath>
                </a14:m>
                <a:r>
                  <a:rPr lang="zh-CN" altLang="en-US" dirty="0"/>
                  <a:t>是一个</a:t>
                </a:r>
                <a:r>
                  <a:rPr lang="en-US" altLang="zh-CN" dirty="0"/>
                  <a:t>1~n</a:t>
                </a:r>
                <a:r>
                  <a:rPr lang="zh-CN" altLang="en-US" dirty="0"/>
                  <a:t>的排列，</a:t>
                </a:r>
                <a14:m>
                  <m:oMath xmlns:m="http://schemas.openxmlformats.org/officeDocument/2006/math">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sgn</m:t>
                        </m:r>
                      </m:fName>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𝜎</m:t>
                            </m:r>
                          </m:e>
                        </m:d>
                      </m:e>
                    </m:func>
                    <m:r>
                      <a:rPr lang="zh-CN" altLang="en-US" i="1">
                        <a:latin typeface="Cambria Math" panose="02040503050406030204" pitchFamily="18" charset="0"/>
                      </a:rPr>
                      <m:t>是</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r>
                          <a:rPr lang="en-US" altLang="zh-CN" b="0" i="1" smtClean="0">
                            <a:latin typeface="Cambria Math" panose="02040503050406030204" pitchFamily="18" charset="0"/>
                          </a:rPr>
                          <m:t>𝜎</m:t>
                        </m:r>
                        <m:r>
                          <a:rPr lang="zh-CN" altLang="en-US" i="1" baseline="-10000">
                            <a:latin typeface="Cambria Math" panose="02040503050406030204" pitchFamily="18" charset="0"/>
                          </a:rPr>
                          <m:t>的</m:t>
                        </m:r>
                        <m:r>
                          <a:rPr lang="zh-CN" altLang="en-US" i="1" baseline="-10000" smtClean="0">
                            <a:latin typeface="Cambria Math" panose="02040503050406030204" pitchFamily="18" charset="0"/>
                          </a:rPr>
                          <m:t>逆序对数</m:t>
                        </m:r>
                      </m:sup>
                    </m:sSup>
                  </m:oMath>
                </a14:m>
                <a:endParaRPr lang="zh-CN" altLang="en-US" dirty="0"/>
              </a:p>
            </p:txBody>
          </p:sp>
        </mc:Choice>
        <mc:Fallback xmlns="">
          <p:sp>
            <p:nvSpPr>
              <p:cNvPr id="2" name="内容占位符 1">
                <a:extLst>
                  <a:ext uri="{FF2B5EF4-FFF2-40B4-BE49-F238E27FC236}">
                    <a16:creationId xmlns:a16="http://schemas.microsoft.com/office/drawing/2014/main" id="{67B1A3FE-185F-46DA-9E48-E118234447AD}"/>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C0805A6-7CDA-4AFA-A901-7FBA197B42D6}"/>
              </a:ext>
            </a:extLst>
          </p:cNvPr>
          <p:cNvSpPr>
            <a:spLocks noGrp="1"/>
          </p:cNvSpPr>
          <p:nvPr>
            <p:ph type="ctrTitle"/>
          </p:nvPr>
        </p:nvSpPr>
        <p:spPr/>
        <p:txBody>
          <a:bodyPr/>
          <a:lstStyle/>
          <a:p>
            <a:r>
              <a:rPr lang="zh-CN" altLang="en-US" dirty="0"/>
              <a:t>行列式</a:t>
            </a:r>
          </a:p>
        </p:txBody>
      </p:sp>
      <p:sp>
        <p:nvSpPr>
          <p:cNvPr id="4" name="内容占位符 3">
            <a:extLst>
              <a:ext uri="{FF2B5EF4-FFF2-40B4-BE49-F238E27FC236}">
                <a16:creationId xmlns:a16="http://schemas.microsoft.com/office/drawing/2014/main" id="{8506A8CC-8476-4991-8685-C8A54069D67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285531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C4301F4-B0E5-42DC-89EA-00666EACD07A}"/>
                  </a:ext>
                </a:extLst>
              </p:cNvPr>
              <p:cNvSpPr>
                <a:spLocks noGrp="1"/>
              </p:cNvSpPr>
              <p:nvPr>
                <p:ph idx="1"/>
              </p:nvPr>
            </p:nvSpPr>
            <p:spPr>
              <a:xfrm>
                <a:off x="483913" y="1382233"/>
                <a:ext cx="6391900" cy="4938546"/>
              </a:xfrm>
            </p:spPr>
            <p:txBody>
              <a:bodyPr/>
              <a:lstStyle/>
              <a:p>
                <a:r>
                  <a:rPr lang="zh-CN" altLang="en-US" dirty="0"/>
                  <a:t>取</a:t>
                </a:r>
                <a:r>
                  <a:rPr lang="en-US" altLang="zh-CN" dirty="0"/>
                  <a:t>n</a:t>
                </a:r>
                <a:r>
                  <a:rPr lang="zh-CN" altLang="en-US" dirty="0"/>
                  <a:t>个</a:t>
                </a:r>
                <a:r>
                  <a:rPr lang="en-US" altLang="zh-CN" dirty="0"/>
                  <a:t>n</a:t>
                </a:r>
                <a:r>
                  <a:rPr lang="zh-CN" altLang="en-US" dirty="0"/>
                  <a:t>维空间中</a:t>
                </a:r>
                <a:r>
                  <a:rPr lang="zh-CN" altLang="en-US" dirty="0">
                    <a:solidFill>
                      <a:srgbClr val="FFCC00"/>
                    </a:solidFill>
                  </a:rPr>
                  <a:t>线性无关</a:t>
                </a:r>
                <a:r>
                  <a:rPr lang="zh-CN" altLang="en-US" dirty="0"/>
                  <a:t>的向量</a:t>
                </a:r>
                <a:endParaRPr lang="en-US" altLang="zh-CN" dirty="0"/>
              </a:p>
              <a:p>
                <a:r>
                  <a:rPr lang="zh-CN" altLang="en-US" dirty="0"/>
                  <a:t>这</a:t>
                </a:r>
                <a:r>
                  <a:rPr lang="en-US" altLang="zh-CN" dirty="0"/>
                  <a:t>n</a:t>
                </a:r>
                <a:r>
                  <a:rPr lang="zh-CN" altLang="en-US" dirty="0"/>
                  <a:t>个从原点出发的向量张成了一个</a:t>
                </a:r>
                <a:r>
                  <a:rPr lang="en-US" altLang="zh-CN" dirty="0"/>
                  <a:t>n</a:t>
                </a:r>
                <a:r>
                  <a:rPr lang="zh-CN" altLang="en-US" dirty="0"/>
                  <a:t>维的平行多面体</a:t>
                </a:r>
                <a:endParaRPr lang="en-US" altLang="zh-CN" dirty="0"/>
              </a:p>
              <a:p>
                <a:r>
                  <a:rPr lang="zh-CN" altLang="en-US" dirty="0"/>
                  <a:t>将这些排在一起组成一个矩阵</a:t>
                </a:r>
                <a:endParaRPr lang="en-US" altLang="zh-CN" dirty="0"/>
              </a:p>
              <a:p>
                <a:r>
                  <a:rPr lang="zh-CN" altLang="en-US" dirty="0"/>
                  <a:t>并左乘一个矩阵</a:t>
                </a:r>
                <a:r>
                  <a:rPr lang="en-US" altLang="zh-CN" b="1" dirty="0"/>
                  <a:t>A</a:t>
                </a:r>
                <a:r>
                  <a:rPr lang="zh-CN" altLang="en-US" dirty="0"/>
                  <a:t>进行线性变换</a:t>
                </a:r>
                <a:endParaRPr lang="en-US" altLang="zh-CN" dirty="0"/>
              </a:p>
              <a:p>
                <a:r>
                  <a:rPr lang="zh-CN" altLang="en-US" dirty="0"/>
                  <a:t>变换后这些向量张成的平行多面体的体积是原来的</a:t>
                </a:r>
                <a14:m>
                  <m:oMath xmlns:m="http://schemas.openxmlformats.org/officeDocument/2006/math">
                    <m:r>
                      <m:rPr>
                        <m:sty m:val="p"/>
                      </m:rPr>
                      <a:rPr lang="en-US" altLang="zh-CN" b="0" i="0" smtClean="0">
                        <a:latin typeface="Cambria Math" panose="02040503050406030204" pitchFamily="18" charset="0"/>
                      </a:rPr>
                      <m:t>det</m:t>
                    </m:r>
                    <m:r>
                      <a:rPr lang="en-US" altLang="zh-CN" b="0" i="1" smtClean="0">
                        <a:latin typeface="Cambria Math" panose="02040503050406030204" pitchFamily="18" charset="0"/>
                      </a:rPr>
                      <m:t>⁡(</m:t>
                    </m:r>
                    <m:r>
                      <a:rPr lang="en-US" altLang="zh-CN" b="1" i="0" smtClean="0">
                        <a:latin typeface="Cambria Math" panose="02040503050406030204" pitchFamily="18" charset="0"/>
                      </a:rPr>
                      <m:t>𝐀</m:t>
                    </m:r>
                    <m:r>
                      <a:rPr lang="en-US" altLang="zh-CN" b="0" i="1" smtClean="0">
                        <a:latin typeface="Cambria Math" panose="02040503050406030204" pitchFamily="18" charset="0"/>
                      </a:rPr>
                      <m:t>)</m:t>
                    </m:r>
                  </m:oMath>
                </a14:m>
                <a:r>
                  <a:rPr lang="zh-CN" altLang="en-US" dirty="0"/>
                  <a:t>倍</a:t>
                </a:r>
                <a:r>
                  <a:rPr lang="en-US" altLang="zh-CN" dirty="0"/>
                  <a:t>(</a:t>
                </a:r>
                <a:r>
                  <a:rPr lang="zh-CN" altLang="en-US" dirty="0"/>
                  <a:t>有向</a:t>
                </a:r>
                <a:r>
                  <a:rPr lang="en-US" altLang="zh-CN" dirty="0"/>
                  <a:t>)</a:t>
                </a:r>
                <a:endParaRPr lang="zh-CN" altLang="en-US" dirty="0"/>
              </a:p>
            </p:txBody>
          </p:sp>
        </mc:Choice>
        <mc:Fallback xmlns="">
          <p:sp>
            <p:nvSpPr>
              <p:cNvPr id="2" name="内容占位符 1">
                <a:extLst>
                  <a:ext uri="{FF2B5EF4-FFF2-40B4-BE49-F238E27FC236}">
                    <a16:creationId xmlns:a16="http://schemas.microsoft.com/office/drawing/2014/main" id="{AC4301F4-B0E5-42DC-89EA-00666EACD07A}"/>
                  </a:ext>
                </a:extLst>
              </p:cNvPr>
              <p:cNvSpPr>
                <a:spLocks noGrp="1" noRot="1" noChangeAspect="1" noMove="1" noResize="1" noEditPoints="1" noAdjustHandles="1" noChangeArrowheads="1" noChangeShapeType="1" noTextEdit="1"/>
              </p:cNvSpPr>
              <p:nvPr>
                <p:ph idx="1"/>
              </p:nvPr>
            </p:nvSpPr>
            <p:spPr>
              <a:xfrm>
                <a:off x="483913" y="1382233"/>
                <a:ext cx="6391900" cy="4938546"/>
              </a:xfrm>
              <a:blipFill>
                <a:blip r:embed="rId2"/>
                <a:stretch>
                  <a:fillRect l="-1907" r="-95"/>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97D5705-3DDC-4A7D-8FA0-E4B20E02FF3C}"/>
              </a:ext>
            </a:extLst>
          </p:cNvPr>
          <p:cNvSpPr>
            <a:spLocks noGrp="1"/>
          </p:cNvSpPr>
          <p:nvPr>
            <p:ph type="ctrTitle"/>
          </p:nvPr>
        </p:nvSpPr>
        <p:spPr/>
        <p:txBody>
          <a:bodyPr/>
          <a:lstStyle/>
          <a:p>
            <a:r>
              <a:rPr lang="zh-CN" altLang="en-US" dirty="0"/>
              <a:t>行列式的几何意义</a:t>
            </a:r>
          </a:p>
        </p:txBody>
      </p:sp>
      <p:sp>
        <p:nvSpPr>
          <p:cNvPr id="4" name="内容占位符 3">
            <a:extLst>
              <a:ext uri="{FF2B5EF4-FFF2-40B4-BE49-F238E27FC236}">
                <a16:creationId xmlns:a16="http://schemas.microsoft.com/office/drawing/2014/main" id="{6ECD9111-08E6-4BDC-80B5-9B616CF741F0}"/>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0E321CB6-8A21-4888-83D4-055C27CEA409}"/>
                  </a:ext>
                </a:extLst>
              </p:cNvPr>
              <p:cNvSpPr txBox="1"/>
              <p:nvPr/>
            </p:nvSpPr>
            <p:spPr>
              <a:xfrm>
                <a:off x="5414403" y="3336090"/>
                <a:ext cx="1369606" cy="88036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i="1" smtClean="0">
                              <a:latin typeface="Cambria Math" panose="02040503050406030204" pitchFamily="18" charset="0"/>
                            </a:rPr>
                          </m:ctrlPr>
                        </m:dPr>
                        <m:e>
                          <m:m>
                            <m:mPr>
                              <m:mcs>
                                <m:mc>
                                  <m:mcPr>
                                    <m:count m:val="3"/>
                                    <m:mcJc m:val="center"/>
                                  </m:mcPr>
                                </m:mc>
                              </m:mcs>
                              <m:ctrlPr>
                                <a:rPr lang="en-US" altLang="zh-CN" i="1" smtClean="0">
                                  <a:latin typeface="Cambria Math" panose="02040503050406030204" pitchFamily="18" charset="0"/>
                                </a:rPr>
                              </m:ctrlPr>
                            </m:mPr>
                            <m:mr>
                              <m:e>
                                <m:sSub>
                                  <m:sSubPr>
                                    <m:ctrlPr>
                                      <a:rPr lang="en-US" altLang="zh-CN" b="0" i="1" smtClean="0">
                                        <a:latin typeface="Cambria Math" panose="02040503050406030204" pitchFamily="18" charset="0"/>
                                      </a:rPr>
                                    </m:ctrlPr>
                                  </m:sSubPr>
                                  <m:e>
                                    <m:r>
                                      <m:rPr>
                                        <m:brk m:alnAt="7"/>
                                      </m:rPr>
                                      <a:rPr lang="en-US" altLang="zh-CN" b="0" i="1" smtClean="0">
                                        <a:latin typeface="Cambria Math" panose="02040503050406030204" pitchFamily="18" charset="0"/>
                                      </a:rPr>
                                      <m:t>𝑎</m:t>
                                    </m:r>
                                  </m:e>
                                  <m:sub>
                                    <m:r>
                                      <m:rPr>
                                        <m:brk m:alnAt="7"/>
                                      </m:rPr>
                                      <a:rPr lang="en-US" altLang="zh-CN" b="0" i="1" smtClean="0">
                                        <a:latin typeface="Cambria Math" panose="02040503050406030204" pitchFamily="18" charset="0"/>
                                      </a:rPr>
                                      <m:t>1</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1</m:t>
                                    </m:r>
                                  </m:sub>
                                </m:sSub>
                              </m:e>
                            </m:mr>
                            <m:m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2</m:t>
                                    </m:r>
                                  </m:sub>
                                </m:sSub>
                              </m:e>
                            </m:mr>
                            <m:m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3</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3</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3</m:t>
                                    </m:r>
                                  </m:sub>
                                </m:sSub>
                              </m:e>
                            </m:mr>
                          </m:m>
                        </m:e>
                      </m:d>
                    </m:oMath>
                  </m:oMathPara>
                </a14:m>
                <a:endParaRPr lang="zh-CN" altLang="en-US" dirty="0"/>
              </a:p>
            </p:txBody>
          </p:sp>
        </mc:Choice>
        <mc:Fallback xmlns="">
          <p:sp>
            <p:nvSpPr>
              <p:cNvPr id="5" name="文本框 4">
                <a:extLst>
                  <a:ext uri="{FF2B5EF4-FFF2-40B4-BE49-F238E27FC236}">
                    <a16:creationId xmlns:a16="http://schemas.microsoft.com/office/drawing/2014/main" id="{0E321CB6-8A21-4888-83D4-055C27CEA409}"/>
                  </a:ext>
                </a:extLst>
              </p:cNvPr>
              <p:cNvSpPr txBox="1">
                <a:spLocks noRot="1" noChangeAspect="1" noMove="1" noResize="1" noEditPoints="1" noAdjustHandles="1" noChangeArrowheads="1" noChangeShapeType="1" noTextEdit="1"/>
              </p:cNvSpPr>
              <p:nvPr/>
            </p:nvSpPr>
            <p:spPr>
              <a:xfrm>
                <a:off x="5414403" y="3336090"/>
                <a:ext cx="1369606" cy="880369"/>
              </a:xfrm>
              <a:prstGeom prst="rect">
                <a:avLst/>
              </a:prstGeom>
              <a:blipFill>
                <a:blip r:embed="rId3"/>
                <a:stretch>
                  <a:fillRect/>
                </a:stretch>
              </a:blipFill>
            </p:spPr>
            <p:txBody>
              <a:bodyPr/>
              <a:lstStyle/>
              <a:p>
                <a:r>
                  <a:rPr lang="zh-CN" altLang="en-US">
                    <a:noFill/>
                  </a:rPr>
                  <a:t> </a:t>
                </a:r>
              </a:p>
            </p:txBody>
          </p:sp>
        </mc:Fallback>
      </mc:AlternateContent>
      <p:cxnSp>
        <p:nvCxnSpPr>
          <p:cNvPr id="6" name="直接连接符 5">
            <a:extLst>
              <a:ext uri="{FF2B5EF4-FFF2-40B4-BE49-F238E27FC236}">
                <a16:creationId xmlns:a16="http://schemas.microsoft.com/office/drawing/2014/main" id="{4BB2BC55-914C-4765-94A3-B7663681E290}"/>
              </a:ext>
            </a:extLst>
          </p:cNvPr>
          <p:cNvCxnSpPr/>
          <p:nvPr/>
        </p:nvCxnSpPr>
        <p:spPr>
          <a:xfrm>
            <a:off x="5883509" y="3442452"/>
            <a:ext cx="0" cy="738188"/>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 name="直接连接符 6">
            <a:extLst>
              <a:ext uri="{FF2B5EF4-FFF2-40B4-BE49-F238E27FC236}">
                <a16:creationId xmlns:a16="http://schemas.microsoft.com/office/drawing/2014/main" id="{60177D6A-CA56-4811-8DD6-226EA3A27604}"/>
              </a:ext>
            </a:extLst>
          </p:cNvPr>
          <p:cNvCxnSpPr/>
          <p:nvPr/>
        </p:nvCxnSpPr>
        <p:spPr>
          <a:xfrm>
            <a:off x="6376428" y="3442452"/>
            <a:ext cx="0" cy="738188"/>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8" name="图片 7">
            <a:extLst>
              <a:ext uri="{FF2B5EF4-FFF2-40B4-BE49-F238E27FC236}">
                <a16:creationId xmlns:a16="http://schemas.microsoft.com/office/drawing/2014/main" id="{4706A1B4-3B68-437A-A069-0C6AABD061A9}"/>
              </a:ext>
            </a:extLst>
          </p:cNvPr>
          <p:cNvPicPr>
            <a:picLocks noChangeAspect="1"/>
          </p:cNvPicPr>
          <p:nvPr/>
        </p:nvPicPr>
        <p:blipFill>
          <a:blip r:embed="rId4"/>
          <a:stretch>
            <a:fillRect/>
          </a:stretch>
        </p:blipFill>
        <p:spPr>
          <a:xfrm>
            <a:off x="7066292" y="2380929"/>
            <a:ext cx="1994581" cy="1714729"/>
          </a:xfrm>
          <a:prstGeom prst="rect">
            <a:avLst/>
          </a:prstGeom>
        </p:spPr>
      </p:pic>
      <p:pic>
        <p:nvPicPr>
          <p:cNvPr id="11" name="图片 10">
            <a:extLst>
              <a:ext uri="{FF2B5EF4-FFF2-40B4-BE49-F238E27FC236}">
                <a16:creationId xmlns:a16="http://schemas.microsoft.com/office/drawing/2014/main" id="{73A570E2-0266-4ADA-B980-FE5CD3402440}"/>
              </a:ext>
            </a:extLst>
          </p:cNvPr>
          <p:cNvPicPr>
            <a:picLocks noChangeAspect="1"/>
          </p:cNvPicPr>
          <p:nvPr/>
        </p:nvPicPr>
        <p:blipFill>
          <a:blip r:embed="rId5"/>
          <a:stretch>
            <a:fillRect/>
          </a:stretch>
        </p:blipFill>
        <p:spPr>
          <a:xfrm>
            <a:off x="9407729" y="2288003"/>
            <a:ext cx="2190729" cy="1647963"/>
          </a:xfrm>
          <a:prstGeom prst="rect">
            <a:avLst/>
          </a:prstGeom>
        </p:spPr>
      </p:pic>
    </p:spTree>
    <p:extLst>
      <p:ext uri="{BB962C8B-B14F-4D97-AF65-F5344CB8AC3E}">
        <p14:creationId xmlns:p14="http://schemas.microsoft.com/office/powerpoint/2010/main" val="1317971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EBCF44D-5C7B-4A00-BE77-49EDE5A18A2E}"/>
                  </a:ext>
                </a:extLst>
              </p:cNvPr>
              <p:cNvSpPr>
                <a:spLocks noGrp="1"/>
              </p:cNvSpPr>
              <p:nvPr>
                <p:ph idx="1"/>
              </p:nvPr>
            </p:nvSpPr>
            <p:spPr/>
            <p:txBody>
              <a:bodyPr/>
              <a:lstStyle/>
              <a:p>
                <a:r>
                  <a:rPr lang="zh-CN" altLang="en-US" dirty="0"/>
                  <a:t>矩阵可逆的判据：</a:t>
                </a:r>
                <a14:m>
                  <m:oMath xmlns:m="http://schemas.openxmlformats.org/officeDocument/2006/math">
                    <m:func>
                      <m:funcPr>
                        <m:ctrlPr>
                          <a:rPr lang="en-US" altLang="zh-CN" b="0" i="1" smtClean="0">
                            <a:solidFill>
                              <a:srgbClr val="FFCC00"/>
                            </a:solidFill>
                            <a:latin typeface="Cambria Math" panose="02040503050406030204" pitchFamily="18" charset="0"/>
                          </a:rPr>
                        </m:ctrlPr>
                      </m:funcPr>
                      <m:fName>
                        <m:r>
                          <m:rPr>
                            <m:sty m:val="p"/>
                          </m:rPr>
                          <a:rPr lang="en-US" altLang="zh-CN" b="0" i="0" smtClean="0">
                            <a:solidFill>
                              <a:srgbClr val="FFCC00"/>
                            </a:solidFill>
                            <a:latin typeface="Cambria Math" panose="02040503050406030204" pitchFamily="18" charset="0"/>
                          </a:rPr>
                          <m:t>det</m:t>
                        </m:r>
                      </m:fName>
                      <m:e>
                        <m:d>
                          <m:dPr>
                            <m:ctrlPr>
                              <a:rPr lang="en-US" altLang="zh-CN" b="1" i="1" smtClean="0">
                                <a:solidFill>
                                  <a:srgbClr val="FFCC00"/>
                                </a:solidFill>
                                <a:latin typeface="Cambria Math" panose="02040503050406030204" pitchFamily="18" charset="0"/>
                              </a:rPr>
                            </m:ctrlPr>
                          </m:dPr>
                          <m:e>
                            <m:r>
                              <a:rPr lang="en-US" altLang="zh-CN" b="1" i="0" smtClean="0">
                                <a:solidFill>
                                  <a:srgbClr val="FFCC00"/>
                                </a:solidFill>
                                <a:latin typeface="Cambria Math" panose="02040503050406030204" pitchFamily="18" charset="0"/>
                              </a:rPr>
                              <m:t>𝐀</m:t>
                            </m:r>
                          </m:e>
                        </m:d>
                      </m:e>
                    </m:func>
                    <m:r>
                      <a:rPr lang="en-US" altLang="zh-CN" i="0">
                        <a:solidFill>
                          <a:srgbClr val="FFCC00"/>
                        </a:solidFill>
                        <a:latin typeface="Cambria Math" panose="02040503050406030204" pitchFamily="18" charset="0"/>
                      </a:rPr>
                      <m:t>=</m:t>
                    </m:r>
                    <m:r>
                      <a:rPr lang="en-US" altLang="zh-CN" b="0" i="0" smtClean="0">
                        <a:solidFill>
                          <a:srgbClr val="FFCC00"/>
                        </a:solidFill>
                        <a:latin typeface="Cambria Math" panose="02040503050406030204" pitchFamily="18" charset="0"/>
                      </a:rPr>
                      <m:t>0</m:t>
                    </m:r>
                    <m:r>
                      <a:rPr lang="en-US" altLang="zh-CN" b="0" i="0" smtClean="0">
                        <a:solidFill>
                          <a:srgbClr val="FFCC00"/>
                        </a:solidFill>
                        <a:latin typeface="Cambria Math" panose="02040503050406030204" pitchFamily="18" charset="0"/>
                        <a:ea typeface="Cambria Math" panose="02040503050406030204" pitchFamily="18" charset="0"/>
                      </a:rPr>
                      <m:t>↔</m:t>
                    </m:r>
                  </m:oMath>
                </a14:m>
                <a:r>
                  <a:rPr lang="zh-CN" altLang="en-US" dirty="0">
                    <a:solidFill>
                      <a:srgbClr val="FFCC00"/>
                    </a:solidFill>
                  </a:rPr>
                  <a:t>矩阵不可逆</a:t>
                </a:r>
                <a:endParaRPr lang="en-US" altLang="zh-CN" dirty="0"/>
              </a:p>
              <a:p>
                <a:r>
                  <a:rPr lang="en-US" altLang="zh-CN" dirty="0"/>
                  <a:t>	</a:t>
                </a:r>
                <a:r>
                  <a:rPr lang="zh-CN" altLang="en-US" dirty="0"/>
                  <a:t>如果矩阵可逆，那么对变换后矩阵左乘逆矩阵可将向量还原</a:t>
                </a:r>
                <a:endParaRPr lang="en-US" altLang="zh-CN" dirty="0"/>
              </a:p>
              <a:p>
                <a:r>
                  <a:rPr lang="en-US" altLang="zh-CN" dirty="0"/>
                  <a:t>	</a:t>
                </a:r>
                <a14:m>
                  <m:oMath xmlns:m="http://schemas.openxmlformats.org/officeDocument/2006/math">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det</m:t>
                        </m:r>
                      </m:fName>
                      <m:e>
                        <m:d>
                          <m:dPr>
                            <m:ctrlPr>
                              <a:rPr lang="en-US" altLang="zh-CN" b="0" i="1" smtClean="0">
                                <a:latin typeface="Cambria Math" panose="02040503050406030204" pitchFamily="18" charset="0"/>
                              </a:rPr>
                            </m:ctrlPr>
                          </m:dPr>
                          <m:e>
                            <m:r>
                              <a:rPr lang="en-US" altLang="zh-CN" b="1" i="0" smtClean="0">
                                <a:latin typeface="Cambria Math" panose="02040503050406030204" pitchFamily="18" charset="0"/>
                              </a:rPr>
                              <m:t>𝐀</m:t>
                            </m:r>
                          </m:e>
                        </m:d>
                      </m:e>
                    </m:func>
                    <m:r>
                      <a:rPr lang="en-US" altLang="zh-CN" b="0" i="0" smtClean="0">
                        <a:latin typeface="Cambria Math" panose="02040503050406030204" pitchFamily="18" charset="0"/>
                      </a:rPr>
                      <m:t>=0</m:t>
                    </m:r>
                  </m:oMath>
                </a14:m>
                <a:r>
                  <a:rPr lang="zh-CN" altLang="en-US" dirty="0"/>
                  <a:t>表明</a:t>
                </a:r>
                <a:r>
                  <a:rPr lang="en-US" altLang="zh-CN" dirty="0"/>
                  <a:t>A</a:t>
                </a:r>
                <a:r>
                  <a:rPr lang="zh-CN" altLang="en-US" dirty="0"/>
                  <a:t>代表的变换将向量组「压平」至更低维度，无法还原</a:t>
                </a:r>
                <a:endParaRPr lang="en-US" altLang="zh-CN" dirty="0"/>
              </a:p>
              <a:p>
                <a:endParaRPr lang="en-US" altLang="zh-CN" dirty="0"/>
              </a:p>
              <a:p>
                <a:r>
                  <a:rPr lang="en-US" altLang="zh-CN" dirty="0"/>
                  <a:t>n</a:t>
                </a:r>
                <a:r>
                  <a:rPr lang="zh-CN" altLang="en-US" dirty="0"/>
                  <a:t>个向量张成的平行多面体的体积：</a:t>
                </a:r>
                <a:endParaRPr lang="en-US" altLang="zh-CN" dirty="0"/>
              </a:p>
              <a:p>
                <a:r>
                  <a:rPr lang="en-US" altLang="zh-CN" dirty="0"/>
                  <a:t>	</a:t>
                </a:r>
                <a:r>
                  <a:rPr lang="zh-CN" altLang="en-US" dirty="0"/>
                  <a:t>设</a:t>
                </a:r>
                <a14:m>
                  <m:oMath xmlns:m="http://schemas.openxmlformats.org/officeDocument/2006/math">
                    <m:r>
                      <a:rPr lang="en-US" altLang="zh-CN" b="1" i="0" smtClean="0">
                        <a:latin typeface="Cambria Math" panose="02040503050406030204" pitchFamily="18" charset="0"/>
                      </a:rPr>
                      <m:t>𝐀</m:t>
                    </m:r>
                    <m:r>
                      <a:rPr lang="zh-CN" altLang="en-US" b="0" i="0">
                        <a:latin typeface="Cambria Math" panose="02040503050406030204" pitchFamily="18" charset="0"/>
                      </a:rPr>
                      <m:t>是</m:t>
                    </m:r>
                  </m:oMath>
                </a14:m>
                <a:r>
                  <a:rPr lang="en-US" altLang="zh-CN" dirty="0"/>
                  <a:t>n</a:t>
                </a:r>
                <a:r>
                  <a:rPr lang="zh-CN" altLang="en-US" dirty="0"/>
                  <a:t>个列向量组成的矩阵，</a:t>
                </a:r>
                <a14:m>
                  <m:oMath xmlns:m="http://schemas.openxmlformats.org/officeDocument/2006/math">
                    <m:r>
                      <a:rPr lang="en-US" altLang="zh-CN" b="1" i="0" dirty="0">
                        <a:latin typeface="Cambria Math" panose="02040503050406030204" pitchFamily="18" charset="0"/>
                      </a:rPr>
                      <m:t>𝐈</m:t>
                    </m:r>
                    <m:r>
                      <a:rPr lang="zh-CN" altLang="en-US" b="0" i="0" dirty="0" smtClean="0">
                        <a:latin typeface="Cambria Math" panose="02040503050406030204" pitchFamily="18" charset="0"/>
                      </a:rPr>
                      <m:t>为</m:t>
                    </m:r>
                  </m:oMath>
                </a14:m>
                <a:r>
                  <a:rPr lang="zh-CN" altLang="en-US" dirty="0"/>
                  <a:t>相应维度的单位矩阵</a:t>
                </a:r>
                <a:endParaRPr lang="en-US" altLang="zh-CN" dirty="0"/>
              </a:p>
              <a:p>
                <a:r>
                  <a:rPr lang="en-US" altLang="zh-CN" b="1" dirty="0"/>
                  <a:t>	</a:t>
                </a:r>
                <a14:m>
                  <m:oMath xmlns:m="http://schemas.openxmlformats.org/officeDocument/2006/math">
                    <m:r>
                      <a:rPr lang="en-US" altLang="zh-CN" b="1" i="0" smtClean="0">
                        <a:latin typeface="Cambria Math" panose="02040503050406030204" pitchFamily="18" charset="0"/>
                      </a:rPr>
                      <m:t>𝐈</m:t>
                    </m:r>
                  </m:oMath>
                </a14:m>
                <a:r>
                  <a:rPr lang="zh-CN" altLang="en-US" dirty="0"/>
                  <a:t>左乘</a:t>
                </a:r>
                <a14:m>
                  <m:oMath xmlns:m="http://schemas.openxmlformats.org/officeDocument/2006/math">
                    <m:r>
                      <a:rPr lang="en-US" altLang="zh-CN" b="1" i="0" smtClean="0">
                        <a:latin typeface="Cambria Math" panose="02040503050406030204" pitchFamily="18" charset="0"/>
                      </a:rPr>
                      <m:t>𝐀</m:t>
                    </m:r>
                    <m:r>
                      <a:rPr lang="zh-CN" altLang="en-US" b="0" i="0">
                        <a:latin typeface="Cambria Math" panose="02040503050406030204" pitchFamily="18" charset="0"/>
                      </a:rPr>
                      <m:t>变换</m:t>
                    </m:r>
                  </m:oMath>
                </a14:m>
                <a:r>
                  <a:rPr lang="zh-CN" altLang="en-US" dirty="0"/>
                  <a:t>后即得到</a:t>
                </a:r>
                <a14:m>
                  <m:oMath xmlns:m="http://schemas.openxmlformats.org/officeDocument/2006/math">
                    <m:r>
                      <a:rPr lang="en-US" altLang="zh-CN" b="1" i="0" smtClean="0">
                        <a:latin typeface="Cambria Math" panose="02040503050406030204" pitchFamily="18" charset="0"/>
                      </a:rPr>
                      <m:t>𝐀</m:t>
                    </m:r>
                    <m:r>
                      <a:rPr lang="zh-CN" altLang="en-US" b="0" i="1">
                        <a:latin typeface="Cambria Math" panose="02040503050406030204" pitchFamily="18" charset="0"/>
                      </a:rPr>
                      <m:t>张成</m:t>
                    </m:r>
                  </m:oMath>
                </a14:m>
                <a:r>
                  <a:rPr lang="zh-CN" altLang="en-US" dirty="0"/>
                  <a:t>的平行多面体</a:t>
                </a:r>
                <a:r>
                  <a:rPr lang="en-US" altLang="zh-CN" dirty="0"/>
                  <a:t>(</a:t>
                </a:r>
                <a14:m>
                  <m:oMath xmlns:m="http://schemas.openxmlformats.org/officeDocument/2006/math">
                    <m:r>
                      <a:rPr lang="en-US" altLang="zh-CN" b="1">
                        <a:latin typeface="Cambria Math" panose="02040503050406030204" pitchFamily="18" charset="0"/>
                      </a:rPr>
                      <m:t>𝐀</m:t>
                    </m:r>
                    <m:r>
                      <a:rPr lang="en-US" altLang="zh-CN" b="1">
                        <a:latin typeface="Cambria Math" panose="02040503050406030204" pitchFamily="18" charset="0"/>
                        <a:ea typeface="Cambria Math" panose="02040503050406030204" pitchFamily="18" charset="0"/>
                      </a:rPr>
                      <m:t>×</m:t>
                    </m:r>
                    <m:r>
                      <a:rPr lang="en-US" altLang="zh-CN" b="1">
                        <a:latin typeface="Cambria Math" panose="02040503050406030204" pitchFamily="18" charset="0"/>
                        <a:ea typeface="Cambria Math" panose="02040503050406030204" pitchFamily="18" charset="0"/>
                      </a:rPr>
                      <m:t>𝐈</m:t>
                    </m:r>
                    <m:r>
                      <a:rPr lang="en-US" altLang="zh-CN" b="1" i="0"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𝐀</m:t>
                    </m:r>
                  </m:oMath>
                </a14:m>
                <a:r>
                  <a:rPr lang="en-US" altLang="zh-CN" dirty="0"/>
                  <a:t>)</a:t>
                </a:r>
              </a:p>
              <a:p>
                <a:r>
                  <a:rPr lang="en-US" altLang="zh-CN" b="1" dirty="0"/>
                  <a:t>	</a:t>
                </a:r>
                <a14:m>
                  <m:oMath xmlns:m="http://schemas.openxmlformats.org/officeDocument/2006/math">
                    <m:r>
                      <a:rPr lang="en-US" altLang="zh-CN" b="1">
                        <a:latin typeface="Cambria Math" panose="02040503050406030204" pitchFamily="18" charset="0"/>
                      </a:rPr>
                      <m:t>𝐈</m:t>
                    </m:r>
                  </m:oMath>
                </a14:m>
                <a:r>
                  <a:rPr lang="zh-CN" altLang="en-US" dirty="0"/>
                  <a:t>张成的体积为</a:t>
                </a:r>
                <a:r>
                  <a:rPr lang="en-US" altLang="zh-CN" dirty="0"/>
                  <a:t>1</a:t>
                </a:r>
                <a:r>
                  <a:rPr lang="zh-CN" altLang="en-US" dirty="0"/>
                  <a:t>，左乘</a:t>
                </a:r>
                <a14:m>
                  <m:oMath xmlns:m="http://schemas.openxmlformats.org/officeDocument/2006/math">
                    <m:r>
                      <a:rPr lang="en-US" altLang="zh-CN" b="1">
                        <a:latin typeface="Cambria Math" panose="02040503050406030204" pitchFamily="18" charset="0"/>
                      </a:rPr>
                      <m:t>𝐀</m:t>
                    </m:r>
                  </m:oMath>
                </a14:m>
                <a:r>
                  <a:rPr lang="zh-CN" altLang="en-US" dirty="0"/>
                  <a:t>使其体积变成原来的</a:t>
                </a:r>
                <a14:m>
                  <m:oMath xmlns:m="http://schemas.openxmlformats.org/officeDocument/2006/math">
                    <m:r>
                      <m:rPr>
                        <m:sty m:val="p"/>
                      </m:rPr>
                      <a:rPr lang="en-US" altLang="zh-CN" b="1" i="1" dirty="0">
                        <a:latin typeface="Cambria Math" panose="02040503050406030204" pitchFamily="18" charset="0"/>
                      </a:rPr>
                      <m:t>det</m:t>
                    </m:r>
                    <m:r>
                      <a:rPr lang="en-US" altLang="zh-CN" b="1" i="1" dirty="0" smtClean="0">
                        <a:latin typeface="Cambria Math" panose="02040503050406030204" pitchFamily="18" charset="0"/>
                      </a:rPr>
                      <m:t>(</m:t>
                    </m:r>
                    <m:r>
                      <a:rPr lang="en-US" altLang="zh-CN" b="1">
                        <a:latin typeface="Cambria Math" panose="02040503050406030204" pitchFamily="18" charset="0"/>
                      </a:rPr>
                      <m:t>𝐀</m:t>
                    </m:r>
                    <m:r>
                      <a:rPr lang="en-US" altLang="zh-CN" b="1" i="1" dirty="0" smtClean="0">
                        <a:latin typeface="Cambria Math" panose="02040503050406030204" pitchFamily="18" charset="0"/>
                      </a:rPr>
                      <m:t>)</m:t>
                    </m:r>
                  </m:oMath>
                </a14:m>
                <a:r>
                  <a:rPr lang="zh-CN" altLang="en-US" dirty="0"/>
                  <a:t>倍，故</a:t>
                </a:r>
                <a14:m>
                  <m:oMath xmlns:m="http://schemas.openxmlformats.org/officeDocument/2006/math">
                    <m:r>
                      <a:rPr lang="en-US" altLang="zh-CN" b="1">
                        <a:latin typeface="Cambria Math" panose="02040503050406030204" pitchFamily="18" charset="0"/>
                      </a:rPr>
                      <m:t>𝐀</m:t>
                    </m:r>
                  </m:oMath>
                </a14:m>
                <a:r>
                  <a:rPr lang="zh-CN" altLang="en-US" dirty="0"/>
                  <a:t>张成的平行多面体的有向体积为</a:t>
                </a:r>
                <a14:m>
                  <m:oMath xmlns:m="http://schemas.openxmlformats.org/officeDocument/2006/math">
                    <m:r>
                      <m:rPr>
                        <m:sty m:val="p"/>
                      </m:rPr>
                      <a:rPr lang="en-US" altLang="zh-CN" b="1" i="1" dirty="0">
                        <a:latin typeface="Cambria Math" panose="02040503050406030204" pitchFamily="18" charset="0"/>
                      </a:rPr>
                      <m:t>det</m:t>
                    </m:r>
                    <m:r>
                      <a:rPr lang="en-US" altLang="zh-CN" b="1" i="1" dirty="0">
                        <a:latin typeface="Cambria Math" panose="02040503050406030204" pitchFamily="18" charset="0"/>
                      </a:rPr>
                      <m:t>(</m:t>
                    </m:r>
                    <m:r>
                      <a:rPr lang="en-US" altLang="zh-CN" b="1">
                        <a:latin typeface="Cambria Math" panose="02040503050406030204" pitchFamily="18" charset="0"/>
                      </a:rPr>
                      <m:t>𝐀</m:t>
                    </m:r>
                    <m:r>
                      <a:rPr lang="en-US" altLang="zh-CN" b="1" i="1" dirty="0">
                        <a:latin typeface="Cambria Math" panose="02040503050406030204" pitchFamily="18" charset="0"/>
                      </a:rPr>
                      <m:t>)</m:t>
                    </m:r>
                  </m:oMath>
                </a14:m>
                <a:endParaRPr lang="zh-CN" altLang="en-US" b="1" dirty="0"/>
              </a:p>
            </p:txBody>
          </p:sp>
        </mc:Choice>
        <mc:Fallback xmlns="">
          <p:sp>
            <p:nvSpPr>
              <p:cNvPr id="2" name="内容占位符 1">
                <a:extLst>
                  <a:ext uri="{FF2B5EF4-FFF2-40B4-BE49-F238E27FC236}">
                    <a16:creationId xmlns:a16="http://schemas.microsoft.com/office/drawing/2014/main" id="{9EBCF44D-5C7B-4A00-BE77-49EDE5A18A2E}"/>
                  </a:ext>
                </a:extLst>
              </p:cNvPr>
              <p:cNvSpPr>
                <a:spLocks noGrp="1" noRot="1" noChangeAspect="1" noMove="1" noResize="1" noEditPoints="1" noAdjustHandles="1" noChangeArrowheads="1" noChangeShapeType="1" noTextEdit="1"/>
              </p:cNvSpPr>
              <p:nvPr>
                <p:ph idx="1"/>
              </p:nvPr>
            </p:nvSpPr>
            <p:spPr>
              <a:blipFill>
                <a:blip r:embed="rId2"/>
                <a:stretch>
                  <a:fillRect l="-1217" t="-988" r="-406" b="-234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7A1B480-4ED2-469B-9076-E5869FE8D532}"/>
              </a:ext>
            </a:extLst>
          </p:cNvPr>
          <p:cNvSpPr>
            <a:spLocks noGrp="1"/>
          </p:cNvSpPr>
          <p:nvPr>
            <p:ph type="ctrTitle"/>
          </p:nvPr>
        </p:nvSpPr>
        <p:spPr/>
        <p:txBody>
          <a:bodyPr/>
          <a:lstStyle/>
          <a:p>
            <a:r>
              <a:rPr lang="zh-CN" altLang="en-US" dirty="0"/>
              <a:t>几何意义的应用</a:t>
            </a:r>
          </a:p>
        </p:txBody>
      </p:sp>
      <p:sp>
        <p:nvSpPr>
          <p:cNvPr id="4" name="内容占位符 3">
            <a:extLst>
              <a:ext uri="{FF2B5EF4-FFF2-40B4-BE49-F238E27FC236}">
                <a16:creationId xmlns:a16="http://schemas.microsoft.com/office/drawing/2014/main" id="{020389A9-5876-4A7B-BEE7-DF0779926F2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658233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14A66FF-F9F4-467B-B2CE-83A579BE3A5F}"/>
              </a:ext>
            </a:extLst>
          </p:cNvPr>
          <p:cNvSpPr>
            <a:spLocks noGrp="1"/>
          </p:cNvSpPr>
          <p:nvPr>
            <p:ph idx="1"/>
          </p:nvPr>
        </p:nvSpPr>
        <p:spPr/>
        <p:txBody>
          <a:bodyPr/>
          <a:lstStyle/>
          <a:p>
            <a:r>
              <a:rPr lang="zh-CN" altLang="en-US" dirty="0"/>
              <a:t>向量、面积，二维向量叉积？</a:t>
            </a:r>
            <a:endParaRPr lang="en-US" altLang="zh-CN" dirty="0"/>
          </a:p>
          <a:p>
            <a:endParaRPr lang="zh-CN" altLang="en-US" dirty="0"/>
          </a:p>
        </p:txBody>
      </p:sp>
      <p:sp>
        <p:nvSpPr>
          <p:cNvPr id="3" name="标题 2">
            <a:extLst>
              <a:ext uri="{FF2B5EF4-FFF2-40B4-BE49-F238E27FC236}">
                <a16:creationId xmlns:a16="http://schemas.microsoft.com/office/drawing/2014/main" id="{150EF0F6-2995-4A50-914B-EAC853C0C13A}"/>
              </a:ext>
            </a:extLst>
          </p:cNvPr>
          <p:cNvSpPr>
            <a:spLocks noGrp="1"/>
          </p:cNvSpPr>
          <p:nvPr>
            <p:ph type="ctrTitle"/>
          </p:nvPr>
        </p:nvSpPr>
        <p:spPr/>
        <p:txBody>
          <a:bodyPr/>
          <a:lstStyle/>
          <a:p>
            <a:r>
              <a:rPr lang="zh-CN" altLang="en-US" dirty="0"/>
              <a:t>行列式的几何意义</a:t>
            </a:r>
          </a:p>
        </p:txBody>
      </p:sp>
      <p:sp>
        <p:nvSpPr>
          <p:cNvPr id="4" name="内容占位符 3">
            <a:extLst>
              <a:ext uri="{FF2B5EF4-FFF2-40B4-BE49-F238E27FC236}">
                <a16:creationId xmlns:a16="http://schemas.microsoft.com/office/drawing/2014/main" id="{AF4CE733-5AED-4315-A432-80C2F12AB47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60250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098194E-4097-463F-8E93-423B9F88BDBB}"/>
                  </a:ext>
                </a:extLst>
              </p:cNvPr>
              <p:cNvSpPr>
                <a:spLocks noGrp="1"/>
              </p:cNvSpPr>
              <p:nvPr>
                <p:ph idx="1"/>
              </p:nvPr>
            </p:nvSpPr>
            <p:spPr/>
            <p:txBody>
              <a:bodyPr>
                <a:normAutofit lnSpcReduction="10000"/>
              </a:bodyPr>
              <a:lstStyle/>
              <a:p>
                <a:pPr/>
                <a14:m>
                  <m:oMathPara xmlns:m="http://schemas.openxmlformats.org/officeDocument/2006/math">
                    <m:oMathParaPr>
                      <m:jc m:val="centerGroup"/>
                    </m:oMathParaPr>
                    <m:oMath xmlns:m="http://schemas.openxmlformats.org/officeDocument/2006/math">
                      <m:func>
                        <m:funcPr>
                          <m:ctrlPr>
                            <a:rPr lang="en-US" altLang="zh-CN" i="1" smtClean="0">
                              <a:latin typeface="Cambria Math" panose="02040503050406030204" pitchFamily="18" charset="0"/>
                            </a:rPr>
                          </m:ctrlPr>
                        </m:funcPr>
                        <m:fName>
                          <m:r>
                            <m:rPr>
                              <m:sty m:val="p"/>
                            </m:rPr>
                            <a:rPr lang="en-US" altLang="zh-CN">
                              <a:latin typeface="Cambria Math" panose="02040503050406030204" pitchFamily="18" charset="0"/>
                            </a:rPr>
                            <m:t>det</m:t>
                          </m:r>
                        </m:fName>
                        <m:e>
                          <m:d>
                            <m:dPr>
                              <m:ctrlPr>
                                <a:rPr lang="en-US" altLang="zh-CN" i="1">
                                  <a:latin typeface="Cambria Math" panose="02040503050406030204" pitchFamily="18" charset="0"/>
                                </a:rPr>
                              </m:ctrlPr>
                            </m:dPr>
                            <m:e>
                              <m:r>
                                <a:rPr lang="en-US" altLang="zh-CN" b="1">
                                  <a:latin typeface="Cambria Math" panose="02040503050406030204" pitchFamily="18" charset="0"/>
                                </a:rPr>
                                <m:t>𝐀</m:t>
                              </m:r>
                            </m:e>
                          </m:d>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a:rPr lang="en-US" altLang="zh-CN" i="1">
                                  <a:latin typeface="Cambria Math" panose="02040503050406030204" pitchFamily="18" charset="0"/>
                                </a:rPr>
                                <m:t>𝜎</m:t>
                              </m:r>
                              <m:r>
                                <a:rPr lang="en-US" altLang="zh-CN" i="1">
                                  <a:latin typeface="Cambria Math" panose="02040503050406030204" pitchFamily="18" charset="0"/>
                                </a:rPr>
                                <m:t>∈</m:t>
                              </m:r>
                              <m:r>
                                <a:rPr lang="en-US" altLang="zh-CN" i="1">
                                  <a:latin typeface="Cambria Math" panose="02040503050406030204" pitchFamily="18" charset="0"/>
                                </a:rPr>
                                <m:t>𝑆</m:t>
                              </m:r>
                            </m:sub>
                            <m:sup/>
                            <m:e>
                              <m:r>
                                <m:rPr>
                                  <m:sty m:val="p"/>
                                </m:rPr>
                                <a:rPr lang="en-US" altLang="zh-CN">
                                  <a:latin typeface="Cambria Math" panose="02040503050406030204" pitchFamily="18" charset="0"/>
                                </a:rPr>
                                <m:t>sgn</m:t>
                              </m:r>
                              <m:r>
                                <a:rPr lang="en-US" altLang="zh-CN" i="1">
                                  <a:latin typeface="Cambria Math" panose="02040503050406030204" pitchFamily="18" charset="0"/>
                                </a:rPr>
                                <m:t>⁡(</m:t>
                              </m:r>
                              <m:r>
                                <a:rPr lang="en-US" altLang="zh-CN" i="1">
                                  <a:latin typeface="Cambria Math" panose="02040503050406030204" pitchFamily="18" charset="0"/>
                                </a:rPr>
                                <m:t>𝜎</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b="1">
                                          <a:latin typeface="Cambria Math" panose="02040503050406030204" pitchFamily="18" charset="0"/>
                                        </a:rPr>
                                        <m:t>𝐀</m:t>
                                      </m:r>
                                    </m:e>
                                    <m:sub>
                                      <m:r>
                                        <a:rPr lang="en-US" altLang="zh-CN" i="1">
                                          <a:latin typeface="Cambria Math" panose="02040503050406030204" pitchFamily="18" charset="0"/>
                                        </a:rPr>
                                        <m:t>𝑖</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𝜎</m:t>
                                          </m:r>
                                        </m:e>
                                        <m:sub>
                                          <m:r>
                                            <a:rPr lang="en-US" altLang="zh-CN" i="1">
                                              <a:latin typeface="Cambria Math" panose="02040503050406030204" pitchFamily="18" charset="0"/>
                                            </a:rPr>
                                            <m:t>𝑖</m:t>
                                          </m:r>
                                        </m:sub>
                                      </m:sSub>
                                    </m:sub>
                                  </m:sSub>
                                </m:e>
                              </m:nary>
                            </m:e>
                          </m:nary>
                        </m:e>
                      </m:func>
                    </m:oMath>
                  </m:oMathPara>
                </a14:m>
                <a:endParaRPr lang="en-US" altLang="zh-CN" dirty="0"/>
              </a:p>
              <a:p>
                <a:r>
                  <a:rPr lang="zh-CN" altLang="en-US" dirty="0"/>
                  <a:t>行列式的性质：</a:t>
                </a:r>
                <a:endParaRPr lang="en-US" altLang="zh-CN" dirty="0"/>
              </a:p>
              <a:p>
                <a:r>
                  <a:rPr lang="en-US" altLang="zh-CN" b="0" dirty="0"/>
                  <a:t> </a:t>
                </a:r>
                <a14:m>
                  <m:oMath xmlns:m="http://schemas.openxmlformats.org/officeDocument/2006/math">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det</m:t>
                        </m:r>
                      </m:fName>
                      <m:e>
                        <m:d>
                          <m:dPr>
                            <m:ctrlPr>
                              <a:rPr lang="en-US" altLang="zh-CN" b="1" i="1" smtClean="0">
                                <a:latin typeface="Cambria Math" panose="02040503050406030204" pitchFamily="18" charset="0"/>
                              </a:rPr>
                            </m:ctrlPr>
                          </m:dPr>
                          <m:e>
                            <m:r>
                              <a:rPr lang="en-US" altLang="zh-CN" b="1" i="0" smtClean="0">
                                <a:latin typeface="Cambria Math" panose="02040503050406030204" pitchFamily="18" charset="0"/>
                              </a:rPr>
                              <m:t>𝐀𝐁</m:t>
                            </m:r>
                          </m:e>
                        </m:d>
                      </m:e>
                    </m:func>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det</m:t>
                        </m:r>
                      </m:fName>
                      <m:e>
                        <m:d>
                          <m:dPr>
                            <m:ctrlPr>
                              <a:rPr lang="en-US" altLang="zh-CN" b="1" i="1" smtClean="0">
                                <a:latin typeface="Cambria Math" panose="02040503050406030204" pitchFamily="18" charset="0"/>
                              </a:rPr>
                            </m:ctrlPr>
                          </m:dPr>
                          <m:e>
                            <m:r>
                              <a:rPr lang="en-US" altLang="zh-CN" b="1" i="0" smtClean="0">
                                <a:latin typeface="Cambria Math" panose="02040503050406030204" pitchFamily="18" charset="0"/>
                              </a:rPr>
                              <m:t>𝐀</m:t>
                            </m:r>
                          </m:e>
                        </m:d>
                      </m:e>
                    </m:func>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det</m:t>
                    </m:r>
                    <m:r>
                      <a:rPr lang="en-US" altLang="zh-CN" b="0" i="1" smtClean="0">
                        <a:latin typeface="Cambria Math" panose="02040503050406030204" pitchFamily="18" charset="0"/>
                      </a:rPr>
                      <m:t>⁡(</m:t>
                    </m:r>
                    <m:r>
                      <a:rPr lang="en-US" altLang="zh-CN" b="1" i="0" smtClean="0">
                        <a:latin typeface="Cambria Math" panose="02040503050406030204" pitchFamily="18" charset="0"/>
                      </a:rPr>
                      <m:t>𝐁</m:t>
                    </m:r>
                    <m:r>
                      <a:rPr lang="en-US" altLang="zh-CN" b="0" i="1" smtClean="0">
                        <a:latin typeface="Cambria Math" panose="02040503050406030204" pitchFamily="18" charset="0"/>
                      </a:rPr>
                      <m:t>)</m:t>
                    </m:r>
                  </m:oMath>
                </a14:m>
                <a:r>
                  <a:rPr lang="en-US" altLang="zh-CN" sz="1600" dirty="0"/>
                  <a:t>(</a:t>
                </a:r>
                <a:r>
                  <a:rPr lang="zh-CN" altLang="en-US" sz="1600" dirty="0"/>
                  <a:t>由于矩阵乘法结合律，先进行</a:t>
                </a:r>
                <a:r>
                  <a:rPr lang="en-US" altLang="zh-CN" sz="1600" dirty="0"/>
                  <a:t>B</a:t>
                </a:r>
                <a:r>
                  <a:rPr lang="zh-CN" altLang="en-US" sz="1600" dirty="0"/>
                  <a:t>的变换再进行</a:t>
                </a:r>
                <a:r>
                  <a:rPr lang="en-US" altLang="zh-CN" sz="1600" dirty="0"/>
                  <a:t>A</a:t>
                </a:r>
                <a:r>
                  <a:rPr lang="zh-CN" altLang="en-US" sz="1600" dirty="0"/>
                  <a:t>的变换和进行</a:t>
                </a:r>
                <a:r>
                  <a:rPr lang="en-US" altLang="zh-CN" sz="1600" dirty="0"/>
                  <a:t>AB</a:t>
                </a:r>
                <a:r>
                  <a:rPr lang="zh-CN" altLang="en-US" sz="1600" dirty="0"/>
                  <a:t>的变换效果一样，故体积变化倍数也相同</a:t>
                </a:r>
                <a:r>
                  <a:rPr lang="en-US" altLang="zh-CN" sz="1600" dirty="0"/>
                  <a:t>)</a:t>
                </a:r>
              </a:p>
              <a:p>
                <a:r>
                  <a:rPr lang="en-US" altLang="zh-CN" dirty="0"/>
                  <a:t> </a:t>
                </a:r>
                <a14:m>
                  <m:oMath xmlns:m="http://schemas.openxmlformats.org/officeDocument/2006/math">
                    <m:r>
                      <m:rPr>
                        <m:sty m:val="p"/>
                      </m:rPr>
                      <a:rPr lang="en-US" altLang="zh-CN" i="1" smtClean="0">
                        <a:latin typeface="Cambria Math" panose="02040503050406030204" pitchFamily="18" charset="0"/>
                      </a:rPr>
                      <m:t>d</m:t>
                    </m:r>
                    <m:r>
                      <m:rPr>
                        <m:sty m:val="p"/>
                      </m:rPr>
                      <a:rPr lang="en-US" altLang="zh-CN" i="1">
                        <a:latin typeface="Cambria Math" panose="02040503050406030204" pitchFamily="18" charset="0"/>
                      </a:rPr>
                      <m:t>et</m:t>
                    </m:r>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1" i="0" smtClean="0">
                                <a:latin typeface="Cambria Math" panose="02040503050406030204" pitchFamily="18" charset="0"/>
                              </a:rPr>
                              <m:t>𝐀</m:t>
                            </m:r>
                          </m:e>
                          <m:sup>
                            <m:r>
                              <a:rPr lang="en-US" altLang="zh-CN" b="0" i="1" smtClean="0">
                                <a:latin typeface="Cambria Math" panose="02040503050406030204" pitchFamily="18" charset="0"/>
                              </a:rPr>
                              <m:t>𝑇</m:t>
                            </m:r>
                          </m:sup>
                        </m:sSup>
                      </m:e>
                    </m:d>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det</m:t>
                        </m:r>
                      </m:fName>
                      <m:e>
                        <m:r>
                          <a:rPr lang="en-US" altLang="zh-CN" b="0" i="1" smtClean="0">
                            <a:latin typeface="Cambria Math" panose="02040503050406030204" pitchFamily="18" charset="0"/>
                          </a:rPr>
                          <m:t>(</m:t>
                        </m:r>
                        <m:r>
                          <a:rPr lang="en-US" altLang="zh-CN" b="1" i="0" smtClean="0">
                            <a:latin typeface="Cambria Math" panose="02040503050406030204" pitchFamily="18" charset="0"/>
                          </a:rPr>
                          <m:t>𝐀</m:t>
                        </m:r>
                        <m:r>
                          <a:rPr lang="en-US" altLang="zh-CN" b="0" i="1" smtClean="0">
                            <a:latin typeface="Cambria Math" panose="02040503050406030204" pitchFamily="18" charset="0"/>
                          </a:rPr>
                          <m:t>)</m:t>
                        </m:r>
                      </m:e>
                    </m:func>
                  </m:oMath>
                </a14:m>
                <a:endParaRPr lang="en-US" altLang="zh-CN" dirty="0"/>
              </a:p>
              <a:p>
                <a:r>
                  <a:rPr lang="zh-CN" altLang="en-US" dirty="0">
                    <a:solidFill>
                      <a:srgbClr val="FFCC00"/>
                    </a:solidFill>
                  </a:rPr>
                  <a:t>交换两行</a:t>
                </a:r>
                <a:r>
                  <a:rPr lang="en-US" altLang="zh-CN" dirty="0">
                    <a:solidFill>
                      <a:srgbClr val="FFCC00"/>
                    </a:solidFill>
                  </a:rPr>
                  <a:t>/</a:t>
                </a:r>
                <a:r>
                  <a:rPr lang="zh-CN" altLang="en-US" dirty="0">
                    <a:solidFill>
                      <a:srgbClr val="FFCC00"/>
                    </a:solidFill>
                  </a:rPr>
                  <a:t>列，行列式变号</a:t>
                </a:r>
                <a:endParaRPr lang="en-US" altLang="zh-CN" dirty="0">
                  <a:solidFill>
                    <a:srgbClr val="FFCC00"/>
                  </a:solidFill>
                </a:endParaRPr>
              </a:p>
              <a:p>
                <a:r>
                  <a:rPr lang="zh-CN" altLang="en-US" dirty="0">
                    <a:solidFill>
                      <a:srgbClr val="FFCC00"/>
                    </a:solidFill>
                  </a:rPr>
                  <a:t>对一整行</a:t>
                </a:r>
                <a:r>
                  <a:rPr lang="en-US" altLang="zh-CN" dirty="0">
                    <a:solidFill>
                      <a:srgbClr val="FFCC00"/>
                    </a:solidFill>
                  </a:rPr>
                  <a:t>/</a:t>
                </a:r>
                <a:r>
                  <a:rPr lang="zh-CN" altLang="en-US" dirty="0">
                    <a:solidFill>
                      <a:srgbClr val="FFCC00"/>
                    </a:solidFill>
                  </a:rPr>
                  <a:t>列乘</a:t>
                </a:r>
                <a:r>
                  <a:rPr lang="en-US" altLang="zh-CN" dirty="0">
                    <a:solidFill>
                      <a:srgbClr val="FFCC00"/>
                    </a:solidFill>
                  </a:rPr>
                  <a:t>k</a:t>
                </a:r>
                <a:r>
                  <a:rPr lang="zh-CN" altLang="en-US" dirty="0">
                    <a:solidFill>
                      <a:srgbClr val="FFCC00"/>
                    </a:solidFill>
                  </a:rPr>
                  <a:t>，行列式的值乘</a:t>
                </a:r>
                <a:r>
                  <a:rPr lang="en-US" altLang="zh-CN" dirty="0">
                    <a:solidFill>
                      <a:srgbClr val="FFCC00"/>
                    </a:solidFill>
                  </a:rPr>
                  <a:t>k</a:t>
                </a:r>
              </a:p>
              <a:p>
                <a:r>
                  <a:rPr lang="zh-CN" altLang="en-US" dirty="0"/>
                  <a:t>两行</a:t>
                </a:r>
                <a:r>
                  <a:rPr lang="en-US" altLang="zh-CN" dirty="0"/>
                  <a:t>/</a:t>
                </a:r>
                <a:r>
                  <a:rPr lang="zh-CN" altLang="en-US" dirty="0"/>
                  <a:t>列成比例，则行列式等于</a:t>
                </a:r>
                <a:r>
                  <a:rPr lang="en-US" altLang="zh-CN" dirty="0"/>
                  <a:t>0(</a:t>
                </a:r>
                <a:r>
                  <a:rPr lang="zh-CN" altLang="en-US" dirty="0"/>
                  <a:t>线性相关，低维，体积为</a:t>
                </a:r>
                <a:r>
                  <a:rPr lang="en-US" altLang="zh-CN" dirty="0"/>
                  <a:t>0)</a:t>
                </a:r>
              </a:p>
              <a:p>
                <a:r>
                  <a:rPr lang="zh-CN" altLang="en-US" dirty="0">
                    <a:solidFill>
                      <a:srgbClr val="FFCC00"/>
                    </a:solidFill>
                  </a:rPr>
                  <a:t>把某一行</a:t>
                </a:r>
                <a:r>
                  <a:rPr lang="en-US" altLang="zh-CN" dirty="0">
                    <a:solidFill>
                      <a:srgbClr val="FFCC00"/>
                    </a:solidFill>
                  </a:rPr>
                  <a:t>/</a:t>
                </a:r>
                <a:r>
                  <a:rPr lang="zh-CN" altLang="en-US" dirty="0">
                    <a:solidFill>
                      <a:srgbClr val="FFCC00"/>
                    </a:solidFill>
                  </a:rPr>
                  <a:t>列整个乘上某个数并加到另一行</a:t>
                </a:r>
                <a:r>
                  <a:rPr lang="en-US" altLang="zh-CN" dirty="0">
                    <a:solidFill>
                      <a:srgbClr val="FFCC00"/>
                    </a:solidFill>
                  </a:rPr>
                  <a:t>/</a:t>
                </a:r>
                <a:r>
                  <a:rPr lang="zh-CN" altLang="en-US" dirty="0">
                    <a:solidFill>
                      <a:srgbClr val="FFCC00"/>
                    </a:solidFill>
                  </a:rPr>
                  <a:t>列后，行列式不变</a:t>
                </a:r>
                <a:endParaRPr lang="en-US" altLang="zh-CN" dirty="0">
                  <a:solidFill>
                    <a:srgbClr val="FFCC00"/>
                  </a:solidFill>
                </a:endParaRPr>
              </a:p>
              <a:p>
                <a:endParaRPr lang="zh-CN" altLang="en-US" dirty="0"/>
              </a:p>
            </p:txBody>
          </p:sp>
        </mc:Choice>
        <mc:Fallback xmlns="">
          <p:sp>
            <p:nvSpPr>
              <p:cNvPr id="2" name="内容占位符 1">
                <a:extLst>
                  <a:ext uri="{FF2B5EF4-FFF2-40B4-BE49-F238E27FC236}">
                    <a16:creationId xmlns:a16="http://schemas.microsoft.com/office/drawing/2014/main" id="{F098194E-4097-463F-8E93-423B9F88BDBB}"/>
                  </a:ext>
                </a:extLst>
              </p:cNvPr>
              <p:cNvSpPr>
                <a:spLocks noGrp="1" noRot="1" noChangeAspect="1" noMove="1" noResize="1" noEditPoints="1" noAdjustHandles="1" noChangeArrowheads="1" noChangeShapeType="1" noTextEdit="1"/>
              </p:cNvSpPr>
              <p:nvPr>
                <p:ph idx="1"/>
              </p:nvPr>
            </p:nvSpPr>
            <p:spPr>
              <a:blipFill>
                <a:blip r:embed="rId2"/>
                <a:stretch>
                  <a:fillRect l="-1217" t="-741"/>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F96E791-5D55-4886-B377-145EFCFF45FF}"/>
              </a:ext>
            </a:extLst>
          </p:cNvPr>
          <p:cNvSpPr>
            <a:spLocks noGrp="1"/>
          </p:cNvSpPr>
          <p:nvPr>
            <p:ph type="ctrTitle"/>
          </p:nvPr>
        </p:nvSpPr>
        <p:spPr/>
        <p:txBody>
          <a:bodyPr/>
          <a:lstStyle/>
          <a:p>
            <a:r>
              <a:rPr lang="zh-CN" altLang="en-US" dirty="0"/>
              <a:t>如何计算行列式？</a:t>
            </a:r>
          </a:p>
        </p:txBody>
      </p:sp>
      <p:sp>
        <p:nvSpPr>
          <p:cNvPr id="4" name="内容占位符 3">
            <a:extLst>
              <a:ext uri="{FF2B5EF4-FFF2-40B4-BE49-F238E27FC236}">
                <a16:creationId xmlns:a16="http://schemas.microsoft.com/office/drawing/2014/main" id="{73F2F876-4176-494B-AD04-7FD4AB5B540A}"/>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08F7BA9D-6BE6-4895-B029-E19291B2A7EC}"/>
                  </a:ext>
                </a:extLst>
              </p:cNvPr>
              <p:cNvSpPr txBox="1"/>
              <p:nvPr/>
            </p:nvSpPr>
            <p:spPr>
              <a:xfrm>
                <a:off x="7173514" y="4027702"/>
                <a:ext cx="1380602" cy="96174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sz="1400" i="1" smtClean="0">
                              <a:latin typeface="Cambria Math" panose="02040503050406030204" pitchFamily="18" charset="0"/>
                            </a:rPr>
                          </m:ctrlPr>
                        </m:dPr>
                        <m:e>
                          <m:m>
                            <m:mPr>
                              <m:mcs>
                                <m:mc>
                                  <m:mcPr>
                                    <m:count m:val="2"/>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1</m:t>
                                </m:r>
                              </m:e>
                              <m:e>
                                <m:m>
                                  <m:mPr>
                                    <m:mcs>
                                      <m:mc>
                                        <m:mcPr>
                                          <m:count m:val="3"/>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0</m:t>
                                      </m:r>
                                    </m:e>
                                    <m:e>
                                      <m:r>
                                        <a:rPr lang="en-US" altLang="zh-CN" sz="1400" b="0" i="1" smtClean="0">
                                          <a:latin typeface="Cambria Math" panose="02040503050406030204" pitchFamily="18" charset="0"/>
                                        </a:rPr>
                                        <m:t>0</m:t>
                                      </m:r>
                                    </m:e>
                                    <m:e>
                                      <m:m>
                                        <m:mPr>
                                          <m:mcs>
                                            <m:mc>
                                              <m:mcPr>
                                                <m:count m:val="2"/>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0</m:t>
                                            </m:r>
                                          </m:e>
                                          <m:e>
                                            <m:r>
                                              <a:rPr lang="en-US" altLang="zh-CN" sz="1400" b="0" i="1" smtClean="0">
                                                <a:latin typeface="Cambria Math" panose="02040503050406030204" pitchFamily="18" charset="0"/>
                                              </a:rPr>
                                              <m:t>0</m:t>
                                            </m:r>
                                          </m:e>
                                        </m:mr>
                                      </m:m>
                                    </m:e>
                                  </m:mr>
                                </m:m>
                              </m:e>
                            </m:mr>
                            <m:mr>
                              <m:e>
                                <m:m>
                                  <m:mPr>
                                    <m:mcs>
                                      <m:mc>
                                        <m:mcPr>
                                          <m:count m:val="1"/>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0</m:t>
                                      </m:r>
                                    </m:e>
                                  </m:mr>
                                  <m:mr>
                                    <m:e>
                                      <m:r>
                                        <a:rPr lang="en-US" altLang="zh-CN" sz="1400" b="0" i="1" smtClean="0">
                                          <a:latin typeface="Cambria Math" panose="02040503050406030204" pitchFamily="18" charset="0"/>
                                        </a:rPr>
                                        <m:t>0</m:t>
                                      </m:r>
                                    </m:e>
                                  </m:mr>
                                  <m:mr>
                                    <m:e>
                                      <m:m>
                                        <m:mPr>
                                          <m:mcs>
                                            <m:mc>
                                              <m:mcPr>
                                                <m:count m:val="1"/>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0</m:t>
                                            </m:r>
                                          </m:e>
                                        </m:mr>
                                        <m:mr>
                                          <m:e>
                                            <m:r>
                                              <a:rPr lang="en-US" altLang="zh-CN" sz="1400" b="0" i="1" smtClean="0">
                                                <a:latin typeface="Cambria Math" panose="02040503050406030204" pitchFamily="18" charset="0"/>
                                              </a:rPr>
                                              <m:t>0</m:t>
                                            </m:r>
                                          </m:e>
                                        </m:mr>
                                      </m:m>
                                    </m:e>
                                  </m:mr>
                                </m:m>
                              </m:e>
                              <m:e>
                                <m:m>
                                  <m:mPr>
                                    <m:mcs>
                                      <m:mc>
                                        <m:mcPr>
                                          <m:count m:val="3"/>
                                          <m:mcJc m:val="center"/>
                                        </m:mcPr>
                                      </m:mc>
                                    </m:mcs>
                                    <m:ctrlPr>
                                      <a:rPr lang="en-US" altLang="zh-CN" sz="1400" i="1" smtClean="0">
                                        <a:latin typeface="Cambria Math" panose="02040503050406030204" pitchFamily="18" charset="0"/>
                                      </a:rPr>
                                    </m:ctrlPr>
                                  </m:mPr>
                                  <m:mr>
                                    <m:e>
                                      <m:m>
                                        <m:mPr>
                                          <m:mcs>
                                            <m:mc>
                                              <m:mcPr>
                                                <m:count m:val="1"/>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1</m:t>
                                            </m:r>
                                          </m:e>
                                        </m:mr>
                                        <m:mr>
                                          <m:e>
                                            <m:r>
                                              <a:rPr lang="en-US" altLang="zh-CN" sz="1400" b="0" i="1" smtClean="0">
                                                <a:latin typeface="Cambria Math" panose="02040503050406030204" pitchFamily="18" charset="0"/>
                                              </a:rPr>
                                              <m:t>0</m:t>
                                            </m:r>
                                          </m:e>
                                        </m:mr>
                                        <m:mr>
                                          <m:e>
                                            <m:m>
                                              <m:mPr>
                                                <m:mcs>
                                                  <m:mc>
                                                    <m:mcPr>
                                                      <m:count m:val="1"/>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0</m:t>
                                                  </m:r>
                                                </m:e>
                                              </m:mr>
                                              <m:mr>
                                                <m:e>
                                                  <m:r>
                                                    <a:rPr lang="en-US" altLang="zh-CN" sz="1400" b="0" i="1" smtClean="0">
                                                      <a:latin typeface="Cambria Math" panose="02040503050406030204" pitchFamily="18" charset="0"/>
                                                    </a:rPr>
                                                    <m:t>0</m:t>
                                                  </m:r>
                                                </m:e>
                                              </m:mr>
                                            </m:m>
                                          </m:e>
                                        </m:mr>
                                      </m:m>
                                    </m:e>
                                    <m:e>
                                      <m:m>
                                        <m:mPr>
                                          <m:mcs>
                                            <m:mc>
                                              <m:mcPr>
                                                <m:count m:val="1"/>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0</m:t>
                                            </m:r>
                                          </m:e>
                                        </m:mr>
                                        <m:mr>
                                          <m:e>
                                            <m:r>
                                              <a:rPr lang="en-US" altLang="zh-CN" sz="1400" b="0" i="1" smtClean="0">
                                                <a:latin typeface="Cambria Math" panose="02040503050406030204" pitchFamily="18" charset="0"/>
                                              </a:rPr>
                                              <m:t>0</m:t>
                                            </m:r>
                                          </m:e>
                                        </m:mr>
                                        <m:mr>
                                          <m:e>
                                            <m:m>
                                              <m:mPr>
                                                <m:mcs>
                                                  <m:mc>
                                                    <m:mcPr>
                                                      <m:count m:val="1"/>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0</m:t>
                                                  </m:r>
                                                </m:e>
                                              </m:mr>
                                              <m:mr>
                                                <m:e>
                                                  <m:r>
                                                    <a:rPr lang="en-US" altLang="zh-CN" sz="1400" b="0" i="1" smtClean="0">
                                                      <a:latin typeface="Cambria Math" panose="02040503050406030204" pitchFamily="18" charset="0"/>
                                                    </a:rPr>
                                                    <m:t>1</m:t>
                                                  </m:r>
                                                </m:e>
                                              </m:mr>
                                            </m:m>
                                          </m:e>
                                        </m:mr>
                                      </m:m>
                                    </m:e>
                                    <m:e>
                                      <m:m>
                                        <m:mPr>
                                          <m:mcs>
                                            <m:mc>
                                              <m:mcPr>
                                                <m:count m:val="2"/>
                                                <m:mcJc m:val="center"/>
                                              </m:mcPr>
                                            </m:mc>
                                          </m:mcs>
                                          <m:ctrlPr>
                                            <a:rPr lang="en-US" altLang="zh-CN" sz="1400" i="1" smtClean="0">
                                              <a:latin typeface="Cambria Math" panose="02040503050406030204" pitchFamily="18" charset="0"/>
                                            </a:rPr>
                                          </m:ctrlPr>
                                        </m:mPr>
                                        <m:mr>
                                          <m:e>
                                            <m:m>
                                              <m:mPr>
                                                <m:mcs>
                                                  <m:mc>
                                                    <m:mcPr>
                                                      <m:count m:val="1"/>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0</m:t>
                                                  </m:r>
                                                </m:e>
                                              </m:mr>
                                              <m:mr>
                                                <m:e>
                                                  <m:r>
                                                    <a:rPr lang="en-US" altLang="zh-CN" sz="1400" b="0" i="1" smtClean="0">
                                                      <a:latin typeface="Cambria Math" panose="02040503050406030204" pitchFamily="18" charset="0"/>
                                                    </a:rPr>
                                                    <m:t>0</m:t>
                                                  </m:r>
                                                </m:e>
                                              </m:mr>
                                              <m:mr>
                                                <m:e>
                                                  <m:m>
                                                    <m:mPr>
                                                      <m:mcs>
                                                        <m:mc>
                                                          <m:mcPr>
                                                            <m:count m:val="1"/>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1</m:t>
                                                        </m:r>
                                                      </m:e>
                                                    </m:mr>
                                                    <m:mr>
                                                      <m:e>
                                                        <m:r>
                                                          <a:rPr lang="en-US" altLang="zh-CN" sz="1400" b="0" i="1" smtClean="0">
                                                            <a:latin typeface="Cambria Math" panose="02040503050406030204" pitchFamily="18" charset="0"/>
                                                          </a:rPr>
                                                          <m:t>0</m:t>
                                                        </m:r>
                                                      </m:e>
                                                    </m:mr>
                                                  </m:m>
                                                </m:e>
                                              </m:mr>
                                            </m:m>
                                          </m:e>
                                          <m:e>
                                            <m:m>
                                              <m:mPr>
                                                <m:mcs>
                                                  <m:mc>
                                                    <m:mcPr>
                                                      <m:count m:val="1"/>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0</m:t>
                                                  </m:r>
                                                </m:e>
                                              </m:mr>
                                              <m:mr>
                                                <m:e>
                                                  <m:r>
                                                    <a:rPr lang="en-US" altLang="zh-CN" sz="1400" b="0" i="1" smtClean="0">
                                                      <a:latin typeface="Cambria Math" panose="02040503050406030204" pitchFamily="18" charset="0"/>
                                                    </a:rPr>
                                                    <m:t>1</m:t>
                                                  </m:r>
                                                </m:e>
                                              </m:mr>
                                              <m:mr>
                                                <m:e>
                                                  <m:m>
                                                    <m:mPr>
                                                      <m:mcs>
                                                        <m:mc>
                                                          <m:mcPr>
                                                            <m:count m:val="1"/>
                                                            <m:mcJc m:val="center"/>
                                                          </m:mcPr>
                                                        </m:mc>
                                                      </m:mcs>
                                                      <m:ctrlPr>
                                                        <a:rPr lang="en-US" altLang="zh-CN" sz="1400" i="1" smtClean="0">
                                                          <a:latin typeface="Cambria Math" panose="02040503050406030204" pitchFamily="18" charset="0"/>
                                                        </a:rPr>
                                                      </m:ctrlPr>
                                                    </m:mPr>
                                                    <m:mr>
                                                      <m:e>
                                                        <m:r>
                                                          <m:rPr>
                                                            <m:brk m:alnAt="7"/>
                                                          </m:rPr>
                                                          <a:rPr lang="en-US" altLang="zh-CN" sz="1400" b="0" i="1" smtClean="0">
                                                            <a:latin typeface="Cambria Math" panose="02040503050406030204" pitchFamily="18" charset="0"/>
                                                          </a:rPr>
                                                          <m:t>0</m:t>
                                                        </m:r>
                                                      </m:e>
                                                    </m:mr>
                                                    <m:mr>
                                                      <m:e>
                                                        <m:r>
                                                          <a:rPr lang="en-US" altLang="zh-CN" sz="1400" b="0" i="1" smtClean="0">
                                                            <a:latin typeface="Cambria Math" panose="02040503050406030204" pitchFamily="18" charset="0"/>
                                                          </a:rPr>
                                                          <m:t>0</m:t>
                                                        </m:r>
                                                      </m:e>
                                                    </m:mr>
                                                  </m:m>
                                                </m:e>
                                              </m:mr>
                                            </m:m>
                                          </m:e>
                                        </m:mr>
                                      </m:m>
                                    </m:e>
                                  </m:mr>
                                </m:m>
                              </m:e>
                            </m:mr>
                          </m:m>
                        </m:e>
                      </m:d>
                    </m:oMath>
                  </m:oMathPara>
                </a14:m>
                <a:endParaRPr lang="zh-CN" altLang="en-US" sz="1400" b="1" dirty="0"/>
              </a:p>
            </p:txBody>
          </p:sp>
        </mc:Choice>
        <mc:Fallback xmlns="">
          <p:sp>
            <p:nvSpPr>
              <p:cNvPr id="5" name="文本框 4">
                <a:extLst>
                  <a:ext uri="{FF2B5EF4-FFF2-40B4-BE49-F238E27FC236}">
                    <a16:creationId xmlns:a16="http://schemas.microsoft.com/office/drawing/2014/main" id="{08F7BA9D-6BE6-4895-B029-E19291B2A7EC}"/>
                  </a:ext>
                </a:extLst>
              </p:cNvPr>
              <p:cNvSpPr txBox="1">
                <a:spLocks noRot="1" noChangeAspect="1" noMove="1" noResize="1" noEditPoints="1" noAdjustHandles="1" noChangeArrowheads="1" noChangeShapeType="1" noTextEdit="1"/>
              </p:cNvSpPr>
              <p:nvPr/>
            </p:nvSpPr>
            <p:spPr>
              <a:xfrm>
                <a:off x="7173514" y="4027702"/>
                <a:ext cx="1380602" cy="961748"/>
              </a:xfrm>
              <a:prstGeom prst="rect">
                <a:avLst/>
              </a:prstGeom>
              <a:blipFill>
                <a:blip r:embed="rId3"/>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23055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4944060-4B9A-4E94-9A41-E3884C0447E4}"/>
                  </a:ext>
                </a:extLst>
              </p:cNvPr>
              <p:cNvSpPr>
                <a:spLocks noGrp="1"/>
              </p:cNvSpPr>
              <p:nvPr>
                <p:ph idx="1"/>
              </p:nvPr>
            </p:nvSpPr>
            <p:spPr/>
            <p:txBody>
              <a:bodyPr>
                <a:normAutofit/>
              </a:bodyPr>
              <a:lstStyle/>
              <a:p>
                <a:r>
                  <a:rPr lang="zh-CN" altLang="en-US" dirty="0"/>
                  <a:t>行列式的许多性质与矩阵初等变换有关，可以使用高斯消元：</a:t>
                </a:r>
                <a:endParaRPr lang="en-US" altLang="zh-CN" dirty="0"/>
              </a:p>
              <a:p>
                <a:r>
                  <a:rPr lang="en-US" altLang="zh-CN" dirty="0"/>
                  <a:t>	</a:t>
                </a:r>
                <a:r>
                  <a:rPr lang="zh-CN" altLang="en-US" dirty="0"/>
                  <a:t>将每个主元系数除成</a:t>
                </a:r>
                <a:r>
                  <a:rPr lang="en-US" altLang="zh-CN" dirty="0"/>
                  <a:t>1</a:t>
                </a:r>
                <a:r>
                  <a:rPr lang="zh-CN" altLang="en-US" dirty="0"/>
                  <a:t>前，将主元系数乘到答案里</a:t>
                </a:r>
                <a:endParaRPr lang="en-US" altLang="zh-CN" dirty="0"/>
              </a:p>
              <a:p>
                <a:r>
                  <a:rPr lang="en-US" altLang="zh-CN" dirty="0"/>
                  <a:t>	</a:t>
                </a:r>
                <a:r>
                  <a:rPr lang="zh-CN" altLang="en-US" dirty="0"/>
                  <a:t>注意记录行</a:t>
                </a:r>
                <a:r>
                  <a:rPr lang="en-US" altLang="zh-CN" dirty="0"/>
                  <a:t>/</a:t>
                </a:r>
                <a:r>
                  <a:rPr lang="zh-CN" altLang="en-US" dirty="0"/>
                  <a:t>列交换的情况并进行变号</a:t>
                </a:r>
                <a:endParaRPr lang="en-US" altLang="zh-CN" dirty="0"/>
              </a:p>
              <a:p>
                <a:r>
                  <a:rPr lang="zh-CN" altLang="en-US" dirty="0"/>
                  <a:t>对于一般矩阵复杂度为</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b="0" i="1" smtClean="0">
                            <a:latin typeface="Cambria Math" panose="02040503050406030204" pitchFamily="18" charset="0"/>
                          </a:rPr>
                          <m:t>3</m:t>
                        </m:r>
                      </m:sup>
                    </m:sSup>
                    <m:r>
                      <a:rPr lang="en-US" altLang="zh-CN" b="0" i="1" smtClean="0">
                        <a:latin typeface="Cambria Math" panose="02040503050406030204" pitchFamily="18" charset="0"/>
                      </a:rPr>
                      <m:t>)</m:t>
                    </m:r>
                  </m:oMath>
                </a14:m>
                <a:r>
                  <a:rPr lang="zh-CN" altLang="en-US" dirty="0"/>
                  <a:t>，部分矩阵可手动消元</a:t>
                </a:r>
                <a:r>
                  <a:rPr lang="en-US" altLang="zh-CN" dirty="0"/>
                  <a:t>(</a:t>
                </a:r>
                <a:r>
                  <a:rPr lang="zh-CN" altLang="en-US" dirty="0"/>
                  <a:t>常见于矩阵树定理中</a:t>
                </a:r>
                <a:r>
                  <a:rPr lang="en-US" altLang="zh-CN" dirty="0"/>
                  <a:t>)</a:t>
                </a:r>
                <a:endParaRPr lang="zh-CN" altLang="en-US" dirty="0"/>
              </a:p>
            </p:txBody>
          </p:sp>
        </mc:Choice>
        <mc:Fallback xmlns="">
          <p:sp>
            <p:nvSpPr>
              <p:cNvPr id="2" name="内容占位符 1">
                <a:extLst>
                  <a:ext uri="{FF2B5EF4-FFF2-40B4-BE49-F238E27FC236}">
                    <a16:creationId xmlns:a16="http://schemas.microsoft.com/office/drawing/2014/main" id="{84944060-4B9A-4E94-9A41-E3884C0447E4}"/>
                  </a:ext>
                </a:extLst>
              </p:cNvPr>
              <p:cNvSpPr>
                <a:spLocks noGrp="1" noRot="1" noChangeAspect="1" noMove="1" noResize="1" noEditPoints="1" noAdjustHandles="1" noChangeArrowheads="1" noChangeShapeType="1" noTextEdit="1"/>
              </p:cNvSpPr>
              <p:nvPr>
                <p:ph idx="1"/>
              </p:nvPr>
            </p:nvSpPr>
            <p:spPr>
              <a:blipFill>
                <a:blip r:embed="rId2"/>
                <a:stretch>
                  <a:fillRect l="-1217" r="-40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5B8248F-794B-454C-BF4B-05C780050C4A}"/>
              </a:ext>
            </a:extLst>
          </p:cNvPr>
          <p:cNvSpPr>
            <a:spLocks noGrp="1"/>
          </p:cNvSpPr>
          <p:nvPr>
            <p:ph type="ctrTitle"/>
          </p:nvPr>
        </p:nvSpPr>
        <p:spPr/>
        <p:txBody>
          <a:bodyPr/>
          <a:lstStyle/>
          <a:p>
            <a:r>
              <a:rPr lang="zh-CN" altLang="en-US" dirty="0"/>
              <a:t>行列式的计算</a:t>
            </a:r>
          </a:p>
        </p:txBody>
      </p:sp>
      <p:sp>
        <p:nvSpPr>
          <p:cNvPr id="4" name="内容占位符 3">
            <a:extLst>
              <a:ext uri="{FF2B5EF4-FFF2-40B4-BE49-F238E27FC236}">
                <a16:creationId xmlns:a16="http://schemas.microsoft.com/office/drawing/2014/main" id="{6C6F5E72-E32F-4FA2-B7B4-4D066DF2206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53997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F9F457-0686-4AA5-8A0E-50FD2FAD69BA}"/>
              </a:ext>
            </a:extLst>
          </p:cNvPr>
          <p:cNvSpPr>
            <a:spLocks noGrp="1"/>
          </p:cNvSpPr>
          <p:nvPr>
            <p:ph type="ctrTitle"/>
          </p:nvPr>
        </p:nvSpPr>
        <p:spPr/>
        <p:txBody>
          <a:bodyPr/>
          <a:lstStyle/>
          <a:p>
            <a:r>
              <a:rPr lang="zh-CN" altLang="en-US" dirty="0"/>
              <a:t>微积分</a:t>
            </a:r>
          </a:p>
        </p:txBody>
      </p:sp>
      <p:sp>
        <p:nvSpPr>
          <p:cNvPr id="3" name="内容占位符 2">
            <a:extLst>
              <a:ext uri="{FF2B5EF4-FFF2-40B4-BE49-F238E27FC236}">
                <a16:creationId xmlns:a16="http://schemas.microsoft.com/office/drawing/2014/main" id="{8F36675C-EC66-42E6-BDB1-1C6880C032AD}"/>
              </a:ext>
            </a:extLst>
          </p:cNvPr>
          <p:cNvSpPr>
            <a:spLocks noGrp="1"/>
          </p:cNvSpPr>
          <p:nvPr>
            <p:ph sz="quarter" idx="10"/>
          </p:nvPr>
        </p:nvSpPr>
        <p:spPr/>
        <p:txBody>
          <a:bodyPr/>
          <a:lstStyle/>
          <a:p>
            <a:r>
              <a:rPr lang="zh-CN" altLang="en-US" dirty="0"/>
              <a:t>先来点相对简单的醒一醒，朴素微积分</a:t>
            </a:r>
          </a:p>
        </p:txBody>
      </p:sp>
    </p:spTree>
    <p:extLst>
      <p:ext uri="{BB962C8B-B14F-4D97-AF65-F5344CB8AC3E}">
        <p14:creationId xmlns:p14="http://schemas.microsoft.com/office/powerpoint/2010/main" val="241936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D777BB8-94C1-4B84-9E53-BC50D5BDF37A}"/>
              </a:ext>
            </a:extLst>
          </p:cNvPr>
          <p:cNvSpPr>
            <a:spLocks noGrp="1"/>
          </p:cNvSpPr>
          <p:nvPr>
            <p:ph idx="1"/>
          </p:nvPr>
        </p:nvSpPr>
        <p:spPr/>
        <p:txBody>
          <a:bodyPr/>
          <a:lstStyle/>
          <a:p>
            <a:endParaRPr lang="en-US" altLang="zh-CN" dirty="0"/>
          </a:p>
          <a:p>
            <a:r>
              <a:rPr lang="zh-CN" altLang="en-US" dirty="0"/>
              <a:t>如果函数有多个零点，那么求出的零点和人为加入的初值有什么关系？</a:t>
            </a:r>
            <a:endParaRPr lang="en-US" altLang="zh-CN" dirty="0"/>
          </a:p>
        </p:txBody>
      </p:sp>
      <p:sp>
        <p:nvSpPr>
          <p:cNvPr id="3" name="标题 2">
            <a:extLst>
              <a:ext uri="{FF2B5EF4-FFF2-40B4-BE49-F238E27FC236}">
                <a16:creationId xmlns:a16="http://schemas.microsoft.com/office/drawing/2014/main" id="{9F451A1A-74EC-41CB-9AA5-F19E0FD5F5B8}"/>
              </a:ext>
            </a:extLst>
          </p:cNvPr>
          <p:cNvSpPr>
            <a:spLocks noGrp="1"/>
          </p:cNvSpPr>
          <p:nvPr>
            <p:ph type="ctrTitle"/>
          </p:nvPr>
        </p:nvSpPr>
        <p:spPr/>
        <p:txBody>
          <a:bodyPr/>
          <a:lstStyle/>
          <a:p>
            <a:r>
              <a:rPr lang="zh-CN" altLang="en-US" dirty="0"/>
              <a:t>牛顿迭代</a:t>
            </a:r>
          </a:p>
        </p:txBody>
      </p:sp>
      <p:sp>
        <p:nvSpPr>
          <p:cNvPr id="4" name="内容占位符 3">
            <a:extLst>
              <a:ext uri="{FF2B5EF4-FFF2-40B4-BE49-F238E27FC236}">
                <a16:creationId xmlns:a16="http://schemas.microsoft.com/office/drawing/2014/main" id="{DE5E466C-CCA3-4956-8E64-FBF5ABD5833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6826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704DB06-403E-4BFB-9AAC-3CE94010E060}"/>
                  </a:ext>
                </a:extLst>
              </p:cNvPr>
              <p:cNvSpPr>
                <a:spLocks noGrp="1"/>
              </p:cNvSpPr>
              <p:nvPr>
                <p:ph idx="1"/>
              </p:nvPr>
            </p:nvSpPr>
            <p:spPr/>
            <p:txBody>
              <a:bodyPr>
                <a:normAutofit/>
              </a:bodyPr>
              <a:lstStyle/>
              <a:p>
                <a:pPr>
                  <a:lnSpc>
                    <a:spcPct val="120000"/>
                  </a:lnSpc>
                </a:pPr>
                <a:r>
                  <a:rPr lang="zh-CN" altLang="en-US" sz="2400" dirty="0"/>
                  <a:t>要求在模意义下求行列式，而模数不是质数，可能某些元素没有逆元</a:t>
                </a:r>
                <a:endParaRPr lang="en-US" altLang="zh-CN" sz="2400" dirty="0"/>
              </a:p>
              <a:p>
                <a:pPr>
                  <a:lnSpc>
                    <a:spcPct val="120000"/>
                  </a:lnSpc>
                </a:pPr>
                <a:r>
                  <a:rPr lang="zh-CN" altLang="en-US" sz="2400" dirty="0"/>
                  <a:t>例如我们正在用第</a:t>
                </a:r>
                <a:r>
                  <a:rPr lang="en-US" altLang="zh-CN" sz="2400" dirty="0" err="1"/>
                  <a:t>i</a:t>
                </a:r>
                <a:r>
                  <a:rPr lang="zh-CN" altLang="en-US" sz="2400" dirty="0"/>
                  <a:t>行去消第</a:t>
                </a:r>
                <a:r>
                  <a:rPr lang="en-US" altLang="zh-CN" sz="2400" dirty="0"/>
                  <a:t>j</a:t>
                </a:r>
                <a:r>
                  <a:rPr lang="zh-CN" altLang="en-US" sz="2400" dirty="0"/>
                  <a:t>行，即想办法用</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𝑎</m:t>
                        </m:r>
                      </m:e>
                      <m:sub>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sub>
                    </m:sSub>
                    <m:r>
                      <a:rPr lang="zh-CN" altLang="en-US" sz="2400" i="1">
                        <a:latin typeface="Cambria Math" panose="02040503050406030204" pitchFamily="18" charset="0"/>
                      </a:rPr>
                      <m:t>将</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𝑎</m:t>
                        </m:r>
                      </m:e>
                      <m:sub>
                        <m:r>
                          <a:rPr lang="en-US" altLang="zh-CN" sz="2400" b="0" i="1" smtClean="0">
                            <a:latin typeface="Cambria Math" panose="02040503050406030204" pitchFamily="18" charset="0"/>
                          </a:rPr>
                          <m:t>𝑗</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sub>
                    </m:sSub>
                    <m:r>
                      <a:rPr lang="zh-CN" altLang="en-US" sz="2400" i="1">
                        <a:latin typeface="Cambria Math" panose="02040503050406030204" pitchFamily="18" charset="0"/>
                      </a:rPr>
                      <m:t>消成</m:t>
                    </m:r>
                  </m:oMath>
                </a14:m>
                <a:r>
                  <a:rPr lang="en-US" altLang="zh-CN" sz="2400" dirty="0"/>
                  <a:t>0</a:t>
                </a:r>
              </a:p>
              <a:p>
                <a:pPr>
                  <a:lnSpc>
                    <a:spcPct val="120000"/>
                  </a:lnSpc>
                </a:pPr>
                <a:r>
                  <a:rPr lang="zh-CN" altLang="en-US" sz="2400" dirty="0"/>
                  <a:t>对这两个元素执行辗转相除</a:t>
                </a:r>
                <a:r>
                  <a:rPr lang="en-US" altLang="zh-CN" sz="2400" dirty="0"/>
                  <a:t>(</a:t>
                </a:r>
                <a:r>
                  <a:rPr lang="zh-CN" altLang="en-US" sz="2400" dirty="0"/>
                  <a:t>最后</a:t>
                </a:r>
                <a14:m>
                  <m:oMath xmlns:m="http://schemas.openxmlformats.org/officeDocument/2006/math">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𝑖</m:t>
                        </m:r>
                        <m:r>
                          <a:rPr lang="en-US" altLang="zh-CN" sz="2400" i="1">
                            <a:latin typeface="Cambria Math" panose="02040503050406030204" pitchFamily="18" charset="0"/>
                          </a:rPr>
                          <m:t>,</m:t>
                        </m:r>
                        <m:r>
                          <a:rPr lang="en-US" altLang="zh-CN" sz="2400" i="1">
                            <a:latin typeface="Cambria Math" panose="02040503050406030204" pitchFamily="18" charset="0"/>
                          </a:rPr>
                          <m:t>𝑖</m:t>
                        </m:r>
                      </m:sub>
                    </m:sSub>
                    <m:r>
                      <a:rPr lang="zh-CN" altLang="en-US" sz="2400" i="1" smtClean="0">
                        <a:latin typeface="Cambria Math" panose="02040503050406030204" pitchFamily="18" charset="0"/>
                      </a:rPr>
                      <m:t>和</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𝑗</m:t>
                        </m:r>
                        <m:r>
                          <a:rPr lang="en-US" altLang="zh-CN" sz="2400" i="1">
                            <a:latin typeface="Cambria Math" panose="02040503050406030204" pitchFamily="18" charset="0"/>
                          </a:rPr>
                          <m:t>,</m:t>
                        </m:r>
                        <m:r>
                          <a:rPr lang="en-US" altLang="zh-CN" sz="2400" i="1">
                            <a:latin typeface="Cambria Math" panose="02040503050406030204" pitchFamily="18" charset="0"/>
                          </a:rPr>
                          <m:t>𝑖</m:t>
                        </m:r>
                      </m:sub>
                    </m:sSub>
                    <m:r>
                      <a:rPr lang="zh-CN" altLang="en-US" sz="2400" i="1" smtClean="0">
                        <a:latin typeface="Cambria Math" panose="02040503050406030204" pitchFamily="18" charset="0"/>
                      </a:rPr>
                      <m:t>中</m:t>
                    </m:r>
                  </m:oMath>
                </a14:m>
                <a:r>
                  <a:rPr lang="zh-CN" altLang="en-US" sz="2400" dirty="0"/>
                  <a:t>将有一个被消成</a:t>
                </a:r>
                <a:r>
                  <a:rPr lang="en-US" altLang="zh-CN" sz="2400" dirty="0"/>
                  <a:t>0)</a:t>
                </a:r>
                <a:r>
                  <a:rPr lang="zh-CN" altLang="en-US" sz="2400" dirty="0"/>
                  <a:t>，若两数交换，则两行其他元素也同步交换；若</a:t>
                </a:r>
                <a14:m>
                  <m:oMath xmlns:m="http://schemas.openxmlformats.org/officeDocument/2006/math">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𝑖</m:t>
                        </m:r>
                        <m:r>
                          <a:rPr lang="en-US" altLang="zh-CN" sz="2400" i="1">
                            <a:latin typeface="Cambria Math" panose="02040503050406030204" pitchFamily="18" charset="0"/>
                          </a:rPr>
                          <m:t>,</m:t>
                        </m:r>
                        <m:r>
                          <a:rPr lang="en-US" altLang="zh-CN" sz="2400" i="1">
                            <a:latin typeface="Cambria Math" panose="02040503050406030204" pitchFamily="18" charset="0"/>
                          </a:rPr>
                          <m:t>𝑖</m:t>
                        </m:r>
                      </m:sub>
                    </m:sSub>
                    <m:r>
                      <a:rPr lang="en-US" altLang="zh-CN" sz="2400" b="0" i="1" smtClean="0">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𝑗</m:t>
                        </m:r>
                        <m:r>
                          <a:rPr lang="en-US" altLang="zh-CN" sz="2400" i="1">
                            <a:latin typeface="Cambria Math" panose="02040503050406030204" pitchFamily="18" charset="0"/>
                          </a:rPr>
                          <m:t>,</m:t>
                        </m:r>
                        <m:r>
                          <a:rPr lang="en-US" altLang="zh-CN" sz="2400" i="1">
                            <a:latin typeface="Cambria Math" panose="02040503050406030204" pitchFamily="18" charset="0"/>
                          </a:rPr>
                          <m:t>𝑖</m:t>
                        </m:r>
                      </m:sub>
                    </m:sSub>
                  </m:oMath>
                </a14:m>
                <a:r>
                  <a:rPr lang="zh-CN" altLang="en-US" sz="2400" dirty="0"/>
                  <a:t>，则第</a:t>
                </a:r>
                <a:r>
                  <a:rPr lang="en-US" altLang="zh-CN" sz="2400" dirty="0" err="1"/>
                  <a:t>i</a:t>
                </a:r>
                <a:r>
                  <a:rPr lang="zh-CN" altLang="en-US" sz="2400" dirty="0"/>
                  <a:t>行元素分别减去第</a:t>
                </a:r>
                <a:r>
                  <a:rPr lang="en-US" altLang="zh-CN" sz="2400" dirty="0"/>
                  <a:t>j</a:t>
                </a:r>
                <a:r>
                  <a:rPr lang="zh-CN" altLang="en-US" sz="2400" dirty="0"/>
                  <a:t>行同列元素</a:t>
                </a:r>
                <a:endParaRPr lang="en-US" altLang="zh-CN" sz="2400" dirty="0"/>
              </a:p>
              <a:p>
                <a:pPr>
                  <a:lnSpc>
                    <a:spcPct val="120000"/>
                  </a:lnSpc>
                </a:pPr>
                <a:r>
                  <a:rPr lang="zh-CN" altLang="en-US" sz="2400" dirty="0"/>
                  <a:t>可能涉及两行的交换，注意行列式取负</a:t>
                </a:r>
                <a:endParaRPr lang="en-US" altLang="zh-CN" sz="2400" dirty="0"/>
              </a:p>
              <a:p>
                <a:pPr>
                  <a:lnSpc>
                    <a:spcPct val="120000"/>
                  </a:lnSpc>
                </a:pPr>
                <a:r>
                  <a:rPr lang="zh-CN" altLang="en-US" sz="2400" dirty="0"/>
                  <a:t>可以使用欧几里得算法加速</a:t>
                </a:r>
                <a:endParaRPr lang="en-US" altLang="zh-CN" sz="2400" dirty="0"/>
              </a:p>
            </p:txBody>
          </p:sp>
        </mc:Choice>
        <mc:Fallback xmlns="">
          <p:sp>
            <p:nvSpPr>
              <p:cNvPr id="2" name="内容占位符 1">
                <a:extLst>
                  <a:ext uri="{FF2B5EF4-FFF2-40B4-BE49-F238E27FC236}">
                    <a16:creationId xmlns:a16="http://schemas.microsoft.com/office/drawing/2014/main" id="{8704DB06-403E-4BFB-9AAC-3CE94010E060}"/>
                  </a:ext>
                </a:extLst>
              </p:cNvPr>
              <p:cNvSpPr>
                <a:spLocks noGrp="1" noRot="1" noChangeAspect="1" noMove="1" noResize="1" noEditPoints="1" noAdjustHandles="1" noChangeArrowheads="1" noChangeShapeType="1" noTextEdit="1"/>
              </p:cNvSpPr>
              <p:nvPr>
                <p:ph idx="1"/>
              </p:nvPr>
            </p:nvSpPr>
            <p:spPr>
              <a:blipFill>
                <a:blip r:embed="rId2"/>
                <a:stretch>
                  <a:fillRect l="-928"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1681E5B-C5A6-4F9A-9533-6A7894F6A707}"/>
              </a:ext>
            </a:extLst>
          </p:cNvPr>
          <p:cNvSpPr>
            <a:spLocks noGrp="1"/>
          </p:cNvSpPr>
          <p:nvPr>
            <p:ph type="ctrTitle"/>
          </p:nvPr>
        </p:nvSpPr>
        <p:spPr/>
        <p:txBody>
          <a:bodyPr/>
          <a:lstStyle/>
          <a:p>
            <a:r>
              <a:rPr lang="zh-CN" altLang="en-US" dirty="0"/>
              <a:t>辗转相除进行高斯消元</a:t>
            </a:r>
          </a:p>
        </p:txBody>
      </p:sp>
      <p:sp>
        <p:nvSpPr>
          <p:cNvPr id="4" name="内容占位符 3">
            <a:extLst>
              <a:ext uri="{FF2B5EF4-FFF2-40B4-BE49-F238E27FC236}">
                <a16:creationId xmlns:a16="http://schemas.microsoft.com/office/drawing/2014/main" id="{27A21E8E-76CC-4E4D-9C14-04543F2287D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829442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E615CC7-7A13-4CE4-B007-DACDBEFD7F8B}"/>
              </a:ext>
            </a:extLst>
          </p:cNvPr>
          <p:cNvSpPr>
            <a:spLocks noGrp="1"/>
          </p:cNvSpPr>
          <p:nvPr>
            <p:ph idx="1"/>
          </p:nvPr>
        </p:nvSpPr>
        <p:spPr/>
        <p:txBody>
          <a:bodyPr/>
          <a:lstStyle/>
          <a:p>
            <a:r>
              <a:rPr lang="zh-CN" altLang="en-US" dirty="0">
                <a:hlinkClick r:id="rId2"/>
              </a:rPr>
              <a:t>线性代数的本质</a:t>
            </a:r>
            <a:r>
              <a:rPr lang="en-US" altLang="zh-CN" dirty="0">
                <a:hlinkClick r:id="rId2"/>
              </a:rPr>
              <a:t>-3Blue1Brown</a:t>
            </a:r>
            <a:endParaRPr lang="en-US" altLang="zh-CN" dirty="0"/>
          </a:p>
        </p:txBody>
      </p:sp>
      <p:sp>
        <p:nvSpPr>
          <p:cNvPr id="3" name="标题 2">
            <a:extLst>
              <a:ext uri="{FF2B5EF4-FFF2-40B4-BE49-F238E27FC236}">
                <a16:creationId xmlns:a16="http://schemas.microsoft.com/office/drawing/2014/main" id="{2C33674D-5E43-4093-98A1-C1351D9EF4E8}"/>
              </a:ext>
            </a:extLst>
          </p:cNvPr>
          <p:cNvSpPr>
            <a:spLocks noGrp="1"/>
          </p:cNvSpPr>
          <p:nvPr>
            <p:ph type="ctrTitle"/>
          </p:nvPr>
        </p:nvSpPr>
        <p:spPr/>
        <p:txBody>
          <a:bodyPr/>
          <a:lstStyle/>
          <a:p>
            <a:r>
              <a:rPr lang="zh-CN" altLang="en-US" dirty="0"/>
              <a:t>摸鱼</a:t>
            </a:r>
          </a:p>
        </p:txBody>
      </p:sp>
    </p:spTree>
    <p:extLst>
      <p:ext uri="{BB962C8B-B14F-4D97-AF65-F5344CB8AC3E}">
        <p14:creationId xmlns:p14="http://schemas.microsoft.com/office/powerpoint/2010/main" val="1169115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95A858F-412B-4138-AABE-C23D3EC636FF}"/>
              </a:ext>
            </a:extLst>
          </p:cNvPr>
          <p:cNvSpPr>
            <a:spLocks noGrp="1"/>
          </p:cNvSpPr>
          <p:nvPr>
            <p:ph idx="1"/>
          </p:nvPr>
        </p:nvSpPr>
        <p:spPr>
          <a:xfrm>
            <a:off x="838200" y="1382233"/>
            <a:ext cx="7416800" cy="4938546"/>
          </a:xfrm>
        </p:spPr>
        <p:txBody>
          <a:bodyPr/>
          <a:lstStyle/>
          <a:p>
            <a:r>
              <a:rPr lang="zh-CN" altLang="en-US" dirty="0"/>
              <a:t>保留</a:t>
            </a:r>
            <a:r>
              <a:rPr lang="en-US" altLang="zh-CN" dirty="0"/>
              <a:t>k</a:t>
            </a:r>
            <a:r>
              <a:rPr lang="zh-CN" altLang="en-US" dirty="0"/>
              <a:t>行</a:t>
            </a:r>
            <a:r>
              <a:rPr lang="en-US" altLang="zh-CN" dirty="0"/>
              <a:t>k</a:t>
            </a:r>
            <a:r>
              <a:rPr lang="zh-CN" altLang="en-US" dirty="0"/>
              <a:t>列的交叉点的值形成的矩阵的行列式称为</a:t>
            </a:r>
            <a:r>
              <a:rPr lang="en-US" altLang="zh-CN" dirty="0"/>
              <a:t>k</a:t>
            </a:r>
            <a:r>
              <a:rPr lang="zh-CN" altLang="en-US" dirty="0"/>
              <a:t>阶子式</a:t>
            </a:r>
            <a:endParaRPr lang="en-US" altLang="zh-CN" dirty="0"/>
          </a:p>
          <a:p>
            <a:r>
              <a:rPr lang="zh-CN" altLang="en-US" dirty="0"/>
              <a:t>删去</a:t>
            </a:r>
            <a:r>
              <a:rPr lang="en-US" altLang="zh-CN" dirty="0"/>
              <a:t>k</a:t>
            </a:r>
            <a:r>
              <a:rPr lang="zh-CN" altLang="en-US" dirty="0"/>
              <a:t>行</a:t>
            </a:r>
            <a:r>
              <a:rPr lang="en-US" altLang="zh-CN" dirty="0"/>
              <a:t>k</a:t>
            </a:r>
            <a:r>
              <a:rPr lang="zh-CN" altLang="en-US" dirty="0"/>
              <a:t>列所有值形成的矩阵的行列式称为</a:t>
            </a:r>
            <a:r>
              <a:rPr lang="en-US" altLang="zh-CN" dirty="0"/>
              <a:t>k</a:t>
            </a:r>
            <a:r>
              <a:rPr lang="zh-CN" altLang="en-US" dirty="0"/>
              <a:t>阶余子式</a:t>
            </a:r>
          </a:p>
        </p:txBody>
      </p:sp>
      <p:sp>
        <p:nvSpPr>
          <p:cNvPr id="3" name="标题 2">
            <a:extLst>
              <a:ext uri="{FF2B5EF4-FFF2-40B4-BE49-F238E27FC236}">
                <a16:creationId xmlns:a16="http://schemas.microsoft.com/office/drawing/2014/main" id="{2EB3BF48-2EB3-463C-95D2-ABE72C9BFDB6}"/>
              </a:ext>
            </a:extLst>
          </p:cNvPr>
          <p:cNvSpPr>
            <a:spLocks noGrp="1"/>
          </p:cNvSpPr>
          <p:nvPr>
            <p:ph type="ctrTitle"/>
          </p:nvPr>
        </p:nvSpPr>
        <p:spPr/>
        <p:txBody>
          <a:bodyPr/>
          <a:lstStyle/>
          <a:p>
            <a:r>
              <a:rPr lang="zh-CN" altLang="en-US" dirty="0"/>
              <a:t>子式与余子式</a:t>
            </a:r>
          </a:p>
        </p:txBody>
      </p:sp>
      <p:sp>
        <p:nvSpPr>
          <p:cNvPr id="4" name="内容占位符 3">
            <a:extLst>
              <a:ext uri="{FF2B5EF4-FFF2-40B4-BE49-F238E27FC236}">
                <a16:creationId xmlns:a16="http://schemas.microsoft.com/office/drawing/2014/main" id="{7A19D3BD-48B1-4E1B-A088-EC13FC2D5982}"/>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8C73A431-0E44-4185-A93C-A52C179BC50C}"/>
                  </a:ext>
                </a:extLst>
              </p:cNvPr>
              <p:cNvSpPr txBox="1"/>
              <p:nvPr/>
            </p:nvSpPr>
            <p:spPr>
              <a:xfrm>
                <a:off x="8795657" y="2025270"/>
                <a:ext cx="2373086" cy="161473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sz="2400" i="1" smtClean="0">
                              <a:latin typeface="Cambria Math" panose="02040503050406030204" pitchFamily="18" charset="0"/>
                            </a:rPr>
                          </m:ctrlPr>
                        </m:dPr>
                        <m:e>
                          <m:m>
                            <m:mPr>
                              <m:mcs>
                                <m:mc>
                                  <m:mcPr>
                                    <m:count m:val="2"/>
                                    <m:mcJc m:val="center"/>
                                  </m:mcPr>
                                </m:mc>
                              </m:mcs>
                              <m:ctrlPr>
                                <a:rPr lang="en-US" altLang="zh-CN" sz="2400" i="1" smtClean="0">
                                  <a:solidFill>
                                    <a:schemeClr val="bg2">
                                      <a:lumMod val="75000"/>
                                      <a:lumOff val="25000"/>
                                    </a:schemeClr>
                                  </a:solidFill>
                                  <a:latin typeface="Cambria Math" panose="02040503050406030204" pitchFamily="18" charset="0"/>
                                </a:rPr>
                              </m:ctrlPr>
                            </m:mPr>
                            <m:mr>
                              <m:e>
                                <m:r>
                                  <m:rPr>
                                    <m:brk m:alnAt="7"/>
                                  </m:rPr>
                                  <a:rPr lang="en-US" altLang="zh-CN" sz="2400" b="0" i="1" smtClean="0">
                                    <a:solidFill>
                                      <a:schemeClr val="bg2">
                                        <a:lumMod val="75000"/>
                                        <a:lumOff val="25000"/>
                                      </a:schemeClr>
                                    </a:solidFill>
                                    <a:latin typeface="Cambria Math" panose="02040503050406030204" pitchFamily="18" charset="0"/>
                                  </a:rPr>
                                  <m:t>1</m:t>
                                </m:r>
                              </m:e>
                              <m:e>
                                <m:m>
                                  <m:mPr>
                                    <m:mcs>
                                      <m:mc>
                                        <m:mcPr>
                                          <m:count m:val="3"/>
                                          <m:mcJc m:val="center"/>
                                        </m:mcPr>
                                      </m:mc>
                                    </m:mcs>
                                    <m:ctrlPr>
                                      <a:rPr lang="en-US" altLang="zh-CN" sz="2400" i="1" smtClean="0">
                                        <a:solidFill>
                                          <a:schemeClr val="bg2">
                                            <a:lumMod val="75000"/>
                                            <a:lumOff val="25000"/>
                                          </a:schemeClr>
                                        </a:solidFill>
                                        <a:latin typeface="Cambria Math" panose="02040503050406030204" pitchFamily="18" charset="0"/>
                                      </a:rPr>
                                    </m:ctrlPr>
                                  </m:mPr>
                                  <m:mr>
                                    <m:e>
                                      <m:r>
                                        <m:rPr>
                                          <m:brk m:alnAt="7"/>
                                        </m:rPr>
                                        <a:rPr lang="en-US" altLang="zh-CN" sz="2400" b="0" i="1" smtClean="0">
                                          <a:solidFill>
                                            <a:schemeClr val="bg1"/>
                                          </a:solidFill>
                                          <a:latin typeface="Cambria Math" panose="02040503050406030204" pitchFamily="18" charset="0"/>
                                        </a:rPr>
                                        <m:t>0</m:t>
                                      </m:r>
                                    </m:e>
                                    <m:e>
                                      <m:r>
                                        <a:rPr lang="en-US" altLang="zh-CN" sz="2400" b="0" i="1" smtClean="0">
                                          <a:solidFill>
                                            <a:schemeClr val="bg2">
                                              <a:lumMod val="75000"/>
                                              <a:lumOff val="25000"/>
                                            </a:schemeClr>
                                          </a:solidFill>
                                          <a:latin typeface="Cambria Math" panose="02040503050406030204" pitchFamily="18" charset="0"/>
                                        </a:rPr>
                                        <m:t>0</m:t>
                                      </m:r>
                                    </m:e>
                                    <m:e>
                                      <m:m>
                                        <m:mPr>
                                          <m:mcs>
                                            <m:mc>
                                              <m:mcPr>
                                                <m:count m:val="2"/>
                                                <m:mcJc m:val="center"/>
                                              </m:mcPr>
                                            </m:mc>
                                          </m:mcs>
                                          <m:ctrlPr>
                                            <a:rPr lang="en-US" altLang="zh-CN" sz="2400" i="1" smtClean="0">
                                              <a:solidFill>
                                                <a:schemeClr val="bg1"/>
                                              </a:solidFill>
                                              <a:latin typeface="Cambria Math" panose="02040503050406030204" pitchFamily="18" charset="0"/>
                                            </a:rPr>
                                          </m:ctrlPr>
                                        </m:mPr>
                                        <m:mr>
                                          <m:e>
                                            <m:r>
                                              <m:rPr>
                                                <m:brk m:alnAt="7"/>
                                              </m:rPr>
                                              <a:rPr lang="en-US" altLang="zh-CN" sz="2400" b="0" i="1" smtClean="0">
                                                <a:solidFill>
                                                  <a:schemeClr val="bg1"/>
                                                </a:solidFill>
                                                <a:latin typeface="Cambria Math" panose="02040503050406030204" pitchFamily="18" charset="0"/>
                                              </a:rPr>
                                              <m:t>0</m:t>
                                            </m:r>
                                          </m:e>
                                          <m:e>
                                            <m:r>
                                              <a:rPr lang="en-US" altLang="zh-CN" sz="2400" b="0" i="1" smtClean="0">
                                                <a:solidFill>
                                                  <a:schemeClr val="bg1"/>
                                                </a:solidFill>
                                                <a:latin typeface="Cambria Math" panose="02040503050406030204" pitchFamily="18" charset="0"/>
                                              </a:rPr>
                                              <m:t>0</m:t>
                                            </m:r>
                                          </m:e>
                                        </m:mr>
                                      </m:m>
                                    </m:e>
                                  </m:mr>
                                </m:m>
                              </m:e>
                            </m:mr>
                            <m:mr>
                              <m:e>
                                <m:m>
                                  <m:mPr>
                                    <m:mcs>
                                      <m:mc>
                                        <m:mcPr>
                                          <m:count m:val="1"/>
                                          <m:mcJc m:val="center"/>
                                        </m:mcPr>
                                      </m:mc>
                                    </m:mcs>
                                    <m:ctrlPr>
                                      <a:rPr lang="en-US" altLang="zh-CN" sz="2400" i="1" smtClean="0">
                                        <a:solidFill>
                                          <a:schemeClr val="bg2">
                                            <a:lumMod val="75000"/>
                                            <a:lumOff val="25000"/>
                                          </a:schemeClr>
                                        </a:solidFill>
                                        <a:latin typeface="Cambria Math" panose="02040503050406030204" pitchFamily="18" charset="0"/>
                                      </a:rPr>
                                    </m:ctrlPr>
                                  </m:mPr>
                                  <m:mr>
                                    <m:e>
                                      <m:r>
                                        <m:rPr>
                                          <m:brk m:alnAt="7"/>
                                        </m:rPr>
                                        <a:rPr lang="en-US" altLang="zh-CN" sz="2400" b="0" i="1" smtClean="0">
                                          <a:solidFill>
                                            <a:schemeClr val="bg2">
                                              <a:lumMod val="75000"/>
                                              <a:lumOff val="25000"/>
                                            </a:schemeClr>
                                          </a:solidFill>
                                          <a:latin typeface="Cambria Math" panose="02040503050406030204" pitchFamily="18" charset="0"/>
                                        </a:rPr>
                                        <m:t>0</m:t>
                                      </m:r>
                                    </m:e>
                                  </m:mr>
                                  <m:mr>
                                    <m:e>
                                      <m:r>
                                        <a:rPr lang="en-US" altLang="zh-CN" sz="2400" b="0" i="1" smtClean="0">
                                          <a:solidFill>
                                            <a:schemeClr val="bg2">
                                              <a:lumMod val="75000"/>
                                              <a:lumOff val="25000"/>
                                            </a:schemeClr>
                                          </a:solidFill>
                                          <a:latin typeface="Cambria Math" panose="02040503050406030204" pitchFamily="18" charset="0"/>
                                        </a:rPr>
                                        <m:t>0</m:t>
                                      </m:r>
                                    </m:e>
                                  </m:mr>
                                  <m:mr>
                                    <m:e>
                                      <m:m>
                                        <m:mPr>
                                          <m:mcs>
                                            <m:mc>
                                              <m:mcPr>
                                                <m:count m:val="1"/>
                                                <m:mcJc m:val="center"/>
                                              </m:mcPr>
                                            </m:mc>
                                          </m:mcs>
                                          <m:ctrlPr>
                                            <a:rPr lang="en-US" altLang="zh-CN" sz="2400" i="1" smtClean="0">
                                              <a:solidFill>
                                                <a:schemeClr val="bg2">
                                                  <a:lumMod val="75000"/>
                                                  <a:lumOff val="25000"/>
                                                </a:schemeClr>
                                              </a:solidFill>
                                              <a:latin typeface="Cambria Math" panose="02040503050406030204" pitchFamily="18" charset="0"/>
                                            </a:rPr>
                                          </m:ctrlPr>
                                        </m:mPr>
                                        <m:mr>
                                          <m:e>
                                            <m:r>
                                              <m:rPr>
                                                <m:brk m:alnAt="7"/>
                                              </m:rPr>
                                              <a:rPr lang="en-US" altLang="zh-CN" sz="2400" b="0" i="1" smtClean="0">
                                                <a:solidFill>
                                                  <a:schemeClr val="bg2">
                                                    <a:lumMod val="75000"/>
                                                    <a:lumOff val="25000"/>
                                                  </a:schemeClr>
                                                </a:solidFill>
                                                <a:latin typeface="Cambria Math" panose="02040503050406030204" pitchFamily="18" charset="0"/>
                                              </a:rPr>
                                              <m:t>0</m:t>
                                            </m:r>
                                          </m:e>
                                        </m:mr>
                                        <m:mr>
                                          <m:e>
                                            <m:r>
                                              <a:rPr lang="en-US" altLang="zh-CN" sz="2400" b="0" i="1" smtClean="0">
                                                <a:solidFill>
                                                  <a:schemeClr val="bg2">
                                                    <a:lumMod val="75000"/>
                                                    <a:lumOff val="25000"/>
                                                  </a:schemeClr>
                                                </a:solidFill>
                                                <a:latin typeface="Cambria Math" panose="02040503050406030204" pitchFamily="18" charset="0"/>
                                              </a:rPr>
                                              <m:t>0</m:t>
                                            </m:r>
                                          </m:e>
                                        </m:mr>
                                      </m:m>
                                    </m:e>
                                  </m:mr>
                                </m:m>
                              </m:e>
                              <m:e>
                                <m:m>
                                  <m:mPr>
                                    <m:mcs>
                                      <m:mc>
                                        <m:mcPr>
                                          <m:count m:val="3"/>
                                          <m:mcJc m:val="center"/>
                                        </m:mcPr>
                                      </m:mc>
                                    </m:mcs>
                                    <m:ctrlPr>
                                      <a:rPr lang="en-US" altLang="zh-CN" sz="2400" i="1" smtClean="0">
                                        <a:solidFill>
                                          <a:schemeClr val="bg2">
                                            <a:lumMod val="75000"/>
                                            <a:lumOff val="25000"/>
                                          </a:schemeClr>
                                        </a:solidFill>
                                        <a:latin typeface="Cambria Math" panose="02040503050406030204" pitchFamily="18" charset="0"/>
                                      </a:rPr>
                                    </m:ctrlPr>
                                  </m:mPr>
                                  <m:mr>
                                    <m:e>
                                      <m:m>
                                        <m:mPr>
                                          <m:mcs>
                                            <m:mc>
                                              <m:mcPr>
                                                <m:count m:val="1"/>
                                                <m:mcJc m:val="center"/>
                                              </m:mcPr>
                                            </m:mc>
                                          </m:mcs>
                                          <m:ctrlPr>
                                            <a:rPr lang="en-US" altLang="zh-CN" sz="2400" i="1" smtClean="0">
                                              <a:solidFill>
                                                <a:schemeClr val="bg2">
                                                  <a:lumMod val="75000"/>
                                                  <a:lumOff val="25000"/>
                                                </a:schemeClr>
                                              </a:solidFill>
                                              <a:latin typeface="Cambria Math" panose="02040503050406030204" pitchFamily="18" charset="0"/>
                                            </a:rPr>
                                          </m:ctrlPr>
                                        </m:mPr>
                                        <m:mr>
                                          <m:e>
                                            <m:r>
                                              <m:rPr>
                                                <m:brk m:alnAt="7"/>
                                              </m:rPr>
                                              <a:rPr lang="en-US" altLang="zh-CN" sz="2400" b="0" i="1" smtClean="0">
                                                <a:solidFill>
                                                  <a:schemeClr val="bg2">
                                                    <a:lumMod val="75000"/>
                                                    <a:lumOff val="25000"/>
                                                  </a:schemeClr>
                                                </a:solidFill>
                                                <a:latin typeface="Cambria Math" panose="02040503050406030204" pitchFamily="18" charset="0"/>
                                              </a:rPr>
                                              <m:t>1</m:t>
                                            </m:r>
                                          </m:e>
                                        </m:mr>
                                        <m:mr>
                                          <m:e>
                                            <m:r>
                                              <a:rPr lang="en-US" altLang="zh-CN" sz="2400" b="0" i="1" smtClean="0">
                                                <a:solidFill>
                                                  <a:schemeClr val="bg1"/>
                                                </a:solidFill>
                                                <a:latin typeface="Cambria Math" panose="02040503050406030204" pitchFamily="18" charset="0"/>
                                              </a:rPr>
                                              <m:t>0</m:t>
                                            </m:r>
                                          </m:e>
                                        </m:mr>
                                        <m:mr>
                                          <m:e>
                                            <m:m>
                                              <m:mPr>
                                                <m:mcs>
                                                  <m:mc>
                                                    <m:mcPr>
                                                      <m:count m:val="1"/>
                                                      <m:mcJc m:val="center"/>
                                                    </m:mcPr>
                                                  </m:mc>
                                                </m:mcs>
                                                <m:ctrlPr>
                                                  <a:rPr lang="en-US" altLang="zh-CN" sz="2400" i="1" smtClean="0">
                                                    <a:solidFill>
                                                      <a:schemeClr val="bg1"/>
                                                    </a:solidFill>
                                                    <a:latin typeface="Cambria Math" panose="02040503050406030204" pitchFamily="18" charset="0"/>
                                                  </a:rPr>
                                                </m:ctrlPr>
                                              </m:mPr>
                                              <m:mr>
                                                <m:e>
                                                  <m:r>
                                                    <m:rPr>
                                                      <m:brk m:alnAt="7"/>
                                                    </m:rPr>
                                                    <a:rPr lang="en-US" altLang="zh-CN" sz="2400" b="0" i="1" smtClean="0">
                                                      <a:solidFill>
                                                        <a:schemeClr val="bg2">
                                                          <a:lumMod val="75000"/>
                                                          <a:lumOff val="25000"/>
                                                        </a:schemeClr>
                                                      </a:solidFill>
                                                      <a:latin typeface="Cambria Math" panose="02040503050406030204" pitchFamily="18" charset="0"/>
                                                    </a:rPr>
                                                    <m:t>0</m:t>
                                                  </m:r>
                                                </m:e>
                                              </m:mr>
                                              <m:mr>
                                                <m:e>
                                                  <m:r>
                                                    <a:rPr lang="en-US" altLang="zh-CN" sz="2400" b="0" i="1" smtClean="0">
                                                      <a:solidFill>
                                                        <a:schemeClr val="bg1"/>
                                                      </a:solidFill>
                                                      <a:latin typeface="Cambria Math" panose="02040503050406030204" pitchFamily="18" charset="0"/>
                                                    </a:rPr>
                                                    <m:t>0</m:t>
                                                  </m:r>
                                                </m:e>
                                              </m:mr>
                                            </m:m>
                                          </m:e>
                                        </m:mr>
                                      </m:m>
                                    </m:e>
                                    <m:e>
                                      <m:m>
                                        <m:mPr>
                                          <m:mcs>
                                            <m:mc>
                                              <m:mcPr>
                                                <m:count m:val="1"/>
                                                <m:mcJc m:val="center"/>
                                              </m:mcPr>
                                            </m:mc>
                                          </m:mcs>
                                          <m:ctrlPr>
                                            <a:rPr lang="en-US" altLang="zh-CN" sz="2400" i="1" smtClean="0">
                                              <a:solidFill>
                                                <a:schemeClr val="bg2">
                                                  <a:lumMod val="75000"/>
                                                  <a:lumOff val="25000"/>
                                                </a:schemeClr>
                                              </a:solidFill>
                                              <a:latin typeface="Cambria Math" panose="02040503050406030204" pitchFamily="18" charset="0"/>
                                            </a:rPr>
                                          </m:ctrlPr>
                                        </m:mPr>
                                        <m:mr>
                                          <m:e>
                                            <m:r>
                                              <m:rPr>
                                                <m:brk m:alnAt="7"/>
                                              </m:rPr>
                                              <a:rPr lang="en-US" altLang="zh-CN" sz="2400" b="0" i="1" smtClean="0">
                                                <a:solidFill>
                                                  <a:schemeClr val="bg2">
                                                    <a:lumMod val="75000"/>
                                                    <a:lumOff val="25000"/>
                                                  </a:schemeClr>
                                                </a:solidFill>
                                                <a:latin typeface="Cambria Math" panose="02040503050406030204" pitchFamily="18" charset="0"/>
                                              </a:rPr>
                                              <m:t>0</m:t>
                                            </m:r>
                                          </m:e>
                                        </m:mr>
                                        <m:mr>
                                          <m:e>
                                            <m:r>
                                              <a:rPr lang="en-US" altLang="zh-CN" sz="2400" b="0" i="1" smtClean="0">
                                                <a:solidFill>
                                                  <a:schemeClr val="bg2">
                                                    <a:lumMod val="75000"/>
                                                    <a:lumOff val="25000"/>
                                                  </a:schemeClr>
                                                </a:solidFill>
                                                <a:latin typeface="Cambria Math" panose="02040503050406030204" pitchFamily="18" charset="0"/>
                                              </a:rPr>
                                              <m:t>0</m:t>
                                            </m:r>
                                          </m:e>
                                        </m:mr>
                                        <m:mr>
                                          <m:e>
                                            <m:m>
                                              <m:mPr>
                                                <m:mcs>
                                                  <m:mc>
                                                    <m:mcPr>
                                                      <m:count m:val="1"/>
                                                      <m:mcJc m:val="center"/>
                                                    </m:mcPr>
                                                  </m:mc>
                                                </m:mcs>
                                                <m:ctrlPr>
                                                  <a:rPr lang="en-US" altLang="zh-CN" sz="2400" i="1" smtClean="0">
                                                    <a:solidFill>
                                                      <a:schemeClr val="bg2">
                                                        <a:lumMod val="75000"/>
                                                        <a:lumOff val="25000"/>
                                                      </a:schemeClr>
                                                    </a:solidFill>
                                                    <a:latin typeface="Cambria Math" panose="02040503050406030204" pitchFamily="18" charset="0"/>
                                                  </a:rPr>
                                                </m:ctrlPr>
                                              </m:mPr>
                                              <m:mr>
                                                <m:e>
                                                  <m:r>
                                                    <m:rPr>
                                                      <m:brk m:alnAt="7"/>
                                                    </m:rPr>
                                                    <a:rPr lang="en-US" altLang="zh-CN" sz="2400" b="0" i="1" smtClean="0">
                                                      <a:solidFill>
                                                        <a:schemeClr val="bg2">
                                                          <a:lumMod val="75000"/>
                                                          <a:lumOff val="25000"/>
                                                        </a:schemeClr>
                                                      </a:solidFill>
                                                      <a:latin typeface="Cambria Math" panose="02040503050406030204" pitchFamily="18" charset="0"/>
                                                    </a:rPr>
                                                    <m:t>0</m:t>
                                                  </m:r>
                                                </m:e>
                                              </m:mr>
                                              <m:mr>
                                                <m:e>
                                                  <m:r>
                                                    <a:rPr lang="en-US" altLang="zh-CN" sz="2400" b="0" i="1" smtClean="0">
                                                      <a:solidFill>
                                                        <a:schemeClr val="bg2">
                                                          <a:lumMod val="75000"/>
                                                          <a:lumOff val="25000"/>
                                                        </a:schemeClr>
                                                      </a:solidFill>
                                                      <a:latin typeface="Cambria Math" panose="02040503050406030204" pitchFamily="18" charset="0"/>
                                                    </a:rPr>
                                                    <m:t>1</m:t>
                                                  </m:r>
                                                </m:e>
                                              </m:mr>
                                            </m:m>
                                          </m:e>
                                        </m:mr>
                                      </m:m>
                                    </m:e>
                                    <m:e>
                                      <m:m>
                                        <m:mPr>
                                          <m:mcs>
                                            <m:mc>
                                              <m:mcPr>
                                                <m:count m:val="2"/>
                                                <m:mcJc m:val="center"/>
                                              </m:mcPr>
                                            </m:mc>
                                          </m:mcs>
                                          <m:ctrlPr>
                                            <a:rPr lang="en-US" altLang="zh-CN" sz="2400" i="1" smtClean="0">
                                              <a:solidFill>
                                                <a:schemeClr val="bg2">
                                                  <a:lumMod val="75000"/>
                                                  <a:lumOff val="25000"/>
                                                </a:schemeClr>
                                              </a:solidFill>
                                              <a:latin typeface="Cambria Math" panose="02040503050406030204" pitchFamily="18" charset="0"/>
                                            </a:rPr>
                                          </m:ctrlPr>
                                        </m:mPr>
                                        <m:mr>
                                          <m:e>
                                            <m:m>
                                              <m:mPr>
                                                <m:mcs>
                                                  <m:mc>
                                                    <m:mcPr>
                                                      <m:count m:val="1"/>
                                                      <m:mcJc m:val="center"/>
                                                    </m:mcPr>
                                                  </m:mc>
                                                </m:mcs>
                                                <m:ctrlPr>
                                                  <a:rPr lang="en-US" altLang="zh-CN" sz="2400" i="1" smtClean="0">
                                                    <a:solidFill>
                                                      <a:schemeClr val="bg2">
                                                        <a:lumMod val="75000"/>
                                                        <a:lumOff val="25000"/>
                                                      </a:schemeClr>
                                                    </a:solidFill>
                                                    <a:latin typeface="Cambria Math" panose="02040503050406030204" pitchFamily="18" charset="0"/>
                                                  </a:rPr>
                                                </m:ctrlPr>
                                              </m:mPr>
                                              <m:mr>
                                                <m:e>
                                                  <m:r>
                                                    <m:rPr>
                                                      <m:brk m:alnAt="7"/>
                                                    </m:rPr>
                                                    <a:rPr lang="en-US" altLang="zh-CN" sz="2400" b="0" i="1" smtClean="0">
                                                      <a:solidFill>
                                                        <a:schemeClr val="bg2">
                                                          <a:lumMod val="75000"/>
                                                          <a:lumOff val="25000"/>
                                                        </a:schemeClr>
                                                      </a:solidFill>
                                                      <a:latin typeface="Cambria Math" panose="02040503050406030204" pitchFamily="18" charset="0"/>
                                                    </a:rPr>
                                                    <m:t>0</m:t>
                                                  </m:r>
                                                </m:e>
                                              </m:mr>
                                              <m:mr>
                                                <m:e>
                                                  <m:r>
                                                    <a:rPr lang="en-US" altLang="zh-CN" sz="2400" b="0" i="1" smtClean="0">
                                                      <a:solidFill>
                                                        <a:schemeClr val="bg1"/>
                                                      </a:solidFill>
                                                      <a:latin typeface="Cambria Math" panose="02040503050406030204" pitchFamily="18" charset="0"/>
                                                    </a:rPr>
                                                    <m:t>0</m:t>
                                                  </m:r>
                                                </m:e>
                                              </m:mr>
                                              <m:mr>
                                                <m:e>
                                                  <m:m>
                                                    <m:mPr>
                                                      <m:mcs>
                                                        <m:mc>
                                                          <m:mcPr>
                                                            <m:count m:val="1"/>
                                                            <m:mcJc m:val="center"/>
                                                          </m:mcPr>
                                                        </m:mc>
                                                      </m:mcs>
                                                      <m:ctrlPr>
                                                        <a:rPr lang="en-US" altLang="zh-CN" sz="2400" i="1" smtClean="0">
                                                          <a:solidFill>
                                                            <a:schemeClr val="bg2">
                                                              <a:lumMod val="75000"/>
                                                              <a:lumOff val="25000"/>
                                                            </a:schemeClr>
                                                          </a:solidFill>
                                                          <a:latin typeface="Cambria Math" panose="02040503050406030204" pitchFamily="18" charset="0"/>
                                                        </a:rPr>
                                                      </m:ctrlPr>
                                                    </m:mPr>
                                                    <m:mr>
                                                      <m:e>
                                                        <m:r>
                                                          <m:rPr>
                                                            <m:brk m:alnAt="7"/>
                                                          </m:rPr>
                                                          <a:rPr lang="en-US" altLang="zh-CN" sz="2400" b="0" i="1" smtClean="0">
                                                            <a:solidFill>
                                                              <a:schemeClr val="bg2">
                                                                <a:lumMod val="75000"/>
                                                                <a:lumOff val="25000"/>
                                                              </a:schemeClr>
                                                            </a:solidFill>
                                                            <a:latin typeface="Cambria Math" panose="02040503050406030204" pitchFamily="18" charset="0"/>
                                                          </a:rPr>
                                                          <m:t>1</m:t>
                                                        </m:r>
                                                      </m:e>
                                                    </m:mr>
                                                    <m:mr>
                                                      <m:e>
                                                        <m:r>
                                                          <a:rPr lang="en-US" altLang="zh-CN" sz="2400" b="0" i="1" smtClean="0">
                                                            <a:solidFill>
                                                              <a:schemeClr val="bg1"/>
                                                            </a:solidFill>
                                                            <a:latin typeface="Cambria Math" panose="02040503050406030204" pitchFamily="18" charset="0"/>
                                                          </a:rPr>
                                                          <m:t>0</m:t>
                                                        </m:r>
                                                      </m:e>
                                                    </m:mr>
                                                  </m:m>
                                                </m:e>
                                              </m:mr>
                                            </m:m>
                                          </m:e>
                                          <m:e>
                                            <m:m>
                                              <m:mPr>
                                                <m:mcs>
                                                  <m:mc>
                                                    <m:mcPr>
                                                      <m:count m:val="1"/>
                                                      <m:mcJc m:val="center"/>
                                                    </m:mcPr>
                                                  </m:mc>
                                                </m:mcs>
                                                <m:ctrlPr>
                                                  <a:rPr lang="en-US" altLang="zh-CN" sz="2400" i="1" smtClean="0">
                                                    <a:solidFill>
                                                      <a:schemeClr val="bg2">
                                                        <a:lumMod val="75000"/>
                                                        <a:lumOff val="25000"/>
                                                      </a:schemeClr>
                                                    </a:solidFill>
                                                    <a:latin typeface="Cambria Math" panose="02040503050406030204" pitchFamily="18" charset="0"/>
                                                  </a:rPr>
                                                </m:ctrlPr>
                                              </m:mPr>
                                              <m:mr>
                                                <m:e>
                                                  <m:r>
                                                    <m:rPr>
                                                      <m:brk m:alnAt="7"/>
                                                    </m:rPr>
                                                    <a:rPr lang="en-US" altLang="zh-CN" sz="2400" b="0" i="1" smtClean="0">
                                                      <a:solidFill>
                                                        <a:schemeClr val="bg2">
                                                          <a:lumMod val="75000"/>
                                                          <a:lumOff val="25000"/>
                                                        </a:schemeClr>
                                                      </a:solidFill>
                                                      <a:latin typeface="Cambria Math" panose="02040503050406030204" pitchFamily="18" charset="0"/>
                                                    </a:rPr>
                                                    <m:t>0</m:t>
                                                  </m:r>
                                                </m:e>
                                              </m:mr>
                                              <m:mr>
                                                <m:e>
                                                  <m:r>
                                                    <a:rPr lang="en-US" altLang="zh-CN" sz="2400" b="0" i="1" smtClean="0">
                                                      <a:solidFill>
                                                        <a:schemeClr val="bg1"/>
                                                      </a:solidFill>
                                                      <a:latin typeface="Cambria Math" panose="02040503050406030204" pitchFamily="18" charset="0"/>
                                                    </a:rPr>
                                                    <m:t>1</m:t>
                                                  </m:r>
                                                </m:e>
                                              </m:mr>
                                              <m:mr>
                                                <m:e>
                                                  <m:m>
                                                    <m:mPr>
                                                      <m:mcs>
                                                        <m:mc>
                                                          <m:mcPr>
                                                            <m:count m:val="1"/>
                                                            <m:mcJc m:val="center"/>
                                                          </m:mcPr>
                                                        </m:mc>
                                                      </m:mcs>
                                                      <m:ctrlPr>
                                                        <a:rPr lang="en-US" altLang="zh-CN" sz="2400" i="1" smtClean="0">
                                                          <a:solidFill>
                                                            <a:schemeClr val="bg2">
                                                              <a:lumMod val="75000"/>
                                                              <a:lumOff val="25000"/>
                                                            </a:schemeClr>
                                                          </a:solidFill>
                                                          <a:latin typeface="Cambria Math" panose="02040503050406030204" pitchFamily="18" charset="0"/>
                                                        </a:rPr>
                                                      </m:ctrlPr>
                                                    </m:mPr>
                                                    <m:mr>
                                                      <m:e>
                                                        <m:r>
                                                          <m:rPr>
                                                            <m:brk m:alnAt="7"/>
                                                          </m:rPr>
                                                          <a:rPr lang="en-US" altLang="zh-CN" sz="2400" b="0" i="1" smtClean="0">
                                                            <a:solidFill>
                                                              <a:schemeClr val="bg2">
                                                                <a:lumMod val="75000"/>
                                                                <a:lumOff val="25000"/>
                                                              </a:schemeClr>
                                                            </a:solidFill>
                                                            <a:latin typeface="Cambria Math" panose="02040503050406030204" pitchFamily="18" charset="0"/>
                                                          </a:rPr>
                                                          <m:t>0</m:t>
                                                        </m:r>
                                                      </m:e>
                                                    </m:mr>
                                                    <m:mr>
                                                      <m:e>
                                                        <m:r>
                                                          <a:rPr lang="en-US" altLang="zh-CN" sz="2400" b="0" i="1" smtClean="0">
                                                            <a:solidFill>
                                                              <a:schemeClr val="bg1"/>
                                                            </a:solidFill>
                                                            <a:latin typeface="Cambria Math" panose="02040503050406030204" pitchFamily="18" charset="0"/>
                                                          </a:rPr>
                                                          <m:t>0</m:t>
                                                        </m:r>
                                                      </m:e>
                                                    </m:mr>
                                                  </m:m>
                                                </m:e>
                                              </m:mr>
                                            </m:m>
                                          </m:e>
                                        </m:mr>
                                      </m:m>
                                    </m:e>
                                  </m:mr>
                                </m:m>
                              </m:e>
                            </m:mr>
                          </m:m>
                        </m:e>
                      </m:d>
                    </m:oMath>
                  </m:oMathPara>
                </a14:m>
                <a:endParaRPr lang="zh-CN" altLang="en-US" sz="2400" b="1" dirty="0"/>
              </a:p>
            </p:txBody>
          </p:sp>
        </mc:Choice>
        <mc:Fallback xmlns="">
          <p:sp>
            <p:nvSpPr>
              <p:cNvPr id="5" name="文本框 4">
                <a:extLst>
                  <a:ext uri="{FF2B5EF4-FFF2-40B4-BE49-F238E27FC236}">
                    <a16:creationId xmlns:a16="http://schemas.microsoft.com/office/drawing/2014/main" id="{8C73A431-0E44-4185-A93C-A52C179BC50C}"/>
                  </a:ext>
                </a:extLst>
              </p:cNvPr>
              <p:cNvSpPr txBox="1">
                <a:spLocks noRot="1" noChangeAspect="1" noMove="1" noResize="1" noEditPoints="1" noAdjustHandles="1" noChangeArrowheads="1" noChangeShapeType="1" noTextEdit="1"/>
              </p:cNvSpPr>
              <p:nvPr/>
            </p:nvSpPr>
            <p:spPr>
              <a:xfrm>
                <a:off x="8795657" y="2025270"/>
                <a:ext cx="2373086" cy="1614737"/>
              </a:xfrm>
              <a:prstGeom prst="rect">
                <a:avLst/>
              </a:prstGeom>
              <a:blipFill>
                <a:blip r:embed="rId2"/>
                <a:stretch>
                  <a:fillRect/>
                </a:stretch>
              </a:blipFill>
            </p:spPr>
            <p:txBody>
              <a:bodyPr/>
              <a:lstStyle/>
              <a:p>
                <a:r>
                  <a:rPr lang="zh-CN" altLang="en-US">
                    <a:noFill/>
                  </a:rPr>
                  <a:t> </a:t>
                </a:r>
              </a:p>
            </p:txBody>
          </p:sp>
        </mc:Fallback>
      </mc:AlternateContent>
      <p:sp>
        <p:nvSpPr>
          <p:cNvPr id="8" name="矩形 7">
            <a:extLst>
              <a:ext uri="{FF2B5EF4-FFF2-40B4-BE49-F238E27FC236}">
                <a16:creationId xmlns:a16="http://schemas.microsoft.com/office/drawing/2014/main" id="{57C36307-F967-42D1-9868-4CB3928C5042}"/>
              </a:ext>
            </a:extLst>
          </p:cNvPr>
          <p:cNvSpPr/>
          <p:nvPr/>
        </p:nvSpPr>
        <p:spPr>
          <a:xfrm>
            <a:off x="9350704" y="1800215"/>
            <a:ext cx="332509" cy="2052638"/>
          </a:xfrm>
          <a:prstGeom prst="rect">
            <a:avLst/>
          </a:prstGeom>
          <a:noFill/>
          <a:ln>
            <a:prstDash val="sysDot"/>
          </a:ln>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98790CFB-92BA-4466-A416-4CDECDA82F77}"/>
              </a:ext>
            </a:extLst>
          </p:cNvPr>
          <p:cNvSpPr/>
          <p:nvPr/>
        </p:nvSpPr>
        <p:spPr>
          <a:xfrm>
            <a:off x="10278775" y="1800214"/>
            <a:ext cx="332509" cy="2052638"/>
          </a:xfrm>
          <a:prstGeom prst="rect">
            <a:avLst/>
          </a:prstGeom>
          <a:noFill/>
          <a:ln>
            <a:prstDash val="sysDot"/>
          </a:ln>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ABCC978E-D5A9-4A9A-B9FE-E0D1C79B9960}"/>
              </a:ext>
            </a:extLst>
          </p:cNvPr>
          <p:cNvSpPr/>
          <p:nvPr/>
        </p:nvSpPr>
        <p:spPr>
          <a:xfrm>
            <a:off x="10753713" y="1800214"/>
            <a:ext cx="332509" cy="2052638"/>
          </a:xfrm>
          <a:prstGeom prst="rect">
            <a:avLst/>
          </a:prstGeom>
          <a:noFill/>
          <a:ln>
            <a:prstDash val="sysDot"/>
          </a:ln>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FF60AFF9-2340-4658-9B49-C182EE582F60}"/>
              </a:ext>
            </a:extLst>
          </p:cNvPr>
          <p:cNvSpPr/>
          <p:nvPr/>
        </p:nvSpPr>
        <p:spPr>
          <a:xfrm>
            <a:off x="8661970" y="2025270"/>
            <a:ext cx="2640459" cy="303585"/>
          </a:xfrm>
          <a:prstGeom prst="rect">
            <a:avLst/>
          </a:prstGeom>
          <a:noFill/>
          <a:ln>
            <a:prstDash val="sysDot"/>
          </a:ln>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92DD9EEA-96A8-4B40-8DDF-6A1900DD7458}"/>
              </a:ext>
            </a:extLst>
          </p:cNvPr>
          <p:cNvSpPr/>
          <p:nvPr/>
        </p:nvSpPr>
        <p:spPr>
          <a:xfrm>
            <a:off x="8661970" y="2681088"/>
            <a:ext cx="2640459" cy="303585"/>
          </a:xfrm>
          <a:prstGeom prst="rect">
            <a:avLst/>
          </a:prstGeom>
          <a:noFill/>
          <a:ln>
            <a:prstDash val="sysDot"/>
          </a:ln>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18195CBD-C902-4015-9CD8-6ED37E709057}"/>
              </a:ext>
            </a:extLst>
          </p:cNvPr>
          <p:cNvSpPr/>
          <p:nvPr/>
        </p:nvSpPr>
        <p:spPr>
          <a:xfrm>
            <a:off x="8661969" y="3336422"/>
            <a:ext cx="2640459" cy="303585"/>
          </a:xfrm>
          <a:prstGeom prst="rect">
            <a:avLst/>
          </a:prstGeom>
          <a:noFill/>
          <a:ln>
            <a:prstDash val="sysDot"/>
          </a:ln>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515837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0F25C4B-8DB4-4CD8-8DF4-6197AA1BA413}"/>
                  </a:ext>
                </a:extLst>
              </p:cNvPr>
              <p:cNvSpPr>
                <a:spLocks noGrp="1"/>
              </p:cNvSpPr>
              <p:nvPr>
                <p:ph idx="1"/>
              </p:nvPr>
            </p:nvSpPr>
            <p:spPr/>
            <p:txBody>
              <a:bodyPr>
                <a:normAutofit/>
              </a:bodyPr>
              <a:lstStyle/>
              <a:p>
                <a:r>
                  <a:rPr lang="zh-CN" altLang="en-US" sz="2400" dirty="0"/>
                  <a:t>用于计算无向图的</a:t>
                </a:r>
                <a:r>
                  <a:rPr lang="zh-CN" altLang="en-US" sz="2400" dirty="0">
                    <a:solidFill>
                      <a:srgbClr val="FFCC00"/>
                    </a:solidFill>
                  </a:rPr>
                  <a:t>生成树数量</a:t>
                </a:r>
                <a:endParaRPr lang="en-US" altLang="zh-CN" sz="2400" dirty="0">
                  <a:solidFill>
                    <a:srgbClr val="FFCC00"/>
                  </a:solidFill>
                </a:endParaRPr>
              </a:p>
              <a:p>
                <a:endParaRPr lang="en-US" altLang="zh-CN" sz="2400" dirty="0"/>
              </a:p>
              <a:p>
                <a:r>
                  <a:rPr lang="zh-CN" altLang="en-US" sz="2400" dirty="0"/>
                  <a:t>设</a:t>
                </a:r>
                <a14:m>
                  <m:oMath xmlns:m="http://schemas.openxmlformats.org/officeDocument/2006/math">
                    <m:r>
                      <a:rPr lang="en-US" altLang="zh-CN" sz="2400" b="0" i="1" smtClean="0">
                        <a:latin typeface="Cambria Math" panose="02040503050406030204" pitchFamily="18" charset="0"/>
                      </a:rPr>
                      <m:t>𝐺</m:t>
                    </m:r>
                  </m:oMath>
                </a14:m>
                <a:r>
                  <a:rPr lang="zh-CN" altLang="en-US" sz="2400" dirty="0"/>
                  <a:t>为一个</a:t>
                </a:r>
                <a:r>
                  <a:rPr lang="en-US" altLang="zh-CN" sz="2400" dirty="0"/>
                  <a:t>n</a:t>
                </a:r>
                <a:r>
                  <a:rPr lang="zh-CN" altLang="en-US" sz="2400" dirty="0"/>
                  <a:t>个点的无向图</a:t>
                </a:r>
                <a:endParaRPr lang="en-US" altLang="zh-CN" sz="2400" dirty="0"/>
              </a:p>
              <a:p>
                <a14:m>
                  <m:oMath xmlns:m="http://schemas.openxmlformats.org/officeDocument/2006/math">
                    <m:r>
                      <a:rPr lang="en-US" altLang="zh-CN" sz="2400" b="0" i="1" smtClean="0">
                        <a:latin typeface="Cambria Math" panose="02040503050406030204" pitchFamily="18" charset="0"/>
                      </a:rPr>
                      <m:t>𝐺</m:t>
                    </m:r>
                  </m:oMath>
                </a14:m>
                <a:r>
                  <a:rPr lang="zh-CN" altLang="en-US" sz="2400" dirty="0"/>
                  <a:t>的度数矩阵</a:t>
                </a:r>
                <a14:m>
                  <m:oMath xmlns:m="http://schemas.openxmlformats.org/officeDocument/2006/math">
                    <m:r>
                      <a:rPr lang="en-US" altLang="zh-CN" sz="2400" b="1" i="0" dirty="0" smtClean="0">
                        <a:latin typeface="Cambria Math" panose="02040503050406030204" pitchFamily="18" charset="0"/>
                      </a:rPr>
                      <m:t>𝐃</m:t>
                    </m:r>
                  </m:oMath>
                </a14:m>
                <a:r>
                  <a:rPr lang="zh-CN" altLang="en-US" sz="2400" dirty="0"/>
                  <a:t>：</a:t>
                </a:r>
                <a:r>
                  <a:rPr lang="en-US" altLang="zh-CN" sz="2400" dirty="0"/>
                  <a:t>n*n</a:t>
                </a:r>
                <a:r>
                  <a:rPr lang="zh-CN" altLang="en-US" sz="2400" dirty="0"/>
                  <a:t>，</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1" i="0" smtClean="0">
                            <a:latin typeface="Cambria Math" panose="02040503050406030204" pitchFamily="18" charset="0"/>
                          </a:rPr>
                          <m:t>𝐃</m:t>
                        </m:r>
                      </m:e>
                      <m:sub>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𝑗</m:t>
                        </m:r>
                      </m:sub>
                    </m:sSub>
                    <m:r>
                      <a:rPr lang="en-US" altLang="zh-CN" sz="2400" b="0" i="1" smtClean="0">
                        <a:latin typeface="Cambria Math" panose="02040503050406030204" pitchFamily="18" charset="0"/>
                      </a:rPr>
                      <m:t>=</m:t>
                    </m:r>
                    <m:d>
                      <m:dPr>
                        <m:begChr m:val="{"/>
                        <m:endChr m:val=""/>
                        <m:ctrlPr>
                          <a:rPr lang="en-US" altLang="zh-CN" sz="2400" b="0" i="1" smtClean="0">
                            <a:latin typeface="Cambria Math" panose="02040503050406030204" pitchFamily="18" charset="0"/>
                          </a:rPr>
                        </m:ctrlPr>
                      </m:dPr>
                      <m:e>
                        <m:eqArr>
                          <m:eqArrPr>
                            <m:ctrlPr>
                              <a:rPr lang="en-US" altLang="zh-CN" sz="2400" b="0" i="1" smtClean="0">
                                <a:latin typeface="Cambria Math" panose="02040503050406030204" pitchFamily="18" charset="0"/>
                              </a:rPr>
                            </m:ctrlPr>
                          </m:eqArrPr>
                          <m:e>
                            <m:r>
                              <a:rPr lang="en-US" altLang="zh-CN" sz="2400" b="0" i="1" smtClean="0">
                                <a:latin typeface="Cambria Math" panose="02040503050406030204" pitchFamily="18" charset="0"/>
                              </a:rPr>
                              <m:t>0,  </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𝑗</m:t>
                            </m:r>
                          </m:e>
                          <m:e>
                            <m:r>
                              <a:rPr lang="en-US" altLang="zh-CN" sz="2400" b="0" i="1" smtClean="0">
                                <a:latin typeface="Cambria Math" panose="02040503050406030204" pitchFamily="18" charset="0"/>
                              </a:rPr>
                              <m:t>&amp;</m:t>
                            </m:r>
                            <m:r>
                              <a:rPr lang="zh-CN" altLang="en-US" sz="2400" i="1">
                                <a:latin typeface="Cambria Math" panose="02040503050406030204" pitchFamily="18" charset="0"/>
                              </a:rPr>
                              <m:t>点</m:t>
                            </m:r>
                            <m:r>
                              <m:rPr>
                                <m:sty m:val="p"/>
                              </m:rPr>
                              <a:rPr lang="en-US" altLang="zh-CN" sz="2400" i="1" smtClean="0">
                                <a:latin typeface="Cambria Math" panose="02040503050406030204" pitchFamily="18" charset="0"/>
                              </a:rPr>
                              <m:t>i</m:t>
                            </m:r>
                            <m:r>
                              <a:rPr lang="zh-CN" altLang="en-US" sz="2400" i="1">
                                <a:latin typeface="Cambria Math" panose="02040503050406030204" pitchFamily="18" charset="0"/>
                              </a:rPr>
                              <m:t>的</m:t>
                            </m:r>
                            <m:r>
                              <a:rPr lang="zh-CN" altLang="en-US" sz="2400" i="1" smtClean="0">
                                <a:latin typeface="Cambria Math" panose="02040503050406030204" pitchFamily="18" charset="0"/>
                              </a:rPr>
                              <m:t>度数</m:t>
                            </m:r>
                            <m:r>
                              <a:rPr lang="en-US" altLang="zh-CN" sz="2400" b="0" i="1" smtClean="0">
                                <a:latin typeface="Cambria Math" panose="02040503050406030204" pitchFamily="18" charset="0"/>
                              </a:rPr>
                              <m:t>,  </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𝑗</m:t>
                            </m:r>
                          </m:e>
                        </m:eqArr>
                      </m:e>
                    </m:d>
                  </m:oMath>
                </a14:m>
                <a:endParaRPr lang="en-US" altLang="zh-CN" sz="2400" dirty="0"/>
              </a:p>
              <a:p>
                <a14:m>
                  <m:oMath xmlns:m="http://schemas.openxmlformats.org/officeDocument/2006/math">
                    <m:r>
                      <a:rPr lang="en-US" altLang="zh-CN" sz="2400" b="0" i="1" smtClean="0">
                        <a:latin typeface="Cambria Math" panose="02040503050406030204" pitchFamily="18" charset="0"/>
                      </a:rPr>
                      <m:t>𝐺</m:t>
                    </m:r>
                  </m:oMath>
                </a14:m>
                <a:r>
                  <a:rPr lang="zh-CN" altLang="en-US" sz="2400" dirty="0"/>
                  <a:t>的邻接矩阵</a:t>
                </a:r>
                <a14:m>
                  <m:oMath xmlns:m="http://schemas.openxmlformats.org/officeDocument/2006/math">
                    <m:r>
                      <a:rPr lang="en-US" altLang="zh-CN" sz="2400" b="1" i="0" smtClean="0">
                        <a:latin typeface="Cambria Math" panose="02040503050406030204" pitchFamily="18" charset="0"/>
                      </a:rPr>
                      <m:t>𝐀</m:t>
                    </m:r>
                    <m:r>
                      <a:rPr lang="en-US" altLang="zh-CN" sz="2400" b="1" i="1" smtClean="0">
                        <a:latin typeface="Cambria Math" panose="02040503050406030204" pitchFamily="18" charset="0"/>
                      </a:rPr>
                      <m:t>(</m:t>
                    </m:r>
                    <m:sSub>
                      <m:sSubPr>
                        <m:ctrlPr>
                          <a:rPr lang="en-US" altLang="zh-CN" sz="2400" i="1" smtClean="0">
                            <a:latin typeface="Cambria Math" panose="02040503050406030204" pitchFamily="18" charset="0"/>
                          </a:rPr>
                        </m:ctrlPr>
                      </m:sSubPr>
                      <m:e>
                        <m:r>
                          <a:rPr lang="en-US" altLang="zh-CN" sz="2400" b="1" i="0" smtClean="0">
                            <a:latin typeface="Cambria Math" panose="02040503050406030204" pitchFamily="18" charset="0"/>
                          </a:rPr>
                          <m:t>𝐀</m:t>
                        </m:r>
                      </m:e>
                      <m:sub>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sub>
                    </m:sSub>
                    <m:r>
                      <a:rPr lang="en-US" altLang="zh-CN" sz="2400" b="0" i="1">
                        <a:latin typeface="Cambria Math" panose="02040503050406030204" pitchFamily="18" charset="0"/>
                      </a:rPr>
                      <m:t>=</m:t>
                    </m:r>
                    <m:r>
                      <a:rPr lang="en-US" altLang="zh-CN" sz="2400" b="0" i="1" smtClean="0">
                        <a:latin typeface="Cambria Math" panose="02040503050406030204" pitchFamily="18" charset="0"/>
                      </a:rPr>
                      <m:t>0</m:t>
                    </m:r>
                    <m:r>
                      <a:rPr lang="en-US" altLang="zh-CN" sz="2400" b="1" i="1" smtClean="0">
                        <a:latin typeface="Cambria Math" panose="02040503050406030204" pitchFamily="18" charset="0"/>
                      </a:rPr>
                      <m:t>)</m:t>
                    </m:r>
                  </m:oMath>
                </a14:m>
                <a:endParaRPr lang="en-US" altLang="zh-CN" sz="2400" b="1" dirty="0"/>
              </a:p>
              <a:p>
                <a:r>
                  <a:rPr lang="zh-CN" altLang="en-US" sz="2400" dirty="0"/>
                  <a:t>构造</a:t>
                </a:r>
                <a14:m>
                  <m:oMath xmlns:m="http://schemas.openxmlformats.org/officeDocument/2006/math">
                    <m:r>
                      <a:rPr lang="en-US" altLang="zh-CN" sz="2400" b="0" i="1" smtClean="0">
                        <a:latin typeface="Cambria Math" panose="02040503050406030204" pitchFamily="18" charset="0"/>
                      </a:rPr>
                      <m:t>𝐺</m:t>
                    </m:r>
                    <m:r>
                      <a:rPr lang="zh-CN" altLang="en-US" sz="2400" i="1">
                        <a:latin typeface="Cambria Math" panose="02040503050406030204" pitchFamily="18" charset="0"/>
                      </a:rPr>
                      <m:t>的</m:t>
                    </m:r>
                  </m:oMath>
                </a14:m>
                <a:r>
                  <a:rPr lang="zh-CN" altLang="en-US" sz="2400" dirty="0"/>
                  <a:t>基尔霍夫矩阵</a:t>
                </a:r>
                <a14:m>
                  <m:oMath xmlns:m="http://schemas.openxmlformats.org/officeDocument/2006/math">
                    <m:r>
                      <a:rPr lang="en-US" altLang="zh-CN" sz="2400" b="1" i="0" smtClean="0">
                        <a:latin typeface="Cambria Math" panose="02040503050406030204" pitchFamily="18" charset="0"/>
                      </a:rPr>
                      <m:t>𝐂</m:t>
                    </m:r>
                    <m:r>
                      <a:rPr lang="en-US" altLang="zh-CN" sz="2400" b="0" i="1" smtClean="0">
                        <a:latin typeface="Cambria Math" panose="02040503050406030204" pitchFamily="18" charset="0"/>
                      </a:rPr>
                      <m:t>=</m:t>
                    </m:r>
                    <m:r>
                      <a:rPr lang="en-US" altLang="zh-CN" sz="2400" b="1" i="0" smtClean="0">
                        <a:latin typeface="Cambria Math" panose="02040503050406030204" pitchFamily="18" charset="0"/>
                      </a:rPr>
                      <m:t>𝐃</m:t>
                    </m:r>
                    <m:r>
                      <a:rPr lang="en-US" altLang="zh-CN" sz="2400" b="0" i="1" smtClean="0">
                        <a:latin typeface="Cambria Math" panose="02040503050406030204" pitchFamily="18" charset="0"/>
                      </a:rPr>
                      <m:t>−</m:t>
                    </m:r>
                    <m:r>
                      <a:rPr lang="en-US" altLang="zh-CN" sz="2400" b="1" i="0" smtClean="0">
                        <a:latin typeface="Cambria Math" panose="02040503050406030204" pitchFamily="18" charset="0"/>
                      </a:rPr>
                      <m:t>𝐀</m:t>
                    </m:r>
                  </m:oMath>
                </a14:m>
                <a:endParaRPr lang="en-US" altLang="zh-CN" sz="2400" b="1" dirty="0"/>
              </a:p>
              <a:p>
                <a:endParaRPr lang="en-US" altLang="zh-CN" sz="2400" b="1" dirty="0"/>
              </a:p>
              <a:p>
                <a14:m>
                  <m:oMath xmlns:m="http://schemas.openxmlformats.org/officeDocument/2006/math">
                    <m:r>
                      <a:rPr lang="en-US" altLang="zh-CN" sz="2400" b="0" i="1" smtClean="0">
                        <a:latin typeface="Cambria Math" panose="02040503050406030204" pitchFamily="18" charset="0"/>
                      </a:rPr>
                      <m:t>𝐺</m:t>
                    </m:r>
                  </m:oMath>
                </a14:m>
                <a:r>
                  <a:rPr lang="zh-CN" altLang="en-US" sz="2400" dirty="0"/>
                  <a:t>的生成树个数等于</a:t>
                </a:r>
                <a14:m>
                  <m:oMath xmlns:m="http://schemas.openxmlformats.org/officeDocument/2006/math">
                    <m:r>
                      <a:rPr lang="en-US" altLang="zh-CN" sz="2400" b="0" i="1" smtClean="0">
                        <a:latin typeface="Cambria Math" panose="02040503050406030204" pitchFamily="18" charset="0"/>
                      </a:rPr>
                      <m:t>𝐶</m:t>
                    </m:r>
                  </m:oMath>
                </a14:m>
                <a:r>
                  <a:rPr lang="zh-CN" altLang="en-US" sz="2400" dirty="0"/>
                  <a:t>的任意一个</a:t>
                </a:r>
                <a:r>
                  <a:rPr lang="en-US" altLang="zh-CN" sz="2400" dirty="0"/>
                  <a:t>n-1</a:t>
                </a:r>
                <a:r>
                  <a:rPr lang="zh-CN" altLang="en-US" sz="2400" dirty="0"/>
                  <a:t>阶子式</a:t>
                </a:r>
                <a:r>
                  <a:rPr lang="en-US" altLang="zh-CN" sz="2400" dirty="0"/>
                  <a:t>(</a:t>
                </a:r>
                <a:r>
                  <a:rPr lang="zh-CN" altLang="en-US" sz="2400" dirty="0"/>
                  <a:t>即</a:t>
                </a:r>
                <a:r>
                  <a:rPr lang="zh-CN" altLang="en-US" sz="2400" dirty="0">
                    <a:solidFill>
                      <a:srgbClr val="FFCC00"/>
                    </a:solidFill>
                  </a:rPr>
                  <a:t>任意删去一行一列</a:t>
                </a:r>
                <a:r>
                  <a:rPr lang="en-US" altLang="zh-CN" sz="2400" dirty="0"/>
                  <a:t>)</a:t>
                </a:r>
                <a:r>
                  <a:rPr lang="zh-CN" altLang="en-US" sz="2400" dirty="0"/>
                  <a:t>的行列式的绝对值</a:t>
                </a:r>
              </a:p>
            </p:txBody>
          </p:sp>
        </mc:Choice>
        <mc:Fallback xmlns="">
          <p:sp>
            <p:nvSpPr>
              <p:cNvPr id="2" name="内容占位符 1">
                <a:extLst>
                  <a:ext uri="{FF2B5EF4-FFF2-40B4-BE49-F238E27FC236}">
                    <a16:creationId xmlns:a16="http://schemas.microsoft.com/office/drawing/2014/main" id="{60F25C4B-8DB4-4CD8-8DF4-6197AA1BA413}"/>
                  </a:ext>
                </a:extLst>
              </p:cNvPr>
              <p:cNvSpPr>
                <a:spLocks noGrp="1" noRot="1" noChangeAspect="1" noMove="1" noResize="1" noEditPoints="1" noAdjustHandles="1" noChangeArrowheads="1" noChangeShapeType="1" noTextEdit="1"/>
              </p:cNvSpPr>
              <p:nvPr>
                <p:ph idx="1"/>
              </p:nvPr>
            </p:nvSpPr>
            <p:spPr>
              <a:blipFill>
                <a:blip r:embed="rId4"/>
                <a:stretch>
                  <a:fillRect l="-92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A255639-00CB-45E0-8C56-B2BDF945B699}"/>
              </a:ext>
            </a:extLst>
          </p:cNvPr>
          <p:cNvSpPr>
            <a:spLocks noGrp="1"/>
          </p:cNvSpPr>
          <p:nvPr>
            <p:ph type="ctrTitle"/>
          </p:nvPr>
        </p:nvSpPr>
        <p:spPr/>
        <p:txBody>
          <a:bodyPr/>
          <a:lstStyle/>
          <a:p>
            <a:r>
              <a:rPr lang="zh-CN" altLang="en-US" dirty="0"/>
              <a:t>矩阵树定理</a:t>
            </a:r>
          </a:p>
        </p:txBody>
      </p:sp>
      <p:sp>
        <p:nvSpPr>
          <p:cNvPr id="4" name="内容占位符 3">
            <a:extLst>
              <a:ext uri="{FF2B5EF4-FFF2-40B4-BE49-F238E27FC236}">
                <a16:creationId xmlns:a16="http://schemas.microsoft.com/office/drawing/2014/main" id="{C38986B7-863A-444D-AB95-52BE098A6C8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910322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1AD41FD-63BA-433C-894B-9769D07145A5}"/>
              </a:ext>
            </a:extLst>
          </p:cNvPr>
          <p:cNvSpPr>
            <a:spLocks noGrp="1"/>
          </p:cNvSpPr>
          <p:nvPr>
            <p:ph idx="1"/>
          </p:nvPr>
        </p:nvSpPr>
        <p:spPr/>
        <p:txBody>
          <a:bodyPr/>
          <a:lstStyle/>
          <a:p>
            <a:r>
              <a:rPr lang="zh-CN" altLang="en-US" dirty="0"/>
              <a:t>完全无向图的生成树数量？</a:t>
            </a:r>
            <a:endParaRPr lang="en-US" altLang="zh-CN" dirty="0"/>
          </a:p>
          <a:p>
            <a:endParaRPr lang="en-US" altLang="zh-CN" dirty="0"/>
          </a:p>
          <a:p>
            <a:endParaRPr lang="zh-CN" altLang="en-US" dirty="0"/>
          </a:p>
        </p:txBody>
      </p:sp>
      <p:sp>
        <p:nvSpPr>
          <p:cNvPr id="3" name="标题 2">
            <a:extLst>
              <a:ext uri="{FF2B5EF4-FFF2-40B4-BE49-F238E27FC236}">
                <a16:creationId xmlns:a16="http://schemas.microsoft.com/office/drawing/2014/main" id="{45DC3A3D-8F5C-4DAD-A3E1-CCF8B4D495A7}"/>
              </a:ext>
            </a:extLst>
          </p:cNvPr>
          <p:cNvSpPr>
            <a:spLocks noGrp="1"/>
          </p:cNvSpPr>
          <p:nvPr>
            <p:ph type="ctrTitle"/>
          </p:nvPr>
        </p:nvSpPr>
        <p:spPr/>
        <p:txBody>
          <a:bodyPr/>
          <a:lstStyle/>
          <a:p>
            <a:r>
              <a:rPr lang="zh-CN" altLang="en-US" dirty="0"/>
              <a:t>例题</a:t>
            </a:r>
          </a:p>
        </p:txBody>
      </p:sp>
      <p:sp>
        <p:nvSpPr>
          <p:cNvPr id="4" name="内容占位符 3">
            <a:extLst>
              <a:ext uri="{FF2B5EF4-FFF2-40B4-BE49-F238E27FC236}">
                <a16:creationId xmlns:a16="http://schemas.microsoft.com/office/drawing/2014/main" id="{5591D2AF-0C80-4CC3-BC10-004C5237804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798259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5DC3A3D-8F5C-4DAD-A3E1-CCF8B4D495A7}"/>
              </a:ext>
            </a:extLst>
          </p:cNvPr>
          <p:cNvSpPr>
            <a:spLocks noGrp="1"/>
          </p:cNvSpPr>
          <p:nvPr>
            <p:ph type="ctrTitle"/>
          </p:nvPr>
        </p:nvSpPr>
        <p:spPr/>
        <p:txBody>
          <a:bodyPr/>
          <a:lstStyle/>
          <a:p>
            <a:r>
              <a:rPr lang="zh-CN" altLang="en-US" dirty="0"/>
              <a:t>例题</a:t>
            </a:r>
          </a:p>
        </p:txBody>
      </p:sp>
      <p:sp>
        <p:nvSpPr>
          <p:cNvPr id="4" name="内容占位符 3">
            <a:extLst>
              <a:ext uri="{FF2B5EF4-FFF2-40B4-BE49-F238E27FC236}">
                <a16:creationId xmlns:a16="http://schemas.microsoft.com/office/drawing/2014/main" id="{5591D2AF-0C80-4CC3-BC10-004C52378040}"/>
              </a:ext>
            </a:extLst>
          </p:cNvPr>
          <p:cNvSpPr>
            <a:spLocks noGrp="1"/>
          </p:cNvSpPr>
          <p:nvPr>
            <p:ph sz="quarter" idx="10"/>
          </p:nvPr>
        </p:nvSpPr>
        <p:spPr/>
        <p:txBody>
          <a:bodyPr/>
          <a:lstStyle/>
          <a:p>
            <a:endParaRPr lang="zh-CN" altLang="en-US"/>
          </a:p>
        </p:txBody>
      </p:sp>
      <p:sp>
        <p:nvSpPr>
          <p:cNvPr id="5" name="文本框 4">
            <a:extLst>
              <a:ext uri="{FF2B5EF4-FFF2-40B4-BE49-F238E27FC236}">
                <a16:creationId xmlns:a16="http://schemas.microsoft.com/office/drawing/2014/main" id="{536A0E09-DB67-43EB-BC76-5B3FD7481152}"/>
              </a:ext>
            </a:extLst>
          </p:cNvPr>
          <p:cNvSpPr txBox="1"/>
          <p:nvPr/>
        </p:nvSpPr>
        <p:spPr>
          <a:xfrm>
            <a:off x="838200" y="1697402"/>
            <a:ext cx="6178294" cy="584775"/>
          </a:xfrm>
          <a:prstGeom prst="rect">
            <a:avLst/>
          </a:prstGeom>
          <a:noFill/>
        </p:spPr>
        <p:txBody>
          <a:bodyPr wrap="none" rtlCol="0">
            <a:spAutoFit/>
          </a:bodyPr>
          <a:lstStyle/>
          <a:p>
            <a:r>
              <a:rPr lang="en-US" altLang="zh-CN" sz="3200" dirty="0"/>
              <a:t>n</a:t>
            </a:r>
            <a:r>
              <a:rPr lang="zh-CN" altLang="en-US" sz="3200" dirty="0"/>
              <a:t>个点完全无向图的生成树数量？</a:t>
            </a:r>
            <a:endParaRPr lang="en-US" altLang="zh-CN" sz="3200" dirty="0"/>
          </a:p>
        </p:txBody>
      </p:sp>
      <p:sp>
        <p:nvSpPr>
          <p:cNvPr id="7" name="内容占位符 6">
            <a:extLst>
              <a:ext uri="{FF2B5EF4-FFF2-40B4-BE49-F238E27FC236}">
                <a16:creationId xmlns:a16="http://schemas.microsoft.com/office/drawing/2014/main" id="{39E27F69-0B51-4754-8DB6-54D7AA560080}"/>
              </a:ext>
            </a:extLst>
          </p:cNvPr>
          <p:cNvSpPr>
            <a:spLocks noGrp="1"/>
          </p:cNvSpPr>
          <p:nvPr>
            <p:ph idx="1"/>
          </p:nvPr>
        </p:nvSpPr>
        <p:spPr/>
        <p:txBody>
          <a:bodyPr/>
          <a:lstStyle/>
          <a:p>
            <a:endParaRPr lang="zh-CN" altLang="en-US" dirty="0"/>
          </a:p>
        </p:txBody>
      </p:sp>
    </p:spTree>
    <p:extLst>
      <p:ext uri="{BB962C8B-B14F-4D97-AF65-F5344CB8AC3E}">
        <p14:creationId xmlns:p14="http://schemas.microsoft.com/office/powerpoint/2010/main" val="1507749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1AD41FD-63BA-433C-894B-9769D07145A5}"/>
                  </a:ext>
                </a:extLst>
              </p:cNvPr>
              <p:cNvSpPr>
                <a:spLocks noGrp="1"/>
              </p:cNvSpPr>
              <p:nvPr>
                <p:ph idx="1"/>
              </p:nvPr>
            </p:nvSpPr>
            <p:spPr>
              <a:xfrm>
                <a:off x="838200" y="2451099"/>
                <a:ext cx="10515600" cy="3869679"/>
              </a:xfrm>
            </p:spPr>
            <p:txBody>
              <a:bodyPr/>
              <a:lstStyle/>
              <a:p>
                <a:r>
                  <a:rPr lang="zh-CN" altLang="en-US" dirty="0"/>
                  <a:t>基尔霍夫矩阵</a:t>
                </a:r>
                <a14:m>
                  <m:oMath xmlns:m="http://schemas.openxmlformats.org/officeDocument/2006/math">
                    <m:r>
                      <a:rPr lang="en-US" altLang="zh-CN" b="1" i="0" smtClean="0">
                        <a:latin typeface="Cambria Math" panose="02040503050406030204" pitchFamily="18" charset="0"/>
                      </a:rPr>
                      <m:t>𝐂</m:t>
                    </m:r>
                  </m:oMath>
                </a14:m>
                <a:r>
                  <a:rPr lang="zh-CN" altLang="en-US" dirty="0"/>
                  <a:t>满足：</a:t>
                </a:r>
                <a:r>
                  <a:rPr lang="en-US" altLang="zh-CN" dirty="0"/>
                  <a:t>n*n</a:t>
                </a:r>
                <a:r>
                  <a:rPr lang="zh-CN" altLang="en-US" dirty="0"/>
                  <a:t>，</a:t>
                </a:r>
                <a14:m>
                  <m:oMath xmlns:m="http://schemas.openxmlformats.org/officeDocument/2006/math">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𝐂</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oMath>
                </a14:m>
                <a:r>
                  <a:rPr lang="en-US" altLang="zh-CN" dirty="0"/>
                  <a:t> </a:t>
                </a:r>
                <a14:m>
                  <m:oMath xmlns:m="http://schemas.openxmlformats.org/officeDocument/2006/math">
                    <m:d>
                      <m:dPr>
                        <m:begChr m:val="{"/>
                        <m:endChr m:val=""/>
                        <m:ctrlPr>
                          <a:rPr lang="en-US" altLang="zh-CN" i="1">
                            <a:latin typeface="Cambria Math" panose="02040503050406030204" pitchFamily="18" charset="0"/>
                          </a:rPr>
                        </m:ctrlPr>
                      </m:dPr>
                      <m:e>
                        <m:eqArr>
                          <m:eqArrPr>
                            <m:ctrlPr>
                              <a:rPr lang="en-US" altLang="zh-CN" i="1">
                                <a:latin typeface="Cambria Math" panose="02040503050406030204" pitchFamily="18" charset="0"/>
                              </a:rPr>
                            </m:ctrlPr>
                          </m:eqArrPr>
                          <m:e>
                            <m:r>
                              <a:rPr lang="en-US" altLang="zh-CN" b="0" i="1" smtClean="0">
                                <a:latin typeface="Cambria Math" panose="02040503050406030204" pitchFamily="18" charset="0"/>
                              </a:rPr>
                              <m:t>−1</m:t>
                            </m:r>
                            <m:r>
                              <a:rPr lang="en-US" altLang="zh-CN" i="1">
                                <a:latin typeface="Cambria Math" panose="02040503050406030204" pitchFamily="18" charset="0"/>
                              </a:rPr>
                              <m:t>  </m:t>
                            </m:r>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e>
                          <m:e>
                            <m:r>
                              <a:rPr lang="en-US" altLang="zh-CN" i="1">
                                <a:latin typeface="Cambria Math" panose="02040503050406030204" pitchFamily="18" charset="0"/>
                              </a:rPr>
                              <m:t>&amp;</m:t>
                            </m:r>
                            <m:r>
                              <m:rPr>
                                <m:sty m:val="p"/>
                              </m:rPr>
                              <a:rPr lang="en-US" altLang="zh-CN" i="1" smtClean="0">
                                <a:latin typeface="Cambria Math" panose="02040503050406030204" pitchFamily="18" charset="0"/>
                              </a:rPr>
                              <m:t>n</m:t>
                            </m:r>
                            <m:r>
                              <a:rPr lang="en-US" altLang="zh-CN" i="1" smtClean="0">
                                <a:latin typeface="Cambria Math" panose="02040503050406030204" pitchFamily="18" charset="0"/>
                              </a:rPr>
                              <m:t>−1,  </m:t>
                            </m:r>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e>
                        </m:eqArr>
                      </m:e>
                    </m:d>
                  </m:oMath>
                </a14:m>
                <a:endParaRPr lang="en-US" altLang="zh-CN" dirty="0"/>
              </a:p>
              <a:p>
                <a:r>
                  <a:rPr lang="zh-CN" altLang="en-US" dirty="0"/>
                  <a:t>去掉第一行、第一列，</a:t>
                </a:r>
                <a:r>
                  <a:rPr lang="en-US" altLang="zh-CN" dirty="0"/>
                  <a:t>n-1</a:t>
                </a:r>
                <a:r>
                  <a:rPr lang="zh-CN" altLang="en-US" dirty="0"/>
                  <a:t>阶子式形式同上</a:t>
                </a:r>
                <a:endParaRPr lang="en-US" altLang="zh-CN" dirty="0"/>
              </a:p>
              <a:p>
                <a:r>
                  <a:rPr lang="zh-CN" altLang="en-US" dirty="0"/>
                  <a:t>令其他行全部加到第一行，第一行全部为</a:t>
                </a:r>
                <a:r>
                  <a:rPr lang="en-US" altLang="zh-CN" dirty="0"/>
                  <a:t>1</a:t>
                </a:r>
                <a:r>
                  <a:rPr lang="zh-CN" altLang="en-US" dirty="0"/>
                  <a:t>，行列式不变</a:t>
                </a:r>
                <a:endParaRPr lang="en-US" altLang="zh-CN" dirty="0"/>
              </a:p>
              <a:p>
                <a:r>
                  <a:rPr lang="zh-CN" altLang="en-US" dirty="0"/>
                  <a:t>将第一行加到其他所有行，矩阵变成了主对角线上第一位为</a:t>
                </a:r>
                <a:r>
                  <a:rPr lang="en-US" altLang="zh-CN" dirty="0"/>
                  <a:t>1</a:t>
                </a:r>
                <a:r>
                  <a:rPr lang="zh-CN" altLang="en-US" dirty="0"/>
                  <a:t>，其余皆为</a:t>
                </a:r>
                <a:r>
                  <a:rPr lang="en-US" altLang="zh-CN" dirty="0"/>
                  <a:t>n</a:t>
                </a:r>
                <a:r>
                  <a:rPr lang="zh-CN" altLang="en-US" dirty="0"/>
                  <a:t>，非对角线部分全部为</a:t>
                </a:r>
                <a:r>
                  <a:rPr lang="en-US" altLang="zh-CN" dirty="0"/>
                  <a:t>0</a:t>
                </a:r>
              </a:p>
              <a:p>
                <a:r>
                  <a:rPr lang="zh-CN" altLang="en-US" dirty="0"/>
                  <a:t>行列式等于对角线相乘，所以答案为</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b="0" i="1" smtClean="0">
                            <a:latin typeface="Cambria Math" panose="02040503050406030204" pitchFamily="18" charset="0"/>
                          </a:rPr>
                          <m:t>𝑛</m:t>
                        </m:r>
                        <m:r>
                          <a:rPr lang="en-US" altLang="zh-CN" b="0" i="1" smtClean="0">
                            <a:latin typeface="Cambria Math" panose="02040503050406030204" pitchFamily="18" charset="0"/>
                          </a:rPr>
                          <m:t>−2</m:t>
                        </m:r>
                      </m:sup>
                    </m:sSup>
                  </m:oMath>
                </a14:m>
                <a:endParaRPr lang="en-US" altLang="zh-CN" dirty="0"/>
              </a:p>
            </p:txBody>
          </p:sp>
        </mc:Choice>
        <mc:Fallback xmlns="">
          <p:sp>
            <p:nvSpPr>
              <p:cNvPr id="2" name="内容占位符 1">
                <a:extLst>
                  <a:ext uri="{FF2B5EF4-FFF2-40B4-BE49-F238E27FC236}">
                    <a16:creationId xmlns:a16="http://schemas.microsoft.com/office/drawing/2014/main" id="{B1AD41FD-63BA-433C-894B-9769D07145A5}"/>
                  </a:ext>
                </a:extLst>
              </p:cNvPr>
              <p:cNvSpPr>
                <a:spLocks noGrp="1" noRot="1" noChangeAspect="1" noMove="1" noResize="1" noEditPoints="1" noAdjustHandles="1" noChangeArrowheads="1" noChangeShapeType="1" noTextEdit="1"/>
              </p:cNvSpPr>
              <p:nvPr>
                <p:ph idx="1"/>
              </p:nvPr>
            </p:nvSpPr>
            <p:spPr>
              <a:xfrm>
                <a:off x="838200" y="2451099"/>
                <a:ext cx="10515600" cy="3869679"/>
              </a:xfrm>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5DC3A3D-8F5C-4DAD-A3E1-CCF8B4D495A7}"/>
              </a:ext>
            </a:extLst>
          </p:cNvPr>
          <p:cNvSpPr>
            <a:spLocks noGrp="1"/>
          </p:cNvSpPr>
          <p:nvPr>
            <p:ph type="ctrTitle"/>
          </p:nvPr>
        </p:nvSpPr>
        <p:spPr/>
        <p:txBody>
          <a:bodyPr/>
          <a:lstStyle/>
          <a:p>
            <a:r>
              <a:rPr lang="zh-CN" altLang="en-US" dirty="0"/>
              <a:t>例题</a:t>
            </a:r>
          </a:p>
        </p:txBody>
      </p:sp>
      <p:sp>
        <p:nvSpPr>
          <p:cNvPr id="4" name="内容占位符 3">
            <a:extLst>
              <a:ext uri="{FF2B5EF4-FFF2-40B4-BE49-F238E27FC236}">
                <a16:creationId xmlns:a16="http://schemas.microsoft.com/office/drawing/2014/main" id="{5591D2AF-0C80-4CC3-BC10-004C52378040}"/>
              </a:ext>
            </a:extLst>
          </p:cNvPr>
          <p:cNvSpPr>
            <a:spLocks noGrp="1"/>
          </p:cNvSpPr>
          <p:nvPr>
            <p:ph sz="quarter" idx="10"/>
          </p:nvPr>
        </p:nvSpPr>
        <p:spPr/>
        <p:txBody>
          <a:bodyPr/>
          <a:lstStyle/>
          <a:p>
            <a:endParaRPr lang="zh-CN" altLang="en-US"/>
          </a:p>
        </p:txBody>
      </p:sp>
      <p:sp>
        <p:nvSpPr>
          <p:cNvPr id="5" name="文本框 4">
            <a:extLst>
              <a:ext uri="{FF2B5EF4-FFF2-40B4-BE49-F238E27FC236}">
                <a16:creationId xmlns:a16="http://schemas.microsoft.com/office/drawing/2014/main" id="{536A0E09-DB67-43EB-BC76-5B3FD7481152}"/>
              </a:ext>
            </a:extLst>
          </p:cNvPr>
          <p:cNvSpPr txBox="1"/>
          <p:nvPr/>
        </p:nvSpPr>
        <p:spPr>
          <a:xfrm>
            <a:off x="838200" y="1697402"/>
            <a:ext cx="6178294" cy="584775"/>
          </a:xfrm>
          <a:prstGeom prst="rect">
            <a:avLst/>
          </a:prstGeom>
          <a:noFill/>
        </p:spPr>
        <p:txBody>
          <a:bodyPr wrap="none" rtlCol="0">
            <a:spAutoFit/>
          </a:bodyPr>
          <a:lstStyle/>
          <a:p>
            <a:r>
              <a:rPr lang="en-US" altLang="zh-CN" sz="3200" dirty="0"/>
              <a:t>n</a:t>
            </a:r>
            <a:r>
              <a:rPr lang="zh-CN" altLang="en-US" sz="3200" dirty="0"/>
              <a:t>个点完全无向图的生成树数量？</a:t>
            </a:r>
            <a:endParaRPr lang="en-US" altLang="zh-CN" sz="3200" dirty="0"/>
          </a:p>
        </p:txBody>
      </p:sp>
    </p:spTree>
    <p:extLst>
      <p:ext uri="{BB962C8B-B14F-4D97-AF65-F5344CB8AC3E}">
        <p14:creationId xmlns:p14="http://schemas.microsoft.com/office/powerpoint/2010/main" val="2861793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25DC627-AF9E-4FBC-9325-E16C7A7F19B8}"/>
                  </a:ext>
                </a:extLst>
              </p:cNvPr>
              <p:cNvSpPr>
                <a:spLocks noGrp="1"/>
              </p:cNvSpPr>
              <p:nvPr>
                <p:ph idx="1"/>
              </p:nvPr>
            </p:nvSpPr>
            <p:spPr/>
            <p:txBody>
              <a:bodyPr/>
              <a:lstStyle/>
              <a:p>
                <a:r>
                  <a:rPr lang="zh-CN" altLang="en-US" dirty="0"/>
                  <a:t>矩阵树定理的方法可以计算出每个生成树所有边权之积的和</a:t>
                </a:r>
                <a:endParaRPr lang="en-US" altLang="zh-CN" dirty="0"/>
              </a:p>
              <a:p>
                <a:pPr/>
                <a14:m>
                  <m:oMathPara xmlns:m="http://schemas.openxmlformats.org/officeDocument/2006/math">
                    <m:oMathParaPr>
                      <m:jc m:val="centerGroup"/>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𝑇</m:t>
                          </m:r>
                          <m:r>
                            <a:rPr lang="en-US" altLang="zh-CN" b="0" i="1" smtClean="0">
                              <a:latin typeface="Cambria Math" panose="02040503050406030204" pitchFamily="18" charset="0"/>
                            </a:rPr>
                            <m:t>𝑟𝑒𝑒</m:t>
                          </m:r>
                        </m:sub>
                        <m:sup/>
                        <m:e>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𝑒</m:t>
                              </m:r>
                              <m:r>
                                <a:rPr lang="en-US" altLang="zh-CN" b="0" i="1" smtClean="0">
                                  <a:latin typeface="Cambria Math" panose="02040503050406030204" pitchFamily="18" charset="0"/>
                                </a:rPr>
                                <m:t>∈</m:t>
                              </m:r>
                              <m:r>
                                <a:rPr lang="en-US" altLang="zh-CN" b="0" i="1" smtClean="0">
                                  <a:latin typeface="Cambria Math" panose="02040503050406030204" pitchFamily="18" charset="0"/>
                                </a:rPr>
                                <m:t>𝑇𝑟𝑒𝑒</m:t>
                              </m:r>
                            </m:sub>
                            <m:sup/>
                            <m:e>
                              <m:r>
                                <a:rPr lang="en-US" altLang="zh-CN" b="0" i="1" smtClean="0">
                                  <a:latin typeface="Cambria Math" panose="02040503050406030204" pitchFamily="18" charset="0"/>
                                </a:rPr>
                                <m:t>𝑑</m:t>
                              </m:r>
                              <m:r>
                                <a:rPr lang="en-US" altLang="zh-CN" i="1" smtClean="0">
                                  <a:latin typeface="Cambria Math" panose="02040503050406030204" pitchFamily="18" charset="0"/>
                                </a:rPr>
                                <m:t> </m:t>
                              </m:r>
                              <m:r>
                                <a:rPr lang="en-US" altLang="zh-CN" b="0" i="1" smtClean="0">
                                  <a:latin typeface="Cambria Math" panose="02040503050406030204" pitchFamily="18" charset="0"/>
                                </a:rPr>
                                <m:t>(</m:t>
                              </m:r>
                              <m:r>
                                <a:rPr lang="en-US" altLang="zh-CN" b="0" i="1" smtClean="0">
                                  <a:latin typeface="Cambria Math" panose="02040503050406030204" pitchFamily="18" charset="0"/>
                                </a:rPr>
                                <m:t>𝑒</m:t>
                              </m:r>
                              <m:r>
                                <a:rPr lang="en-US" altLang="zh-CN" b="0" i="1" smtClean="0">
                                  <a:latin typeface="Cambria Math" panose="02040503050406030204" pitchFamily="18" charset="0"/>
                                </a:rPr>
                                <m:t>)</m:t>
                              </m:r>
                            </m:e>
                          </m:nary>
                        </m:e>
                      </m:nary>
                    </m:oMath>
                  </m:oMathPara>
                </a14:m>
                <a:endParaRPr lang="en-US" altLang="zh-CN" dirty="0"/>
              </a:p>
              <a:p>
                <a:r>
                  <a:rPr lang="zh-CN" altLang="en-US" dirty="0"/>
                  <a:t>其中</a:t>
                </a:r>
                <a:r>
                  <a:rPr lang="en-US" altLang="zh-CN" dirty="0"/>
                  <a:t>Tree</a:t>
                </a:r>
                <a:r>
                  <a:rPr lang="zh-CN" altLang="en-US" dirty="0"/>
                  <a:t>是图的一个生成树，</a:t>
                </a:r>
                <a:r>
                  <a:rPr lang="en-US" altLang="zh-CN" dirty="0"/>
                  <a:t>e</a:t>
                </a:r>
                <a:r>
                  <a:rPr lang="zh-CN" altLang="en-US" dirty="0"/>
                  <a:t>是生成树中的边，</a:t>
                </a:r>
                <a:r>
                  <a:rPr lang="en-US" altLang="zh-CN" dirty="0"/>
                  <a:t>d(e)</a:t>
                </a:r>
                <a:r>
                  <a:rPr lang="zh-CN" altLang="en-US" dirty="0"/>
                  <a:t>表示这条边的边权</a:t>
                </a:r>
              </a:p>
            </p:txBody>
          </p:sp>
        </mc:Choice>
        <mc:Fallback xmlns="">
          <p:sp>
            <p:nvSpPr>
              <p:cNvPr id="2" name="内容占位符 1">
                <a:extLst>
                  <a:ext uri="{FF2B5EF4-FFF2-40B4-BE49-F238E27FC236}">
                    <a16:creationId xmlns:a16="http://schemas.microsoft.com/office/drawing/2014/main" id="{525DC627-AF9E-4FBC-9325-E16C7A7F19B8}"/>
                  </a:ext>
                </a:extLst>
              </p:cNvPr>
              <p:cNvSpPr>
                <a:spLocks noGrp="1" noRot="1" noChangeAspect="1" noMove="1" noResize="1" noEditPoints="1" noAdjustHandles="1" noChangeArrowheads="1" noChangeShapeType="1" noTextEdit="1"/>
              </p:cNvSpPr>
              <p:nvPr>
                <p:ph idx="1"/>
              </p:nvPr>
            </p:nvSpPr>
            <p:spPr>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7927386-6FFC-4915-ABC2-6BD720C3438F}"/>
              </a:ext>
            </a:extLst>
          </p:cNvPr>
          <p:cNvSpPr>
            <a:spLocks noGrp="1"/>
          </p:cNvSpPr>
          <p:nvPr>
            <p:ph type="ctrTitle"/>
          </p:nvPr>
        </p:nvSpPr>
        <p:spPr/>
        <p:txBody>
          <a:bodyPr/>
          <a:lstStyle/>
          <a:p>
            <a:r>
              <a:rPr lang="zh-CN" altLang="en-US" dirty="0"/>
              <a:t>矩阵树定理的完全体</a:t>
            </a:r>
          </a:p>
        </p:txBody>
      </p:sp>
      <p:sp>
        <p:nvSpPr>
          <p:cNvPr id="4" name="内容占位符 3">
            <a:extLst>
              <a:ext uri="{FF2B5EF4-FFF2-40B4-BE49-F238E27FC236}">
                <a16:creationId xmlns:a16="http://schemas.microsoft.com/office/drawing/2014/main" id="{1A224EA2-9829-4CDA-85C0-68402257009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812071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0F25C4B-8DB4-4CD8-8DF4-6197AA1BA413}"/>
                  </a:ext>
                </a:extLst>
              </p:cNvPr>
              <p:cNvSpPr>
                <a:spLocks noGrp="1"/>
              </p:cNvSpPr>
              <p:nvPr>
                <p:ph idx="1"/>
              </p:nvPr>
            </p:nvSpPr>
            <p:spPr/>
            <p:txBody>
              <a:bodyPr>
                <a:normAutofit/>
              </a:bodyPr>
              <a:lstStyle/>
              <a:p>
                <a:r>
                  <a:rPr lang="zh-CN" altLang="en-US" sz="2400" dirty="0"/>
                  <a:t>设</a:t>
                </a:r>
                <a14:m>
                  <m:oMath xmlns:m="http://schemas.openxmlformats.org/officeDocument/2006/math">
                    <m:r>
                      <a:rPr lang="en-US" altLang="zh-CN" sz="2400" b="0" i="1" smtClean="0">
                        <a:latin typeface="Cambria Math" panose="02040503050406030204" pitchFamily="18" charset="0"/>
                      </a:rPr>
                      <m:t>𝐺</m:t>
                    </m:r>
                  </m:oMath>
                </a14:m>
                <a:r>
                  <a:rPr lang="zh-CN" altLang="en-US" sz="2400" dirty="0"/>
                  <a:t>为一个</a:t>
                </a:r>
                <a:r>
                  <a:rPr lang="en-US" altLang="zh-CN" sz="2400" dirty="0"/>
                  <a:t>n</a:t>
                </a:r>
                <a:r>
                  <a:rPr lang="zh-CN" altLang="en-US" sz="2400" dirty="0"/>
                  <a:t>个点的无向图</a:t>
                </a:r>
                <a:endParaRPr lang="en-US" altLang="zh-CN" sz="2400" dirty="0"/>
              </a:p>
              <a:p>
                <a14:m>
                  <m:oMath xmlns:m="http://schemas.openxmlformats.org/officeDocument/2006/math">
                    <m:r>
                      <a:rPr lang="en-US" altLang="zh-CN" sz="2400" b="0" i="1" smtClean="0">
                        <a:latin typeface="Cambria Math" panose="02040503050406030204" pitchFamily="18" charset="0"/>
                      </a:rPr>
                      <m:t>𝐺</m:t>
                    </m:r>
                  </m:oMath>
                </a14:m>
                <a:r>
                  <a:rPr lang="zh-CN" altLang="en-US" sz="2400" dirty="0"/>
                  <a:t>的度数矩阵</a:t>
                </a:r>
                <a14:m>
                  <m:oMath xmlns:m="http://schemas.openxmlformats.org/officeDocument/2006/math">
                    <m:r>
                      <a:rPr lang="en-US" altLang="zh-CN" sz="2400" b="1" i="0" dirty="0" smtClean="0">
                        <a:latin typeface="Cambria Math" panose="02040503050406030204" pitchFamily="18" charset="0"/>
                      </a:rPr>
                      <m:t>𝐃</m:t>
                    </m:r>
                  </m:oMath>
                </a14:m>
                <a:r>
                  <a:rPr lang="zh-CN" altLang="en-US" sz="2400" dirty="0"/>
                  <a:t>：</a:t>
                </a:r>
                <a:r>
                  <a:rPr lang="en-US" altLang="zh-CN" sz="2400" dirty="0"/>
                  <a:t>n*n</a:t>
                </a:r>
                <a:r>
                  <a:rPr lang="zh-CN" altLang="en-US" sz="2400" dirty="0"/>
                  <a:t>，</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1" i="0" smtClean="0">
                            <a:latin typeface="Cambria Math" panose="02040503050406030204" pitchFamily="18" charset="0"/>
                          </a:rPr>
                          <m:t>𝐃</m:t>
                        </m:r>
                      </m:e>
                      <m:sub>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𝑗</m:t>
                        </m:r>
                      </m:sub>
                    </m:sSub>
                    <m:r>
                      <a:rPr lang="en-US" altLang="zh-CN" sz="2400" b="0" i="1" smtClean="0">
                        <a:latin typeface="Cambria Math" panose="02040503050406030204" pitchFamily="18" charset="0"/>
                      </a:rPr>
                      <m:t>=</m:t>
                    </m:r>
                    <m:d>
                      <m:dPr>
                        <m:begChr m:val="{"/>
                        <m:endChr m:val=""/>
                        <m:ctrlPr>
                          <a:rPr lang="en-US" altLang="zh-CN" sz="2400" b="0" i="1" smtClean="0">
                            <a:latin typeface="Cambria Math" panose="02040503050406030204" pitchFamily="18" charset="0"/>
                          </a:rPr>
                        </m:ctrlPr>
                      </m:dPr>
                      <m:e>
                        <m:eqArr>
                          <m:eqArrPr>
                            <m:ctrlPr>
                              <a:rPr lang="en-US" altLang="zh-CN" sz="2400" b="0" i="1" smtClean="0">
                                <a:latin typeface="Cambria Math" panose="02040503050406030204" pitchFamily="18" charset="0"/>
                              </a:rPr>
                            </m:ctrlPr>
                          </m:eqArrPr>
                          <m:e>
                            <m:r>
                              <a:rPr lang="en-US" altLang="zh-CN" sz="2400" b="0" i="1" smtClean="0">
                                <a:latin typeface="Cambria Math" panose="02040503050406030204" pitchFamily="18" charset="0"/>
                              </a:rPr>
                              <m:t>0,  </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𝑗</m:t>
                            </m:r>
                          </m:e>
                          <m:e>
                            <m:r>
                              <a:rPr lang="en-US" altLang="zh-CN" sz="2400" b="0" i="1" smtClean="0">
                                <a:latin typeface="Cambria Math" panose="02040503050406030204" pitchFamily="18" charset="0"/>
                              </a:rPr>
                              <m:t>&amp;</m:t>
                            </m:r>
                            <m:r>
                              <a:rPr lang="zh-CN" altLang="en-US" sz="2400" i="1">
                                <a:latin typeface="Cambria Math" panose="02040503050406030204" pitchFamily="18" charset="0"/>
                              </a:rPr>
                              <m:t>点</m:t>
                            </m:r>
                            <m:r>
                              <m:rPr>
                                <m:sty m:val="p"/>
                              </m:rPr>
                              <a:rPr lang="en-US" altLang="zh-CN" sz="2400" i="1" smtClean="0">
                                <a:latin typeface="Cambria Math" panose="02040503050406030204" pitchFamily="18" charset="0"/>
                              </a:rPr>
                              <m:t>i</m:t>
                            </m:r>
                            <m:r>
                              <a:rPr lang="zh-CN" altLang="en-US" sz="2400" i="1">
                                <a:latin typeface="Cambria Math" panose="02040503050406030204" pitchFamily="18" charset="0"/>
                              </a:rPr>
                              <m:t>的</m:t>
                            </m:r>
                            <m:r>
                              <a:rPr lang="zh-CN" altLang="en-US" sz="2400" i="1" smtClean="0">
                                <a:latin typeface="Cambria Math" panose="02040503050406030204" pitchFamily="18" charset="0"/>
                              </a:rPr>
                              <m:t>度数</m:t>
                            </m:r>
                            <m:r>
                              <a:rPr lang="en-US" altLang="zh-CN" sz="2400" b="0" i="1" smtClean="0">
                                <a:latin typeface="Cambria Math" panose="02040503050406030204" pitchFamily="18" charset="0"/>
                              </a:rPr>
                              <m:t>,  </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𝑗</m:t>
                            </m:r>
                          </m:e>
                        </m:eqArr>
                      </m:e>
                    </m:d>
                  </m:oMath>
                </a14:m>
                <a:endParaRPr lang="en-US" altLang="zh-CN" sz="2400" dirty="0"/>
              </a:p>
              <a:p>
                <a14:m>
                  <m:oMath xmlns:m="http://schemas.openxmlformats.org/officeDocument/2006/math">
                    <m:r>
                      <a:rPr lang="en-US" altLang="zh-CN" sz="2400" b="0" i="1" smtClean="0">
                        <a:latin typeface="Cambria Math" panose="02040503050406030204" pitchFamily="18" charset="0"/>
                      </a:rPr>
                      <m:t>𝐺</m:t>
                    </m:r>
                  </m:oMath>
                </a14:m>
                <a:r>
                  <a:rPr lang="zh-CN" altLang="en-US" sz="2400" dirty="0"/>
                  <a:t>的邻接矩阵</a:t>
                </a:r>
                <a14:m>
                  <m:oMath xmlns:m="http://schemas.openxmlformats.org/officeDocument/2006/math">
                    <m:r>
                      <a:rPr lang="en-US" altLang="zh-CN" sz="2400" b="1" i="0" smtClean="0">
                        <a:latin typeface="Cambria Math" panose="02040503050406030204" pitchFamily="18" charset="0"/>
                      </a:rPr>
                      <m:t>𝐀</m:t>
                    </m:r>
                  </m:oMath>
                </a14:m>
                <a:r>
                  <a:rPr lang="zh-CN" altLang="en-US" sz="2400" dirty="0"/>
                  <a:t>：</a:t>
                </a:r>
                <a:r>
                  <a:rPr lang="en-US" altLang="zh-CN" sz="2400" dirty="0"/>
                  <a:t>n*n, </a:t>
                </a:r>
                <a14:m>
                  <m:oMath xmlns:m="http://schemas.openxmlformats.org/officeDocument/2006/math">
                    <m:sSub>
                      <m:sSubPr>
                        <m:ctrlPr>
                          <a:rPr lang="en-US" altLang="zh-CN" sz="2400" i="1">
                            <a:latin typeface="Cambria Math" panose="02040503050406030204" pitchFamily="18" charset="0"/>
                          </a:rPr>
                        </m:ctrlPr>
                      </m:sSubPr>
                      <m:e>
                        <m:r>
                          <a:rPr lang="en-US" altLang="zh-CN" sz="2400" b="1" i="0" smtClean="0">
                            <a:latin typeface="Cambria Math" panose="02040503050406030204" pitchFamily="18" charset="0"/>
                          </a:rPr>
                          <m:t>𝐀</m:t>
                        </m:r>
                      </m:e>
                      <m:sub>
                        <m:r>
                          <a:rPr lang="en-US" altLang="zh-CN" sz="2400" i="1">
                            <a:latin typeface="Cambria Math" panose="02040503050406030204" pitchFamily="18" charset="0"/>
                          </a:rPr>
                          <m:t>𝑖</m:t>
                        </m:r>
                        <m:r>
                          <a:rPr lang="en-US" altLang="zh-CN" sz="2400" i="1">
                            <a:latin typeface="Cambria Math" panose="02040503050406030204" pitchFamily="18" charset="0"/>
                          </a:rPr>
                          <m:t>,</m:t>
                        </m:r>
                        <m:r>
                          <a:rPr lang="en-US" altLang="zh-CN" sz="2400" i="1">
                            <a:latin typeface="Cambria Math" panose="02040503050406030204" pitchFamily="18" charset="0"/>
                          </a:rPr>
                          <m:t>𝑗</m:t>
                        </m:r>
                      </m:sub>
                    </m:sSub>
                    <m:r>
                      <a:rPr lang="en-US" altLang="zh-CN" sz="2400" i="1">
                        <a:latin typeface="Cambria Math" panose="02040503050406030204" pitchFamily="18" charset="0"/>
                      </a:rPr>
                      <m:t>=</m:t>
                    </m:r>
                    <m:d>
                      <m:dPr>
                        <m:begChr m:val="{"/>
                        <m:endChr m:val=""/>
                        <m:ctrlPr>
                          <a:rPr lang="en-US" altLang="zh-CN" sz="2400" i="1">
                            <a:latin typeface="Cambria Math" panose="02040503050406030204" pitchFamily="18" charset="0"/>
                          </a:rPr>
                        </m:ctrlPr>
                      </m:dPr>
                      <m:e>
                        <m:eqArr>
                          <m:eqArrPr>
                            <m:ctrlPr>
                              <a:rPr lang="en-US" altLang="zh-CN" sz="2400" i="1">
                                <a:latin typeface="Cambria Math" panose="02040503050406030204" pitchFamily="18" charset="0"/>
                              </a:rPr>
                            </m:ctrlPr>
                          </m:eqArrPr>
                          <m:e>
                            <m:r>
                              <a:rPr lang="en-US" altLang="zh-CN" sz="2400" b="0" i="1" smtClean="0">
                                <a:latin typeface="Cambria Math" panose="02040503050406030204" pitchFamily="18" charset="0"/>
                              </a:rPr>
                              <m:t>0</m:t>
                            </m:r>
                            <m:r>
                              <a:rPr lang="en-US" altLang="zh-CN" sz="2400" i="1">
                                <a:latin typeface="Cambria Math" panose="02040503050406030204" pitchFamily="18" charset="0"/>
                              </a:rPr>
                              <m:t>,  </m:t>
                            </m:r>
                            <m:r>
                              <a:rPr lang="en-US" altLang="zh-CN" sz="2400" i="1">
                                <a:latin typeface="Cambria Math" panose="02040503050406030204" pitchFamily="18" charset="0"/>
                              </a:rPr>
                              <m:t>𝑖</m:t>
                            </m:r>
                            <m:r>
                              <a:rPr lang="en-US" altLang="zh-CN" sz="2400" b="0" i="1" smtClean="0">
                                <a:latin typeface="Cambria Math" panose="02040503050406030204" pitchFamily="18" charset="0"/>
                              </a:rPr>
                              <m:t>=</m:t>
                            </m:r>
                            <m:r>
                              <a:rPr lang="en-US" altLang="zh-CN" sz="2400" i="1">
                                <a:latin typeface="Cambria Math" panose="02040503050406030204" pitchFamily="18" charset="0"/>
                              </a:rPr>
                              <m:t>𝑗</m:t>
                            </m:r>
                          </m:e>
                          <m:e>
                            <m:r>
                              <a:rPr lang="en-US" altLang="zh-CN" sz="2400" i="1">
                                <a:latin typeface="Cambria Math" panose="02040503050406030204" pitchFamily="18" charset="0"/>
                              </a:rPr>
                              <m:t>&amp;</m:t>
                            </m:r>
                            <m:r>
                              <a:rPr lang="zh-CN" altLang="en-US" sz="2400" i="1" smtClean="0">
                                <a:latin typeface="Cambria Math" panose="02040503050406030204" pitchFamily="18" charset="0"/>
                              </a:rPr>
                              <m:t>边</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𝑗</m:t>
                            </m:r>
                            <m:r>
                              <a:rPr lang="en-US" altLang="zh-CN" sz="2400" b="0" i="1" smtClean="0">
                                <a:latin typeface="Cambria Math" panose="02040503050406030204" pitchFamily="18" charset="0"/>
                              </a:rPr>
                              <m:t>)</m:t>
                            </m:r>
                            <m:r>
                              <a:rPr lang="zh-CN" altLang="en-US" sz="2400" i="1">
                                <a:latin typeface="Cambria Math" panose="02040503050406030204" pitchFamily="18" charset="0"/>
                              </a:rPr>
                              <m:t>的</m:t>
                            </m:r>
                            <m:r>
                              <a:rPr lang="zh-CN" altLang="en-US" sz="2400" i="1" smtClean="0">
                                <a:latin typeface="Cambria Math" panose="02040503050406030204" pitchFamily="18" charset="0"/>
                              </a:rPr>
                              <m:t>边权</m:t>
                            </m:r>
                            <m:r>
                              <a:rPr lang="en-US" altLang="zh-CN" sz="2400" i="1">
                                <a:latin typeface="Cambria Math" panose="02040503050406030204" pitchFamily="18" charset="0"/>
                              </a:rPr>
                              <m:t>,  </m:t>
                            </m:r>
                            <m:r>
                              <a:rPr lang="en-US" altLang="zh-CN" sz="2400" i="1">
                                <a:latin typeface="Cambria Math" panose="02040503050406030204" pitchFamily="18" charset="0"/>
                              </a:rPr>
                              <m:t>𝑖</m:t>
                            </m:r>
                            <m:r>
                              <a:rPr lang="en-US" altLang="zh-CN" sz="2400" b="0" i="1" smtClean="0">
                                <a:latin typeface="Cambria Math" panose="02040503050406030204" pitchFamily="18" charset="0"/>
                              </a:rPr>
                              <m:t>≠</m:t>
                            </m:r>
                            <m:r>
                              <a:rPr lang="en-US" altLang="zh-CN" sz="2400" i="1">
                                <a:latin typeface="Cambria Math" panose="02040503050406030204" pitchFamily="18" charset="0"/>
                              </a:rPr>
                              <m:t>𝑗</m:t>
                            </m:r>
                          </m:e>
                        </m:eqArr>
                      </m:e>
                    </m:d>
                  </m:oMath>
                </a14:m>
                <a:endParaRPr lang="en-US" altLang="zh-CN" sz="2400" dirty="0"/>
              </a:p>
              <a:p>
                <a:r>
                  <a:rPr lang="zh-CN" altLang="en-US" sz="2400" dirty="0"/>
                  <a:t>构造</a:t>
                </a:r>
                <a14:m>
                  <m:oMath xmlns:m="http://schemas.openxmlformats.org/officeDocument/2006/math">
                    <m:r>
                      <a:rPr lang="en-US" altLang="zh-CN" sz="2400" b="0" i="1" smtClean="0">
                        <a:latin typeface="Cambria Math" panose="02040503050406030204" pitchFamily="18" charset="0"/>
                      </a:rPr>
                      <m:t>𝐺</m:t>
                    </m:r>
                    <m:r>
                      <a:rPr lang="zh-CN" altLang="en-US" sz="2400" i="1">
                        <a:latin typeface="Cambria Math" panose="02040503050406030204" pitchFamily="18" charset="0"/>
                      </a:rPr>
                      <m:t>的</m:t>
                    </m:r>
                  </m:oMath>
                </a14:m>
                <a:r>
                  <a:rPr lang="zh-CN" altLang="en-US" sz="2400" dirty="0"/>
                  <a:t>基尔霍夫矩阵</a:t>
                </a:r>
                <a14:m>
                  <m:oMath xmlns:m="http://schemas.openxmlformats.org/officeDocument/2006/math">
                    <m:r>
                      <a:rPr lang="en-US" altLang="zh-CN" sz="2400" b="1" i="0" smtClean="0">
                        <a:latin typeface="Cambria Math" panose="02040503050406030204" pitchFamily="18" charset="0"/>
                      </a:rPr>
                      <m:t>𝐂</m:t>
                    </m:r>
                    <m:r>
                      <a:rPr lang="en-US" altLang="zh-CN" sz="2400" b="0" i="1" smtClean="0">
                        <a:latin typeface="Cambria Math" panose="02040503050406030204" pitchFamily="18" charset="0"/>
                      </a:rPr>
                      <m:t>=</m:t>
                    </m:r>
                    <m:r>
                      <a:rPr lang="en-US" altLang="zh-CN" sz="2400" b="1" i="0" smtClean="0">
                        <a:latin typeface="Cambria Math" panose="02040503050406030204" pitchFamily="18" charset="0"/>
                      </a:rPr>
                      <m:t>𝐃</m:t>
                    </m:r>
                    <m:r>
                      <a:rPr lang="en-US" altLang="zh-CN" sz="2400" b="0" i="1" smtClean="0">
                        <a:latin typeface="Cambria Math" panose="02040503050406030204" pitchFamily="18" charset="0"/>
                      </a:rPr>
                      <m:t>−</m:t>
                    </m:r>
                    <m:r>
                      <a:rPr lang="en-US" altLang="zh-CN" sz="2400" b="1" i="0" smtClean="0">
                        <a:latin typeface="Cambria Math" panose="02040503050406030204" pitchFamily="18" charset="0"/>
                      </a:rPr>
                      <m:t>𝐀</m:t>
                    </m:r>
                  </m:oMath>
                </a14:m>
                <a:endParaRPr lang="en-US" altLang="zh-CN" sz="2400" b="1" dirty="0"/>
              </a:p>
              <a:p>
                <a:endParaRPr lang="en-US" altLang="zh-CN" sz="2400" b="1" dirty="0"/>
              </a:p>
              <a:p>
                <a14:m>
                  <m:oMath xmlns:m="http://schemas.openxmlformats.org/officeDocument/2006/math">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𝑇</m:t>
                        </m:r>
                      </m:sub>
                      <m:sup/>
                      <m:e>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𝑒</m:t>
                            </m:r>
                            <m:r>
                              <a:rPr lang="en-US" altLang="zh-CN" sz="2400" i="1">
                                <a:latin typeface="Cambria Math" panose="02040503050406030204" pitchFamily="18" charset="0"/>
                              </a:rPr>
                              <m:t>∈</m:t>
                            </m:r>
                            <m:r>
                              <a:rPr lang="en-US" altLang="zh-CN" sz="2400" i="1">
                                <a:latin typeface="Cambria Math" panose="02040503050406030204" pitchFamily="18" charset="0"/>
                              </a:rPr>
                              <m:t>𝑇</m:t>
                            </m:r>
                          </m:sub>
                          <m:sup/>
                          <m:e>
                            <m:r>
                              <m:rPr>
                                <m:sty m:val="p"/>
                              </m:rPr>
                              <a:rPr lang="en-US" altLang="zh-CN" sz="2400" i="1">
                                <a:latin typeface="Cambria Math" panose="02040503050406030204" pitchFamily="18" charset="0"/>
                              </a:rPr>
                              <m:t>z</m:t>
                            </m:r>
                            <m:r>
                              <a:rPr lang="en-US" altLang="zh-CN" sz="2400" i="1">
                                <a:latin typeface="Cambria Math" panose="02040503050406030204" pitchFamily="18" charset="0"/>
                              </a:rPr>
                              <m:t>(</m:t>
                            </m:r>
                            <m:r>
                              <a:rPr lang="en-US" altLang="zh-CN" sz="2400" i="1">
                                <a:latin typeface="Cambria Math" panose="02040503050406030204" pitchFamily="18" charset="0"/>
                              </a:rPr>
                              <m:t>𝑒</m:t>
                            </m:r>
                            <m:r>
                              <a:rPr lang="en-US" altLang="zh-CN" sz="2400" i="1">
                                <a:latin typeface="Cambria Math" panose="02040503050406030204" pitchFamily="18" charset="0"/>
                              </a:rPr>
                              <m:t>)</m:t>
                            </m:r>
                          </m:e>
                        </m:nary>
                      </m:e>
                    </m:nary>
                  </m:oMath>
                </a14:m>
                <a:r>
                  <a:rPr lang="zh-CN" altLang="en-US" sz="2400" dirty="0"/>
                  <a:t>等于</a:t>
                </a:r>
                <a14:m>
                  <m:oMath xmlns:m="http://schemas.openxmlformats.org/officeDocument/2006/math">
                    <m:r>
                      <a:rPr lang="en-US" altLang="zh-CN" sz="2400" b="0" i="1" smtClean="0">
                        <a:latin typeface="Cambria Math" panose="02040503050406030204" pitchFamily="18" charset="0"/>
                      </a:rPr>
                      <m:t>𝐶</m:t>
                    </m:r>
                  </m:oMath>
                </a14:m>
                <a:r>
                  <a:rPr lang="zh-CN" altLang="en-US" sz="2400" dirty="0"/>
                  <a:t>的任意一个</a:t>
                </a:r>
                <a:r>
                  <a:rPr lang="en-US" altLang="zh-CN" sz="2400" dirty="0"/>
                  <a:t>n-1</a:t>
                </a:r>
                <a:r>
                  <a:rPr lang="zh-CN" altLang="en-US" sz="2400" dirty="0"/>
                  <a:t>阶子式</a:t>
                </a:r>
                <a:r>
                  <a:rPr lang="en-US" altLang="zh-CN" sz="2400" dirty="0"/>
                  <a:t>(</a:t>
                </a:r>
                <a:r>
                  <a:rPr lang="zh-CN" altLang="en-US" sz="2400" dirty="0"/>
                  <a:t>即</a:t>
                </a:r>
                <a:r>
                  <a:rPr lang="zh-CN" altLang="en-US" sz="2400" dirty="0">
                    <a:solidFill>
                      <a:srgbClr val="FFCC00"/>
                    </a:solidFill>
                  </a:rPr>
                  <a:t>任意删去一行一列</a:t>
                </a:r>
                <a:r>
                  <a:rPr lang="en-US" altLang="zh-CN" sz="2400" dirty="0"/>
                  <a:t>)</a:t>
                </a:r>
                <a:r>
                  <a:rPr lang="zh-CN" altLang="en-US" sz="2400" dirty="0"/>
                  <a:t>的行列式的绝对值</a:t>
                </a:r>
                <a:endParaRPr lang="en-US" altLang="zh-CN" sz="2400" dirty="0"/>
              </a:p>
              <a:p>
                <a:r>
                  <a:rPr lang="zh-CN" altLang="en-US" sz="2400" dirty="0"/>
                  <a:t>统计生成树数量时，所有边权均为</a:t>
                </a:r>
                <a:r>
                  <a:rPr lang="en-US" altLang="zh-CN" sz="2400" dirty="0"/>
                  <a:t>1</a:t>
                </a:r>
                <a:r>
                  <a:rPr lang="zh-CN" altLang="en-US" sz="2400" dirty="0"/>
                  <a:t>，每个生成树贡献为</a:t>
                </a:r>
                <a:r>
                  <a:rPr lang="en-US" altLang="zh-CN" sz="2400" dirty="0"/>
                  <a:t>1</a:t>
                </a:r>
                <a:r>
                  <a:rPr lang="zh-CN" altLang="en-US" sz="2400" dirty="0"/>
                  <a:t>，故结果为生成树数量</a:t>
                </a:r>
              </a:p>
            </p:txBody>
          </p:sp>
        </mc:Choice>
        <mc:Fallback xmlns="">
          <p:sp>
            <p:nvSpPr>
              <p:cNvPr id="2" name="内容占位符 1">
                <a:extLst>
                  <a:ext uri="{FF2B5EF4-FFF2-40B4-BE49-F238E27FC236}">
                    <a16:creationId xmlns:a16="http://schemas.microsoft.com/office/drawing/2014/main" id="{60F25C4B-8DB4-4CD8-8DF4-6197AA1BA413}"/>
                  </a:ext>
                </a:extLst>
              </p:cNvPr>
              <p:cNvSpPr>
                <a:spLocks noGrp="1" noRot="1" noChangeAspect="1" noMove="1" noResize="1" noEditPoints="1" noAdjustHandles="1" noChangeArrowheads="1" noChangeShapeType="1" noTextEdit="1"/>
              </p:cNvSpPr>
              <p:nvPr>
                <p:ph idx="1"/>
              </p:nvPr>
            </p:nvSpPr>
            <p:spPr>
              <a:blipFill>
                <a:blip r:embed="rId5"/>
                <a:stretch>
                  <a:fillRect l="-92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A255639-00CB-45E0-8C56-B2BDF945B699}"/>
              </a:ext>
            </a:extLst>
          </p:cNvPr>
          <p:cNvSpPr>
            <a:spLocks noGrp="1"/>
          </p:cNvSpPr>
          <p:nvPr>
            <p:ph type="ctrTitle"/>
          </p:nvPr>
        </p:nvSpPr>
        <p:spPr/>
        <p:txBody>
          <a:bodyPr/>
          <a:lstStyle/>
          <a:p>
            <a:r>
              <a:rPr lang="zh-CN" altLang="en-US" dirty="0"/>
              <a:t>矩阵树定理的完全体</a:t>
            </a:r>
          </a:p>
        </p:txBody>
      </p:sp>
      <p:sp>
        <p:nvSpPr>
          <p:cNvPr id="4" name="内容占位符 3">
            <a:extLst>
              <a:ext uri="{FF2B5EF4-FFF2-40B4-BE49-F238E27FC236}">
                <a16:creationId xmlns:a16="http://schemas.microsoft.com/office/drawing/2014/main" id="{C38986B7-863A-444D-AB95-52BE098A6C8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206694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498F815-70A2-46F0-9A23-6D162851785A}"/>
                  </a:ext>
                </a:extLst>
              </p:cNvPr>
              <p:cNvSpPr>
                <a:spLocks noGrp="1"/>
              </p:cNvSpPr>
              <p:nvPr>
                <p:ph idx="1"/>
              </p:nvPr>
            </p:nvSpPr>
            <p:spPr/>
            <p:txBody>
              <a:bodyPr/>
              <a:lstStyle/>
              <a:p>
                <a:r>
                  <a:rPr lang="zh-CN" altLang="en-US" dirty="0"/>
                  <a:t>问题引入：</a:t>
                </a:r>
                <a:endParaRPr lang="en-US" altLang="zh-CN" dirty="0"/>
              </a:p>
              <a:p>
                <a:r>
                  <a:rPr lang="zh-CN" altLang="en-US" dirty="0"/>
                  <a:t>给出</a:t>
                </a:r>
                <a:r>
                  <a:rPr lang="en-US" altLang="zh-CN" dirty="0"/>
                  <a:t>n</a:t>
                </a:r>
                <a:r>
                  <a:rPr lang="zh-CN" altLang="en-US" dirty="0"/>
                  <a:t>个二进制数</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oMath>
                </a14:m>
                <a:r>
                  <a:rPr lang="zh-CN" altLang="en-US" dirty="0"/>
                  <a:t>，求用这些二进制数任意异或能够得到的最大值</a:t>
                </a:r>
                <a:r>
                  <a:rPr lang="en-US" altLang="zh-CN" dirty="0"/>
                  <a:t>/</a:t>
                </a:r>
                <a:r>
                  <a:rPr lang="zh-CN" altLang="en-US" dirty="0"/>
                  <a:t>最小值</a:t>
                </a:r>
                <a:endParaRPr lang="en-US" altLang="zh-CN" dirty="0"/>
              </a:p>
            </p:txBody>
          </p:sp>
        </mc:Choice>
        <mc:Fallback xmlns="">
          <p:sp>
            <p:nvSpPr>
              <p:cNvPr id="2" name="内容占位符 1">
                <a:extLst>
                  <a:ext uri="{FF2B5EF4-FFF2-40B4-BE49-F238E27FC236}">
                    <a16:creationId xmlns:a16="http://schemas.microsoft.com/office/drawing/2014/main" id="{7498F815-70A2-46F0-9A23-6D162851785A}"/>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B55778B-2820-4321-BCB4-54DDC543DB8C}"/>
              </a:ext>
            </a:extLst>
          </p:cNvPr>
          <p:cNvSpPr>
            <a:spLocks noGrp="1"/>
          </p:cNvSpPr>
          <p:nvPr>
            <p:ph type="ctrTitle"/>
          </p:nvPr>
        </p:nvSpPr>
        <p:spPr/>
        <p:txBody>
          <a:bodyPr/>
          <a:lstStyle/>
          <a:p>
            <a:r>
              <a:rPr lang="zh-CN" altLang="en-US" dirty="0"/>
              <a:t>线性基与异或</a:t>
            </a:r>
          </a:p>
        </p:txBody>
      </p:sp>
      <p:sp>
        <p:nvSpPr>
          <p:cNvPr id="4" name="内容占位符 3">
            <a:extLst>
              <a:ext uri="{FF2B5EF4-FFF2-40B4-BE49-F238E27FC236}">
                <a16:creationId xmlns:a16="http://schemas.microsoft.com/office/drawing/2014/main" id="{1B2E687A-28C3-4B6C-9566-452C399F34D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48118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A86DB4D-86BD-4225-B03F-47DEE62DB00C}"/>
              </a:ext>
            </a:extLst>
          </p:cNvPr>
          <p:cNvSpPr txBox="1"/>
          <p:nvPr/>
        </p:nvSpPr>
        <p:spPr>
          <a:xfrm>
            <a:off x="2051825" y="2386362"/>
            <a:ext cx="1005403" cy="584775"/>
          </a:xfrm>
          <a:prstGeom prst="rect">
            <a:avLst/>
          </a:prstGeom>
          <a:noFill/>
        </p:spPr>
        <p:txBody>
          <a:bodyPr wrap="none" rtlCol="0">
            <a:spAutoFit/>
          </a:bodyPr>
          <a:lstStyle/>
          <a:p>
            <a:r>
              <a:rPr lang="zh-CN" altLang="en-US" sz="3200" dirty="0">
                <a:solidFill>
                  <a:schemeClr val="bg1"/>
                </a:solidFill>
              </a:rPr>
              <a:t>极限</a:t>
            </a:r>
          </a:p>
        </p:txBody>
      </p:sp>
      <p:cxnSp>
        <p:nvCxnSpPr>
          <p:cNvPr id="7" name="直接箭头连接符 6">
            <a:extLst>
              <a:ext uri="{FF2B5EF4-FFF2-40B4-BE49-F238E27FC236}">
                <a16:creationId xmlns:a16="http://schemas.microsoft.com/office/drawing/2014/main" id="{0475D5A4-0976-4B9C-B3BF-1399AC0C8A66}"/>
              </a:ext>
            </a:extLst>
          </p:cNvPr>
          <p:cNvCxnSpPr>
            <a:cxnSpLocks/>
            <a:stCxn id="5" idx="3"/>
            <a:endCxn id="8" idx="1"/>
          </p:cNvCxnSpPr>
          <p:nvPr/>
        </p:nvCxnSpPr>
        <p:spPr>
          <a:xfrm flipV="1">
            <a:off x="3057228" y="2678749"/>
            <a:ext cx="870013" cy="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8" name="文本框 7">
            <a:extLst>
              <a:ext uri="{FF2B5EF4-FFF2-40B4-BE49-F238E27FC236}">
                <a16:creationId xmlns:a16="http://schemas.microsoft.com/office/drawing/2014/main" id="{46D279AF-ABEE-4E30-A43C-9E33D35A6335}"/>
              </a:ext>
            </a:extLst>
          </p:cNvPr>
          <p:cNvSpPr txBox="1"/>
          <p:nvPr/>
        </p:nvSpPr>
        <p:spPr>
          <a:xfrm>
            <a:off x="3927241" y="2386361"/>
            <a:ext cx="1005403" cy="584775"/>
          </a:xfrm>
          <a:prstGeom prst="rect">
            <a:avLst/>
          </a:prstGeom>
          <a:noFill/>
        </p:spPr>
        <p:txBody>
          <a:bodyPr wrap="none" rtlCol="0">
            <a:spAutoFit/>
          </a:bodyPr>
          <a:lstStyle/>
          <a:p>
            <a:r>
              <a:rPr lang="zh-CN" altLang="en-US" sz="3200" dirty="0">
                <a:solidFill>
                  <a:schemeClr val="bg1"/>
                </a:solidFill>
              </a:rPr>
              <a:t>导数</a:t>
            </a:r>
          </a:p>
        </p:txBody>
      </p:sp>
      <p:sp>
        <p:nvSpPr>
          <p:cNvPr id="11" name="文本框 10">
            <a:extLst>
              <a:ext uri="{FF2B5EF4-FFF2-40B4-BE49-F238E27FC236}">
                <a16:creationId xmlns:a16="http://schemas.microsoft.com/office/drawing/2014/main" id="{C98B950F-4E35-44D2-A5B6-77EEDB5653AC}"/>
              </a:ext>
            </a:extLst>
          </p:cNvPr>
          <p:cNvSpPr txBox="1"/>
          <p:nvPr/>
        </p:nvSpPr>
        <p:spPr>
          <a:xfrm>
            <a:off x="3162511" y="2309416"/>
            <a:ext cx="646331" cy="369332"/>
          </a:xfrm>
          <a:prstGeom prst="rect">
            <a:avLst/>
          </a:prstGeom>
          <a:noFill/>
        </p:spPr>
        <p:txBody>
          <a:bodyPr wrap="none" rtlCol="0">
            <a:spAutoFit/>
          </a:bodyPr>
          <a:lstStyle/>
          <a:p>
            <a:r>
              <a:rPr lang="zh-CN" altLang="en-US" dirty="0"/>
              <a:t>定义</a:t>
            </a:r>
          </a:p>
        </p:txBody>
      </p:sp>
      <p:sp>
        <p:nvSpPr>
          <p:cNvPr id="12" name="文本框 11">
            <a:extLst>
              <a:ext uri="{FF2B5EF4-FFF2-40B4-BE49-F238E27FC236}">
                <a16:creationId xmlns:a16="http://schemas.microsoft.com/office/drawing/2014/main" id="{5B2EE1E8-4E3D-4130-A908-F47467492272}"/>
              </a:ext>
            </a:extLst>
          </p:cNvPr>
          <p:cNvSpPr txBox="1"/>
          <p:nvPr/>
        </p:nvSpPr>
        <p:spPr>
          <a:xfrm>
            <a:off x="3927241" y="4051012"/>
            <a:ext cx="1005403" cy="584775"/>
          </a:xfrm>
          <a:prstGeom prst="rect">
            <a:avLst/>
          </a:prstGeom>
          <a:noFill/>
        </p:spPr>
        <p:txBody>
          <a:bodyPr wrap="none" rtlCol="0">
            <a:spAutoFit/>
          </a:bodyPr>
          <a:lstStyle/>
          <a:p>
            <a:r>
              <a:rPr lang="zh-CN" altLang="en-US" sz="3200" dirty="0"/>
              <a:t>积分</a:t>
            </a:r>
          </a:p>
        </p:txBody>
      </p:sp>
      <p:cxnSp>
        <p:nvCxnSpPr>
          <p:cNvPr id="14" name="直接箭头连接符 13">
            <a:extLst>
              <a:ext uri="{FF2B5EF4-FFF2-40B4-BE49-F238E27FC236}">
                <a16:creationId xmlns:a16="http://schemas.microsoft.com/office/drawing/2014/main" id="{C93E65BF-FAFC-4409-94DB-016D75D15B64}"/>
              </a:ext>
            </a:extLst>
          </p:cNvPr>
          <p:cNvCxnSpPr>
            <a:stCxn id="8" idx="2"/>
            <a:endCxn id="12" idx="0"/>
          </p:cNvCxnSpPr>
          <p:nvPr/>
        </p:nvCxnSpPr>
        <p:spPr>
          <a:xfrm>
            <a:off x="4429943" y="2971136"/>
            <a:ext cx="0" cy="107987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15" name="文本框 14">
            <a:extLst>
              <a:ext uri="{FF2B5EF4-FFF2-40B4-BE49-F238E27FC236}">
                <a16:creationId xmlns:a16="http://schemas.microsoft.com/office/drawing/2014/main" id="{841A84C7-42AF-4E37-B0EC-1011F29D2E7D}"/>
              </a:ext>
            </a:extLst>
          </p:cNvPr>
          <p:cNvSpPr txBox="1"/>
          <p:nvPr/>
        </p:nvSpPr>
        <p:spPr>
          <a:xfrm>
            <a:off x="4450461" y="3118659"/>
            <a:ext cx="461665" cy="784830"/>
          </a:xfrm>
          <a:prstGeom prst="rect">
            <a:avLst/>
          </a:prstGeom>
          <a:noFill/>
        </p:spPr>
        <p:txBody>
          <a:bodyPr vert="eaVert" wrap="none" rtlCol="0">
            <a:spAutoFit/>
          </a:bodyPr>
          <a:lstStyle/>
          <a:p>
            <a:r>
              <a:rPr lang="zh-CN" altLang="en-US" dirty="0"/>
              <a:t>逆运算</a:t>
            </a:r>
          </a:p>
        </p:txBody>
      </p:sp>
      <p:sp>
        <p:nvSpPr>
          <p:cNvPr id="16" name="文本框 15">
            <a:extLst>
              <a:ext uri="{FF2B5EF4-FFF2-40B4-BE49-F238E27FC236}">
                <a16:creationId xmlns:a16="http://schemas.microsoft.com/office/drawing/2014/main" id="{6FC5D5CB-37CD-4462-AF24-A8A7882D68CE}"/>
              </a:ext>
            </a:extLst>
          </p:cNvPr>
          <p:cNvSpPr txBox="1"/>
          <p:nvPr/>
        </p:nvSpPr>
        <p:spPr>
          <a:xfrm>
            <a:off x="2792314" y="4635787"/>
            <a:ext cx="3275256" cy="646331"/>
          </a:xfrm>
          <a:prstGeom prst="rect">
            <a:avLst/>
          </a:prstGeom>
          <a:noFill/>
        </p:spPr>
        <p:txBody>
          <a:bodyPr wrap="none" rtlCol="0">
            <a:spAutoFit/>
          </a:bodyPr>
          <a:lstStyle/>
          <a:p>
            <a:pPr algn="ctr"/>
            <a:r>
              <a:rPr lang="zh-CN" altLang="en-US" dirty="0"/>
              <a:t>求和</a:t>
            </a:r>
            <a:endParaRPr lang="en-US" altLang="zh-CN" dirty="0"/>
          </a:p>
          <a:p>
            <a:r>
              <a:rPr lang="zh-CN" altLang="en-US" dirty="0"/>
              <a:t>和坐标轴围成的</a:t>
            </a:r>
            <a:r>
              <a:rPr lang="zh-CN" altLang="en-US" dirty="0">
                <a:solidFill>
                  <a:srgbClr val="FFCC00"/>
                </a:solidFill>
              </a:rPr>
              <a:t>有向</a:t>
            </a:r>
            <a:r>
              <a:rPr lang="zh-CN" altLang="en-US" dirty="0"/>
              <a:t>面积</a:t>
            </a:r>
            <a:r>
              <a:rPr lang="en-US" altLang="zh-CN" dirty="0"/>
              <a:t>/</a:t>
            </a:r>
            <a:r>
              <a:rPr lang="zh-CN" altLang="en-US" dirty="0"/>
              <a:t>体积</a:t>
            </a:r>
          </a:p>
        </p:txBody>
      </p:sp>
      <p:sp>
        <p:nvSpPr>
          <p:cNvPr id="17" name="文本框 16">
            <a:extLst>
              <a:ext uri="{FF2B5EF4-FFF2-40B4-BE49-F238E27FC236}">
                <a16:creationId xmlns:a16="http://schemas.microsoft.com/office/drawing/2014/main" id="{01AB1013-835B-4EB9-A854-21688192F81A}"/>
              </a:ext>
            </a:extLst>
          </p:cNvPr>
          <p:cNvSpPr txBox="1"/>
          <p:nvPr/>
        </p:nvSpPr>
        <p:spPr>
          <a:xfrm>
            <a:off x="5727328" y="1662645"/>
            <a:ext cx="1338828" cy="369332"/>
          </a:xfrm>
          <a:prstGeom prst="rect">
            <a:avLst/>
          </a:prstGeom>
          <a:noFill/>
        </p:spPr>
        <p:txBody>
          <a:bodyPr wrap="none" rtlCol="0">
            <a:spAutoFit/>
          </a:bodyPr>
          <a:lstStyle/>
          <a:p>
            <a:r>
              <a:rPr lang="zh-CN" altLang="en-US" dirty="0"/>
              <a:t>反映增减性</a:t>
            </a:r>
          </a:p>
        </p:txBody>
      </p:sp>
      <p:cxnSp>
        <p:nvCxnSpPr>
          <p:cNvPr id="19" name="直接箭头连接符 18">
            <a:extLst>
              <a:ext uri="{FF2B5EF4-FFF2-40B4-BE49-F238E27FC236}">
                <a16:creationId xmlns:a16="http://schemas.microsoft.com/office/drawing/2014/main" id="{0B7EAA05-B25D-4A02-80CB-A93C9C82C780}"/>
              </a:ext>
            </a:extLst>
          </p:cNvPr>
          <p:cNvCxnSpPr>
            <a:stCxn id="8" idx="3"/>
            <a:endCxn id="17" idx="1"/>
          </p:cNvCxnSpPr>
          <p:nvPr/>
        </p:nvCxnSpPr>
        <p:spPr>
          <a:xfrm flipV="1">
            <a:off x="4932644" y="1847311"/>
            <a:ext cx="794684" cy="83143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0" name="文本框 19">
            <a:extLst>
              <a:ext uri="{FF2B5EF4-FFF2-40B4-BE49-F238E27FC236}">
                <a16:creationId xmlns:a16="http://schemas.microsoft.com/office/drawing/2014/main" id="{D20856DF-DFC5-4066-9F87-FDE8870F63F2}"/>
              </a:ext>
            </a:extLst>
          </p:cNvPr>
          <p:cNvSpPr txBox="1"/>
          <p:nvPr/>
        </p:nvSpPr>
        <p:spPr>
          <a:xfrm>
            <a:off x="7527823" y="1662645"/>
            <a:ext cx="877163" cy="369332"/>
          </a:xfrm>
          <a:prstGeom prst="rect">
            <a:avLst/>
          </a:prstGeom>
          <a:noFill/>
        </p:spPr>
        <p:txBody>
          <a:bodyPr wrap="none" rtlCol="0">
            <a:spAutoFit/>
          </a:bodyPr>
          <a:lstStyle/>
          <a:p>
            <a:r>
              <a:rPr lang="zh-CN" altLang="en-US" dirty="0"/>
              <a:t>求极值</a:t>
            </a:r>
          </a:p>
        </p:txBody>
      </p:sp>
      <p:cxnSp>
        <p:nvCxnSpPr>
          <p:cNvPr id="22" name="直接箭头连接符 21">
            <a:extLst>
              <a:ext uri="{FF2B5EF4-FFF2-40B4-BE49-F238E27FC236}">
                <a16:creationId xmlns:a16="http://schemas.microsoft.com/office/drawing/2014/main" id="{C02AC2CD-9D4A-44A7-A130-4CA9FBE07E16}"/>
              </a:ext>
            </a:extLst>
          </p:cNvPr>
          <p:cNvCxnSpPr>
            <a:stCxn id="17" idx="3"/>
            <a:endCxn id="20" idx="1"/>
          </p:cNvCxnSpPr>
          <p:nvPr/>
        </p:nvCxnSpPr>
        <p:spPr>
          <a:xfrm>
            <a:off x="7066156" y="1847311"/>
            <a:ext cx="461667"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3" name="文本框 22">
            <a:extLst>
              <a:ext uri="{FF2B5EF4-FFF2-40B4-BE49-F238E27FC236}">
                <a16:creationId xmlns:a16="http://schemas.microsoft.com/office/drawing/2014/main" id="{1F49C0C8-4EEA-4243-893C-63FB8FDEF8D1}"/>
              </a:ext>
            </a:extLst>
          </p:cNvPr>
          <p:cNvSpPr txBox="1"/>
          <p:nvPr/>
        </p:nvSpPr>
        <p:spPr>
          <a:xfrm>
            <a:off x="5727328" y="2494082"/>
            <a:ext cx="2031325" cy="369332"/>
          </a:xfrm>
          <a:prstGeom prst="rect">
            <a:avLst/>
          </a:prstGeom>
          <a:noFill/>
        </p:spPr>
        <p:txBody>
          <a:bodyPr wrap="none" rtlCol="0">
            <a:spAutoFit/>
          </a:bodyPr>
          <a:lstStyle/>
          <a:p>
            <a:r>
              <a:rPr lang="zh-CN" altLang="en-US" dirty="0"/>
              <a:t>牛顿迭代求解方程</a:t>
            </a:r>
          </a:p>
        </p:txBody>
      </p:sp>
      <p:cxnSp>
        <p:nvCxnSpPr>
          <p:cNvPr id="25" name="直接箭头连接符 24">
            <a:extLst>
              <a:ext uri="{FF2B5EF4-FFF2-40B4-BE49-F238E27FC236}">
                <a16:creationId xmlns:a16="http://schemas.microsoft.com/office/drawing/2014/main" id="{F0057F8C-A965-462A-B2BC-DB2FEEFB1E39}"/>
              </a:ext>
            </a:extLst>
          </p:cNvPr>
          <p:cNvCxnSpPr>
            <a:stCxn id="8" idx="3"/>
            <a:endCxn id="23" idx="1"/>
          </p:cNvCxnSpPr>
          <p:nvPr/>
        </p:nvCxnSpPr>
        <p:spPr>
          <a:xfrm flipV="1">
            <a:off x="4932644" y="2678748"/>
            <a:ext cx="794684" cy="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6" name="文本框 25">
            <a:extLst>
              <a:ext uri="{FF2B5EF4-FFF2-40B4-BE49-F238E27FC236}">
                <a16:creationId xmlns:a16="http://schemas.microsoft.com/office/drawing/2014/main" id="{29CC2959-9AF3-4FB2-874F-8C9D473DCB7A}"/>
              </a:ext>
            </a:extLst>
          </p:cNvPr>
          <p:cNvSpPr txBox="1"/>
          <p:nvPr/>
        </p:nvSpPr>
        <p:spPr>
          <a:xfrm>
            <a:off x="8274205" y="2201695"/>
            <a:ext cx="1338828" cy="369332"/>
          </a:xfrm>
          <a:prstGeom prst="rect">
            <a:avLst/>
          </a:prstGeom>
          <a:noFill/>
        </p:spPr>
        <p:txBody>
          <a:bodyPr wrap="none" rtlCol="0">
            <a:spAutoFit/>
          </a:bodyPr>
          <a:lstStyle/>
          <a:p>
            <a:r>
              <a:rPr lang="zh-CN" altLang="en-US" dirty="0"/>
              <a:t>求函数极值</a:t>
            </a:r>
          </a:p>
        </p:txBody>
      </p:sp>
      <p:cxnSp>
        <p:nvCxnSpPr>
          <p:cNvPr id="28" name="直接箭头连接符 27">
            <a:extLst>
              <a:ext uri="{FF2B5EF4-FFF2-40B4-BE49-F238E27FC236}">
                <a16:creationId xmlns:a16="http://schemas.microsoft.com/office/drawing/2014/main" id="{D1BA24C0-9B43-4EA9-9872-A047E17E261A}"/>
              </a:ext>
            </a:extLst>
          </p:cNvPr>
          <p:cNvCxnSpPr>
            <a:stCxn id="23" idx="3"/>
            <a:endCxn id="26" idx="1"/>
          </p:cNvCxnSpPr>
          <p:nvPr/>
        </p:nvCxnSpPr>
        <p:spPr>
          <a:xfrm flipV="1">
            <a:off x="7758653" y="2386361"/>
            <a:ext cx="515552" cy="292387"/>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9" name="文本框 28">
            <a:extLst>
              <a:ext uri="{FF2B5EF4-FFF2-40B4-BE49-F238E27FC236}">
                <a16:creationId xmlns:a16="http://schemas.microsoft.com/office/drawing/2014/main" id="{F55A647A-1BAB-4826-80D5-2AECAF02CE98}"/>
              </a:ext>
            </a:extLst>
          </p:cNvPr>
          <p:cNvSpPr txBox="1"/>
          <p:nvPr/>
        </p:nvSpPr>
        <p:spPr>
          <a:xfrm flipH="1">
            <a:off x="8274205" y="2848466"/>
            <a:ext cx="2486703" cy="369332"/>
          </a:xfrm>
          <a:prstGeom prst="rect">
            <a:avLst/>
          </a:prstGeom>
          <a:noFill/>
        </p:spPr>
        <p:txBody>
          <a:bodyPr wrap="square" rtlCol="0">
            <a:spAutoFit/>
          </a:bodyPr>
          <a:lstStyle/>
          <a:p>
            <a:r>
              <a:rPr lang="zh-CN" altLang="en-US" dirty="0"/>
              <a:t>开根、求</a:t>
            </a:r>
            <a:r>
              <a:rPr lang="en-US" altLang="zh-CN" dirty="0"/>
              <a:t>ln(x)…</a:t>
            </a:r>
            <a:endParaRPr lang="zh-CN" altLang="en-US" dirty="0"/>
          </a:p>
        </p:txBody>
      </p:sp>
      <p:cxnSp>
        <p:nvCxnSpPr>
          <p:cNvPr id="31" name="直接箭头连接符 30">
            <a:extLst>
              <a:ext uri="{FF2B5EF4-FFF2-40B4-BE49-F238E27FC236}">
                <a16:creationId xmlns:a16="http://schemas.microsoft.com/office/drawing/2014/main" id="{EB180BA6-10E0-4E56-A3B7-DBD22D10E3EA}"/>
              </a:ext>
            </a:extLst>
          </p:cNvPr>
          <p:cNvCxnSpPr>
            <a:stCxn id="23" idx="3"/>
            <a:endCxn id="29" idx="3"/>
          </p:cNvCxnSpPr>
          <p:nvPr/>
        </p:nvCxnSpPr>
        <p:spPr>
          <a:xfrm>
            <a:off x="7758653" y="2678748"/>
            <a:ext cx="515552" cy="35438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32" name="文本框 31">
            <a:extLst>
              <a:ext uri="{FF2B5EF4-FFF2-40B4-BE49-F238E27FC236}">
                <a16:creationId xmlns:a16="http://schemas.microsoft.com/office/drawing/2014/main" id="{15096BAD-F8FD-4094-AA8E-B543670F1B5F}"/>
              </a:ext>
            </a:extLst>
          </p:cNvPr>
          <p:cNvSpPr txBox="1"/>
          <p:nvPr/>
        </p:nvSpPr>
        <p:spPr>
          <a:xfrm>
            <a:off x="5565765" y="4158732"/>
            <a:ext cx="1338828" cy="369332"/>
          </a:xfrm>
          <a:prstGeom prst="rect">
            <a:avLst/>
          </a:prstGeom>
          <a:noFill/>
        </p:spPr>
        <p:txBody>
          <a:bodyPr wrap="none" rtlCol="0">
            <a:spAutoFit/>
          </a:bodyPr>
          <a:lstStyle/>
          <a:p>
            <a:r>
              <a:rPr lang="zh-CN" altLang="en-US" dirty="0"/>
              <a:t>辛普森积分</a:t>
            </a:r>
          </a:p>
        </p:txBody>
      </p:sp>
      <p:cxnSp>
        <p:nvCxnSpPr>
          <p:cNvPr id="34" name="直接箭头连接符 33">
            <a:extLst>
              <a:ext uri="{FF2B5EF4-FFF2-40B4-BE49-F238E27FC236}">
                <a16:creationId xmlns:a16="http://schemas.microsoft.com/office/drawing/2014/main" id="{D0D42871-0037-45B3-909B-59D8E8CD3560}"/>
              </a:ext>
            </a:extLst>
          </p:cNvPr>
          <p:cNvCxnSpPr>
            <a:stCxn id="12" idx="3"/>
            <a:endCxn id="32" idx="1"/>
          </p:cNvCxnSpPr>
          <p:nvPr/>
        </p:nvCxnSpPr>
        <p:spPr>
          <a:xfrm flipV="1">
            <a:off x="4932644" y="4343398"/>
            <a:ext cx="633121" cy="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3538300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5656AA0-712B-4686-AC32-BD4AD580FAFD}"/>
              </a:ext>
            </a:extLst>
          </p:cNvPr>
          <p:cNvSpPr>
            <a:spLocks noGrp="1"/>
          </p:cNvSpPr>
          <p:nvPr>
            <p:ph idx="1"/>
          </p:nvPr>
        </p:nvSpPr>
        <p:spPr/>
        <p:txBody>
          <a:bodyPr/>
          <a:lstStyle/>
          <a:p>
            <a:r>
              <a:rPr lang="zh-CN" altLang="en-US" dirty="0"/>
              <a:t>将二进制数逐位拆开，写成行向量</a:t>
            </a:r>
            <a:endParaRPr lang="en-US" altLang="zh-CN" dirty="0"/>
          </a:p>
          <a:p>
            <a:r>
              <a:rPr lang="zh-CN" altLang="en-US" dirty="0"/>
              <a:t>这些行向量之间可以使用模</a:t>
            </a:r>
            <a:r>
              <a:rPr lang="en-US" altLang="zh-CN" dirty="0"/>
              <a:t>2</a:t>
            </a:r>
            <a:r>
              <a:rPr lang="zh-CN" altLang="en-US" dirty="0"/>
              <a:t>意义的加法</a:t>
            </a:r>
            <a:r>
              <a:rPr lang="en-US" altLang="zh-CN" dirty="0"/>
              <a:t>(</a:t>
            </a:r>
            <a:r>
              <a:rPr lang="zh-CN" altLang="en-US" dirty="0"/>
              <a:t>异或</a:t>
            </a:r>
            <a:r>
              <a:rPr lang="en-US" altLang="zh-CN" dirty="0"/>
              <a:t>)</a:t>
            </a:r>
          </a:p>
          <a:p>
            <a:r>
              <a:rPr lang="zh-CN" altLang="en-US" dirty="0"/>
              <a:t>行向量之间相加可以表示出大量新的行向量</a:t>
            </a:r>
            <a:r>
              <a:rPr lang="en-US" altLang="zh-CN" dirty="0"/>
              <a:t>(</a:t>
            </a:r>
            <a:r>
              <a:rPr lang="zh-CN" altLang="en-US" dirty="0"/>
              <a:t>二进制数</a:t>
            </a:r>
            <a:r>
              <a:rPr lang="en-US" altLang="zh-CN" dirty="0"/>
              <a:t>)</a:t>
            </a:r>
          </a:p>
          <a:p>
            <a:r>
              <a:rPr lang="zh-CN" altLang="en-US" dirty="0"/>
              <a:t>这与线性空间十分类似</a:t>
            </a:r>
            <a:endParaRPr lang="en-US" altLang="zh-CN" dirty="0"/>
          </a:p>
          <a:p>
            <a:endParaRPr lang="en-US" altLang="zh-CN" dirty="0"/>
          </a:p>
          <a:p>
            <a:r>
              <a:rPr lang="zh-CN" altLang="en-US" dirty="0"/>
              <a:t>两组二进制数的线性空间等价，当且仅当它们能通过异或得到的数的集合完全相同</a:t>
            </a:r>
            <a:endParaRPr lang="en-US" altLang="zh-CN" dirty="0"/>
          </a:p>
        </p:txBody>
      </p:sp>
      <p:sp>
        <p:nvSpPr>
          <p:cNvPr id="3" name="标题 2">
            <a:extLst>
              <a:ext uri="{FF2B5EF4-FFF2-40B4-BE49-F238E27FC236}">
                <a16:creationId xmlns:a16="http://schemas.microsoft.com/office/drawing/2014/main" id="{E11FADF6-FA3E-4D2B-89EA-B444BA78916C}"/>
              </a:ext>
            </a:extLst>
          </p:cNvPr>
          <p:cNvSpPr>
            <a:spLocks noGrp="1"/>
          </p:cNvSpPr>
          <p:nvPr>
            <p:ph type="ctrTitle"/>
          </p:nvPr>
        </p:nvSpPr>
        <p:spPr/>
        <p:txBody>
          <a:bodyPr/>
          <a:lstStyle/>
          <a:p>
            <a:endParaRPr lang="zh-CN" altLang="en-US" dirty="0"/>
          </a:p>
        </p:txBody>
      </p:sp>
      <p:sp>
        <p:nvSpPr>
          <p:cNvPr id="4" name="内容占位符 3">
            <a:extLst>
              <a:ext uri="{FF2B5EF4-FFF2-40B4-BE49-F238E27FC236}">
                <a16:creationId xmlns:a16="http://schemas.microsoft.com/office/drawing/2014/main" id="{E73D3B26-D405-4345-96EC-28848F61A24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769545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D74A0CB-1A75-4CB0-8CFD-E9CE292AFD85}"/>
                  </a:ext>
                </a:extLst>
              </p:cNvPr>
              <p:cNvSpPr>
                <a:spLocks noGrp="1"/>
              </p:cNvSpPr>
              <p:nvPr>
                <p:ph idx="1"/>
              </p:nvPr>
            </p:nvSpPr>
            <p:spPr>
              <a:xfrm>
                <a:off x="838200" y="1382233"/>
                <a:ext cx="8064500" cy="4938546"/>
              </a:xfrm>
            </p:spPr>
            <p:txBody>
              <a:bodyPr/>
              <a:lstStyle/>
              <a:p>
                <a:r>
                  <a:rPr lang="zh-CN" altLang="en-US" dirty="0"/>
                  <a:t>直接将若干二进制数排在一起行程一个</a:t>
                </a:r>
                <a:r>
                  <a:rPr lang="en-US" altLang="zh-CN" dirty="0"/>
                  <a:t>0/1</a:t>
                </a:r>
                <a:r>
                  <a:rPr lang="zh-CN" altLang="en-US" dirty="0"/>
                  <a:t>矩阵，难以处理引入问题，因为选择是否异或上一个向量时，会影响很多位</a:t>
                </a:r>
                <a:endParaRPr lang="en-US" altLang="zh-CN" dirty="0"/>
              </a:p>
              <a:p>
                <a:endParaRPr lang="en-US" altLang="zh-CN" dirty="0"/>
              </a:p>
              <a:p>
                <a:r>
                  <a:rPr lang="zh-CN" altLang="en-US" dirty="0"/>
                  <a:t>对这个矩阵进行高斯消元，得到一个阶梯状上三角矩阵，易得它和原矩阵能表达的二进制数相同</a:t>
                </a:r>
                <a:endParaRPr lang="en-US" altLang="zh-CN" dirty="0"/>
              </a:p>
              <a:p>
                <a:r>
                  <a:rPr lang="zh-CN" altLang="en-US" dirty="0"/>
                  <a:t>如此抉择是否异或一个数就不会影响到高位</a:t>
                </a:r>
                <a:endParaRPr lang="en-US" altLang="zh-CN" dirty="0"/>
              </a:p>
              <a:p>
                <a:r>
                  <a:rPr lang="zh-CN" altLang="en-US" dirty="0"/>
                  <a:t>从高位向低位，枚举是否异或这个数，贪心选择</a:t>
                </a:r>
                <a:endParaRPr lang="en-US" altLang="zh-CN" dirty="0"/>
              </a:p>
              <a:p>
                <a:r>
                  <a:rPr lang="zh-CN" altLang="en-US" dirty="0"/>
                  <a:t>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𝑎</m:t>
                        </m:r>
                      </m:e>
                    </m:func>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ED74A0CB-1A75-4CB0-8CFD-E9CE292AFD85}"/>
                  </a:ext>
                </a:extLst>
              </p:cNvPr>
              <p:cNvSpPr>
                <a:spLocks noGrp="1" noRot="1" noChangeAspect="1" noMove="1" noResize="1" noEditPoints="1" noAdjustHandles="1" noChangeArrowheads="1" noChangeShapeType="1" noTextEdit="1"/>
              </p:cNvSpPr>
              <p:nvPr>
                <p:ph idx="1"/>
              </p:nvPr>
            </p:nvSpPr>
            <p:spPr>
              <a:xfrm>
                <a:off x="838200" y="1382233"/>
                <a:ext cx="8064500" cy="4938546"/>
              </a:xfrm>
              <a:blipFill>
                <a:blip r:embed="rId2"/>
                <a:stretch>
                  <a:fillRect l="-1589" r="-454"/>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1C2AC7E-E5FE-401B-9700-04D7EB6080CA}"/>
              </a:ext>
            </a:extLst>
          </p:cNvPr>
          <p:cNvSpPr>
            <a:spLocks noGrp="1"/>
          </p:cNvSpPr>
          <p:nvPr>
            <p:ph type="ctrTitle"/>
          </p:nvPr>
        </p:nvSpPr>
        <p:spPr/>
        <p:txBody>
          <a:bodyPr/>
          <a:lstStyle/>
          <a:p>
            <a:r>
              <a:rPr lang="zh-CN" altLang="en-US" dirty="0"/>
              <a:t>线性基与异或</a:t>
            </a:r>
          </a:p>
        </p:txBody>
      </p:sp>
      <p:sp>
        <p:nvSpPr>
          <p:cNvPr id="4" name="内容占位符 3">
            <a:extLst>
              <a:ext uri="{FF2B5EF4-FFF2-40B4-BE49-F238E27FC236}">
                <a16:creationId xmlns:a16="http://schemas.microsoft.com/office/drawing/2014/main" id="{1EE30CAF-3B76-44E8-AC53-0891C34D53F1}"/>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A3DB06CB-8D20-4CD5-A448-979ACA86C7B0}"/>
              </a:ext>
            </a:extLst>
          </p:cNvPr>
          <p:cNvPicPr>
            <a:picLocks noChangeAspect="1"/>
          </p:cNvPicPr>
          <p:nvPr/>
        </p:nvPicPr>
        <p:blipFill>
          <a:blip r:embed="rId3"/>
          <a:stretch>
            <a:fillRect/>
          </a:stretch>
        </p:blipFill>
        <p:spPr>
          <a:xfrm>
            <a:off x="9601200" y="3696592"/>
            <a:ext cx="2200000" cy="2176191"/>
          </a:xfrm>
          <a:prstGeom prst="rect">
            <a:avLst/>
          </a:prstGeom>
        </p:spPr>
      </p:pic>
    </p:spTree>
    <p:extLst>
      <p:ext uri="{BB962C8B-B14F-4D97-AF65-F5344CB8AC3E}">
        <p14:creationId xmlns:p14="http://schemas.microsoft.com/office/powerpoint/2010/main" val="3230329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C9C53B8-CFB5-4347-AE99-8A58FF8C800C}"/>
                  </a:ext>
                </a:extLst>
              </p:cNvPr>
              <p:cNvSpPr>
                <a:spLocks noGrp="1"/>
              </p:cNvSpPr>
              <p:nvPr>
                <p:ph idx="1"/>
              </p:nvPr>
            </p:nvSpPr>
            <p:spPr/>
            <p:txBody>
              <a:bodyPr/>
              <a:lstStyle/>
              <a:p>
                <a:r>
                  <a:rPr lang="zh-CN" altLang="en-US" dirty="0"/>
                  <a:t>从之前矩阵乘法与图的部分，我们可以看出矩阵可以用来加速线性递推</a:t>
                </a:r>
                <a:endParaRPr lang="en-US" altLang="zh-CN" dirty="0"/>
              </a:p>
              <a:p>
                <a:endParaRPr lang="en-US" altLang="zh-CN" dirty="0"/>
              </a:p>
              <a:p>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𝑓</m:t>
                      </m:r>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𝑖</m:t>
                          </m:r>
                        </m:e>
                      </m:d>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𝑗</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𝑎</m:t>
                      </m:r>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𝑗</m:t>
                          </m:r>
                        </m:e>
                      </m:d>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1</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𝑓</m:t>
                      </m:r>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−1</m:t>
                          </m:r>
                        </m:e>
                      </m:d>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𝑚</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𝑎</m:t>
                      </m:r>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𝑗</m:t>
                          </m:r>
                        </m:e>
                      </m:d>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2</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𝑓</m:t>
                      </m:r>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−1</m:t>
                          </m:r>
                        </m:e>
                      </m:d>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𝑚</m:t>
                          </m:r>
                          <m:r>
                            <a:rPr lang="en-US" altLang="zh-CN" sz="2000" b="0" i="1" smtClean="0">
                              <a:latin typeface="Cambria Math" panose="02040503050406030204" pitchFamily="18" charset="0"/>
                            </a:rPr>
                            <m:t>−1</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𝑎</m:t>
                      </m:r>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𝑗</m:t>
                          </m:r>
                        </m:e>
                      </m:d>
                      <m:d>
                        <m:dPr>
                          <m:begChr m:val="["/>
                          <m:endChr m:val="]"/>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𝑚</m:t>
                          </m:r>
                        </m:e>
                      </m:d>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𝑓</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−1][1]</m:t>
                      </m:r>
                    </m:oMath>
                  </m:oMathPara>
                </a14:m>
                <a:endParaRPr lang="en-US" altLang="zh-CN" dirty="0"/>
              </a:p>
              <a:p>
                <a:r>
                  <a:rPr lang="zh-CN" altLang="en-US" dirty="0"/>
                  <a:t>一个特例是：</a:t>
                </a:r>
                <a:endParaRPr lang="en-US" altLang="zh-CN" dirty="0"/>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m:t>
                      </m:r>
                      <m:r>
                        <a:rPr lang="en-US" altLang="zh-CN" i="1">
                          <a:latin typeface="Cambria Math" panose="02040503050406030204" pitchFamily="18" charset="0"/>
                        </a:rPr>
                        <m:t>𝑎</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1</m:t>
                          </m:r>
                        </m:e>
                      </m:d>
                      <m:r>
                        <a:rPr lang="en-US" altLang="zh-CN" i="1">
                          <a:latin typeface="Cambria Math" panose="02040503050406030204" pitchFamily="18" charset="0"/>
                        </a:rPr>
                        <m:t>∗</m:t>
                      </m:r>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𝑖</m:t>
                          </m:r>
                          <m:r>
                            <a:rPr lang="en-US" altLang="zh-CN" i="1">
                              <a:latin typeface="Cambria Math" panose="02040503050406030204" pitchFamily="18" charset="0"/>
                            </a:rPr>
                            <m:t>−1</m:t>
                          </m:r>
                        </m:e>
                      </m:d>
                      <m:r>
                        <a:rPr lang="en-US" altLang="zh-CN" i="1">
                          <a:latin typeface="Cambria Math" panose="02040503050406030204" pitchFamily="18" charset="0"/>
                        </a:rPr>
                        <m:t>+</m:t>
                      </m:r>
                      <m:r>
                        <a:rPr lang="en-US" altLang="zh-CN" i="1">
                          <a:latin typeface="Cambria Math" panose="02040503050406030204" pitchFamily="18" charset="0"/>
                        </a:rPr>
                        <m:t>𝑎</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2</m:t>
                          </m:r>
                        </m:e>
                      </m:d>
                      <m:r>
                        <a:rPr lang="en-US" altLang="zh-CN" i="1">
                          <a:latin typeface="Cambria Math" panose="02040503050406030204" pitchFamily="18" charset="0"/>
                        </a:rPr>
                        <m:t>∗</m:t>
                      </m:r>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𝑖</m:t>
                          </m:r>
                          <m:r>
                            <a:rPr lang="en-US" altLang="zh-CN" i="1">
                              <a:latin typeface="Cambria Math" panose="02040503050406030204" pitchFamily="18" charset="0"/>
                            </a:rPr>
                            <m:t>−2</m:t>
                          </m:r>
                        </m:e>
                      </m:d>
                      <m:r>
                        <a:rPr lang="en-US" altLang="zh-CN" i="1">
                          <a:latin typeface="Cambria Math" panose="02040503050406030204" pitchFamily="18" charset="0"/>
                        </a:rPr>
                        <m:t>+…+</m:t>
                      </m:r>
                      <m:r>
                        <a:rPr lang="en-US" altLang="zh-CN" i="1">
                          <a:latin typeface="Cambria Math" panose="02040503050406030204" pitchFamily="18" charset="0"/>
                        </a:rPr>
                        <m:t>𝑎</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𝑘</m:t>
                          </m:r>
                        </m:e>
                      </m:d>
                      <m:r>
                        <a:rPr lang="en-US" altLang="zh-CN" i="1">
                          <a:latin typeface="Cambria Math" panose="02040503050406030204" pitchFamily="18" charset="0"/>
                        </a:rPr>
                        <m:t>∗</m:t>
                      </m:r>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𝑘</m:t>
                          </m:r>
                        </m:e>
                      </m:d>
                    </m:oMath>
                  </m:oMathPara>
                </a14:m>
                <a:endParaRPr lang="en-US" altLang="zh-CN" dirty="0"/>
              </a:p>
              <a:p>
                <a:endParaRPr lang="en-US" altLang="zh-CN" dirty="0"/>
              </a:p>
              <a:p>
                <a:endParaRPr lang="en-US" altLang="zh-CN" dirty="0"/>
              </a:p>
            </p:txBody>
          </p:sp>
        </mc:Choice>
        <mc:Fallback xmlns="">
          <p:sp>
            <p:nvSpPr>
              <p:cNvPr id="2" name="内容占位符 1">
                <a:extLst>
                  <a:ext uri="{FF2B5EF4-FFF2-40B4-BE49-F238E27FC236}">
                    <a16:creationId xmlns:a16="http://schemas.microsoft.com/office/drawing/2014/main" id="{DC9C53B8-CFB5-4347-AE99-8A58FF8C800C}"/>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1F8CE67-EE75-4412-98A6-150FDB452F29}"/>
              </a:ext>
            </a:extLst>
          </p:cNvPr>
          <p:cNvSpPr>
            <a:spLocks noGrp="1"/>
          </p:cNvSpPr>
          <p:nvPr>
            <p:ph type="ctrTitle"/>
          </p:nvPr>
        </p:nvSpPr>
        <p:spPr/>
        <p:txBody>
          <a:bodyPr/>
          <a:lstStyle/>
          <a:p>
            <a:r>
              <a:rPr lang="zh-CN" altLang="en-US" dirty="0"/>
              <a:t>矩阵与递推</a:t>
            </a:r>
          </a:p>
        </p:txBody>
      </p:sp>
      <p:sp>
        <p:nvSpPr>
          <p:cNvPr id="4" name="内容占位符 3">
            <a:extLst>
              <a:ext uri="{FF2B5EF4-FFF2-40B4-BE49-F238E27FC236}">
                <a16:creationId xmlns:a16="http://schemas.microsoft.com/office/drawing/2014/main" id="{0049BA2C-5691-4ADF-9078-F57226331FC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41831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18F689A-C003-43FB-A1AB-9FC93C7CC366}"/>
                  </a:ext>
                </a:extLst>
              </p:cNvPr>
              <p:cNvSpPr>
                <a:spLocks noGrp="1"/>
              </p:cNvSpPr>
              <p:nvPr>
                <p:ph idx="1"/>
              </p:nvPr>
            </p:nvSpPr>
            <p:spPr/>
            <p:txBody>
              <a:bodyPr/>
              <a:lstStyle/>
              <a:p>
                <a:r>
                  <a:rPr lang="zh-CN" altLang="en-US" dirty="0"/>
                  <a:t>将与递推有关的项写到一个行向量里</a:t>
                </a:r>
                <a:endParaRPr lang="en-US" altLang="zh-CN" dirty="0"/>
              </a:p>
              <a:p>
                <a:pPr/>
                <a14:m>
                  <m:oMathPara xmlns:m="http://schemas.openxmlformats.org/officeDocument/2006/math">
                    <m:oMathParaPr>
                      <m:jc m:val="centerGroup"/>
                    </m:oMathParaPr>
                    <m:oMath xmlns:m="http://schemas.openxmlformats.org/officeDocument/2006/math">
                      <m:d>
                        <m:dPr>
                          <m:begChr m:val="["/>
                          <m:endChr m:val="]"/>
                          <m:ctrlPr>
                            <a:rPr lang="en-US" altLang="zh-CN" b="0" i="1" smtClean="0">
                              <a:latin typeface="Cambria Math" panose="02040503050406030204" pitchFamily="18" charset="0"/>
                            </a:rPr>
                          </m:ctrlPr>
                        </m:dPr>
                        <m:e>
                          <m:m>
                            <m:mPr>
                              <m:mcs>
                                <m:mc>
                                  <m:mcPr>
                                    <m:count m:val="3"/>
                                    <m:mcJc m:val="center"/>
                                  </m:mcPr>
                                </m:mc>
                              </m:mcs>
                              <m:ctrlPr>
                                <a:rPr lang="en-US" altLang="zh-CN" b="0" i="1" smtClean="0">
                                  <a:latin typeface="Cambria Math" panose="02040503050406030204" pitchFamily="18" charset="0"/>
                                </a:rPr>
                              </m:ctrlPr>
                            </m:mPr>
                            <m:mr>
                              <m:e>
                                <m:r>
                                  <m:rPr>
                                    <m:brk m:alnAt="7"/>
                                  </m:rP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m:rPr>
                                        <m:brk m:alnAt="7"/>
                                      </m:rPr>
                                      <a:rPr lang="en-US" altLang="zh-CN" b="0" i="1" smtClean="0">
                                        <a:latin typeface="Cambria Math" panose="02040503050406030204" pitchFamily="18" charset="0"/>
                                      </a:rPr>
                                      <m:t>𝑖</m:t>
                                    </m:r>
                                  </m:e>
                                </m:d>
                                <m:d>
                                  <m:dPr>
                                    <m:begChr m:val="["/>
                                    <m:endChr m:val="]"/>
                                    <m:ctrlPr>
                                      <a:rPr lang="en-US" altLang="zh-CN" b="0" i="1" smtClean="0">
                                        <a:latin typeface="Cambria Math" panose="02040503050406030204" pitchFamily="18" charset="0"/>
                                      </a:rPr>
                                    </m:ctrlPr>
                                  </m:dPr>
                                  <m:e>
                                    <m:r>
                                      <m:rPr>
                                        <m:brk m:alnAt="7"/>
                                      </m:rPr>
                                      <a:rPr lang="en-US" altLang="zh-CN" b="0" i="1" smtClean="0">
                                        <a:latin typeface="Cambria Math" panose="02040503050406030204" pitchFamily="18" charset="0"/>
                                      </a:rPr>
                                      <m:t>1</m:t>
                                    </m:r>
                                  </m:e>
                                </m:d>
                              </m:e>
                              <m:e>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e>
                                </m:d>
                              </m:e>
                              <m:e>
                                <m:r>
                                  <a:rPr lang="en-US" altLang="zh-CN" b="0" i="1" smtClean="0">
                                    <a:latin typeface="Cambria Math" panose="02040503050406030204" pitchFamily="18" charset="0"/>
                                  </a:rPr>
                                  <m:t>…</m:t>
                                </m:r>
                              </m:e>
                            </m:mr>
                          </m:m>
                          <m:r>
                            <a:rPr lang="en-US" altLang="zh-CN" b="0" i="1" smtClean="0">
                              <a:latin typeface="Cambria Math" panose="02040503050406030204" pitchFamily="18" charset="0"/>
                            </a:rPr>
                            <m:t>      </m:t>
                          </m:r>
                          <m:m>
                            <m:mPr>
                              <m:mcs>
                                <m:mc>
                                  <m:mcPr>
                                    <m:count m:val="2"/>
                                    <m:mcJc m:val="center"/>
                                  </m:mcPr>
                                </m:mc>
                              </m:mcs>
                              <m:ctrlPr>
                                <a:rPr lang="en-US" altLang="zh-CN" b="0" i="1" smtClean="0">
                                  <a:latin typeface="Cambria Math" panose="02040503050406030204" pitchFamily="18" charset="0"/>
                                </a:rPr>
                              </m:ctrlPr>
                            </m:mPr>
                            <m:mr>
                              <m:e>
                                <m:r>
                                  <m:rPr>
                                    <m:brk m:alnAt="7"/>
                                  </m:rP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m:rPr>
                                        <m:brk m:alnAt="7"/>
                                      </m:rPr>
                                      <a:rPr lang="en-US" altLang="zh-CN" b="0" i="1" smtClean="0">
                                        <a:latin typeface="Cambria Math" panose="02040503050406030204" pitchFamily="18" charset="0"/>
                                      </a:rPr>
                                      <m:t>𝑖</m:t>
                                    </m:r>
                                  </m:e>
                                </m:d>
                                <m:d>
                                  <m:dPr>
                                    <m:begChr m:val="["/>
                                    <m:endChr m:val="]"/>
                                    <m:ctrlPr>
                                      <a:rPr lang="en-US" altLang="zh-CN" b="0" i="1" smtClean="0">
                                        <a:latin typeface="Cambria Math" panose="02040503050406030204" pitchFamily="18" charset="0"/>
                                      </a:rPr>
                                    </m:ctrlPr>
                                  </m:dPr>
                                  <m:e>
                                    <m:r>
                                      <m:rPr>
                                        <m:brk m:alnAt="7"/>
                                      </m:rPr>
                                      <a:rPr lang="en-US" altLang="zh-CN" b="0" i="1" smtClean="0">
                                        <a:latin typeface="Cambria Math" panose="02040503050406030204" pitchFamily="18" charset="0"/>
                                      </a:rPr>
                                      <m:t>𝑚</m:t>
                                    </m:r>
                                    <m:r>
                                      <a:rPr lang="en-US" altLang="zh-CN" b="0" i="1" smtClean="0">
                                        <a:latin typeface="Cambria Math" panose="02040503050406030204" pitchFamily="18" charset="0"/>
                                      </a:rPr>
                                      <m:t>−1</m:t>
                                    </m:r>
                                  </m:e>
                                </m:d>
                              </m:e>
                              <m:e>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e>
                            </m:mr>
                          </m:m>
                        </m:e>
                      </m:d>
                    </m:oMath>
                  </m:oMathPara>
                </a14:m>
                <a:endParaRPr lang="en-US" altLang="zh-CN" dirty="0"/>
              </a:p>
              <a:p>
                <a:r>
                  <a:rPr lang="zh-CN" altLang="en-US" dirty="0"/>
                  <a:t>将递推有关的系数写在一个矩阵里</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𝑎</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𝑗</m:t>
                          </m:r>
                        </m:e>
                      </m:d>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𝑘</m:t>
                          </m:r>
                        </m:e>
                      </m:d>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oMath>
                  </m:oMathPara>
                </a14:m>
                <a:endParaRPr lang="zh-CN" altLang="en-US" dirty="0"/>
              </a:p>
            </p:txBody>
          </p:sp>
        </mc:Choice>
        <mc:Fallback xmlns="">
          <p:sp>
            <p:nvSpPr>
              <p:cNvPr id="2" name="内容占位符 1">
                <a:extLst>
                  <a:ext uri="{FF2B5EF4-FFF2-40B4-BE49-F238E27FC236}">
                    <a16:creationId xmlns:a16="http://schemas.microsoft.com/office/drawing/2014/main" id="{418F689A-C003-43FB-A1AB-9FC93C7CC366}"/>
                  </a:ext>
                </a:extLst>
              </p:cNvPr>
              <p:cNvSpPr>
                <a:spLocks noGrp="1" noRot="1" noChangeAspect="1" noMove="1" noResize="1" noEditPoints="1" noAdjustHandles="1" noChangeArrowheads="1" noChangeShapeType="1" noTextEdit="1"/>
              </p:cNvSpPr>
              <p:nvPr>
                <p:ph idx="1"/>
              </p:nvPr>
            </p:nvSpPr>
            <p:spPr>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B52F319-BB72-4EC2-9D32-24FE0BDD64ED}"/>
              </a:ext>
            </a:extLst>
          </p:cNvPr>
          <p:cNvSpPr>
            <a:spLocks noGrp="1"/>
          </p:cNvSpPr>
          <p:nvPr>
            <p:ph type="ctrTitle"/>
          </p:nvPr>
        </p:nvSpPr>
        <p:spPr/>
        <p:txBody>
          <a:bodyPr/>
          <a:lstStyle/>
          <a:p>
            <a:r>
              <a:rPr lang="zh-CN" altLang="en-US" dirty="0"/>
              <a:t>矩阵与递推</a:t>
            </a:r>
          </a:p>
        </p:txBody>
      </p:sp>
      <p:sp>
        <p:nvSpPr>
          <p:cNvPr id="4" name="内容占位符 3">
            <a:extLst>
              <a:ext uri="{FF2B5EF4-FFF2-40B4-BE49-F238E27FC236}">
                <a16:creationId xmlns:a16="http://schemas.microsoft.com/office/drawing/2014/main" id="{3BBD57A3-6DBB-436B-98ED-F25FD46B4F40}"/>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98473DCE-610B-42D8-9BAB-1865FDD5DEFC}"/>
                  </a:ext>
                </a:extLst>
              </p:cNvPr>
              <p:cNvSpPr txBox="1"/>
              <p:nvPr/>
            </p:nvSpPr>
            <p:spPr>
              <a:xfrm>
                <a:off x="5888182" y="4927447"/>
                <a:ext cx="1834541" cy="7545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i="1" smtClean="0">
                              <a:latin typeface="Cambria Math" panose="02040503050406030204" pitchFamily="18" charset="0"/>
                            </a:rPr>
                          </m:ctrlPr>
                        </m:dPr>
                        <m:e>
                          <m:m>
                            <m:mPr>
                              <m:mcs>
                                <m:mc>
                                  <m:mcPr>
                                    <m:count m:val="3"/>
                                    <m:mcJc m:val="center"/>
                                  </m:mcPr>
                                </m:mc>
                              </m:mcs>
                              <m:ctrlPr>
                                <a:rPr lang="en-US" altLang="zh-CN" i="1" smtClean="0">
                                  <a:latin typeface="Cambria Math" panose="02040503050406030204" pitchFamily="18" charset="0"/>
                                </a:rPr>
                              </m:ctrlPr>
                            </m:mPr>
                            <m:mr>
                              <m:e>
                                <m:sSub>
                                  <m:sSubPr>
                                    <m:ctrlPr>
                                      <a:rPr lang="en-US" altLang="zh-CN" b="0" i="1" smtClean="0">
                                        <a:latin typeface="Cambria Math" panose="02040503050406030204" pitchFamily="18" charset="0"/>
                                      </a:rPr>
                                    </m:ctrlPr>
                                  </m:sSubPr>
                                  <m:e>
                                    <m:r>
                                      <m:rPr>
                                        <m:brk m:alnAt="7"/>
                                      </m:rPr>
                                      <a:rPr lang="en-US" altLang="zh-CN" b="0" i="1" smtClean="0">
                                        <a:latin typeface="Cambria Math" panose="02040503050406030204" pitchFamily="18" charset="0"/>
                                      </a:rPr>
                                      <m:t>𝑎</m:t>
                                    </m:r>
                                  </m:e>
                                  <m:sub>
                                    <m:r>
                                      <m:rPr>
                                        <m:brk m:alnAt="7"/>
                                      </m:rPr>
                                      <a:rPr lang="en-US" altLang="zh-CN" b="0" i="1" smtClean="0">
                                        <a:latin typeface="Cambria Math" panose="02040503050406030204" pitchFamily="18" charset="0"/>
                                      </a:rPr>
                                      <m:t>1</m:t>
                                    </m:r>
                                    <m:r>
                                      <a:rPr lang="en-US" altLang="zh-CN" b="0" i="1" smtClean="0">
                                        <a:latin typeface="Cambria Math" panose="02040503050406030204" pitchFamily="18" charset="0"/>
                                      </a:rPr>
                                      <m:t>,1</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2,1</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3,1</m:t>
                                    </m:r>
                                  </m:sub>
                                </m:sSub>
                              </m:e>
                            </m:mr>
                            <m:m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1,2</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2.2</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3,2</m:t>
                                    </m:r>
                                  </m:sub>
                                </m:sSub>
                              </m:e>
                            </m:mr>
                            <m:m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1,3</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2,3</m:t>
                                    </m:r>
                                  </m:sub>
                                </m:sSub>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3.3 </m:t>
                                    </m:r>
                                  </m:sub>
                                </m:sSub>
                              </m:e>
                            </m:mr>
                          </m:m>
                        </m:e>
                      </m:d>
                    </m:oMath>
                  </m:oMathPara>
                </a14:m>
                <a:endParaRPr lang="zh-CN" altLang="en-US" dirty="0"/>
              </a:p>
            </p:txBody>
          </p:sp>
        </mc:Choice>
        <mc:Fallback xmlns="">
          <p:sp>
            <p:nvSpPr>
              <p:cNvPr id="5" name="文本框 4">
                <a:extLst>
                  <a:ext uri="{FF2B5EF4-FFF2-40B4-BE49-F238E27FC236}">
                    <a16:creationId xmlns:a16="http://schemas.microsoft.com/office/drawing/2014/main" id="{98473DCE-610B-42D8-9BAB-1865FDD5DEFC}"/>
                  </a:ext>
                </a:extLst>
              </p:cNvPr>
              <p:cNvSpPr txBox="1">
                <a:spLocks noRot="1" noChangeAspect="1" noMove="1" noResize="1" noEditPoints="1" noAdjustHandles="1" noChangeArrowheads="1" noChangeShapeType="1" noTextEdit="1"/>
              </p:cNvSpPr>
              <p:nvPr/>
            </p:nvSpPr>
            <p:spPr>
              <a:xfrm>
                <a:off x="5888182" y="4927447"/>
                <a:ext cx="1834541" cy="754566"/>
              </a:xfrm>
              <a:prstGeom prst="rect">
                <a:avLst/>
              </a:prstGeom>
              <a:blipFill>
                <a:blip r:embed="rId4"/>
                <a:stretch>
                  <a:fillRect b="-806"/>
                </a:stretch>
              </a:blipFill>
            </p:spPr>
            <p:txBody>
              <a:bodyPr/>
              <a:lstStyle/>
              <a:p>
                <a:r>
                  <a:rPr lang="zh-CN" altLang="en-US">
                    <a:noFill/>
                  </a:rPr>
                  <a:t> </a:t>
                </a:r>
              </a:p>
            </p:txBody>
          </p:sp>
        </mc:Fallback>
      </mc:AlternateContent>
      <p:cxnSp>
        <p:nvCxnSpPr>
          <p:cNvPr id="6" name="直接连接符 5">
            <a:extLst>
              <a:ext uri="{FF2B5EF4-FFF2-40B4-BE49-F238E27FC236}">
                <a16:creationId xmlns:a16="http://schemas.microsoft.com/office/drawing/2014/main" id="{30B59878-88B9-44FF-A70B-0300272B3C64}"/>
              </a:ext>
            </a:extLst>
          </p:cNvPr>
          <p:cNvCxnSpPr>
            <a:cxnSpLocks/>
          </p:cNvCxnSpPr>
          <p:nvPr/>
        </p:nvCxnSpPr>
        <p:spPr>
          <a:xfrm>
            <a:off x="6490638" y="4927447"/>
            <a:ext cx="0" cy="1108153"/>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 name="直接连接符 6">
            <a:extLst>
              <a:ext uri="{FF2B5EF4-FFF2-40B4-BE49-F238E27FC236}">
                <a16:creationId xmlns:a16="http://schemas.microsoft.com/office/drawing/2014/main" id="{EEDE9BD2-7452-45AE-9F94-3A2121F34FB8}"/>
              </a:ext>
            </a:extLst>
          </p:cNvPr>
          <p:cNvCxnSpPr>
            <a:cxnSpLocks/>
          </p:cNvCxnSpPr>
          <p:nvPr/>
        </p:nvCxnSpPr>
        <p:spPr>
          <a:xfrm>
            <a:off x="7093094" y="4927447"/>
            <a:ext cx="0" cy="1108153"/>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EAB903C1-8370-4EF4-AE1C-67B92D1B361F}"/>
                  </a:ext>
                </a:extLst>
              </p:cNvPr>
              <p:cNvSpPr txBox="1"/>
              <p:nvPr/>
            </p:nvSpPr>
            <p:spPr>
              <a:xfrm>
                <a:off x="2964348" y="5212016"/>
                <a:ext cx="2887137"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i="1" smtClean="0">
                              <a:latin typeface="Cambria Math" panose="02040503050406030204" pitchFamily="18" charset="0"/>
                            </a:rPr>
                          </m:ctrlPr>
                        </m:dPr>
                        <m:e>
                          <m:m>
                            <m:mPr>
                              <m:mcs>
                                <m:mc>
                                  <m:mcPr>
                                    <m:count m:val="3"/>
                                    <m:mcJc m:val="center"/>
                                  </m:mcPr>
                                </m:mc>
                              </m:mcs>
                              <m:ctrlPr>
                                <a:rPr lang="en-US" altLang="zh-CN" i="1">
                                  <a:latin typeface="Cambria Math" panose="02040503050406030204" pitchFamily="18" charset="0"/>
                                </a:rPr>
                              </m:ctrlPr>
                            </m:mPr>
                            <m:mr>
                              <m:e>
                                <m:r>
                                  <m:rPr>
                                    <m:brk m:alnAt="7"/>
                                  </m:rP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m:rPr>
                                        <m:brk m:alnAt="7"/>
                                      </m:rPr>
                                      <a:rPr lang="en-US" altLang="zh-CN" i="1">
                                        <a:latin typeface="Cambria Math" panose="02040503050406030204" pitchFamily="18" charset="0"/>
                                      </a:rPr>
                                      <m:t>𝑖</m:t>
                                    </m:r>
                                  </m:e>
                                </m:d>
                                <m:d>
                                  <m:dPr>
                                    <m:begChr m:val="["/>
                                    <m:endChr m:val="]"/>
                                    <m:ctrlPr>
                                      <a:rPr lang="en-US" altLang="zh-CN" i="1">
                                        <a:latin typeface="Cambria Math" panose="02040503050406030204" pitchFamily="18" charset="0"/>
                                      </a:rPr>
                                    </m:ctrlPr>
                                  </m:dPr>
                                  <m:e>
                                    <m:r>
                                      <m:rPr>
                                        <m:brk m:alnAt="7"/>
                                      </m:rPr>
                                      <a:rPr lang="en-US" altLang="zh-CN" i="1">
                                        <a:latin typeface="Cambria Math" panose="02040503050406030204" pitchFamily="18" charset="0"/>
                                      </a:rPr>
                                      <m:t>1</m:t>
                                    </m:r>
                                  </m:e>
                                </m:d>
                              </m:e>
                              <m:e>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𝑖</m:t>
                                    </m:r>
                                  </m:e>
                                </m:d>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2</m:t>
                                    </m:r>
                                  </m:e>
                                </m:d>
                              </m:e>
                              <m:e>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[3]</m:t>
                                </m:r>
                              </m:e>
                            </m:mr>
                          </m:m>
                        </m:e>
                      </m:d>
                      <m:r>
                        <a:rPr lang="en-US" altLang="zh-CN" i="1">
                          <a:latin typeface="Cambria Math" panose="02040503050406030204" pitchFamily="18" charset="0"/>
                          <a:ea typeface="Cambria Math" panose="02040503050406030204" pitchFamily="18" charset="0"/>
                        </a:rPr>
                        <m:t>×</m:t>
                      </m:r>
                    </m:oMath>
                  </m:oMathPara>
                </a14:m>
                <a:endParaRPr lang="zh-CN" altLang="en-US" dirty="0"/>
              </a:p>
            </p:txBody>
          </p:sp>
        </mc:Choice>
        <mc:Fallback xmlns="">
          <p:sp>
            <p:nvSpPr>
              <p:cNvPr id="8" name="文本框 7">
                <a:extLst>
                  <a:ext uri="{FF2B5EF4-FFF2-40B4-BE49-F238E27FC236}">
                    <a16:creationId xmlns:a16="http://schemas.microsoft.com/office/drawing/2014/main" id="{EAB903C1-8370-4EF4-AE1C-67B92D1B361F}"/>
                  </a:ext>
                </a:extLst>
              </p:cNvPr>
              <p:cNvSpPr txBox="1">
                <a:spLocks noRot="1" noChangeAspect="1" noMove="1" noResize="1" noEditPoints="1" noAdjustHandles="1" noChangeArrowheads="1" noChangeShapeType="1" noTextEdit="1"/>
              </p:cNvSpPr>
              <p:nvPr/>
            </p:nvSpPr>
            <p:spPr>
              <a:xfrm>
                <a:off x="2964348" y="5212016"/>
                <a:ext cx="2887137" cy="276999"/>
              </a:xfrm>
              <a:prstGeom prst="rect">
                <a:avLst/>
              </a:prstGeom>
              <a:blipFill>
                <a:blip r:embed="rId6"/>
                <a:stretch>
                  <a:fillRect t="-6667" r="-844" b="-35556"/>
                </a:stretch>
              </a:blipFill>
            </p:spPr>
            <p:txBody>
              <a:bodyPr/>
              <a:lstStyle/>
              <a:p>
                <a:r>
                  <a:rPr lang="zh-CN" altLang="en-US">
                    <a:noFill/>
                  </a:rPr>
                  <a:t> </a:t>
                </a:r>
              </a:p>
            </p:txBody>
          </p:sp>
        </mc:Fallback>
      </mc:AlternateContent>
      <p:sp>
        <p:nvSpPr>
          <p:cNvPr id="9" name="文本框 8">
            <a:extLst>
              <a:ext uri="{FF2B5EF4-FFF2-40B4-BE49-F238E27FC236}">
                <a16:creationId xmlns:a16="http://schemas.microsoft.com/office/drawing/2014/main" id="{C91032A3-A5A2-43F6-8A06-3CA66743296C}"/>
              </a:ext>
            </a:extLst>
          </p:cNvPr>
          <p:cNvSpPr txBox="1"/>
          <p:nvPr/>
        </p:nvSpPr>
        <p:spPr>
          <a:xfrm>
            <a:off x="6027919" y="5850934"/>
            <a:ext cx="379912" cy="184666"/>
          </a:xfrm>
          <a:prstGeom prst="rect">
            <a:avLst/>
          </a:prstGeom>
          <a:noFill/>
        </p:spPr>
        <p:txBody>
          <a:bodyPr wrap="none" lIns="0" tIns="0" rIns="0" bIns="0" rtlCol="0">
            <a:spAutoFit/>
          </a:bodyPr>
          <a:lstStyle/>
          <a:p>
            <a:r>
              <a:rPr lang="en-US" altLang="zh-CN" sz="1200" dirty="0"/>
              <a:t>f[</a:t>
            </a:r>
            <a:r>
              <a:rPr lang="en-US" altLang="zh-CN" sz="1200" dirty="0" err="1"/>
              <a:t>i</a:t>
            </a:r>
            <a:r>
              <a:rPr lang="en-US" altLang="zh-CN" sz="1200" dirty="0"/>
              <a:t>][1]</a:t>
            </a:r>
            <a:endParaRPr lang="zh-CN" altLang="en-US" sz="1200" dirty="0"/>
          </a:p>
        </p:txBody>
      </p:sp>
      <p:sp>
        <p:nvSpPr>
          <p:cNvPr id="13" name="文本框 12">
            <a:extLst>
              <a:ext uri="{FF2B5EF4-FFF2-40B4-BE49-F238E27FC236}">
                <a16:creationId xmlns:a16="http://schemas.microsoft.com/office/drawing/2014/main" id="{AF40B044-57B0-4D71-837C-8181B3DA42F2}"/>
              </a:ext>
            </a:extLst>
          </p:cNvPr>
          <p:cNvSpPr txBox="1"/>
          <p:nvPr/>
        </p:nvSpPr>
        <p:spPr>
          <a:xfrm>
            <a:off x="6615496" y="5850934"/>
            <a:ext cx="379912" cy="184666"/>
          </a:xfrm>
          <a:prstGeom prst="rect">
            <a:avLst/>
          </a:prstGeom>
          <a:noFill/>
        </p:spPr>
        <p:txBody>
          <a:bodyPr wrap="none" lIns="0" tIns="0" rIns="0" bIns="0" rtlCol="0">
            <a:spAutoFit/>
          </a:bodyPr>
          <a:lstStyle/>
          <a:p>
            <a:r>
              <a:rPr lang="en-US" altLang="zh-CN" sz="1200" dirty="0"/>
              <a:t>f[</a:t>
            </a:r>
            <a:r>
              <a:rPr lang="en-US" altLang="zh-CN" sz="1200" dirty="0" err="1"/>
              <a:t>i</a:t>
            </a:r>
            <a:r>
              <a:rPr lang="en-US" altLang="zh-CN" sz="1200" dirty="0"/>
              <a:t>][2]</a:t>
            </a:r>
            <a:endParaRPr lang="zh-CN" altLang="en-US" sz="1200" dirty="0"/>
          </a:p>
        </p:txBody>
      </p:sp>
      <p:sp>
        <p:nvSpPr>
          <p:cNvPr id="14" name="文本框 13">
            <a:extLst>
              <a:ext uri="{FF2B5EF4-FFF2-40B4-BE49-F238E27FC236}">
                <a16:creationId xmlns:a16="http://schemas.microsoft.com/office/drawing/2014/main" id="{42207892-5991-49EB-9BBA-9CD7624D7058}"/>
              </a:ext>
            </a:extLst>
          </p:cNvPr>
          <p:cNvSpPr txBox="1"/>
          <p:nvPr/>
        </p:nvSpPr>
        <p:spPr>
          <a:xfrm>
            <a:off x="7203073" y="5850934"/>
            <a:ext cx="379912" cy="184666"/>
          </a:xfrm>
          <a:prstGeom prst="rect">
            <a:avLst/>
          </a:prstGeom>
          <a:noFill/>
        </p:spPr>
        <p:txBody>
          <a:bodyPr wrap="none" lIns="0" tIns="0" rIns="0" bIns="0" rtlCol="0">
            <a:spAutoFit/>
          </a:bodyPr>
          <a:lstStyle/>
          <a:p>
            <a:r>
              <a:rPr lang="en-US" altLang="zh-CN" sz="1200" dirty="0"/>
              <a:t>f[</a:t>
            </a:r>
            <a:r>
              <a:rPr lang="en-US" altLang="zh-CN" sz="1200" dirty="0" err="1"/>
              <a:t>i</a:t>
            </a:r>
            <a:r>
              <a:rPr lang="en-US" altLang="zh-CN" sz="1200" dirty="0"/>
              <a:t>][3]</a:t>
            </a:r>
            <a:endParaRPr lang="zh-CN" altLang="en-US" sz="1200" dirty="0"/>
          </a:p>
        </p:txBody>
      </p:sp>
    </p:spTree>
    <p:extLst>
      <p:ext uri="{BB962C8B-B14F-4D97-AF65-F5344CB8AC3E}">
        <p14:creationId xmlns:p14="http://schemas.microsoft.com/office/powerpoint/2010/main" val="3672569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C02B1D4-9A95-4F8D-A486-07777436446C}"/>
                  </a:ext>
                </a:extLst>
              </p:cNvPr>
              <p:cNvSpPr>
                <a:spLocks noGrp="1"/>
              </p:cNvSpPr>
              <p:nvPr>
                <p:ph idx="1"/>
              </p:nvPr>
            </p:nvSpPr>
            <p:spPr/>
            <p:txBody>
              <a:bodyPr/>
              <a:lstStyle/>
              <a:p>
                <a:r>
                  <a:rPr lang="zh-CN" altLang="en-US" dirty="0"/>
                  <a:t>根据</a:t>
                </a:r>
                <a14:m>
                  <m:oMath xmlns:m="http://schemas.openxmlformats.org/officeDocument/2006/math">
                    <m:r>
                      <a:rPr lang="en-US" altLang="zh-CN" b="0" i="1" smtClean="0">
                        <a:latin typeface="Cambria Math" panose="02040503050406030204" pitchFamily="18" charset="0"/>
                      </a:rPr>
                      <m:t>𝐹𝑖𝑏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𝐹𝑖𝑏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𝐹𝑖𝑏</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−2]</m:t>
                    </m:r>
                  </m:oMath>
                </a14:m>
                <a:r>
                  <a:rPr lang="zh-CN" altLang="en-US" dirty="0"/>
                  <a:t>将通式具体化：</a:t>
                </a:r>
                <a:endParaRPr lang="en-US" altLang="zh-CN"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−1</m:t>
                          </m:r>
                        </m:e>
                      </m:d>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−1</m:t>
                          </m:r>
                        </m:e>
                      </m:d>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e>
                      </m:d>
                      <m:r>
                        <a:rPr lang="zh-CN" altLang="en-US" i="1">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−1</m:t>
                          </m:r>
                        </m:e>
                      </m:d>
                      <m:r>
                        <a:rPr lang="en-US" altLang="zh-CN" b="0" i="1" smtClean="0">
                          <a:latin typeface="Cambria Math" panose="02040503050406030204" pitchFamily="18" charset="0"/>
                        </a:rPr>
                        <m:t>[1]</m:t>
                      </m:r>
                    </m:oMath>
                  </m:oMathPara>
                </a14:m>
                <a:endParaRPr lang="en-US" altLang="zh-CN" dirty="0"/>
              </a:p>
              <a:p>
                <a:r>
                  <a:rPr lang="zh-CN" altLang="en-US" dirty="0"/>
                  <a:t>行向量：</a:t>
                </a:r>
                <a14:m>
                  <m:oMath xmlns:m="http://schemas.openxmlformats.org/officeDocument/2006/math">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𝐹𝑖𝑏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    </m:t>
                        </m:r>
                        <m:r>
                          <a:rPr lang="en-US" altLang="zh-CN" b="0" i="1" smtClean="0">
                            <a:latin typeface="Cambria Math" panose="02040503050406030204" pitchFamily="18" charset="0"/>
                          </a:rPr>
                          <m:t>𝐹𝑖𝑏</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−1]</m:t>
                        </m:r>
                      </m:e>
                    </m:d>
                  </m:oMath>
                </a14:m>
                <a:r>
                  <a:rPr lang="zh-CN" altLang="en-US" dirty="0"/>
                  <a:t>，初始值</a:t>
                </a:r>
                <a:r>
                  <a:rPr lang="en-US" altLang="zh-CN" dirty="0"/>
                  <a:t>(</a:t>
                </a:r>
                <a:r>
                  <a:rPr lang="en-US" altLang="zh-CN" dirty="0" err="1"/>
                  <a:t>i</a:t>
                </a:r>
                <a:r>
                  <a:rPr lang="en-US" altLang="zh-CN" dirty="0"/>
                  <a:t>=1)</a:t>
                </a:r>
                <a:r>
                  <a:rPr lang="zh-CN" altLang="en-US" dirty="0"/>
                  <a:t>为</a:t>
                </a:r>
                <a14:m>
                  <m:oMath xmlns:m="http://schemas.openxmlformats.org/officeDocument/2006/math">
                    <m:r>
                      <a:rPr lang="en-US" altLang="zh-CN" b="0" i="1" smtClean="0">
                        <a:latin typeface="Cambria Math" panose="02040503050406030204" pitchFamily="18" charset="0"/>
                      </a:rPr>
                      <m:t>[1    0]</m:t>
                    </m:r>
                  </m:oMath>
                </a14:m>
                <a:endParaRPr lang="en-US" altLang="zh-CN" dirty="0"/>
              </a:p>
              <a:p>
                <a:r>
                  <a:rPr lang="zh-CN" altLang="en-US" dirty="0"/>
                  <a:t>转移矩阵：</a:t>
                </a:r>
                <a:endParaRPr lang="en-US" altLang="zh-CN" dirty="0"/>
              </a:p>
              <a:p>
                <a:pPr/>
                <a14:m>
                  <m:oMathPara xmlns:m="http://schemas.openxmlformats.org/officeDocument/2006/math">
                    <m:oMathParaPr>
                      <m:jc m:val="centerGroup"/>
                    </m:oMathParaPr>
                    <m:oMath xmlns:m="http://schemas.openxmlformats.org/officeDocument/2006/math">
                      <m:d>
                        <m:dPr>
                          <m:begChr m:val="["/>
                          <m:endChr m:val="]"/>
                          <m:ctrlPr>
                            <a:rPr lang="en-US" altLang="zh-CN" i="1" smtClean="0">
                              <a:latin typeface="Cambria Math" panose="02040503050406030204" pitchFamily="18" charset="0"/>
                            </a:rPr>
                          </m:ctrlPr>
                        </m:dPr>
                        <m:e>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1</m:t>
                                </m:r>
                              </m:e>
                              <m:e>
                                <m:r>
                                  <a:rPr lang="en-US" altLang="zh-CN" b="0" i="1" smtClean="0">
                                    <a:latin typeface="Cambria Math" panose="02040503050406030204" pitchFamily="18" charset="0"/>
                                  </a:rPr>
                                  <m:t>1</m:t>
                                </m:r>
                              </m:e>
                            </m:mr>
                            <m:mr>
                              <m:e>
                                <m:r>
                                  <a:rPr lang="en-US" altLang="zh-CN" b="0" i="1" smtClean="0">
                                    <a:latin typeface="Cambria Math" panose="02040503050406030204" pitchFamily="18" charset="0"/>
                                  </a:rPr>
                                  <m:t>1</m:t>
                                </m:r>
                              </m:e>
                              <m:e>
                                <m:r>
                                  <a:rPr lang="en-US" altLang="zh-CN" b="0" i="1" smtClean="0">
                                    <a:latin typeface="Cambria Math" panose="02040503050406030204" pitchFamily="18" charset="0"/>
                                  </a:rPr>
                                  <m:t>0</m:t>
                                </m:r>
                              </m:e>
                            </m:mr>
                          </m:m>
                        </m:e>
                      </m:d>
                    </m:oMath>
                  </m:oMathPara>
                </a14:m>
                <a:endParaRPr lang="en-US" altLang="zh-CN" dirty="0"/>
              </a:p>
              <a:p>
                <a:endParaRPr lang="en-US" altLang="zh-CN" dirty="0"/>
              </a:p>
              <a:p>
                <a:pPr/>
                <a14:m>
                  <m:oMathPara xmlns:m="http://schemas.openxmlformats.org/officeDocument/2006/math">
                    <m:oMathParaPr>
                      <m:jc m:val="centerGroup"/>
                    </m:oMathParaPr>
                    <m:oMath xmlns:m="http://schemas.openxmlformats.org/officeDocument/2006/math">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𝐹𝑖𝑏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    </m:t>
                          </m:r>
                          <m:r>
                            <a:rPr lang="en-US" altLang="zh-CN" b="0" i="1" smtClean="0">
                              <a:latin typeface="Cambria Math" panose="02040503050406030204" pitchFamily="18" charset="0"/>
                            </a:rPr>
                            <m:t>𝐹𝑖𝑏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r>
                                <a:rPr lang="en-US" altLang="zh-CN" b="0" i="1" smtClean="0">
                                  <a:latin typeface="Cambria Math" panose="02040503050406030204" pitchFamily="18" charset="0"/>
                                </a:rPr>
                                <m:t>−1</m:t>
                              </m:r>
                            </m:e>
                          </m:d>
                        </m:e>
                      </m:d>
                      <m:r>
                        <a:rPr lang="en-US" altLang="zh-CN" b="0" i="1" smtClean="0">
                          <a:latin typeface="Cambria Math" panose="02040503050406030204" pitchFamily="18" charset="0"/>
                        </a:rPr>
                        <m:t>=</m:t>
                      </m:r>
                      <m:r>
                        <a:rPr lang="en-US" altLang="zh-CN" i="1">
                          <a:latin typeface="Cambria Math" panose="02040503050406030204" pitchFamily="18" charset="0"/>
                        </a:rPr>
                        <m:t>[1    0]</m:t>
                      </m:r>
                      <m:r>
                        <a:rPr lang="en-US" altLang="zh-CN"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rPr>
                          </m:ctrlPr>
                        </m:sSupPr>
                        <m:e>
                          <m:d>
                            <m:dPr>
                              <m:begChr m:val="["/>
                              <m:endChr m:val="]"/>
                              <m:ctrlPr>
                                <a:rPr lang="en-US" altLang="zh-CN" i="1">
                                  <a:latin typeface="Cambria Math" panose="02040503050406030204" pitchFamily="18" charset="0"/>
                                </a:rPr>
                              </m:ctrlPr>
                            </m:dPr>
                            <m:e>
                              <m:m>
                                <m:mPr>
                                  <m:mcs>
                                    <m:mc>
                                      <m:mcPr>
                                        <m:count m:val="2"/>
                                        <m:mcJc m:val="center"/>
                                      </m:mcPr>
                                    </m:mc>
                                  </m:mcs>
                                  <m:ctrlPr>
                                    <a:rPr lang="en-US" altLang="zh-CN" i="1">
                                      <a:latin typeface="Cambria Math" panose="02040503050406030204" pitchFamily="18" charset="0"/>
                                    </a:rPr>
                                  </m:ctrlPr>
                                </m:mPr>
                                <m:mr>
                                  <m:e>
                                    <m:r>
                                      <m:rPr>
                                        <m:brk m:alnAt="7"/>
                                      </m:rPr>
                                      <a:rPr lang="en-US" altLang="zh-CN" i="1">
                                        <a:latin typeface="Cambria Math" panose="02040503050406030204" pitchFamily="18" charset="0"/>
                                      </a:rPr>
                                      <m:t>1</m:t>
                                    </m:r>
                                  </m:e>
                                  <m:e>
                                    <m:r>
                                      <a:rPr lang="en-US" altLang="zh-CN" i="1">
                                        <a:latin typeface="Cambria Math" panose="02040503050406030204" pitchFamily="18" charset="0"/>
                                      </a:rPr>
                                      <m:t>1</m:t>
                                    </m:r>
                                  </m:e>
                                </m:mr>
                                <m:mr>
                                  <m:e>
                                    <m:r>
                                      <a:rPr lang="en-US" altLang="zh-CN" i="1">
                                        <a:latin typeface="Cambria Math" panose="02040503050406030204" pitchFamily="18" charset="0"/>
                                      </a:rPr>
                                      <m:t>1</m:t>
                                    </m:r>
                                  </m:e>
                                  <m:e>
                                    <m:r>
                                      <a:rPr lang="en-US" altLang="zh-CN" i="1">
                                        <a:latin typeface="Cambria Math" panose="02040503050406030204" pitchFamily="18" charset="0"/>
                                      </a:rPr>
                                      <m:t>0</m:t>
                                    </m:r>
                                  </m:e>
                                </m:mr>
                              </m:m>
                            </m:e>
                          </m:d>
                        </m:e>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sSup>
                    </m:oMath>
                  </m:oMathPara>
                </a14:m>
                <a:endParaRPr lang="en-US" altLang="zh-CN" dirty="0"/>
              </a:p>
              <a:p>
                <a:r>
                  <a:rPr lang="zh-CN" altLang="en-US" dirty="0"/>
                  <a:t>使用快速幂求矩阵幂，复杂度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𝐾</m:t>
                        </m:r>
                      </m:e>
                      <m:sup>
                        <m:r>
                          <a:rPr lang="en-US" altLang="zh-CN" b="0" i="1" smtClean="0">
                            <a:latin typeface="Cambria Math" panose="02040503050406030204" pitchFamily="18" charset="0"/>
                          </a:rPr>
                          <m:t>3</m:t>
                        </m:r>
                      </m:sup>
                    </m:sSup>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𝑁</m:t>
                        </m:r>
                      </m:e>
                    </m:func>
                    <m:r>
                      <a:rPr lang="en-US" altLang="zh-CN" b="0" i="1" smtClean="0">
                        <a:latin typeface="Cambria Math" panose="02040503050406030204" pitchFamily="18" charset="0"/>
                      </a:rPr>
                      <m:t>)</m:t>
                    </m:r>
                  </m:oMath>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AC02B1D4-9A95-4F8D-A486-07777436446C}"/>
                  </a:ext>
                </a:extLst>
              </p:cNvPr>
              <p:cNvSpPr>
                <a:spLocks noGrp="1" noRot="1" noChangeAspect="1" noMove="1" noResize="1" noEditPoints="1" noAdjustHandles="1" noChangeArrowheads="1" noChangeShapeType="1" noTextEdit="1"/>
              </p:cNvSpPr>
              <p:nvPr>
                <p:ph idx="1"/>
              </p:nvPr>
            </p:nvSpPr>
            <p:spPr>
              <a:blipFill>
                <a:blip r:embed="rId2"/>
                <a:stretch>
                  <a:fillRect l="-1217" t="-370"/>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4D978E6-8ED0-422C-A0B3-ABCC7A02CD17}"/>
              </a:ext>
            </a:extLst>
          </p:cNvPr>
          <p:cNvSpPr>
            <a:spLocks noGrp="1"/>
          </p:cNvSpPr>
          <p:nvPr>
            <p:ph type="ctrTitle"/>
          </p:nvPr>
        </p:nvSpPr>
        <p:spPr/>
        <p:txBody>
          <a:bodyPr/>
          <a:lstStyle/>
          <a:p>
            <a:r>
              <a:rPr lang="zh-CN" altLang="en-US" dirty="0"/>
              <a:t>矩阵加速递推斐波那契数列</a:t>
            </a:r>
          </a:p>
        </p:txBody>
      </p:sp>
    </p:spTree>
    <p:extLst>
      <p:ext uri="{BB962C8B-B14F-4D97-AF65-F5344CB8AC3E}">
        <p14:creationId xmlns:p14="http://schemas.microsoft.com/office/powerpoint/2010/main" val="3620984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523241D3-8E4C-44A0-8E3B-20B231276467}"/>
              </a:ext>
            </a:extLst>
          </p:cNvPr>
          <p:cNvSpPr txBox="1"/>
          <p:nvPr/>
        </p:nvSpPr>
        <p:spPr>
          <a:xfrm>
            <a:off x="6881261" y="2400890"/>
            <a:ext cx="902811" cy="523220"/>
          </a:xfrm>
          <a:prstGeom prst="rect">
            <a:avLst/>
          </a:prstGeom>
          <a:noFill/>
        </p:spPr>
        <p:txBody>
          <a:bodyPr wrap="none" rtlCol="0">
            <a:spAutoFit/>
          </a:bodyPr>
          <a:lstStyle/>
          <a:p>
            <a:r>
              <a:rPr lang="zh-CN" altLang="en-US" sz="1400" dirty="0"/>
              <a:t>能表示</a:t>
            </a:r>
            <a:endParaRPr lang="en-US" altLang="zh-CN" sz="1400" dirty="0"/>
          </a:p>
          <a:p>
            <a:r>
              <a:rPr lang="zh-CN" altLang="en-US" sz="1400" dirty="0"/>
              <a:t>的全部点</a:t>
            </a:r>
          </a:p>
        </p:txBody>
      </p:sp>
      <p:sp>
        <p:nvSpPr>
          <p:cNvPr id="19" name="文本框 18">
            <a:extLst>
              <a:ext uri="{FF2B5EF4-FFF2-40B4-BE49-F238E27FC236}">
                <a16:creationId xmlns:a16="http://schemas.microsoft.com/office/drawing/2014/main" id="{F33B0767-2DA7-4E87-A88F-CBE9CBBE85ED}"/>
              </a:ext>
            </a:extLst>
          </p:cNvPr>
          <p:cNvSpPr txBox="1"/>
          <p:nvPr/>
        </p:nvSpPr>
        <p:spPr>
          <a:xfrm>
            <a:off x="5962447" y="2385980"/>
            <a:ext cx="902811" cy="523220"/>
          </a:xfrm>
          <a:prstGeom prst="rect">
            <a:avLst/>
          </a:prstGeom>
          <a:noFill/>
        </p:spPr>
        <p:txBody>
          <a:bodyPr wrap="none" rtlCol="0">
            <a:spAutoFit/>
          </a:bodyPr>
          <a:lstStyle/>
          <a:p>
            <a:r>
              <a:rPr lang="zh-CN" altLang="en-US" sz="2800" dirty="0"/>
              <a:t>向量</a:t>
            </a:r>
          </a:p>
        </p:txBody>
      </p:sp>
      <p:cxnSp>
        <p:nvCxnSpPr>
          <p:cNvPr id="20" name="直接箭头连接符 19">
            <a:extLst>
              <a:ext uri="{FF2B5EF4-FFF2-40B4-BE49-F238E27FC236}">
                <a16:creationId xmlns:a16="http://schemas.microsoft.com/office/drawing/2014/main" id="{D5EE68F3-4439-483F-B357-7FE6FB54CA18}"/>
              </a:ext>
            </a:extLst>
          </p:cNvPr>
          <p:cNvCxnSpPr>
            <a:cxnSpLocks/>
            <a:stCxn id="19" idx="3"/>
            <a:endCxn id="26" idx="1"/>
          </p:cNvCxnSpPr>
          <p:nvPr/>
        </p:nvCxnSpPr>
        <p:spPr>
          <a:xfrm>
            <a:off x="6865258" y="2647590"/>
            <a:ext cx="993542"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6" name="文本框 25">
            <a:extLst>
              <a:ext uri="{FF2B5EF4-FFF2-40B4-BE49-F238E27FC236}">
                <a16:creationId xmlns:a16="http://schemas.microsoft.com/office/drawing/2014/main" id="{E828B35C-D3EB-40A8-884A-C47AA1E2F3B3}"/>
              </a:ext>
            </a:extLst>
          </p:cNvPr>
          <p:cNvSpPr txBox="1"/>
          <p:nvPr/>
        </p:nvSpPr>
        <p:spPr>
          <a:xfrm>
            <a:off x="7858800" y="2385980"/>
            <a:ext cx="1620957" cy="523220"/>
          </a:xfrm>
          <a:prstGeom prst="rect">
            <a:avLst/>
          </a:prstGeom>
          <a:noFill/>
        </p:spPr>
        <p:txBody>
          <a:bodyPr wrap="none" rtlCol="0">
            <a:spAutoFit/>
          </a:bodyPr>
          <a:lstStyle/>
          <a:p>
            <a:r>
              <a:rPr lang="zh-CN" altLang="en-US" sz="2800" dirty="0"/>
              <a:t>线性空间</a:t>
            </a:r>
          </a:p>
        </p:txBody>
      </p:sp>
      <p:sp>
        <p:nvSpPr>
          <p:cNvPr id="29" name="文本框 28">
            <a:extLst>
              <a:ext uri="{FF2B5EF4-FFF2-40B4-BE49-F238E27FC236}">
                <a16:creationId xmlns:a16="http://schemas.microsoft.com/office/drawing/2014/main" id="{CAE3653F-B6BA-4D37-920C-F27E6B28D2A1}"/>
              </a:ext>
            </a:extLst>
          </p:cNvPr>
          <p:cNvSpPr txBox="1"/>
          <p:nvPr/>
        </p:nvSpPr>
        <p:spPr>
          <a:xfrm>
            <a:off x="8448706" y="1576868"/>
            <a:ext cx="441146" cy="400110"/>
          </a:xfrm>
          <a:prstGeom prst="rect">
            <a:avLst/>
          </a:prstGeom>
          <a:noFill/>
        </p:spPr>
        <p:txBody>
          <a:bodyPr wrap="none" rtlCol="0">
            <a:spAutoFit/>
          </a:bodyPr>
          <a:lstStyle/>
          <a:p>
            <a:r>
              <a:rPr lang="zh-CN" altLang="en-US" sz="2000" dirty="0"/>
              <a:t>基</a:t>
            </a:r>
          </a:p>
        </p:txBody>
      </p:sp>
      <p:cxnSp>
        <p:nvCxnSpPr>
          <p:cNvPr id="31" name="直接箭头连接符 30">
            <a:extLst>
              <a:ext uri="{FF2B5EF4-FFF2-40B4-BE49-F238E27FC236}">
                <a16:creationId xmlns:a16="http://schemas.microsoft.com/office/drawing/2014/main" id="{615EE0AC-F132-46C4-A12F-1C30ADF28A79}"/>
              </a:ext>
            </a:extLst>
          </p:cNvPr>
          <p:cNvCxnSpPr>
            <a:cxnSpLocks/>
            <a:stCxn id="26" idx="0"/>
            <a:endCxn id="29" idx="2"/>
          </p:cNvCxnSpPr>
          <p:nvPr/>
        </p:nvCxnSpPr>
        <p:spPr>
          <a:xfrm flipV="1">
            <a:off x="8669279" y="1976978"/>
            <a:ext cx="0" cy="40900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15" name="文本框 14">
            <a:extLst>
              <a:ext uri="{FF2B5EF4-FFF2-40B4-BE49-F238E27FC236}">
                <a16:creationId xmlns:a16="http://schemas.microsoft.com/office/drawing/2014/main" id="{E58329E0-0D76-47E9-BCF7-EA4589B39AF4}"/>
              </a:ext>
            </a:extLst>
          </p:cNvPr>
          <p:cNvSpPr txBox="1"/>
          <p:nvPr/>
        </p:nvSpPr>
        <p:spPr>
          <a:xfrm>
            <a:off x="8684910" y="2027590"/>
            <a:ext cx="902811" cy="307777"/>
          </a:xfrm>
          <a:prstGeom prst="rect">
            <a:avLst/>
          </a:prstGeom>
          <a:noFill/>
        </p:spPr>
        <p:txBody>
          <a:bodyPr wrap="none" rtlCol="0">
            <a:spAutoFit/>
          </a:bodyPr>
          <a:lstStyle/>
          <a:p>
            <a:r>
              <a:rPr lang="zh-CN" altLang="en-US" sz="1400" dirty="0"/>
              <a:t>高斯消元</a:t>
            </a:r>
          </a:p>
        </p:txBody>
      </p:sp>
      <p:sp>
        <p:nvSpPr>
          <p:cNvPr id="36" name="文本框 35">
            <a:extLst>
              <a:ext uri="{FF2B5EF4-FFF2-40B4-BE49-F238E27FC236}">
                <a16:creationId xmlns:a16="http://schemas.microsoft.com/office/drawing/2014/main" id="{9E66046B-41A2-47EE-AF84-8C6DEE986EC6}"/>
              </a:ext>
            </a:extLst>
          </p:cNvPr>
          <p:cNvSpPr txBox="1"/>
          <p:nvPr/>
        </p:nvSpPr>
        <p:spPr>
          <a:xfrm>
            <a:off x="8320465" y="692977"/>
            <a:ext cx="697627" cy="400110"/>
          </a:xfrm>
          <a:prstGeom prst="rect">
            <a:avLst/>
          </a:prstGeom>
          <a:noFill/>
        </p:spPr>
        <p:txBody>
          <a:bodyPr wrap="none" rtlCol="0">
            <a:spAutoFit/>
          </a:bodyPr>
          <a:lstStyle/>
          <a:p>
            <a:r>
              <a:rPr lang="zh-CN" altLang="en-US" sz="2000" dirty="0"/>
              <a:t>维度</a:t>
            </a:r>
          </a:p>
        </p:txBody>
      </p:sp>
      <p:cxnSp>
        <p:nvCxnSpPr>
          <p:cNvPr id="37" name="直接箭头连接符 36">
            <a:extLst>
              <a:ext uri="{FF2B5EF4-FFF2-40B4-BE49-F238E27FC236}">
                <a16:creationId xmlns:a16="http://schemas.microsoft.com/office/drawing/2014/main" id="{AD767A59-5C7F-4E3E-AF32-0713A756212D}"/>
              </a:ext>
            </a:extLst>
          </p:cNvPr>
          <p:cNvCxnSpPr>
            <a:cxnSpLocks/>
            <a:stCxn id="29" idx="0"/>
            <a:endCxn id="36" idx="2"/>
          </p:cNvCxnSpPr>
          <p:nvPr/>
        </p:nvCxnSpPr>
        <p:spPr>
          <a:xfrm flipV="1">
            <a:off x="8669279" y="1093087"/>
            <a:ext cx="0" cy="48378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6" name="直接箭头连接符 45">
            <a:extLst>
              <a:ext uri="{FF2B5EF4-FFF2-40B4-BE49-F238E27FC236}">
                <a16:creationId xmlns:a16="http://schemas.microsoft.com/office/drawing/2014/main" id="{B6806C0D-7312-4274-BA7B-0BBE4AAD4388}"/>
              </a:ext>
            </a:extLst>
          </p:cNvPr>
          <p:cNvCxnSpPr>
            <a:cxnSpLocks/>
            <a:stCxn id="19" idx="1"/>
            <a:endCxn id="50" idx="3"/>
          </p:cNvCxnSpPr>
          <p:nvPr/>
        </p:nvCxnSpPr>
        <p:spPr>
          <a:xfrm flipH="1">
            <a:off x="5346893" y="2647590"/>
            <a:ext cx="615554"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50" name="文本框 49">
            <a:extLst>
              <a:ext uri="{FF2B5EF4-FFF2-40B4-BE49-F238E27FC236}">
                <a16:creationId xmlns:a16="http://schemas.microsoft.com/office/drawing/2014/main" id="{DDF56FC7-B291-4B64-8552-DDFC6D7C7890}"/>
              </a:ext>
            </a:extLst>
          </p:cNvPr>
          <p:cNvSpPr txBox="1"/>
          <p:nvPr/>
        </p:nvSpPr>
        <p:spPr>
          <a:xfrm>
            <a:off x="4444082" y="2385980"/>
            <a:ext cx="902811" cy="523220"/>
          </a:xfrm>
          <a:prstGeom prst="rect">
            <a:avLst/>
          </a:prstGeom>
          <a:noFill/>
        </p:spPr>
        <p:txBody>
          <a:bodyPr wrap="none" rtlCol="0">
            <a:spAutoFit/>
          </a:bodyPr>
          <a:lstStyle/>
          <a:p>
            <a:r>
              <a:rPr lang="zh-CN" altLang="en-US" sz="2800" dirty="0"/>
              <a:t>矩阵</a:t>
            </a:r>
          </a:p>
        </p:txBody>
      </p:sp>
      <p:cxnSp>
        <p:nvCxnSpPr>
          <p:cNvPr id="55" name="直接箭头连接符 54">
            <a:extLst>
              <a:ext uri="{FF2B5EF4-FFF2-40B4-BE49-F238E27FC236}">
                <a16:creationId xmlns:a16="http://schemas.microsoft.com/office/drawing/2014/main" id="{AC54E598-66B3-4228-89EA-40DC045D1F8E}"/>
              </a:ext>
            </a:extLst>
          </p:cNvPr>
          <p:cNvCxnSpPr>
            <a:cxnSpLocks/>
            <a:stCxn id="50" idx="1"/>
            <a:endCxn id="59" idx="3"/>
          </p:cNvCxnSpPr>
          <p:nvPr/>
        </p:nvCxnSpPr>
        <p:spPr>
          <a:xfrm flipH="1">
            <a:off x="3759181" y="2647590"/>
            <a:ext cx="684901"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59" name="文本框 58">
            <a:extLst>
              <a:ext uri="{FF2B5EF4-FFF2-40B4-BE49-F238E27FC236}">
                <a16:creationId xmlns:a16="http://schemas.microsoft.com/office/drawing/2014/main" id="{87244738-399A-4529-B46C-3E4EE651090D}"/>
              </a:ext>
            </a:extLst>
          </p:cNvPr>
          <p:cNvSpPr txBox="1"/>
          <p:nvPr/>
        </p:nvSpPr>
        <p:spPr>
          <a:xfrm>
            <a:off x="2035632" y="2447535"/>
            <a:ext cx="1723549" cy="400110"/>
          </a:xfrm>
          <a:prstGeom prst="rect">
            <a:avLst/>
          </a:prstGeom>
          <a:noFill/>
        </p:spPr>
        <p:txBody>
          <a:bodyPr wrap="none" rtlCol="0">
            <a:spAutoFit/>
          </a:bodyPr>
          <a:lstStyle/>
          <a:p>
            <a:r>
              <a:rPr lang="zh-CN" altLang="en-US" sz="2000" dirty="0"/>
              <a:t>矩阵初等变换</a:t>
            </a:r>
          </a:p>
        </p:txBody>
      </p:sp>
      <p:sp>
        <p:nvSpPr>
          <p:cNvPr id="67" name="文本框 66">
            <a:extLst>
              <a:ext uri="{FF2B5EF4-FFF2-40B4-BE49-F238E27FC236}">
                <a16:creationId xmlns:a16="http://schemas.microsoft.com/office/drawing/2014/main" id="{17AD07F9-8D59-4427-935C-EB794F69DA16}"/>
              </a:ext>
            </a:extLst>
          </p:cNvPr>
          <p:cNvSpPr txBox="1"/>
          <p:nvPr/>
        </p:nvSpPr>
        <p:spPr>
          <a:xfrm>
            <a:off x="2086927" y="1484773"/>
            <a:ext cx="1620957" cy="523220"/>
          </a:xfrm>
          <a:prstGeom prst="rect">
            <a:avLst/>
          </a:prstGeom>
          <a:noFill/>
        </p:spPr>
        <p:txBody>
          <a:bodyPr wrap="none" rtlCol="0">
            <a:spAutoFit/>
          </a:bodyPr>
          <a:lstStyle/>
          <a:p>
            <a:r>
              <a:rPr lang="zh-CN" altLang="en-US" sz="2800" dirty="0"/>
              <a:t>高斯消元</a:t>
            </a:r>
          </a:p>
        </p:txBody>
      </p:sp>
      <p:cxnSp>
        <p:nvCxnSpPr>
          <p:cNvPr id="68" name="直接箭头连接符 67">
            <a:extLst>
              <a:ext uri="{FF2B5EF4-FFF2-40B4-BE49-F238E27FC236}">
                <a16:creationId xmlns:a16="http://schemas.microsoft.com/office/drawing/2014/main" id="{27D975A8-8B51-4BBF-935F-52C0D9E3A926}"/>
              </a:ext>
            </a:extLst>
          </p:cNvPr>
          <p:cNvCxnSpPr>
            <a:cxnSpLocks/>
            <a:stCxn id="59" idx="0"/>
            <a:endCxn id="67" idx="2"/>
          </p:cNvCxnSpPr>
          <p:nvPr/>
        </p:nvCxnSpPr>
        <p:spPr>
          <a:xfrm flipH="1" flipV="1">
            <a:off x="2897406" y="2007993"/>
            <a:ext cx="1" cy="43954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73" name="文本框 72">
            <a:extLst>
              <a:ext uri="{FF2B5EF4-FFF2-40B4-BE49-F238E27FC236}">
                <a16:creationId xmlns:a16="http://schemas.microsoft.com/office/drawing/2014/main" id="{E459EE3F-32C8-4A7B-A843-C016C3C6E648}"/>
              </a:ext>
            </a:extLst>
          </p:cNvPr>
          <p:cNvSpPr txBox="1"/>
          <p:nvPr/>
        </p:nvSpPr>
        <p:spPr>
          <a:xfrm>
            <a:off x="4290193" y="3440968"/>
            <a:ext cx="1210588" cy="1015663"/>
          </a:xfrm>
          <a:prstGeom prst="rect">
            <a:avLst/>
          </a:prstGeom>
          <a:noFill/>
        </p:spPr>
        <p:txBody>
          <a:bodyPr wrap="none" rtlCol="0">
            <a:spAutoFit/>
          </a:bodyPr>
          <a:lstStyle/>
          <a:p>
            <a:pPr algn="ctr"/>
            <a:r>
              <a:rPr lang="zh-CN" altLang="en-US" sz="2000" dirty="0"/>
              <a:t>矩阵乘法</a:t>
            </a:r>
            <a:endParaRPr lang="en-US" altLang="zh-CN" sz="2000" dirty="0"/>
          </a:p>
          <a:p>
            <a:pPr algn="ctr"/>
            <a:r>
              <a:rPr lang="zh-CN" altLang="en-US" sz="2000" dirty="0">
                <a:solidFill>
                  <a:srgbClr val="FFCC00"/>
                </a:solidFill>
              </a:rPr>
              <a:t>结合律</a:t>
            </a:r>
            <a:endParaRPr lang="en-US" altLang="zh-CN" sz="2000" dirty="0">
              <a:solidFill>
                <a:srgbClr val="FFCC00"/>
              </a:solidFill>
            </a:endParaRPr>
          </a:p>
          <a:p>
            <a:pPr algn="ctr"/>
            <a:r>
              <a:rPr lang="zh-CN" altLang="en-US" sz="2000" strike="dblStrike" dirty="0">
                <a:solidFill>
                  <a:srgbClr val="FF0000"/>
                </a:solidFill>
              </a:rPr>
              <a:t>交换律</a:t>
            </a:r>
          </a:p>
        </p:txBody>
      </p:sp>
      <p:cxnSp>
        <p:nvCxnSpPr>
          <p:cNvPr id="74" name="直接箭头连接符 73">
            <a:extLst>
              <a:ext uri="{FF2B5EF4-FFF2-40B4-BE49-F238E27FC236}">
                <a16:creationId xmlns:a16="http://schemas.microsoft.com/office/drawing/2014/main" id="{0C580F04-5C0B-41D9-86DB-75C8224BFFF1}"/>
              </a:ext>
            </a:extLst>
          </p:cNvPr>
          <p:cNvCxnSpPr>
            <a:cxnSpLocks/>
            <a:stCxn id="50" idx="2"/>
            <a:endCxn id="73" idx="0"/>
          </p:cNvCxnSpPr>
          <p:nvPr/>
        </p:nvCxnSpPr>
        <p:spPr>
          <a:xfrm flipH="1">
            <a:off x="4895487" y="2909200"/>
            <a:ext cx="1" cy="53176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78" name="连接符: 肘形 77">
            <a:extLst>
              <a:ext uri="{FF2B5EF4-FFF2-40B4-BE49-F238E27FC236}">
                <a16:creationId xmlns:a16="http://schemas.microsoft.com/office/drawing/2014/main" id="{585214DD-C0E8-49E0-9C3A-DC07C5034C20}"/>
              </a:ext>
            </a:extLst>
          </p:cNvPr>
          <p:cNvCxnSpPr>
            <a:cxnSpLocks/>
            <a:stCxn id="59" idx="2"/>
            <a:endCxn id="73" idx="1"/>
          </p:cNvCxnSpPr>
          <p:nvPr/>
        </p:nvCxnSpPr>
        <p:spPr>
          <a:xfrm rot="16200000" flipH="1">
            <a:off x="3043223" y="2701829"/>
            <a:ext cx="1101155" cy="1392786"/>
          </a:xfrm>
          <a:prstGeom prst="bentConnector2">
            <a:avLst/>
          </a:prstGeom>
          <a:ln>
            <a:tailEnd type="triangle"/>
          </a:ln>
        </p:spPr>
        <p:style>
          <a:lnRef idx="3">
            <a:schemeClr val="accent3"/>
          </a:lnRef>
          <a:fillRef idx="0">
            <a:schemeClr val="accent3"/>
          </a:fillRef>
          <a:effectRef idx="2">
            <a:schemeClr val="accent3"/>
          </a:effectRef>
          <a:fontRef idx="minor">
            <a:schemeClr val="tx1"/>
          </a:fontRef>
        </p:style>
      </p:cxnSp>
      <p:sp>
        <p:nvSpPr>
          <p:cNvPr id="80" name="文本框 79">
            <a:extLst>
              <a:ext uri="{FF2B5EF4-FFF2-40B4-BE49-F238E27FC236}">
                <a16:creationId xmlns:a16="http://schemas.microsoft.com/office/drawing/2014/main" id="{0EF0755D-0CCA-4717-AB05-14B6372A259E}"/>
              </a:ext>
            </a:extLst>
          </p:cNvPr>
          <p:cNvSpPr txBox="1"/>
          <p:nvPr/>
        </p:nvSpPr>
        <p:spPr>
          <a:xfrm>
            <a:off x="2930769" y="3603616"/>
            <a:ext cx="1082348" cy="307777"/>
          </a:xfrm>
          <a:prstGeom prst="rect">
            <a:avLst/>
          </a:prstGeom>
          <a:noFill/>
        </p:spPr>
        <p:txBody>
          <a:bodyPr wrap="none" rtlCol="0">
            <a:spAutoFit/>
          </a:bodyPr>
          <a:lstStyle/>
          <a:p>
            <a:r>
              <a:rPr lang="zh-CN" altLang="en-US" sz="1400" dirty="0"/>
              <a:t>能被表示成</a:t>
            </a:r>
          </a:p>
        </p:txBody>
      </p:sp>
      <p:sp>
        <p:nvSpPr>
          <p:cNvPr id="81" name="文本框 80">
            <a:extLst>
              <a:ext uri="{FF2B5EF4-FFF2-40B4-BE49-F238E27FC236}">
                <a16:creationId xmlns:a16="http://schemas.microsoft.com/office/drawing/2014/main" id="{D41EF8D2-66E6-4999-A382-00426BA211CB}"/>
              </a:ext>
            </a:extLst>
          </p:cNvPr>
          <p:cNvSpPr txBox="1"/>
          <p:nvPr/>
        </p:nvSpPr>
        <p:spPr>
          <a:xfrm>
            <a:off x="5808558" y="3748744"/>
            <a:ext cx="1210588" cy="400110"/>
          </a:xfrm>
          <a:prstGeom prst="rect">
            <a:avLst/>
          </a:prstGeom>
          <a:noFill/>
        </p:spPr>
        <p:txBody>
          <a:bodyPr wrap="none" rtlCol="0">
            <a:spAutoFit/>
          </a:bodyPr>
          <a:lstStyle/>
          <a:p>
            <a:r>
              <a:rPr lang="zh-CN" altLang="en-US" sz="2000" dirty="0"/>
              <a:t>线性变换</a:t>
            </a:r>
          </a:p>
        </p:txBody>
      </p:sp>
      <p:cxnSp>
        <p:nvCxnSpPr>
          <p:cNvPr id="82" name="直接箭头连接符 81">
            <a:extLst>
              <a:ext uri="{FF2B5EF4-FFF2-40B4-BE49-F238E27FC236}">
                <a16:creationId xmlns:a16="http://schemas.microsoft.com/office/drawing/2014/main" id="{CDC63657-8678-49C2-A564-E334B9ED7103}"/>
              </a:ext>
            </a:extLst>
          </p:cNvPr>
          <p:cNvCxnSpPr>
            <a:cxnSpLocks/>
            <a:stCxn id="73" idx="3"/>
            <a:endCxn id="81" idx="1"/>
          </p:cNvCxnSpPr>
          <p:nvPr/>
        </p:nvCxnSpPr>
        <p:spPr>
          <a:xfrm flipV="1">
            <a:off x="5500781" y="3948799"/>
            <a:ext cx="307777" cy="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86" name="直接箭头连接符 85">
            <a:extLst>
              <a:ext uri="{FF2B5EF4-FFF2-40B4-BE49-F238E27FC236}">
                <a16:creationId xmlns:a16="http://schemas.microsoft.com/office/drawing/2014/main" id="{CBD566DC-AB2E-4B86-BF3C-EE13E96C8FD4}"/>
              </a:ext>
            </a:extLst>
          </p:cNvPr>
          <p:cNvCxnSpPr>
            <a:cxnSpLocks/>
            <a:stCxn id="19" idx="2"/>
            <a:endCxn id="81" idx="0"/>
          </p:cNvCxnSpPr>
          <p:nvPr/>
        </p:nvCxnSpPr>
        <p:spPr>
          <a:xfrm flipH="1">
            <a:off x="6413852" y="2909200"/>
            <a:ext cx="1" cy="83954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7" name="直接箭头连接符 26">
            <a:extLst>
              <a:ext uri="{FF2B5EF4-FFF2-40B4-BE49-F238E27FC236}">
                <a16:creationId xmlns:a16="http://schemas.microsoft.com/office/drawing/2014/main" id="{00A0B2FD-1903-48EF-B356-F5B6468967B0}"/>
              </a:ext>
            </a:extLst>
          </p:cNvPr>
          <p:cNvCxnSpPr>
            <a:cxnSpLocks/>
            <a:stCxn id="29" idx="3"/>
            <a:endCxn id="30" idx="1"/>
          </p:cNvCxnSpPr>
          <p:nvPr/>
        </p:nvCxnSpPr>
        <p:spPr>
          <a:xfrm>
            <a:off x="8889852" y="1776923"/>
            <a:ext cx="593433"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30" name="文本框 29">
            <a:extLst>
              <a:ext uri="{FF2B5EF4-FFF2-40B4-BE49-F238E27FC236}">
                <a16:creationId xmlns:a16="http://schemas.microsoft.com/office/drawing/2014/main" id="{397120B7-0521-4EA5-AC2F-DD2E79D4C10B}"/>
              </a:ext>
            </a:extLst>
          </p:cNvPr>
          <p:cNvSpPr txBox="1"/>
          <p:nvPr/>
        </p:nvSpPr>
        <p:spPr>
          <a:xfrm>
            <a:off x="9483285" y="1576868"/>
            <a:ext cx="1210588" cy="400110"/>
          </a:xfrm>
          <a:prstGeom prst="rect">
            <a:avLst/>
          </a:prstGeom>
          <a:noFill/>
        </p:spPr>
        <p:txBody>
          <a:bodyPr wrap="none" rtlCol="0">
            <a:spAutoFit/>
          </a:bodyPr>
          <a:lstStyle/>
          <a:p>
            <a:r>
              <a:rPr lang="zh-CN" altLang="en-US" sz="2000" dirty="0"/>
              <a:t>异或相关</a:t>
            </a:r>
          </a:p>
        </p:txBody>
      </p:sp>
      <p:cxnSp>
        <p:nvCxnSpPr>
          <p:cNvPr id="6" name="连接符: 肘形 5">
            <a:extLst>
              <a:ext uri="{FF2B5EF4-FFF2-40B4-BE49-F238E27FC236}">
                <a16:creationId xmlns:a16="http://schemas.microsoft.com/office/drawing/2014/main" id="{083451F3-119D-4A55-B27A-64C232FE0928}"/>
              </a:ext>
            </a:extLst>
          </p:cNvPr>
          <p:cNvCxnSpPr>
            <a:cxnSpLocks/>
            <a:stCxn id="81" idx="3"/>
            <a:endCxn id="26" idx="2"/>
          </p:cNvCxnSpPr>
          <p:nvPr/>
        </p:nvCxnSpPr>
        <p:spPr>
          <a:xfrm flipV="1">
            <a:off x="7019146" y="2909200"/>
            <a:ext cx="1650133" cy="1039599"/>
          </a:xfrm>
          <a:prstGeom prst="bentConnector2">
            <a:avLst/>
          </a:prstGeom>
          <a:ln>
            <a:tailEnd type="triangle"/>
          </a:ln>
        </p:spPr>
        <p:style>
          <a:lnRef idx="3">
            <a:schemeClr val="accent3"/>
          </a:lnRef>
          <a:fillRef idx="0">
            <a:schemeClr val="accent3"/>
          </a:fillRef>
          <a:effectRef idx="2">
            <a:schemeClr val="accent3"/>
          </a:effectRef>
          <a:fontRef idx="minor">
            <a:schemeClr val="tx1"/>
          </a:fontRef>
        </p:style>
      </p:cxnSp>
      <p:sp>
        <p:nvSpPr>
          <p:cNvPr id="35" name="文本框 34">
            <a:extLst>
              <a:ext uri="{FF2B5EF4-FFF2-40B4-BE49-F238E27FC236}">
                <a16:creationId xmlns:a16="http://schemas.microsoft.com/office/drawing/2014/main" id="{DC501500-E2C7-45DB-BD2F-47ACEFADBEC2}"/>
              </a:ext>
            </a:extLst>
          </p:cNvPr>
          <p:cNvSpPr txBox="1"/>
          <p:nvPr/>
        </p:nvSpPr>
        <p:spPr>
          <a:xfrm>
            <a:off x="7044071" y="3641022"/>
            <a:ext cx="543739" cy="307777"/>
          </a:xfrm>
          <a:prstGeom prst="rect">
            <a:avLst/>
          </a:prstGeom>
          <a:noFill/>
        </p:spPr>
        <p:txBody>
          <a:bodyPr wrap="none" rtlCol="0">
            <a:spAutoFit/>
          </a:bodyPr>
          <a:lstStyle/>
          <a:p>
            <a:r>
              <a:rPr lang="zh-CN" altLang="en-US" sz="1400" dirty="0"/>
              <a:t>改变</a:t>
            </a:r>
          </a:p>
        </p:txBody>
      </p:sp>
      <p:cxnSp>
        <p:nvCxnSpPr>
          <p:cNvPr id="38" name="直接箭头连接符 37">
            <a:extLst>
              <a:ext uri="{FF2B5EF4-FFF2-40B4-BE49-F238E27FC236}">
                <a16:creationId xmlns:a16="http://schemas.microsoft.com/office/drawing/2014/main" id="{00078BBB-DE6C-454E-84E2-98747A246CBB}"/>
              </a:ext>
            </a:extLst>
          </p:cNvPr>
          <p:cNvCxnSpPr>
            <a:cxnSpLocks/>
            <a:stCxn id="81" idx="2"/>
            <a:endCxn id="39" idx="0"/>
          </p:cNvCxnSpPr>
          <p:nvPr/>
        </p:nvCxnSpPr>
        <p:spPr>
          <a:xfrm flipH="1">
            <a:off x="6408494" y="4148854"/>
            <a:ext cx="5358" cy="68223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39" name="文本框 38">
            <a:extLst>
              <a:ext uri="{FF2B5EF4-FFF2-40B4-BE49-F238E27FC236}">
                <a16:creationId xmlns:a16="http://schemas.microsoft.com/office/drawing/2014/main" id="{5B529EFC-3E39-4E26-8D52-6C398B071C50}"/>
              </a:ext>
            </a:extLst>
          </p:cNvPr>
          <p:cNvSpPr txBox="1"/>
          <p:nvPr/>
        </p:nvSpPr>
        <p:spPr>
          <a:xfrm>
            <a:off x="5777552" y="4831086"/>
            <a:ext cx="1261884" cy="523220"/>
          </a:xfrm>
          <a:prstGeom prst="rect">
            <a:avLst/>
          </a:prstGeom>
          <a:noFill/>
        </p:spPr>
        <p:txBody>
          <a:bodyPr wrap="none" rtlCol="0">
            <a:spAutoFit/>
          </a:bodyPr>
          <a:lstStyle/>
          <a:p>
            <a:r>
              <a:rPr lang="zh-CN" altLang="en-US" sz="2800" dirty="0"/>
              <a:t>行列式</a:t>
            </a:r>
          </a:p>
        </p:txBody>
      </p:sp>
      <p:sp>
        <p:nvSpPr>
          <p:cNvPr id="43" name="文本框 42">
            <a:extLst>
              <a:ext uri="{FF2B5EF4-FFF2-40B4-BE49-F238E27FC236}">
                <a16:creationId xmlns:a16="http://schemas.microsoft.com/office/drawing/2014/main" id="{8F3BA16C-BA85-43A8-AC28-5232EADF1328}"/>
              </a:ext>
            </a:extLst>
          </p:cNvPr>
          <p:cNvSpPr txBox="1"/>
          <p:nvPr/>
        </p:nvSpPr>
        <p:spPr>
          <a:xfrm>
            <a:off x="6464534" y="4345487"/>
            <a:ext cx="902811" cy="307777"/>
          </a:xfrm>
          <a:prstGeom prst="rect">
            <a:avLst/>
          </a:prstGeom>
          <a:noFill/>
        </p:spPr>
        <p:txBody>
          <a:bodyPr wrap="none" rtlCol="0">
            <a:spAutoFit/>
          </a:bodyPr>
          <a:lstStyle/>
          <a:p>
            <a:r>
              <a:rPr lang="zh-CN" altLang="en-US" sz="1400" dirty="0"/>
              <a:t>体积变化</a:t>
            </a:r>
          </a:p>
        </p:txBody>
      </p:sp>
      <p:cxnSp>
        <p:nvCxnSpPr>
          <p:cNvPr id="17" name="连接符: 肘形 16">
            <a:extLst>
              <a:ext uri="{FF2B5EF4-FFF2-40B4-BE49-F238E27FC236}">
                <a16:creationId xmlns:a16="http://schemas.microsoft.com/office/drawing/2014/main" id="{AFAB3EAA-056C-46F9-9A81-F503639CCB5D}"/>
              </a:ext>
            </a:extLst>
          </p:cNvPr>
          <p:cNvCxnSpPr>
            <a:cxnSpLocks/>
            <a:stCxn id="39" idx="2"/>
            <a:endCxn id="59" idx="1"/>
          </p:cNvCxnSpPr>
          <p:nvPr/>
        </p:nvCxnSpPr>
        <p:spPr>
          <a:xfrm rot="5400000" flipH="1">
            <a:off x="2868705" y="1814517"/>
            <a:ext cx="2706716" cy="4372862"/>
          </a:xfrm>
          <a:prstGeom prst="bentConnector4">
            <a:avLst>
              <a:gd name="adj1" fmla="val -8446"/>
              <a:gd name="adj2" fmla="val 105228"/>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1" name="文本框 50">
            <a:extLst>
              <a:ext uri="{FF2B5EF4-FFF2-40B4-BE49-F238E27FC236}">
                <a16:creationId xmlns:a16="http://schemas.microsoft.com/office/drawing/2014/main" id="{BA779A71-E7E3-4792-A324-EC59C1AC4543}"/>
              </a:ext>
            </a:extLst>
          </p:cNvPr>
          <p:cNvSpPr txBox="1"/>
          <p:nvPr/>
        </p:nvSpPr>
        <p:spPr>
          <a:xfrm>
            <a:off x="6435914" y="5372243"/>
            <a:ext cx="543739" cy="307777"/>
          </a:xfrm>
          <a:prstGeom prst="rect">
            <a:avLst/>
          </a:prstGeom>
          <a:noFill/>
        </p:spPr>
        <p:txBody>
          <a:bodyPr wrap="none" rtlCol="0">
            <a:spAutoFit/>
          </a:bodyPr>
          <a:lstStyle/>
          <a:p>
            <a:r>
              <a:rPr lang="zh-CN" altLang="en-US" sz="1400" dirty="0"/>
              <a:t>性质</a:t>
            </a:r>
          </a:p>
        </p:txBody>
      </p:sp>
      <p:cxnSp>
        <p:nvCxnSpPr>
          <p:cNvPr id="52" name="直接箭头连接符 51">
            <a:extLst>
              <a:ext uri="{FF2B5EF4-FFF2-40B4-BE49-F238E27FC236}">
                <a16:creationId xmlns:a16="http://schemas.microsoft.com/office/drawing/2014/main" id="{16D0D105-73BC-47B2-B97B-B2770BEC5B2C}"/>
              </a:ext>
            </a:extLst>
          </p:cNvPr>
          <p:cNvCxnSpPr>
            <a:cxnSpLocks/>
            <a:stCxn id="39" idx="2"/>
            <a:endCxn id="56" idx="0"/>
          </p:cNvCxnSpPr>
          <p:nvPr/>
        </p:nvCxnSpPr>
        <p:spPr>
          <a:xfrm flipH="1">
            <a:off x="6404164" y="5354306"/>
            <a:ext cx="4330" cy="66610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56" name="文本框 55">
            <a:extLst>
              <a:ext uri="{FF2B5EF4-FFF2-40B4-BE49-F238E27FC236}">
                <a16:creationId xmlns:a16="http://schemas.microsoft.com/office/drawing/2014/main" id="{ECAEA4B4-1844-4321-9B31-BA206CA8BE3A}"/>
              </a:ext>
            </a:extLst>
          </p:cNvPr>
          <p:cNvSpPr txBox="1"/>
          <p:nvPr/>
        </p:nvSpPr>
        <p:spPr>
          <a:xfrm>
            <a:off x="5798870" y="6020406"/>
            <a:ext cx="1210588" cy="400110"/>
          </a:xfrm>
          <a:prstGeom prst="rect">
            <a:avLst/>
          </a:prstGeom>
          <a:noFill/>
        </p:spPr>
        <p:txBody>
          <a:bodyPr wrap="none" rtlCol="0">
            <a:spAutoFit/>
          </a:bodyPr>
          <a:lstStyle/>
          <a:p>
            <a:r>
              <a:rPr lang="zh-CN" altLang="en-US" sz="2000" dirty="0"/>
              <a:t>高斯消元</a:t>
            </a:r>
          </a:p>
        </p:txBody>
      </p:sp>
      <p:sp>
        <p:nvSpPr>
          <p:cNvPr id="58" name="文本框 57">
            <a:extLst>
              <a:ext uri="{FF2B5EF4-FFF2-40B4-BE49-F238E27FC236}">
                <a16:creationId xmlns:a16="http://schemas.microsoft.com/office/drawing/2014/main" id="{E213EAE9-E920-4F48-9B46-3A04112602A0}"/>
              </a:ext>
            </a:extLst>
          </p:cNvPr>
          <p:cNvSpPr txBox="1"/>
          <p:nvPr/>
        </p:nvSpPr>
        <p:spPr>
          <a:xfrm>
            <a:off x="4418433" y="4957082"/>
            <a:ext cx="954107" cy="400110"/>
          </a:xfrm>
          <a:prstGeom prst="rect">
            <a:avLst/>
          </a:prstGeom>
          <a:noFill/>
        </p:spPr>
        <p:txBody>
          <a:bodyPr wrap="none" rtlCol="0">
            <a:spAutoFit/>
          </a:bodyPr>
          <a:lstStyle/>
          <a:p>
            <a:r>
              <a:rPr lang="zh-CN" altLang="en-US" sz="2000" dirty="0"/>
              <a:t>递推式</a:t>
            </a:r>
          </a:p>
        </p:txBody>
      </p:sp>
      <p:sp>
        <p:nvSpPr>
          <p:cNvPr id="64" name="文本框 63">
            <a:extLst>
              <a:ext uri="{FF2B5EF4-FFF2-40B4-BE49-F238E27FC236}">
                <a16:creationId xmlns:a16="http://schemas.microsoft.com/office/drawing/2014/main" id="{119DD255-F68C-435C-9969-4AF029AF1B9B}"/>
              </a:ext>
            </a:extLst>
          </p:cNvPr>
          <p:cNvSpPr txBox="1"/>
          <p:nvPr/>
        </p:nvSpPr>
        <p:spPr>
          <a:xfrm>
            <a:off x="7485170" y="4894581"/>
            <a:ext cx="1467068" cy="400110"/>
          </a:xfrm>
          <a:prstGeom prst="rect">
            <a:avLst/>
          </a:prstGeom>
          <a:noFill/>
        </p:spPr>
        <p:txBody>
          <a:bodyPr wrap="none" rtlCol="0">
            <a:spAutoFit/>
          </a:bodyPr>
          <a:lstStyle/>
          <a:p>
            <a:r>
              <a:rPr lang="zh-CN" altLang="en-US" sz="2000" dirty="0"/>
              <a:t>矩阵树定理</a:t>
            </a:r>
          </a:p>
        </p:txBody>
      </p:sp>
      <p:cxnSp>
        <p:nvCxnSpPr>
          <p:cNvPr id="65" name="直接箭头连接符 64">
            <a:extLst>
              <a:ext uri="{FF2B5EF4-FFF2-40B4-BE49-F238E27FC236}">
                <a16:creationId xmlns:a16="http://schemas.microsoft.com/office/drawing/2014/main" id="{10924553-5854-4F66-AABC-4E60FDCB7264}"/>
              </a:ext>
            </a:extLst>
          </p:cNvPr>
          <p:cNvCxnSpPr>
            <a:cxnSpLocks/>
            <a:stCxn id="39" idx="3"/>
            <a:endCxn id="64" idx="1"/>
          </p:cNvCxnSpPr>
          <p:nvPr/>
        </p:nvCxnSpPr>
        <p:spPr>
          <a:xfrm>
            <a:off x="7039436" y="5092696"/>
            <a:ext cx="445734" cy="194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69" name="文本框 68">
            <a:extLst>
              <a:ext uri="{FF2B5EF4-FFF2-40B4-BE49-F238E27FC236}">
                <a16:creationId xmlns:a16="http://schemas.microsoft.com/office/drawing/2014/main" id="{CC899D8D-FFDD-4852-BBAB-1A7250F56BF6}"/>
              </a:ext>
            </a:extLst>
          </p:cNvPr>
          <p:cNvSpPr txBox="1"/>
          <p:nvPr/>
        </p:nvSpPr>
        <p:spPr>
          <a:xfrm>
            <a:off x="2548591" y="765734"/>
            <a:ext cx="697627" cy="400110"/>
          </a:xfrm>
          <a:prstGeom prst="rect">
            <a:avLst/>
          </a:prstGeom>
          <a:noFill/>
        </p:spPr>
        <p:txBody>
          <a:bodyPr wrap="none" rtlCol="0">
            <a:spAutoFit/>
          </a:bodyPr>
          <a:lstStyle/>
          <a:p>
            <a:r>
              <a:rPr lang="zh-CN" altLang="en-US" sz="2000" dirty="0"/>
              <a:t>手玩</a:t>
            </a:r>
          </a:p>
        </p:txBody>
      </p:sp>
      <p:cxnSp>
        <p:nvCxnSpPr>
          <p:cNvPr id="70" name="直接箭头连接符 69">
            <a:extLst>
              <a:ext uri="{FF2B5EF4-FFF2-40B4-BE49-F238E27FC236}">
                <a16:creationId xmlns:a16="http://schemas.microsoft.com/office/drawing/2014/main" id="{D54BF349-8F91-4354-8D80-B297A63C5E41}"/>
              </a:ext>
            </a:extLst>
          </p:cNvPr>
          <p:cNvCxnSpPr>
            <a:cxnSpLocks/>
            <a:stCxn id="67" idx="0"/>
            <a:endCxn id="69" idx="2"/>
          </p:cNvCxnSpPr>
          <p:nvPr/>
        </p:nvCxnSpPr>
        <p:spPr>
          <a:xfrm flipH="1" flipV="1">
            <a:off x="2897405" y="1165844"/>
            <a:ext cx="1" cy="31892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72" name="文本框 71">
            <a:extLst>
              <a:ext uri="{FF2B5EF4-FFF2-40B4-BE49-F238E27FC236}">
                <a16:creationId xmlns:a16="http://schemas.microsoft.com/office/drawing/2014/main" id="{3E54C4E5-FB0F-4288-A25E-AA3A693D6522}"/>
              </a:ext>
            </a:extLst>
          </p:cNvPr>
          <p:cNvSpPr txBox="1"/>
          <p:nvPr/>
        </p:nvSpPr>
        <p:spPr>
          <a:xfrm>
            <a:off x="2287377" y="4315402"/>
            <a:ext cx="1210588" cy="400110"/>
          </a:xfrm>
          <a:prstGeom prst="rect">
            <a:avLst/>
          </a:prstGeom>
          <a:noFill/>
        </p:spPr>
        <p:txBody>
          <a:bodyPr wrap="none" rtlCol="0">
            <a:spAutoFit/>
          </a:bodyPr>
          <a:lstStyle/>
          <a:p>
            <a:r>
              <a:rPr lang="zh-CN" altLang="en-US" sz="2000" dirty="0"/>
              <a:t>矩阵求逆</a:t>
            </a:r>
          </a:p>
        </p:txBody>
      </p:sp>
      <p:cxnSp>
        <p:nvCxnSpPr>
          <p:cNvPr id="75" name="直接箭头连接符 74">
            <a:extLst>
              <a:ext uri="{FF2B5EF4-FFF2-40B4-BE49-F238E27FC236}">
                <a16:creationId xmlns:a16="http://schemas.microsoft.com/office/drawing/2014/main" id="{0ECDB48E-5EDD-41C3-AF52-947BE290E51A}"/>
              </a:ext>
            </a:extLst>
          </p:cNvPr>
          <p:cNvCxnSpPr>
            <a:cxnSpLocks/>
            <a:stCxn id="59" idx="2"/>
            <a:endCxn id="72" idx="0"/>
          </p:cNvCxnSpPr>
          <p:nvPr/>
        </p:nvCxnSpPr>
        <p:spPr>
          <a:xfrm flipH="1">
            <a:off x="2892671" y="2847645"/>
            <a:ext cx="4736" cy="1467757"/>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79" name="直接箭头连接符 78">
            <a:extLst>
              <a:ext uri="{FF2B5EF4-FFF2-40B4-BE49-F238E27FC236}">
                <a16:creationId xmlns:a16="http://schemas.microsoft.com/office/drawing/2014/main" id="{84B77A6D-2453-4DC8-BAE4-3D95EEBFCF3F}"/>
              </a:ext>
            </a:extLst>
          </p:cNvPr>
          <p:cNvCxnSpPr>
            <a:cxnSpLocks/>
            <a:stCxn id="73" idx="2"/>
            <a:endCxn id="58" idx="0"/>
          </p:cNvCxnSpPr>
          <p:nvPr/>
        </p:nvCxnSpPr>
        <p:spPr>
          <a:xfrm>
            <a:off x="4895487" y="4456631"/>
            <a:ext cx="0" cy="50045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83" name="文本框 82">
            <a:extLst>
              <a:ext uri="{FF2B5EF4-FFF2-40B4-BE49-F238E27FC236}">
                <a16:creationId xmlns:a16="http://schemas.microsoft.com/office/drawing/2014/main" id="{F35E3D05-06C7-42D3-B4CB-FC34F270FBCF}"/>
              </a:ext>
            </a:extLst>
          </p:cNvPr>
          <p:cNvSpPr txBox="1"/>
          <p:nvPr/>
        </p:nvSpPr>
        <p:spPr>
          <a:xfrm>
            <a:off x="3861939" y="4552968"/>
            <a:ext cx="1082348" cy="307777"/>
          </a:xfrm>
          <a:prstGeom prst="rect">
            <a:avLst/>
          </a:prstGeom>
          <a:noFill/>
        </p:spPr>
        <p:txBody>
          <a:bodyPr wrap="none" rtlCol="0">
            <a:spAutoFit/>
          </a:bodyPr>
          <a:lstStyle/>
          <a:p>
            <a:r>
              <a:rPr lang="zh-CN" altLang="en-US" sz="1400" dirty="0"/>
              <a:t>过程相似性</a:t>
            </a:r>
          </a:p>
        </p:txBody>
      </p:sp>
    </p:spTree>
    <p:extLst>
      <p:ext uri="{BB962C8B-B14F-4D97-AF65-F5344CB8AC3E}">
        <p14:creationId xmlns:p14="http://schemas.microsoft.com/office/powerpoint/2010/main" val="1502263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03E7B5-9376-4D6E-B29D-B44682A96579}"/>
              </a:ext>
            </a:extLst>
          </p:cNvPr>
          <p:cNvSpPr>
            <a:spLocks noGrp="1"/>
          </p:cNvSpPr>
          <p:nvPr>
            <p:ph type="ctrTitle"/>
          </p:nvPr>
        </p:nvSpPr>
        <p:spPr/>
        <p:txBody>
          <a:bodyPr/>
          <a:lstStyle/>
          <a:p>
            <a:r>
              <a:rPr lang="zh-CN" altLang="en-US" dirty="0"/>
              <a:t>规划</a:t>
            </a:r>
          </a:p>
        </p:txBody>
      </p:sp>
      <p:sp>
        <p:nvSpPr>
          <p:cNvPr id="3" name="内容占位符 2">
            <a:extLst>
              <a:ext uri="{FF2B5EF4-FFF2-40B4-BE49-F238E27FC236}">
                <a16:creationId xmlns:a16="http://schemas.microsoft.com/office/drawing/2014/main" id="{6D5BDFC2-7359-4AB3-BA75-7A39E4666E5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65300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1347A37-9E39-4151-8C9D-488B0890F05A}"/>
              </a:ext>
            </a:extLst>
          </p:cNvPr>
          <p:cNvSpPr>
            <a:spLocks noGrp="1"/>
          </p:cNvSpPr>
          <p:nvPr>
            <p:ph idx="1"/>
          </p:nvPr>
        </p:nvSpPr>
        <p:spPr/>
        <p:txBody>
          <a:bodyPr/>
          <a:lstStyle/>
          <a:p>
            <a:r>
              <a:rPr lang="zh-CN" altLang="en-US" dirty="0"/>
              <a:t>给出一些</a:t>
            </a:r>
            <a:r>
              <a:rPr lang="zh-CN" altLang="en-US" dirty="0">
                <a:solidFill>
                  <a:srgbClr val="FFCC00"/>
                </a:solidFill>
              </a:rPr>
              <a:t>约束条件</a:t>
            </a:r>
            <a:r>
              <a:rPr lang="zh-CN" altLang="en-US" dirty="0"/>
              <a:t>，将方案限制在一个</a:t>
            </a:r>
            <a:r>
              <a:rPr lang="zh-CN" altLang="en-US" dirty="0">
                <a:solidFill>
                  <a:srgbClr val="FFCC00"/>
                </a:solidFill>
              </a:rPr>
              <a:t>可行域</a:t>
            </a:r>
            <a:r>
              <a:rPr lang="zh-CN" altLang="en-US" dirty="0"/>
              <a:t>中</a:t>
            </a:r>
            <a:endParaRPr lang="en-US" altLang="zh-CN" dirty="0"/>
          </a:p>
          <a:p>
            <a:r>
              <a:rPr lang="zh-CN" altLang="en-US" dirty="0"/>
              <a:t>在可行域中寻找一个或多个方案，代入一个</a:t>
            </a:r>
            <a:r>
              <a:rPr lang="zh-CN" altLang="en-US" dirty="0">
                <a:solidFill>
                  <a:srgbClr val="FFCC00"/>
                </a:solidFill>
              </a:rPr>
              <a:t>目标函数</a:t>
            </a:r>
            <a:r>
              <a:rPr lang="zh-CN" altLang="en-US" dirty="0"/>
              <a:t>，使目标函数最大或最小</a:t>
            </a:r>
            <a:endParaRPr lang="en-US" altLang="zh-CN" dirty="0"/>
          </a:p>
        </p:txBody>
      </p:sp>
      <p:sp>
        <p:nvSpPr>
          <p:cNvPr id="3" name="标题 2">
            <a:extLst>
              <a:ext uri="{FF2B5EF4-FFF2-40B4-BE49-F238E27FC236}">
                <a16:creationId xmlns:a16="http://schemas.microsoft.com/office/drawing/2014/main" id="{755DFC7F-30B1-4395-B819-9B6CF7999BC5}"/>
              </a:ext>
            </a:extLst>
          </p:cNvPr>
          <p:cNvSpPr>
            <a:spLocks noGrp="1"/>
          </p:cNvSpPr>
          <p:nvPr>
            <p:ph type="ctrTitle"/>
          </p:nvPr>
        </p:nvSpPr>
        <p:spPr/>
        <p:txBody>
          <a:bodyPr/>
          <a:lstStyle/>
          <a:p>
            <a:r>
              <a:rPr lang="zh-CN" altLang="en-US" dirty="0"/>
              <a:t>规划</a:t>
            </a:r>
          </a:p>
        </p:txBody>
      </p:sp>
      <p:sp>
        <p:nvSpPr>
          <p:cNvPr id="4" name="内容占位符 3">
            <a:extLst>
              <a:ext uri="{FF2B5EF4-FFF2-40B4-BE49-F238E27FC236}">
                <a16:creationId xmlns:a16="http://schemas.microsoft.com/office/drawing/2014/main" id="{0EA4BB64-644B-4F39-A52E-3242D071FEB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404663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F13A699-4724-43AC-BF48-7AC89664D73C}"/>
                  </a:ext>
                </a:extLst>
              </p:cNvPr>
              <p:cNvSpPr>
                <a:spLocks noGrp="1"/>
              </p:cNvSpPr>
              <p:nvPr>
                <p:ph idx="1"/>
              </p:nvPr>
            </p:nvSpPr>
            <p:spPr/>
            <p:txBody>
              <a:bodyPr/>
              <a:lstStyle/>
              <a:p>
                <a:r>
                  <a:rPr lang="zh-CN" altLang="en-US" dirty="0"/>
                  <a:t>指</a:t>
                </a:r>
                <a:r>
                  <a:rPr lang="zh-CN" altLang="en-US" dirty="0">
                    <a:solidFill>
                      <a:srgbClr val="FFCC00"/>
                    </a:solidFill>
                  </a:rPr>
                  <a:t>目标函数</a:t>
                </a:r>
                <a:r>
                  <a:rPr lang="zh-CN" altLang="en-US" dirty="0"/>
                  <a:t>和</a:t>
                </a:r>
                <a:r>
                  <a:rPr lang="zh-CN" altLang="en-US" dirty="0">
                    <a:solidFill>
                      <a:srgbClr val="FFCC00"/>
                    </a:solidFill>
                  </a:rPr>
                  <a:t>约束条件</a:t>
                </a:r>
                <a:r>
                  <a:rPr lang="zh-CN" altLang="en-US" dirty="0"/>
                  <a:t>都是</a:t>
                </a:r>
                <a:r>
                  <a:rPr lang="zh-CN" altLang="en-US" dirty="0">
                    <a:solidFill>
                      <a:srgbClr val="FFCC00"/>
                    </a:solidFill>
                  </a:rPr>
                  <a:t>线性</a:t>
                </a:r>
                <a:r>
                  <a:rPr lang="zh-CN" altLang="en-US" dirty="0"/>
                  <a:t>的最优化问题，形如</a:t>
                </a:r>
                <a:br>
                  <a:rPr lang="en-US" altLang="zh-CN" dirty="0"/>
                </a:br>
                <a:endParaRPr lang="en-US" altLang="zh-CN" dirty="0"/>
              </a:p>
              <a:p>
                <a:r>
                  <a:rPr lang="zh-CN" altLang="en-US" dirty="0"/>
                  <a:t>若干个</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𝑡</m:t>
                            </m:r>
                            <m:r>
                              <a:rPr lang="en-US" altLang="zh-CN" i="1">
                                <a:latin typeface="Cambria Math" panose="02040503050406030204" pitchFamily="18" charset="0"/>
                              </a:rPr>
                              <m:t>,</m:t>
                            </m:r>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𝑡</m:t>
                        </m:r>
                      </m:sub>
                    </m:sSub>
                  </m:oMath>
                </a14:m>
                <a:endParaRPr lang="en-US" altLang="zh-CN" dirty="0"/>
              </a:p>
              <a:p>
                <a:r>
                  <a:rPr lang="zh-CN" altLang="en-US" dirty="0"/>
                  <a:t>最大化或最小化</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𝑐</m:t>
                            </m:r>
                          </m:e>
                          <m:sub>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oMath>
                </a14:m>
                <a:endParaRPr lang="en-US" altLang="zh-CN" dirty="0"/>
              </a:p>
            </p:txBody>
          </p:sp>
        </mc:Choice>
        <mc:Fallback xmlns="">
          <p:sp>
            <p:nvSpPr>
              <p:cNvPr id="2" name="内容占位符 1">
                <a:extLst>
                  <a:ext uri="{FF2B5EF4-FFF2-40B4-BE49-F238E27FC236}">
                    <a16:creationId xmlns:a16="http://schemas.microsoft.com/office/drawing/2014/main" id="{BF13A699-4724-43AC-BF48-7AC89664D73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74E7320-F9F5-480F-95FB-E64CCFA1F942}"/>
              </a:ext>
            </a:extLst>
          </p:cNvPr>
          <p:cNvSpPr>
            <a:spLocks noGrp="1"/>
          </p:cNvSpPr>
          <p:nvPr>
            <p:ph type="ctrTitle"/>
          </p:nvPr>
        </p:nvSpPr>
        <p:spPr/>
        <p:txBody>
          <a:bodyPr/>
          <a:lstStyle/>
          <a:p>
            <a:r>
              <a:rPr lang="zh-CN" altLang="en-US" dirty="0"/>
              <a:t>线性规划</a:t>
            </a:r>
          </a:p>
        </p:txBody>
      </p:sp>
      <p:sp>
        <p:nvSpPr>
          <p:cNvPr id="4" name="内容占位符 3">
            <a:extLst>
              <a:ext uri="{FF2B5EF4-FFF2-40B4-BE49-F238E27FC236}">
                <a16:creationId xmlns:a16="http://schemas.microsoft.com/office/drawing/2014/main" id="{FE61C402-A0B3-4D96-81E9-A1541DB997C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2526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160843D7-4C38-433C-A98D-54DF3FEE903C}"/>
              </a:ext>
            </a:extLst>
          </p:cNvPr>
          <p:cNvSpPr>
            <a:spLocks noGrp="1"/>
          </p:cNvSpPr>
          <p:nvPr>
            <p:ph idx="1"/>
          </p:nvPr>
        </p:nvSpPr>
        <p:spPr/>
        <p:txBody>
          <a:bodyPr/>
          <a:lstStyle/>
          <a:p>
            <a:r>
              <a:rPr lang="zh-CN" altLang="en-US" dirty="0">
                <a:hlinkClick r:id="rId2" action="ppaction://hlinkfile"/>
              </a:rPr>
              <a:t>数形结合</a:t>
            </a:r>
            <a:r>
              <a:rPr lang="zh-CN" altLang="en-US" dirty="0"/>
              <a:t>，可以用于一些非线性规划</a:t>
            </a:r>
            <a:endParaRPr lang="en-US" altLang="zh-CN" dirty="0"/>
          </a:p>
          <a:p>
            <a:r>
              <a:rPr lang="zh-CN" altLang="en-US" dirty="0"/>
              <a:t>高维的情况就是约束条件的交集组成了一个高维凸包</a:t>
            </a:r>
            <a:endParaRPr lang="en-US" altLang="zh-CN" dirty="0"/>
          </a:p>
          <a:p>
            <a:r>
              <a:rPr lang="zh-CN" altLang="en-US" dirty="0"/>
              <a:t>如果可行域不开放的话，那么显然最优解在角点上</a:t>
            </a:r>
            <a:endParaRPr lang="en-US" altLang="zh-CN" dirty="0"/>
          </a:p>
        </p:txBody>
      </p:sp>
      <p:sp>
        <p:nvSpPr>
          <p:cNvPr id="3" name="标题 2">
            <a:extLst>
              <a:ext uri="{FF2B5EF4-FFF2-40B4-BE49-F238E27FC236}">
                <a16:creationId xmlns:a16="http://schemas.microsoft.com/office/drawing/2014/main" id="{A5E95660-1A06-4761-9445-5736BA9EC753}"/>
              </a:ext>
            </a:extLst>
          </p:cNvPr>
          <p:cNvSpPr>
            <a:spLocks noGrp="1"/>
          </p:cNvSpPr>
          <p:nvPr>
            <p:ph type="ctrTitle"/>
          </p:nvPr>
        </p:nvSpPr>
        <p:spPr/>
        <p:txBody>
          <a:bodyPr/>
          <a:lstStyle/>
          <a:p>
            <a:r>
              <a:rPr lang="zh-CN" altLang="en-US" dirty="0"/>
              <a:t>线性规划</a:t>
            </a:r>
          </a:p>
        </p:txBody>
      </p:sp>
      <p:sp>
        <p:nvSpPr>
          <p:cNvPr id="4" name="内容占位符 3">
            <a:extLst>
              <a:ext uri="{FF2B5EF4-FFF2-40B4-BE49-F238E27FC236}">
                <a16:creationId xmlns:a16="http://schemas.microsoft.com/office/drawing/2014/main" id="{6B371549-481B-4426-9BB0-8AD4A2D0CCC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835844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9CA8F1-27FB-4823-8810-63E76E2F81DE}"/>
              </a:ext>
            </a:extLst>
          </p:cNvPr>
          <p:cNvSpPr>
            <a:spLocks noGrp="1"/>
          </p:cNvSpPr>
          <p:nvPr>
            <p:ph type="ctrTitle"/>
          </p:nvPr>
        </p:nvSpPr>
        <p:spPr/>
        <p:txBody>
          <a:bodyPr/>
          <a:lstStyle/>
          <a:p>
            <a:r>
              <a:rPr lang="zh-CN" altLang="en-US" dirty="0"/>
              <a:t>数论</a:t>
            </a:r>
          </a:p>
        </p:txBody>
      </p:sp>
      <p:sp>
        <p:nvSpPr>
          <p:cNvPr id="3" name="内容占位符 2">
            <a:extLst>
              <a:ext uri="{FF2B5EF4-FFF2-40B4-BE49-F238E27FC236}">
                <a16:creationId xmlns:a16="http://schemas.microsoft.com/office/drawing/2014/main" id="{683F026F-2BCD-432B-A955-57707BFD516B}"/>
              </a:ext>
            </a:extLst>
          </p:cNvPr>
          <p:cNvSpPr>
            <a:spLocks noGrp="1"/>
          </p:cNvSpPr>
          <p:nvPr>
            <p:ph sz="quarter" idx="10"/>
          </p:nvPr>
        </p:nvSpPr>
        <p:spPr/>
        <p:txBody>
          <a:bodyPr/>
          <a:lstStyle/>
          <a:p>
            <a:r>
              <a:rPr lang="zh-CN" altLang="en-US" dirty="0"/>
              <a:t>朴素数论</a:t>
            </a:r>
          </a:p>
        </p:txBody>
      </p:sp>
    </p:spTree>
    <p:extLst>
      <p:ext uri="{BB962C8B-B14F-4D97-AF65-F5344CB8AC3E}">
        <p14:creationId xmlns:p14="http://schemas.microsoft.com/office/powerpoint/2010/main" val="2517680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232C194-B05A-4A19-8D23-EF42ED64586E}"/>
              </a:ext>
            </a:extLst>
          </p:cNvPr>
          <p:cNvSpPr>
            <a:spLocks noGrp="1"/>
          </p:cNvSpPr>
          <p:nvPr>
            <p:ph idx="1"/>
          </p:nvPr>
        </p:nvSpPr>
        <p:spPr/>
        <p:txBody>
          <a:bodyPr/>
          <a:lstStyle/>
          <a:p>
            <a:r>
              <a:rPr lang="zh-CN" altLang="en-US" dirty="0"/>
              <a:t>线性规划问题→标准型→松弛型→判断有解→</a:t>
            </a:r>
            <a:r>
              <a:rPr lang="en-US" altLang="zh-CN" dirty="0"/>
              <a:t>Pivot</a:t>
            </a:r>
            <a:endParaRPr lang="zh-CN" altLang="en-US" dirty="0"/>
          </a:p>
        </p:txBody>
      </p:sp>
      <p:sp>
        <p:nvSpPr>
          <p:cNvPr id="3" name="标题 2">
            <a:extLst>
              <a:ext uri="{FF2B5EF4-FFF2-40B4-BE49-F238E27FC236}">
                <a16:creationId xmlns:a16="http://schemas.microsoft.com/office/drawing/2014/main" id="{D2691A41-DCBD-4E66-A701-49FE32D6CCF9}"/>
              </a:ext>
            </a:extLst>
          </p:cNvPr>
          <p:cNvSpPr>
            <a:spLocks noGrp="1"/>
          </p:cNvSpPr>
          <p:nvPr>
            <p:ph type="ctrTitle"/>
          </p:nvPr>
        </p:nvSpPr>
        <p:spPr/>
        <p:txBody>
          <a:bodyPr/>
          <a:lstStyle/>
          <a:p>
            <a:r>
              <a:rPr lang="zh-CN" altLang="en-US" dirty="0"/>
              <a:t>单纯形算法流程</a:t>
            </a:r>
          </a:p>
        </p:txBody>
      </p:sp>
      <p:sp>
        <p:nvSpPr>
          <p:cNvPr id="4" name="内容占位符 3">
            <a:extLst>
              <a:ext uri="{FF2B5EF4-FFF2-40B4-BE49-F238E27FC236}">
                <a16:creationId xmlns:a16="http://schemas.microsoft.com/office/drawing/2014/main" id="{23AE93DF-2531-4E02-9E35-519E51FE52C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951126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0C0DDAB-A9DD-486D-A93D-B27B3F52A1DF}"/>
                  </a:ext>
                </a:extLst>
              </p:cNvPr>
              <p:cNvSpPr>
                <a:spLocks noGrp="1"/>
              </p:cNvSpPr>
              <p:nvPr>
                <p:ph idx="1"/>
              </p:nvPr>
            </p:nvSpPr>
            <p:spPr/>
            <p:txBody>
              <a:bodyPr/>
              <a:lstStyle/>
              <a:p>
                <a:r>
                  <a:rPr lang="zh-CN" altLang="en-US" dirty="0"/>
                  <a:t>单纯形算法解决这样的线性规划问题：</a:t>
                </a:r>
                <a:endParaRPr lang="en-US" altLang="zh-CN" dirty="0"/>
              </a:p>
              <a:p>
                <a:r>
                  <a:rPr lang="zh-CN" altLang="en-US" dirty="0"/>
                  <a:t>约束条件：</a:t>
                </a:r>
                <a:endParaRPr lang="en-US" altLang="zh-CN" dirty="0"/>
              </a:p>
              <a:p>
                <a:pPr lvl="1"/>
                <a14:m>
                  <m:oMathPara xmlns:m="http://schemas.openxmlformats.org/officeDocument/2006/math">
                    <m:oMathParaPr>
                      <m:jc m:val="centerGroup"/>
                    </m:oMathParaPr>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smtClean="0">
                              <a:latin typeface="Cambria Math" panose="02040503050406030204" pitchFamily="18" charset="0"/>
                            </a:rPr>
                            <m:t>𝑖</m:t>
                          </m:r>
                          <m:r>
                            <a:rPr lang="en-US" altLang="zh-CN" i="1" smtClean="0">
                              <a:latin typeface="Cambria Math" panose="02040503050406030204" pitchFamily="18" charset="0"/>
                            </a:rPr>
                            <m:t>=1</m:t>
                          </m:r>
                        </m:sub>
                        <m:sup>
                          <m:r>
                            <a:rPr lang="en-US" altLang="zh-CN" i="1" smtClean="0">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smtClean="0">
                                  <a:latin typeface="Cambria Math" panose="02040503050406030204" pitchFamily="18" charset="0"/>
                                </a:rPr>
                                <m:t>𝑎</m:t>
                              </m:r>
                            </m:e>
                            <m:sub>
                              <m:r>
                                <a:rPr lang="en-US" altLang="zh-CN" i="1" smtClean="0">
                                  <a:latin typeface="Cambria Math" panose="02040503050406030204" pitchFamily="18" charset="0"/>
                                </a:rPr>
                                <m:t>𝑡</m:t>
                              </m:r>
                              <m:r>
                                <a:rPr lang="en-US" altLang="zh-CN" i="1" smtClean="0">
                                  <a:latin typeface="Cambria Math" panose="02040503050406030204" pitchFamily="18" charset="0"/>
                                </a:rPr>
                                <m:t>,</m:t>
                              </m:r>
                              <m:r>
                                <a:rPr lang="en-US" altLang="zh-CN" i="1" smtClean="0">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smtClean="0">
                                  <a:latin typeface="Cambria Math" panose="02040503050406030204" pitchFamily="18" charset="0"/>
                                </a:rPr>
                                <m:t>𝑥</m:t>
                              </m:r>
                            </m:e>
                            <m:sub>
                              <m:r>
                                <a:rPr lang="en-US" altLang="zh-CN" i="1" smtClean="0">
                                  <a:latin typeface="Cambria Math" panose="02040503050406030204" pitchFamily="18" charset="0"/>
                                </a:rPr>
                                <m:t>𝑖</m:t>
                              </m:r>
                            </m:sub>
                          </m:sSub>
                        </m:e>
                      </m:nary>
                      <m:r>
                        <a:rPr lang="en-US" altLang="zh-CN"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smtClean="0">
                              <a:latin typeface="Cambria Math" panose="02040503050406030204" pitchFamily="18" charset="0"/>
                            </a:rPr>
                            <m:t>𝑏</m:t>
                          </m:r>
                        </m:e>
                        <m:sub>
                          <m:r>
                            <a:rPr lang="en-US" altLang="zh-CN" i="1" smtClean="0">
                              <a:latin typeface="Cambria Math" panose="02040503050406030204" pitchFamily="18" charset="0"/>
                            </a:rPr>
                            <m:t>𝑡</m:t>
                          </m:r>
                        </m:sub>
                      </m:sSub>
                    </m:oMath>
                  </m:oMathPara>
                </a14:m>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rPr>
                          </m:ctrlPr>
                        </m:sSubPr>
                        <m:e>
                          <m:r>
                            <a:rPr lang="en-US" altLang="zh-CN" i="1" smtClean="0">
                              <a:latin typeface="Cambria Math" panose="02040503050406030204" pitchFamily="18" charset="0"/>
                            </a:rPr>
                            <m:t>𝑥</m:t>
                          </m:r>
                        </m:e>
                        <m:sub>
                          <m:r>
                            <a:rPr lang="en-US" altLang="zh-CN" i="1" smtClean="0">
                              <a:latin typeface="Cambria Math" panose="02040503050406030204" pitchFamily="18" charset="0"/>
                            </a:rPr>
                            <m:t>𝑖</m:t>
                          </m:r>
                        </m:sub>
                      </m:sSub>
                      <m:r>
                        <a:rPr lang="en-US" altLang="zh-CN" i="1" smtClean="0">
                          <a:latin typeface="Cambria Math" panose="02040503050406030204" pitchFamily="18" charset="0"/>
                        </a:rPr>
                        <m:t>≥0</m:t>
                      </m:r>
                    </m:oMath>
                  </m:oMathPara>
                </a14:m>
                <a:endParaRPr lang="en-US" altLang="zh-CN" dirty="0"/>
              </a:p>
              <a:p>
                <a:r>
                  <a:rPr lang="zh-CN" altLang="en-US" dirty="0"/>
                  <a:t>最大化：</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smtClean="0">
                            <a:latin typeface="Cambria Math" panose="02040503050406030204" pitchFamily="18" charset="0"/>
                          </a:rPr>
                          <m:t>𝑖</m:t>
                        </m:r>
                        <m:r>
                          <a:rPr lang="en-US" altLang="zh-CN" i="1" smtClean="0">
                            <a:latin typeface="Cambria Math" panose="02040503050406030204" pitchFamily="18" charset="0"/>
                          </a:rPr>
                          <m:t>=1</m:t>
                        </m:r>
                      </m:sub>
                      <m:sup>
                        <m:r>
                          <a:rPr lang="en-US" altLang="zh-CN" i="1" smtClean="0">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smtClean="0">
                                <a:latin typeface="Cambria Math" panose="02040503050406030204" pitchFamily="18" charset="0"/>
                              </a:rPr>
                              <m:t>𝑐</m:t>
                            </m:r>
                          </m:e>
                          <m:sub>
                            <m:r>
                              <a:rPr lang="en-US" altLang="zh-CN" i="1" smtClean="0">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smtClean="0">
                                <a:latin typeface="Cambria Math" panose="02040503050406030204" pitchFamily="18" charset="0"/>
                              </a:rPr>
                              <m:t>𝑥</m:t>
                            </m:r>
                          </m:e>
                          <m:sub>
                            <m:r>
                              <a:rPr lang="en-US" altLang="zh-CN" i="1" smtClean="0">
                                <a:latin typeface="Cambria Math" panose="02040503050406030204" pitchFamily="18" charset="0"/>
                              </a:rPr>
                              <m:t>𝑖</m:t>
                            </m:r>
                          </m:sub>
                        </m:sSub>
                      </m:e>
                    </m:nary>
                  </m:oMath>
                </a14:m>
                <a:endParaRPr lang="en-US" altLang="zh-CN" dirty="0"/>
              </a:p>
              <a:p>
                <a:r>
                  <a:rPr lang="zh-CN" altLang="en-US" dirty="0"/>
                  <a:t>这个形式叫做标准型</a:t>
                </a:r>
              </a:p>
            </p:txBody>
          </p:sp>
        </mc:Choice>
        <mc:Fallback xmlns="">
          <p:sp>
            <p:nvSpPr>
              <p:cNvPr id="2" name="内容占位符 1">
                <a:extLst>
                  <a:ext uri="{FF2B5EF4-FFF2-40B4-BE49-F238E27FC236}">
                    <a16:creationId xmlns:a16="http://schemas.microsoft.com/office/drawing/2014/main" id="{50C0DDAB-A9DD-486D-A93D-B27B3F52A1DF}"/>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54F4FB9-FF09-4D8C-B18A-A4D87EC18839}"/>
              </a:ext>
            </a:extLst>
          </p:cNvPr>
          <p:cNvSpPr>
            <a:spLocks noGrp="1"/>
          </p:cNvSpPr>
          <p:nvPr>
            <p:ph type="ctrTitle"/>
          </p:nvPr>
        </p:nvSpPr>
        <p:spPr/>
        <p:txBody>
          <a:bodyPr/>
          <a:lstStyle/>
          <a:p>
            <a:r>
              <a:rPr lang="zh-CN" altLang="en-US" dirty="0"/>
              <a:t>单纯形</a:t>
            </a:r>
          </a:p>
        </p:txBody>
      </p:sp>
      <p:sp>
        <p:nvSpPr>
          <p:cNvPr id="4" name="内容占位符 3">
            <a:extLst>
              <a:ext uri="{FF2B5EF4-FFF2-40B4-BE49-F238E27FC236}">
                <a16:creationId xmlns:a16="http://schemas.microsoft.com/office/drawing/2014/main" id="{9D7AA49A-2A57-4411-B9C8-ABF5A319BFC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25627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A1AB79B-120E-4F4E-B97A-7D49F45BF696}"/>
                  </a:ext>
                </a:extLst>
              </p:cNvPr>
              <p:cNvSpPr>
                <a:spLocks noGrp="1"/>
              </p:cNvSpPr>
              <p:nvPr>
                <p:ph idx="1"/>
              </p:nvPr>
            </p:nvSpPr>
            <p:spPr>
              <a:xfrm>
                <a:off x="838200" y="1382233"/>
                <a:ext cx="11353800" cy="4938546"/>
              </a:xfrm>
            </p:spPr>
            <p:txBody>
              <a:bodyPr/>
              <a:lstStyle/>
              <a:p>
                <a:r>
                  <a:rPr lang="zh-CN" altLang="en-US" dirty="0"/>
                  <a:t>标准型：</a:t>
                </a:r>
                <a:endParaRPr lang="en-US" altLang="zh-CN" dirty="0"/>
              </a:p>
              <a:p>
                <a:r>
                  <a:rPr lang="en-US" altLang="zh-CN" dirty="0"/>
                  <a:t>	</a:t>
                </a:r>
                <a:r>
                  <a:rPr lang="zh-CN" altLang="en-US" dirty="0"/>
                  <a:t>约束</a:t>
                </a:r>
                <a14:m>
                  <m:oMath xmlns:m="http://schemas.openxmlformats.org/officeDocument/2006/math">
                    <m:r>
                      <a:rPr lang="zh-CN" altLang="en-US" i="1" dirty="0"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𝑡</m:t>
                            </m:r>
                            <m:r>
                              <a:rPr lang="en-US" altLang="zh-CN" i="1">
                                <a:latin typeface="Cambria Math" panose="02040503050406030204" pitchFamily="18" charset="0"/>
                              </a:rPr>
                              <m:t>,</m:t>
                            </m:r>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𝑡</m:t>
                        </m:r>
                      </m:sub>
                    </m:sSub>
                    <m:r>
                      <a:rPr lang="zh-CN" altLang="en-US"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≥0</m:t>
                    </m:r>
                  </m:oMath>
                </a14:m>
                <a:r>
                  <a:rPr lang="zh-CN" altLang="en-US" dirty="0"/>
                  <a:t>，最大化：</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𝑐</m:t>
                            </m:r>
                          </m:e>
                          <m:sub>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oMath>
                </a14:m>
                <a:endParaRPr lang="en-US" altLang="zh-CN" dirty="0"/>
              </a:p>
              <a:p>
                <a:endParaRPr lang="en-US" altLang="zh-CN" dirty="0"/>
              </a:p>
              <a:p>
                <a:r>
                  <a:rPr lang="zh-CN" altLang="en-US" dirty="0"/>
                  <a:t>用标准型解决所有线性规划问题：</a:t>
                </a:r>
                <a:endParaRPr lang="en-US" altLang="zh-CN" dirty="0"/>
              </a:p>
              <a:p>
                <a:r>
                  <a:rPr lang="en-US" altLang="zh-CN" dirty="0"/>
                  <a:t>	</a:t>
                </a:r>
                <a:r>
                  <a:rPr lang="zh-CN" altLang="en-US" dirty="0"/>
                  <a:t>最小化目标函数：</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𝑖</m:t>
                        </m:r>
                      </m:sub>
                    </m:sSub>
                  </m:oMath>
                </a14:m>
                <a:r>
                  <a:rPr lang="zh-CN" altLang="en-US" dirty="0"/>
                  <a:t>取负</a:t>
                </a:r>
                <a:endParaRPr lang="en-US" altLang="zh-CN" dirty="0"/>
              </a:p>
              <a:p>
                <a:r>
                  <a:rPr lang="en-US" altLang="zh-CN" dirty="0"/>
                  <a:t>	</a:t>
                </a:r>
                <a:r>
                  <a:rPr lang="zh-CN" altLang="en-US" dirty="0"/>
                  <a:t>有的变量没有非负限制：拆成两个变量之差</a:t>
                </a:r>
                <a:endParaRPr lang="en-US" altLang="zh-CN" dirty="0"/>
              </a:p>
              <a:p>
                <a:r>
                  <a:rPr lang="en-US" altLang="zh-CN" dirty="0"/>
                  <a:t>	</a:t>
                </a:r>
                <a:r>
                  <a:rPr lang="zh-CN" altLang="en-US" dirty="0"/>
                  <a:t>有大于等于的限制：</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𝑡</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_</m:t>
                    </m:r>
                    <m:r>
                      <a:rPr lang="en-US" altLang="zh-CN" b="0" i="1" smtClean="0">
                        <a:latin typeface="Cambria Math" panose="02040503050406030204" pitchFamily="18" charset="0"/>
                      </a:rPr>
                      <m:t>𝑡</m:t>
                    </m:r>
                    <m:r>
                      <a:rPr lang="zh-CN" altLang="en-US" i="1">
                        <a:latin typeface="Cambria Math" panose="02040503050406030204" pitchFamily="18" charset="0"/>
                      </a:rPr>
                      <m:t>取负</m:t>
                    </m:r>
                  </m:oMath>
                </a14:m>
                <a:endParaRPr lang="en-US" altLang="zh-CN" dirty="0"/>
              </a:p>
              <a:p>
                <a:r>
                  <a:rPr lang="en-US" altLang="zh-CN" dirty="0"/>
                  <a:t>	</a:t>
                </a:r>
                <a14:m>
                  <m:oMath xmlns:m="http://schemas.openxmlformats.org/officeDocument/2006/math">
                    <m:r>
                      <a:rPr lang="zh-CN" altLang="en-US" i="1" dirty="0" smtClean="0">
                        <a:latin typeface="Cambria Math" panose="02040503050406030204" pitchFamily="18" charset="0"/>
                      </a:rPr>
                      <m:t>有</m:t>
                    </m:r>
                  </m:oMath>
                </a14:m>
                <a:r>
                  <a:rPr lang="zh-CN" altLang="en-US" dirty="0"/>
                  <a:t>等式限制：</a:t>
                </a:r>
                <a:r>
                  <a:rPr lang="en-US" altLang="zh-CN" dirty="0"/>
                  <a:t> </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𝑡</m:t>
                            </m:r>
                            <m:r>
                              <a:rPr lang="en-US" altLang="zh-CN" i="1">
                                <a:latin typeface="Cambria Math" panose="02040503050406030204" pitchFamily="18" charset="0"/>
                              </a:rPr>
                              <m:t>,</m:t>
                            </m:r>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𝑡</m:t>
                        </m:r>
                      </m:sub>
                    </m:sSub>
                    <m:r>
                      <a:rPr lang="en-US" altLang="zh-CN" b="0" i="1" smtClean="0">
                        <a:latin typeface="Cambria Math" panose="02040503050406030204" pitchFamily="18" charset="0"/>
                      </a:rPr>
                      <m:t>→</m:t>
                    </m:r>
                  </m:oMath>
                </a14:m>
                <a:r>
                  <a:rPr lang="en-US" altLang="zh-CN" dirty="0"/>
                  <a:t> </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𝑡</m:t>
                            </m:r>
                            <m:r>
                              <a:rPr lang="en-US" altLang="zh-CN" i="1">
                                <a:latin typeface="Cambria Math" panose="02040503050406030204" pitchFamily="18" charset="0"/>
                              </a:rPr>
                              <m:t>,</m:t>
                            </m:r>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r>
                      <a:rPr lang="en-US" altLang="zh-CN" b="0" i="1" smtClean="0">
                        <a:latin typeface="Cambria Math" panose="02040503050406030204" pitchFamily="18" charset="0"/>
                      </a:rPr>
                      <m:t>≤ </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𝑡</m:t>
                        </m:r>
                      </m:sub>
                    </m:sSub>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𝑡</m:t>
                            </m:r>
                            <m:r>
                              <a:rPr lang="en-US" altLang="zh-CN" i="1">
                                <a:latin typeface="Cambria Math" panose="02040503050406030204" pitchFamily="18" charset="0"/>
                              </a:rPr>
                              <m:t>,</m:t>
                            </m:r>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r>
                      <a:rPr lang="en-US" altLang="zh-CN" b="0" i="1" smtClean="0">
                        <a:latin typeface="Cambria Math" panose="02040503050406030204" pitchFamily="18" charset="0"/>
                      </a:rPr>
                      <m:t>≥ </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𝑡</m:t>
                        </m:r>
                      </m:sub>
                    </m:sSub>
                  </m:oMath>
                </a14:m>
                <a:endParaRPr lang="en-US" altLang="zh-CN" dirty="0"/>
              </a:p>
            </p:txBody>
          </p:sp>
        </mc:Choice>
        <mc:Fallback xmlns="">
          <p:sp>
            <p:nvSpPr>
              <p:cNvPr id="2" name="内容占位符 1">
                <a:extLst>
                  <a:ext uri="{FF2B5EF4-FFF2-40B4-BE49-F238E27FC236}">
                    <a16:creationId xmlns:a16="http://schemas.microsoft.com/office/drawing/2014/main" id="{BA1AB79B-120E-4F4E-B97A-7D49F45BF696}"/>
                  </a:ext>
                </a:extLst>
              </p:cNvPr>
              <p:cNvSpPr>
                <a:spLocks noGrp="1" noRot="1" noChangeAspect="1" noMove="1" noResize="1" noEditPoints="1" noAdjustHandles="1" noChangeArrowheads="1" noChangeShapeType="1" noTextEdit="1"/>
              </p:cNvSpPr>
              <p:nvPr>
                <p:ph idx="1"/>
              </p:nvPr>
            </p:nvSpPr>
            <p:spPr>
              <a:xfrm>
                <a:off x="838200" y="1382233"/>
                <a:ext cx="11353800" cy="4938546"/>
              </a:xfrm>
              <a:blipFill>
                <a:blip r:embed="rId2"/>
                <a:stretch>
                  <a:fillRect l="-112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C972126-6DBD-4057-BD94-3CCD717D29CA}"/>
              </a:ext>
            </a:extLst>
          </p:cNvPr>
          <p:cNvSpPr>
            <a:spLocks noGrp="1"/>
          </p:cNvSpPr>
          <p:nvPr>
            <p:ph type="ctrTitle"/>
          </p:nvPr>
        </p:nvSpPr>
        <p:spPr/>
        <p:txBody>
          <a:bodyPr/>
          <a:lstStyle/>
          <a:p>
            <a:r>
              <a:rPr lang="zh-CN" altLang="en-US" dirty="0"/>
              <a:t>单纯形</a:t>
            </a:r>
          </a:p>
        </p:txBody>
      </p:sp>
      <p:sp>
        <p:nvSpPr>
          <p:cNvPr id="4" name="内容占位符 3">
            <a:extLst>
              <a:ext uri="{FF2B5EF4-FFF2-40B4-BE49-F238E27FC236}">
                <a16:creationId xmlns:a16="http://schemas.microsoft.com/office/drawing/2014/main" id="{4F4CFD39-D6E2-444D-902F-B187A3B9834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763605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C942222-8FC7-4B20-A8D4-1AD59B1C4B59}"/>
                  </a:ext>
                </a:extLst>
              </p:cNvPr>
              <p:cNvSpPr>
                <a:spLocks noGrp="1"/>
              </p:cNvSpPr>
              <p:nvPr>
                <p:ph idx="1"/>
              </p:nvPr>
            </p:nvSpPr>
            <p:spPr/>
            <p:txBody>
              <a:bodyPr/>
              <a:lstStyle/>
              <a:p>
                <a:r>
                  <a:rPr lang="zh-CN" altLang="en-US" dirty="0"/>
                  <a:t>对于标准型每个不等式，引入一个变量将其变成等式，将所有不等号限制转移到非负限制中：</a:t>
                </a:r>
                <a:endParaRPr lang="en-US" altLang="zh-CN" dirty="0"/>
              </a:p>
              <a:p>
                <a:pPr/>
                <a14:m>
                  <m:oMathPara xmlns:m="http://schemas.openxmlformats.org/officeDocument/2006/math">
                    <m:oMathParaPr>
                      <m:jc m:val="centerGroup"/>
                    </m:oMathParaPr>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𝑡</m:t>
                              </m:r>
                              <m:r>
                                <a:rPr lang="en-US" altLang="zh-CN" i="1">
                                  <a:latin typeface="Cambria Math" panose="02040503050406030204" pitchFamily="18" charset="0"/>
                                </a:rPr>
                                <m:t>,</m:t>
                              </m:r>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𝑡</m:t>
                          </m:r>
                        </m:sub>
                      </m:sSub>
                      <m:r>
                        <a:rPr lang="en-US" altLang="zh-CN" b="0" i="1" smtClean="0">
                          <a:latin typeface="Cambria Math" panose="02040503050406030204" pitchFamily="18" charset="0"/>
                        </a:rPr>
                        <m:t>   </m:t>
                      </m:r>
                      <m:r>
                        <a:rPr lang="en-US" altLang="zh-CN" i="1">
                          <a:latin typeface="Cambria Math" panose="02040503050406030204" pitchFamily="18" charset="0"/>
                        </a:rPr>
                        <m:t>   ⇒ </m:t>
                      </m:r>
                      <m:r>
                        <a:rPr lang="en-US" altLang="zh-CN" b="0" i="1" smtClean="0">
                          <a:latin typeface="Cambria Math" panose="02040503050406030204" pitchFamily="18" charset="0"/>
                        </a:rPr>
                        <m:t>   </m:t>
                      </m:r>
                      <m:r>
                        <a:rPr lang="en-US" altLang="zh-CN" i="1">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𝑡</m:t>
                          </m:r>
                        </m:sub>
                      </m:sSub>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𝑡</m:t>
                              </m:r>
                              <m:r>
                                <a:rPr lang="en-US" altLang="zh-CN" i="1">
                                  <a:latin typeface="Cambria Math" panose="02040503050406030204" pitchFamily="18" charset="0"/>
                                </a:rPr>
                                <m:t>,</m:t>
                              </m:r>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r>
                        <a:rPr lang="en-US" altLang="zh-CN" i="1">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sub>
                      </m:sSub>
                      <m:r>
                        <a:rPr lang="en-US" altLang="zh-CN" i="1">
                          <a:latin typeface="Cambria Math" panose="02040503050406030204" pitchFamily="18" charset="0"/>
                        </a:rPr>
                        <m:t>≥0</m:t>
                      </m:r>
                    </m:oMath>
                  </m:oMathPara>
                </a14:m>
                <a:endParaRPr lang="en-US" altLang="zh-CN" dirty="0"/>
              </a:p>
              <a:p>
                <a:r>
                  <a:rPr lang="zh-CN" altLang="en-US" dirty="0"/>
                  <a:t>这些新引入的变量被称为松弛变量</a:t>
                </a:r>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4C942222-8FC7-4B20-A8D4-1AD59B1C4B59}"/>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13D0092-7525-4C6F-94EB-2C2BC52DDF5B}"/>
              </a:ext>
            </a:extLst>
          </p:cNvPr>
          <p:cNvSpPr>
            <a:spLocks noGrp="1"/>
          </p:cNvSpPr>
          <p:nvPr>
            <p:ph type="ctrTitle"/>
          </p:nvPr>
        </p:nvSpPr>
        <p:spPr/>
        <p:txBody>
          <a:bodyPr/>
          <a:lstStyle/>
          <a:p>
            <a:r>
              <a:rPr lang="zh-CN" altLang="en-US" dirty="0"/>
              <a:t>松弛型</a:t>
            </a:r>
          </a:p>
        </p:txBody>
      </p:sp>
      <p:sp>
        <p:nvSpPr>
          <p:cNvPr id="4" name="内容占位符 3">
            <a:extLst>
              <a:ext uri="{FF2B5EF4-FFF2-40B4-BE49-F238E27FC236}">
                <a16:creationId xmlns:a16="http://schemas.microsoft.com/office/drawing/2014/main" id="{F9232B36-2FC5-4F17-B64E-7AE010AFA23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762479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C23953C-2808-4441-B9D2-2894B607BCC7}"/>
                  </a:ext>
                </a:extLst>
              </p:cNvPr>
              <p:cNvSpPr>
                <a:spLocks noGrp="1"/>
              </p:cNvSpPr>
              <p:nvPr>
                <p:ph idx="1"/>
              </p:nvPr>
            </p:nvSpPr>
            <p:spPr/>
            <p:txBody>
              <a:bodyPr/>
              <a:lstStyle/>
              <a:p>
                <a:r>
                  <a:rPr lang="en-US" altLang="zh-CN" dirty="0"/>
                  <a:t>n</a:t>
                </a:r>
                <a:r>
                  <a:rPr lang="zh-CN" altLang="en-US" dirty="0"/>
                  <a:t>个变元、</a:t>
                </a:r>
                <a:r>
                  <a:rPr lang="en-US" altLang="zh-CN" dirty="0"/>
                  <a:t>m</a:t>
                </a:r>
                <a:r>
                  <a:rPr lang="zh-CN" altLang="en-US" dirty="0"/>
                  <a:t>个限制的原问题转化成了：</a:t>
                </a:r>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𝑡</m:t>
                          </m:r>
                        </m:sub>
                      </m:sSub>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𝑡</m:t>
                              </m:r>
                              <m:r>
                                <a:rPr lang="en-US" altLang="zh-CN" i="1">
                                  <a:latin typeface="Cambria Math" panose="02040503050406030204" pitchFamily="18" charset="0"/>
                                </a:rPr>
                                <m:t>,</m:t>
                              </m:r>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r>
                        <a:rPr lang="en-US" altLang="zh-CN" b="0" i="1" smtClean="0">
                          <a:latin typeface="Cambria Math" panose="02040503050406030204" pitchFamily="18" charset="0"/>
                        </a:rPr>
                        <m:t>,</m:t>
                      </m:r>
                      <m:r>
                        <a:rPr lang="en-US" altLang="zh-CN" b="0" i="1" smtClean="0">
                          <a:latin typeface="Cambria Math" panose="02040503050406030204" pitchFamily="18" charset="0"/>
                        </a:rPr>
                        <m:t>𝑡</m:t>
                      </m:r>
                      <m:r>
                        <a:rPr lang="en-US" altLang="zh-CN" b="0" i="1" smtClean="0">
                          <a:latin typeface="Cambria Math" panose="02040503050406030204" pitchFamily="18" charset="0"/>
                        </a:rPr>
                        <m:t>∈[1,</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oMath>
                  </m:oMathPara>
                </a14:m>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≥0,</m:t>
                      </m:r>
                      <m:r>
                        <a:rPr lang="en-US" altLang="zh-CN" b="0" i="1" smtClean="0">
                          <a:latin typeface="Cambria Math" panose="02040503050406030204" pitchFamily="18" charset="0"/>
                        </a:rPr>
                        <m:t>𝑖</m:t>
                      </m:r>
                      <m:r>
                        <a:rPr lang="en-US" altLang="zh-CN" b="0" i="1" smtClean="0">
                          <a:latin typeface="Cambria Math" panose="02040503050406030204" pitchFamily="18" charset="0"/>
                        </a:rPr>
                        <m:t>∈[1,</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oMath>
                  </m:oMathPara>
                </a14:m>
                <a:endParaRPr lang="en-US" altLang="zh-CN" dirty="0"/>
              </a:p>
              <a:p>
                <a:r>
                  <a:rPr lang="zh-CN" altLang="en-US" dirty="0"/>
                  <a:t>最大化：</a:t>
                </a:r>
                <a:endParaRPr lang="en-US" altLang="zh-CN" dirty="0"/>
              </a:p>
              <a:p>
                <a:pPr/>
                <a14:m>
                  <m:oMathPara xmlns:m="http://schemas.openxmlformats.org/officeDocument/2006/math">
                    <m:oMathParaPr>
                      <m:jc m:val="centerGroup"/>
                    </m:oMathParaPr>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𝑐</m:t>
                              </m:r>
                            </m:e>
                            <m:sub>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oMath>
                  </m:oMathPara>
                </a14:m>
                <a:endParaRPr lang="en-US" altLang="zh-CN" dirty="0"/>
              </a:p>
              <a:p>
                <a:r>
                  <a:rPr lang="zh-CN" altLang="en-US" dirty="0"/>
                  <a:t>松弛变量不会在约束的等号右边出现以及目标函数中</a:t>
                </a:r>
              </a:p>
            </p:txBody>
          </p:sp>
        </mc:Choice>
        <mc:Fallback xmlns="">
          <p:sp>
            <p:nvSpPr>
              <p:cNvPr id="2" name="内容占位符 1">
                <a:extLst>
                  <a:ext uri="{FF2B5EF4-FFF2-40B4-BE49-F238E27FC236}">
                    <a16:creationId xmlns:a16="http://schemas.microsoft.com/office/drawing/2014/main" id="{9C23953C-2808-4441-B9D2-2894B607BCC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39FDE96-1CE9-44CE-9953-CC1F98A76099}"/>
              </a:ext>
            </a:extLst>
          </p:cNvPr>
          <p:cNvSpPr>
            <a:spLocks noGrp="1"/>
          </p:cNvSpPr>
          <p:nvPr>
            <p:ph type="ctrTitle"/>
          </p:nvPr>
        </p:nvSpPr>
        <p:spPr/>
        <p:txBody>
          <a:bodyPr/>
          <a:lstStyle/>
          <a:p>
            <a:r>
              <a:rPr lang="zh-CN" altLang="en-US" dirty="0"/>
              <a:t>松弛型</a:t>
            </a:r>
          </a:p>
        </p:txBody>
      </p:sp>
      <p:sp>
        <p:nvSpPr>
          <p:cNvPr id="4" name="内容占位符 3">
            <a:extLst>
              <a:ext uri="{FF2B5EF4-FFF2-40B4-BE49-F238E27FC236}">
                <a16:creationId xmlns:a16="http://schemas.microsoft.com/office/drawing/2014/main" id="{59D5A1C0-E134-444A-94A7-1C4DFBAA5D1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416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DD132E7-B371-4630-9C05-9C2BEDE97B86}"/>
              </a:ext>
            </a:extLst>
          </p:cNvPr>
          <p:cNvSpPr>
            <a:spLocks noGrp="1"/>
          </p:cNvSpPr>
          <p:nvPr>
            <p:ph idx="1"/>
          </p:nvPr>
        </p:nvSpPr>
        <p:spPr>
          <a:xfrm>
            <a:off x="838200" y="1382233"/>
            <a:ext cx="10515600" cy="635253"/>
          </a:xfrm>
        </p:spPr>
        <p:txBody>
          <a:bodyPr/>
          <a:lstStyle/>
          <a:p>
            <a:r>
              <a:rPr lang="zh-CN" altLang="en-US" dirty="0"/>
              <a:t>转化为松弛型后，将它们列成一个矩阵，例如</a:t>
            </a:r>
          </a:p>
        </p:txBody>
      </p:sp>
      <p:sp>
        <p:nvSpPr>
          <p:cNvPr id="3" name="标题 2">
            <a:extLst>
              <a:ext uri="{FF2B5EF4-FFF2-40B4-BE49-F238E27FC236}">
                <a16:creationId xmlns:a16="http://schemas.microsoft.com/office/drawing/2014/main" id="{AB30EF78-8BD0-44DB-B424-8A174F4222B5}"/>
              </a:ext>
            </a:extLst>
          </p:cNvPr>
          <p:cNvSpPr>
            <a:spLocks noGrp="1"/>
          </p:cNvSpPr>
          <p:nvPr>
            <p:ph type="ctrTitle"/>
          </p:nvPr>
        </p:nvSpPr>
        <p:spPr/>
        <p:txBody>
          <a:bodyPr/>
          <a:lstStyle/>
          <a:p>
            <a:r>
              <a:rPr lang="zh-CN" altLang="en-US" dirty="0"/>
              <a:t>单纯形</a:t>
            </a:r>
          </a:p>
        </p:txBody>
      </p:sp>
      <p:graphicFrame>
        <p:nvGraphicFramePr>
          <p:cNvPr id="5" name="对象 4">
            <a:extLst>
              <a:ext uri="{FF2B5EF4-FFF2-40B4-BE49-F238E27FC236}">
                <a16:creationId xmlns:a16="http://schemas.microsoft.com/office/drawing/2014/main" id="{31F0AE46-A5C8-4095-8FEA-D6583C0188DC}"/>
              </a:ext>
            </a:extLst>
          </p:cNvPr>
          <p:cNvGraphicFramePr>
            <a:graphicFrameLocks noChangeAspect="1"/>
          </p:cNvGraphicFramePr>
          <p:nvPr>
            <p:extLst>
              <p:ext uri="{D42A27DB-BD31-4B8C-83A1-F6EECF244321}">
                <p14:modId xmlns:p14="http://schemas.microsoft.com/office/powerpoint/2010/main" val="43041688"/>
              </p:ext>
            </p:extLst>
          </p:nvPr>
        </p:nvGraphicFramePr>
        <p:xfrm>
          <a:off x="838200" y="1972783"/>
          <a:ext cx="5586133" cy="1983014"/>
        </p:xfrm>
        <a:graphic>
          <a:graphicData uri="http://schemas.openxmlformats.org/presentationml/2006/ole">
            <mc:AlternateContent xmlns:mc="http://schemas.openxmlformats.org/markup-compatibility/2006">
              <mc:Choice xmlns:v="urn:schemas-microsoft-com:vml" Requires="v">
                <p:oleObj spid="_x0000_s12415" name="Image" r:id="rId3" imgW="11949120" imgH="4241160" progId="Photoshop.Image.18">
                  <p:embed/>
                </p:oleObj>
              </mc:Choice>
              <mc:Fallback>
                <p:oleObj name="Image" r:id="rId3" imgW="11949120" imgH="4241160" progId="Photoshop.Image.18">
                  <p:embed/>
                  <p:pic>
                    <p:nvPicPr>
                      <p:cNvPr id="0" name=""/>
                      <p:cNvPicPr/>
                      <p:nvPr/>
                    </p:nvPicPr>
                    <p:blipFill>
                      <a:blip r:embed="rId4"/>
                      <a:stretch>
                        <a:fillRect/>
                      </a:stretch>
                    </p:blipFill>
                    <p:spPr>
                      <a:xfrm>
                        <a:off x="838200" y="1972783"/>
                        <a:ext cx="5586133" cy="1983014"/>
                      </a:xfrm>
                      <a:prstGeom prst="rect">
                        <a:avLst/>
                      </a:prstGeom>
                    </p:spPr>
                  </p:pic>
                </p:oleObj>
              </mc:Fallback>
            </mc:AlternateContent>
          </a:graphicData>
        </a:graphic>
      </p:graphicFrame>
      <p:sp>
        <p:nvSpPr>
          <p:cNvPr id="6" name="矩形 5">
            <a:extLst>
              <a:ext uri="{FF2B5EF4-FFF2-40B4-BE49-F238E27FC236}">
                <a16:creationId xmlns:a16="http://schemas.microsoft.com/office/drawing/2014/main" id="{EC0C99AC-6083-49F0-BC63-3D1C711CE464}"/>
              </a:ext>
            </a:extLst>
          </p:cNvPr>
          <p:cNvSpPr/>
          <p:nvPr/>
        </p:nvSpPr>
        <p:spPr>
          <a:xfrm>
            <a:off x="3162300" y="2557236"/>
            <a:ext cx="3236633" cy="1308100"/>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7" name="内容占位符 1">
                <a:extLst>
                  <a:ext uri="{FF2B5EF4-FFF2-40B4-BE49-F238E27FC236}">
                    <a16:creationId xmlns:a16="http://schemas.microsoft.com/office/drawing/2014/main" id="{BB014C10-C81A-4FD1-9FC9-80702935C160}"/>
                  </a:ext>
                </a:extLst>
              </p:cNvPr>
              <p:cNvSpPr txBox="1">
                <a:spLocks/>
              </p:cNvSpPr>
              <p:nvPr/>
            </p:nvSpPr>
            <p:spPr>
              <a:xfrm>
                <a:off x="838200" y="4381120"/>
                <a:ext cx="10515600" cy="2121280"/>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首先，我们将约束条件等号右边的所有变量初始值设为</a:t>
                </a:r>
                <a:r>
                  <a:rPr lang="en-US" altLang="zh-CN" dirty="0"/>
                  <a:t>0</a:t>
                </a:r>
              </a:p>
              <a:p>
                <a:r>
                  <a:rPr lang="zh-CN" altLang="en-US" dirty="0"/>
                  <a:t>这意味着</a:t>
                </a:r>
                <a14:m>
                  <m:oMath xmlns:m="http://schemas.openxmlformats.org/officeDocument/2006/math">
                    <m:sSub>
                      <m:sSubPr>
                        <m:ctrlPr>
                          <a:rPr lang="en-US" altLang="zh-CN" b="0" i="1" smtClean="0">
                            <a:solidFill>
                              <a:srgbClr val="FFCC00"/>
                            </a:solidFill>
                            <a:latin typeface="Cambria Math" panose="02040503050406030204" pitchFamily="18" charset="0"/>
                          </a:rPr>
                        </m:ctrlPr>
                      </m:sSubPr>
                      <m:e>
                        <m:r>
                          <a:rPr lang="en-US" altLang="zh-CN" b="0" i="1" smtClean="0">
                            <a:solidFill>
                              <a:srgbClr val="FFCC00"/>
                            </a:solidFill>
                            <a:latin typeface="Cambria Math" panose="02040503050406030204" pitchFamily="18" charset="0"/>
                          </a:rPr>
                          <m:t>𝑥</m:t>
                        </m:r>
                      </m:e>
                      <m:sub>
                        <m:r>
                          <a:rPr lang="en-US" altLang="zh-CN" b="0" i="1" smtClean="0">
                            <a:solidFill>
                              <a:srgbClr val="FFCC00"/>
                            </a:solidFill>
                            <a:latin typeface="Cambria Math" panose="02040503050406030204" pitchFamily="18" charset="0"/>
                          </a:rPr>
                          <m:t>1</m:t>
                        </m:r>
                      </m:sub>
                    </m:sSub>
                    <m:r>
                      <a:rPr lang="en-US" altLang="zh-CN" b="0" i="1" smtClean="0">
                        <a:solidFill>
                          <a:srgbClr val="FFCC00"/>
                        </a:solidFill>
                        <a:latin typeface="Cambria Math" panose="02040503050406030204" pitchFamily="18" charset="0"/>
                      </a:rPr>
                      <m:t>~</m:t>
                    </m:r>
                    <m:sSub>
                      <m:sSubPr>
                        <m:ctrlPr>
                          <a:rPr lang="en-US" altLang="zh-CN" b="0" i="1" smtClean="0">
                            <a:solidFill>
                              <a:srgbClr val="FFCC00"/>
                            </a:solidFill>
                            <a:latin typeface="Cambria Math" panose="02040503050406030204" pitchFamily="18" charset="0"/>
                          </a:rPr>
                        </m:ctrlPr>
                      </m:sSubPr>
                      <m:e>
                        <m:r>
                          <a:rPr lang="en-US" altLang="zh-CN" b="0" i="1" smtClean="0">
                            <a:solidFill>
                              <a:srgbClr val="FFCC00"/>
                            </a:solidFill>
                            <a:latin typeface="Cambria Math" panose="02040503050406030204" pitchFamily="18" charset="0"/>
                          </a:rPr>
                          <m:t>𝑥</m:t>
                        </m:r>
                      </m:e>
                      <m:sub>
                        <m:r>
                          <a:rPr lang="en-US" altLang="zh-CN" b="0" i="1" smtClean="0">
                            <a:solidFill>
                              <a:srgbClr val="FFCC00"/>
                            </a:solidFill>
                            <a:latin typeface="Cambria Math" panose="02040503050406030204" pitchFamily="18" charset="0"/>
                          </a:rPr>
                          <m:t>𝑛</m:t>
                        </m:r>
                      </m:sub>
                    </m:sSub>
                    <m:r>
                      <a:rPr lang="en-US" altLang="zh-CN" b="0" i="1" smtClean="0">
                        <a:solidFill>
                          <a:srgbClr val="FFCC00"/>
                        </a:solidFill>
                        <a:latin typeface="Cambria Math" panose="02040503050406030204" pitchFamily="18" charset="0"/>
                      </a:rPr>
                      <m:t>=0</m:t>
                    </m:r>
                  </m:oMath>
                </a14:m>
                <a:r>
                  <a:rPr lang="zh-CN" altLang="en-US" dirty="0">
                    <a:solidFill>
                      <a:srgbClr val="FFCC00"/>
                    </a:solidFill>
                  </a:rPr>
                  <a:t>必须是一组合法解</a:t>
                </a:r>
                <a:r>
                  <a:rPr lang="zh-CN" altLang="en-US" dirty="0"/>
                  <a:t>，如果不是见实现部分</a:t>
                </a:r>
                <a:endParaRPr lang="en-US" altLang="zh-CN" dirty="0"/>
              </a:p>
              <a:p>
                <a:r>
                  <a:rPr lang="zh-CN" altLang="en-US" dirty="0"/>
                  <a:t>后面我们也一直保持等号右边的所有变量值为</a:t>
                </a:r>
                <a:r>
                  <a:rPr lang="en-US" altLang="zh-CN" dirty="0"/>
                  <a:t>0</a:t>
                </a:r>
              </a:p>
            </p:txBody>
          </p:sp>
        </mc:Choice>
        <mc:Fallback xmlns="">
          <p:sp>
            <p:nvSpPr>
              <p:cNvPr id="7" name="内容占位符 1">
                <a:extLst>
                  <a:ext uri="{FF2B5EF4-FFF2-40B4-BE49-F238E27FC236}">
                    <a16:creationId xmlns:a16="http://schemas.microsoft.com/office/drawing/2014/main" id="{BB014C10-C81A-4FD1-9FC9-80702935C160}"/>
                  </a:ext>
                </a:extLst>
              </p:cNvPr>
              <p:cNvSpPr txBox="1">
                <a:spLocks noRot="1" noChangeAspect="1" noMove="1" noResize="1" noEditPoints="1" noAdjustHandles="1" noChangeArrowheads="1" noChangeShapeType="1" noTextEdit="1"/>
              </p:cNvSpPr>
              <p:nvPr/>
            </p:nvSpPr>
            <p:spPr>
              <a:xfrm>
                <a:off x="838200" y="4381120"/>
                <a:ext cx="10515600" cy="2121280"/>
              </a:xfrm>
              <a:prstGeom prst="rect">
                <a:avLst/>
              </a:prstGeom>
              <a:blipFill>
                <a:blip r:embed="rId5"/>
                <a:stretch>
                  <a:fillRect l="-121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894155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DDC21D8-0320-44F4-ACC4-DAC907549BDF}"/>
                  </a:ext>
                </a:extLst>
              </p:cNvPr>
              <p:cNvSpPr>
                <a:spLocks noGrp="1"/>
              </p:cNvSpPr>
              <p:nvPr>
                <p:ph idx="1"/>
              </p:nvPr>
            </p:nvSpPr>
            <p:spPr>
              <a:xfrm>
                <a:off x="838200" y="3365247"/>
                <a:ext cx="10515600" cy="2955532"/>
              </a:xfrm>
            </p:spPr>
            <p:txBody>
              <a:bodyPr/>
              <a:lstStyle/>
              <a:p>
                <a:r>
                  <a:rPr lang="zh-CN" altLang="en-US" dirty="0"/>
                  <a:t>寻找</a:t>
                </a:r>
                <a:r>
                  <a:rPr lang="zh-CN" altLang="en-US" dirty="0">
                    <a:solidFill>
                      <a:srgbClr val="FFCC00"/>
                    </a:solidFill>
                  </a:rPr>
                  <a:t>目标函数中一个系数为正的变量</a:t>
                </a:r>
                <a:r>
                  <a:rPr lang="zh-CN" altLang="en-US" dirty="0"/>
                  <a:t>，例如</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oMath>
                </a14:m>
                <a:r>
                  <a:rPr lang="zh-CN" altLang="en-US" dirty="0"/>
                  <a:t>，将它增大可以使目标函数增大，但是增大的范围是有限制的</a:t>
                </a:r>
                <a:endParaRPr lang="en-US" altLang="zh-CN" dirty="0"/>
              </a:p>
              <a:p>
                <a:r>
                  <a:rPr lang="zh-CN" altLang="en-US" dirty="0"/>
                  <a:t>在约束中寻找到对</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oMath>
                </a14:m>
                <a:r>
                  <a:rPr lang="zh-CN" altLang="en-US" dirty="0">
                    <a:solidFill>
                      <a:srgbClr val="FFCC00"/>
                    </a:solidFill>
                  </a:rPr>
                  <a:t>限制最紧的方程</a:t>
                </a:r>
                <a:r>
                  <a:rPr lang="zh-CN" altLang="en-US" dirty="0"/>
                  <a:t>，此例中第三个方程限制</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oMath>
                </a14:m>
                <a:r>
                  <a:rPr lang="zh-CN" altLang="en-US" dirty="0"/>
                  <a:t>只能增大到</a:t>
                </a:r>
                <a:r>
                  <a:rPr lang="en-US" altLang="zh-CN" dirty="0"/>
                  <a:t>9</a:t>
                </a:r>
              </a:p>
              <a:p>
                <a:r>
                  <a:rPr lang="zh-CN" altLang="en-US" dirty="0"/>
                  <a:t>于是我们令</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oMath>
                </a14:m>
                <a:r>
                  <a:rPr lang="zh-CN" altLang="en-US" dirty="0"/>
                  <a:t>增大到</a:t>
                </a:r>
                <a:r>
                  <a:rPr lang="en-US" altLang="zh-CN" dirty="0"/>
                  <a:t>9</a:t>
                </a:r>
                <a:endParaRPr lang="zh-CN" altLang="en-US" dirty="0"/>
              </a:p>
            </p:txBody>
          </p:sp>
        </mc:Choice>
        <mc:Fallback xmlns="">
          <p:sp>
            <p:nvSpPr>
              <p:cNvPr id="2" name="内容占位符 1">
                <a:extLst>
                  <a:ext uri="{FF2B5EF4-FFF2-40B4-BE49-F238E27FC236}">
                    <a16:creationId xmlns:a16="http://schemas.microsoft.com/office/drawing/2014/main" id="{FDDC21D8-0320-44F4-ACC4-DAC907549BDF}"/>
                  </a:ext>
                </a:extLst>
              </p:cNvPr>
              <p:cNvSpPr>
                <a:spLocks noGrp="1" noRot="1" noChangeAspect="1" noMove="1" noResize="1" noEditPoints="1" noAdjustHandles="1" noChangeArrowheads="1" noChangeShapeType="1" noTextEdit="1"/>
              </p:cNvSpPr>
              <p:nvPr>
                <p:ph idx="1"/>
              </p:nvPr>
            </p:nvSpPr>
            <p:spPr>
              <a:xfrm>
                <a:off x="838200" y="3365247"/>
                <a:ext cx="10515600" cy="2955532"/>
              </a:xfrm>
              <a:blipFill>
                <a:blip r:embed="rId3"/>
                <a:stretch>
                  <a:fillRect l="-1217" r="-52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4C125CD-FDF2-48B7-8EE4-CCBB0632480B}"/>
              </a:ext>
            </a:extLst>
          </p:cNvPr>
          <p:cNvSpPr>
            <a:spLocks noGrp="1"/>
          </p:cNvSpPr>
          <p:nvPr>
            <p:ph type="ctrTitle"/>
          </p:nvPr>
        </p:nvSpPr>
        <p:spPr/>
        <p:txBody>
          <a:bodyPr/>
          <a:lstStyle/>
          <a:p>
            <a:r>
              <a:rPr lang="zh-CN" altLang="en-US" dirty="0"/>
              <a:t>单纯形</a:t>
            </a:r>
          </a:p>
        </p:txBody>
      </p:sp>
      <p:sp>
        <p:nvSpPr>
          <p:cNvPr id="4" name="内容占位符 3">
            <a:extLst>
              <a:ext uri="{FF2B5EF4-FFF2-40B4-BE49-F238E27FC236}">
                <a16:creationId xmlns:a16="http://schemas.microsoft.com/office/drawing/2014/main" id="{83BCF1C7-EEE9-4B1A-9D82-E48BA7B8E55E}"/>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7D73B10B-2218-4A64-852D-9AACA9CF34DE}"/>
              </a:ext>
            </a:extLst>
          </p:cNvPr>
          <p:cNvGraphicFramePr>
            <a:graphicFrameLocks noChangeAspect="1"/>
          </p:cNvGraphicFramePr>
          <p:nvPr>
            <p:extLst>
              <p:ext uri="{D42A27DB-BD31-4B8C-83A1-F6EECF244321}">
                <p14:modId xmlns:p14="http://schemas.microsoft.com/office/powerpoint/2010/main" val="3826185368"/>
              </p:ext>
            </p:extLst>
          </p:nvPr>
        </p:nvGraphicFramePr>
        <p:xfrm>
          <a:off x="838200" y="1382233"/>
          <a:ext cx="5586133" cy="1983014"/>
        </p:xfrm>
        <a:graphic>
          <a:graphicData uri="http://schemas.openxmlformats.org/presentationml/2006/ole">
            <mc:AlternateContent xmlns:mc="http://schemas.openxmlformats.org/markup-compatibility/2006">
              <mc:Choice xmlns:v="urn:schemas-microsoft-com:vml" Requires="v">
                <p:oleObj spid="_x0000_s13438" name="Image" r:id="rId4" imgW="11949120" imgH="4241160" progId="Photoshop.Image.18">
                  <p:embed/>
                </p:oleObj>
              </mc:Choice>
              <mc:Fallback>
                <p:oleObj name="Image" r:id="rId4" imgW="11949120" imgH="4241160" progId="Photoshop.Image.18">
                  <p:embed/>
                  <p:pic>
                    <p:nvPicPr>
                      <p:cNvPr id="5" name="对象 4">
                        <a:extLst>
                          <a:ext uri="{FF2B5EF4-FFF2-40B4-BE49-F238E27FC236}">
                            <a16:creationId xmlns:a16="http://schemas.microsoft.com/office/drawing/2014/main" id="{31F0AE46-A5C8-4095-8FEA-D6583C0188DC}"/>
                          </a:ext>
                        </a:extLst>
                      </p:cNvPr>
                      <p:cNvPicPr/>
                      <p:nvPr/>
                    </p:nvPicPr>
                    <p:blipFill>
                      <a:blip r:embed="rId5"/>
                      <a:stretch>
                        <a:fillRect/>
                      </a:stretch>
                    </p:blipFill>
                    <p:spPr>
                      <a:xfrm>
                        <a:off x="838200" y="1382233"/>
                        <a:ext cx="5586133" cy="1983014"/>
                      </a:xfrm>
                      <a:prstGeom prst="rect">
                        <a:avLst/>
                      </a:prstGeom>
                    </p:spPr>
                  </p:pic>
                </p:oleObj>
              </mc:Fallback>
            </mc:AlternateContent>
          </a:graphicData>
        </a:graphic>
      </p:graphicFrame>
    </p:spTree>
    <p:extLst>
      <p:ext uri="{BB962C8B-B14F-4D97-AF65-F5344CB8AC3E}">
        <p14:creationId xmlns:p14="http://schemas.microsoft.com/office/powerpoint/2010/main" val="3975536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DDC21D8-0320-44F4-ACC4-DAC907549BDF}"/>
                  </a:ext>
                </a:extLst>
              </p:cNvPr>
              <p:cNvSpPr>
                <a:spLocks noGrp="1"/>
              </p:cNvSpPr>
              <p:nvPr>
                <p:ph idx="1"/>
              </p:nvPr>
            </p:nvSpPr>
            <p:spPr>
              <a:xfrm>
                <a:off x="838200" y="3365247"/>
                <a:ext cx="10515600" cy="2955532"/>
              </a:xfrm>
            </p:spPr>
            <p:txBody>
              <a:bodyPr/>
              <a:lstStyle/>
              <a:p>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oMath>
                </a14:m>
                <a:r>
                  <a:rPr lang="zh-CN" altLang="en-US" dirty="0"/>
                  <a:t>增大到</a:t>
                </a:r>
                <a:r>
                  <a:rPr lang="en-US" altLang="zh-CN" dirty="0"/>
                  <a:t>9</a:t>
                </a:r>
                <a:r>
                  <a:rPr lang="zh-CN" altLang="en-US" dirty="0"/>
                  <a:t>后，</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6</m:t>
                        </m:r>
                      </m:sub>
                    </m:sSub>
                    <m:r>
                      <a:rPr lang="en-US" altLang="zh-CN" b="0" i="1" smtClean="0">
                        <a:latin typeface="Cambria Math" panose="02040503050406030204" pitchFamily="18" charset="0"/>
                      </a:rPr>
                      <m:t>=0</m:t>
                    </m:r>
                  </m:oMath>
                </a14:m>
                <a:endParaRPr lang="en-US" altLang="zh-CN" b="0" dirty="0"/>
              </a:p>
              <a:p>
                <a:r>
                  <a:rPr lang="zh-CN" altLang="en-US" dirty="0"/>
                  <a:t>为了保持等号右边变量值全部为</a:t>
                </a:r>
                <a:r>
                  <a:rPr lang="en-US" altLang="zh-CN" dirty="0"/>
                  <a:t>0</a:t>
                </a:r>
                <a:r>
                  <a:rPr lang="zh-CN" altLang="en-US" dirty="0"/>
                  <a:t>，将</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oMath>
                </a14:m>
                <a:r>
                  <a:rPr lang="zh-CN" altLang="en-US" dirty="0"/>
                  <a:t>移项到右边，</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6</m:t>
                        </m:r>
                      </m:sub>
                    </m:sSub>
                  </m:oMath>
                </a14:m>
                <a:r>
                  <a:rPr lang="zh-CN" altLang="en-US" dirty="0"/>
                  <a:t>移项到左边，除以</a:t>
                </a:r>
                <a:r>
                  <a:rPr lang="en-US" altLang="zh-CN" dirty="0"/>
                  <a:t>4</a:t>
                </a:r>
                <a:r>
                  <a:rPr lang="zh-CN" altLang="en-US" dirty="0"/>
                  <a:t>使</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oMath>
                </a14:m>
                <a:r>
                  <a:rPr lang="zh-CN" altLang="en-US" dirty="0"/>
                  <a:t>系数为</a:t>
                </a:r>
                <a:r>
                  <a:rPr lang="en-US" altLang="zh-CN" dirty="0"/>
                  <a:t>1</a:t>
                </a:r>
              </a:p>
              <a:p>
                <a:r>
                  <a:rPr lang="zh-CN" altLang="en-US" dirty="0"/>
                  <a:t>并用此方程代入其他方程</a:t>
                </a:r>
              </a:p>
            </p:txBody>
          </p:sp>
        </mc:Choice>
        <mc:Fallback xmlns="">
          <p:sp>
            <p:nvSpPr>
              <p:cNvPr id="2" name="内容占位符 1">
                <a:extLst>
                  <a:ext uri="{FF2B5EF4-FFF2-40B4-BE49-F238E27FC236}">
                    <a16:creationId xmlns:a16="http://schemas.microsoft.com/office/drawing/2014/main" id="{FDDC21D8-0320-44F4-ACC4-DAC907549BDF}"/>
                  </a:ext>
                </a:extLst>
              </p:cNvPr>
              <p:cNvSpPr>
                <a:spLocks noGrp="1" noRot="1" noChangeAspect="1" noMove="1" noResize="1" noEditPoints="1" noAdjustHandles="1" noChangeArrowheads="1" noChangeShapeType="1" noTextEdit="1"/>
              </p:cNvSpPr>
              <p:nvPr>
                <p:ph idx="1"/>
              </p:nvPr>
            </p:nvSpPr>
            <p:spPr>
              <a:xfrm>
                <a:off x="838200" y="3365247"/>
                <a:ext cx="10515600" cy="2955532"/>
              </a:xfrm>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4C125CD-FDF2-48B7-8EE4-CCBB0632480B}"/>
              </a:ext>
            </a:extLst>
          </p:cNvPr>
          <p:cNvSpPr>
            <a:spLocks noGrp="1"/>
          </p:cNvSpPr>
          <p:nvPr>
            <p:ph type="ctrTitle"/>
          </p:nvPr>
        </p:nvSpPr>
        <p:spPr/>
        <p:txBody>
          <a:bodyPr/>
          <a:lstStyle/>
          <a:p>
            <a:r>
              <a:rPr lang="en-US" altLang="zh-CN" dirty="0"/>
              <a:t>Pivot</a:t>
            </a:r>
            <a:endParaRPr lang="zh-CN" altLang="en-US" dirty="0"/>
          </a:p>
        </p:txBody>
      </p:sp>
      <p:sp>
        <p:nvSpPr>
          <p:cNvPr id="4" name="内容占位符 3">
            <a:extLst>
              <a:ext uri="{FF2B5EF4-FFF2-40B4-BE49-F238E27FC236}">
                <a16:creationId xmlns:a16="http://schemas.microsoft.com/office/drawing/2014/main" id="{83BCF1C7-EEE9-4B1A-9D82-E48BA7B8E55E}"/>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7D73B10B-2218-4A64-852D-9AACA9CF34DE}"/>
              </a:ext>
            </a:extLst>
          </p:cNvPr>
          <p:cNvGraphicFramePr>
            <a:graphicFrameLocks noChangeAspect="1"/>
          </p:cNvGraphicFramePr>
          <p:nvPr/>
        </p:nvGraphicFramePr>
        <p:xfrm>
          <a:off x="838200" y="1382233"/>
          <a:ext cx="5586133" cy="1983014"/>
        </p:xfrm>
        <a:graphic>
          <a:graphicData uri="http://schemas.openxmlformats.org/presentationml/2006/ole">
            <mc:AlternateContent xmlns:mc="http://schemas.openxmlformats.org/markup-compatibility/2006">
              <mc:Choice xmlns:v="urn:schemas-microsoft-com:vml" Requires="v">
                <p:oleObj spid="_x0000_s14584" name="Image" r:id="rId4" imgW="11949120" imgH="4241160" progId="Photoshop.Image.18">
                  <p:embed/>
                </p:oleObj>
              </mc:Choice>
              <mc:Fallback>
                <p:oleObj name="Image" r:id="rId4" imgW="11949120" imgH="4241160" progId="Photoshop.Image.18">
                  <p:embed/>
                  <p:pic>
                    <p:nvPicPr>
                      <p:cNvPr id="5" name="对象 4">
                        <a:extLst>
                          <a:ext uri="{FF2B5EF4-FFF2-40B4-BE49-F238E27FC236}">
                            <a16:creationId xmlns:a16="http://schemas.microsoft.com/office/drawing/2014/main" id="{7D73B10B-2218-4A64-852D-9AACA9CF34DE}"/>
                          </a:ext>
                        </a:extLst>
                      </p:cNvPr>
                      <p:cNvPicPr/>
                      <p:nvPr/>
                    </p:nvPicPr>
                    <p:blipFill>
                      <a:blip r:embed="rId5"/>
                      <a:stretch>
                        <a:fillRect/>
                      </a:stretch>
                    </p:blipFill>
                    <p:spPr>
                      <a:xfrm>
                        <a:off x="838200" y="1382233"/>
                        <a:ext cx="5586133" cy="1983014"/>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1BCC55B9-86D2-4B36-AD31-8C315C7F6514}"/>
              </a:ext>
            </a:extLst>
          </p:cNvPr>
          <p:cNvGraphicFramePr>
            <a:graphicFrameLocks noChangeAspect="1"/>
          </p:cNvGraphicFramePr>
          <p:nvPr>
            <p:extLst>
              <p:ext uri="{D42A27DB-BD31-4B8C-83A1-F6EECF244321}">
                <p14:modId xmlns:p14="http://schemas.microsoft.com/office/powerpoint/2010/main" val="2543593982"/>
              </p:ext>
            </p:extLst>
          </p:nvPr>
        </p:nvGraphicFramePr>
        <p:xfrm>
          <a:off x="5537200" y="5158063"/>
          <a:ext cx="3706813" cy="635407"/>
        </p:xfrm>
        <a:graphic>
          <a:graphicData uri="http://schemas.openxmlformats.org/presentationml/2006/ole">
            <mc:AlternateContent xmlns:mc="http://schemas.openxmlformats.org/markup-compatibility/2006">
              <mc:Choice xmlns:v="urn:schemas-microsoft-com:vml" Requires="v">
                <p:oleObj spid="_x0000_s14585" name="Image" r:id="rId6" imgW="7187040" imgH="1231560" progId="Photoshop.Image.18">
                  <p:embed/>
                </p:oleObj>
              </mc:Choice>
              <mc:Fallback>
                <p:oleObj name="Image" r:id="rId6" imgW="7187040" imgH="1231560" progId="Photoshop.Image.18">
                  <p:embed/>
                  <p:pic>
                    <p:nvPicPr>
                      <p:cNvPr id="0" name=""/>
                      <p:cNvPicPr/>
                      <p:nvPr/>
                    </p:nvPicPr>
                    <p:blipFill>
                      <a:blip r:embed="rId7"/>
                      <a:stretch>
                        <a:fillRect/>
                      </a:stretch>
                    </p:blipFill>
                    <p:spPr>
                      <a:xfrm>
                        <a:off x="5537200" y="5158063"/>
                        <a:ext cx="3706813" cy="635407"/>
                      </a:xfrm>
                      <a:prstGeom prst="rect">
                        <a:avLst/>
                      </a:prstGeom>
                    </p:spPr>
                  </p:pic>
                </p:oleObj>
              </mc:Fallback>
            </mc:AlternateContent>
          </a:graphicData>
        </a:graphic>
      </p:graphicFrame>
    </p:spTree>
    <p:extLst>
      <p:ext uri="{BB962C8B-B14F-4D97-AF65-F5344CB8AC3E}">
        <p14:creationId xmlns:p14="http://schemas.microsoft.com/office/powerpoint/2010/main" val="2799916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9FDE12C-7AA6-4697-A614-69F0F2370A7A}"/>
              </a:ext>
            </a:extLst>
          </p:cNvPr>
          <p:cNvSpPr>
            <a:spLocks noGrp="1"/>
          </p:cNvSpPr>
          <p:nvPr>
            <p:ph idx="1"/>
          </p:nvPr>
        </p:nvSpPr>
        <p:spPr/>
        <p:txBody>
          <a:bodyPr/>
          <a:lstStyle/>
          <a:p>
            <a:r>
              <a:rPr lang="zh-CN" altLang="en-US" dirty="0"/>
              <a:t>这样将正系数变量尽量增大、整理形式的过程称为一次</a:t>
            </a:r>
            <a:r>
              <a:rPr lang="en-US" altLang="zh-CN" dirty="0"/>
              <a:t>Pivot</a:t>
            </a:r>
            <a:endParaRPr lang="zh-CN" altLang="en-US" dirty="0"/>
          </a:p>
        </p:txBody>
      </p:sp>
      <p:sp>
        <p:nvSpPr>
          <p:cNvPr id="3" name="标题 2">
            <a:extLst>
              <a:ext uri="{FF2B5EF4-FFF2-40B4-BE49-F238E27FC236}">
                <a16:creationId xmlns:a16="http://schemas.microsoft.com/office/drawing/2014/main" id="{203F33B4-ADBB-4845-A7EA-B9C11E8E896F}"/>
              </a:ext>
            </a:extLst>
          </p:cNvPr>
          <p:cNvSpPr>
            <a:spLocks noGrp="1"/>
          </p:cNvSpPr>
          <p:nvPr>
            <p:ph type="ctrTitle"/>
          </p:nvPr>
        </p:nvSpPr>
        <p:spPr/>
        <p:txBody>
          <a:bodyPr/>
          <a:lstStyle/>
          <a:p>
            <a:r>
              <a:rPr lang="en-US" altLang="zh-CN" dirty="0"/>
              <a:t>Pivot</a:t>
            </a:r>
            <a:endParaRPr lang="zh-CN" altLang="en-US" dirty="0"/>
          </a:p>
        </p:txBody>
      </p:sp>
      <p:sp>
        <p:nvSpPr>
          <p:cNvPr id="4" name="内容占位符 3">
            <a:extLst>
              <a:ext uri="{FF2B5EF4-FFF2-40B4-BE49-F238E27FC236}">
                <a16:creationId xmlns:a16="http://schemas.microsoft.com/office/drawing/2014/main" id="{C81D5E6F-275D-4521-A1F4-D2F25AB3F0A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798000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5F1F27E-5A8F-4C11-A7C5-7A3B8F6E2797}"/>
              </a:ext>
            </a:extLst>
          </p:cNvPr>
          <p:cNvSpPr>
            <a:spLocks noGrp="1"/>
          </p:cNvSpPr>
          <p:nvPr>
            <p:ph idx="1"/>
          </p:nvPr>
        </p:nvSpPr>
        <p:spPr>
          <a:xfrm>
            <a:off x="838200" y="1382233"/>
            <a:ext cx="4902200" cy="4938546"/>
          </a:xfrm>
        </p:spPr>
        <p:txBody>
          <a:bodyPr/>
          <a:lstStyle/>
          <a:p>
            <a:r>
              <a:rPr lang="zh-CN" altLang="en-US" dirty="0"/>
              <a:t>不断执行</a:t>
            </a:r>
            <a:r>
              <a:rPr lang="en-US" altLang="zh-CN" dirty="0"/>
              <a:t>Pivot</a:t>
            </a:r>
            <a:r>
              <a:rPr lang="zh-CN" altLang="en-US" dirty="0"/>
              <a:t>，直至目标函数所有变量系数为负，得到目标函数最大值</a:t>
            </a:r>
            <a:endParaRPr lang="en-US" altLang="zh-CN" dirty="0"/>
          </a:p>
          <a:p>
            <a:r>
              <a:rPr lang="zh-CN" altLang="en-US" dirty="0"/>
              <a:t>图中目标函数最大值为</a:t>
            </a:r>
            <a:r>
              <a:rPr lang="en-US" altLang="zh-CN" dirty="0"/>
              <a:t>28</a:t>
            </a:r>
          </a:p>
          <a:p>
            <a:r>
              <a:rPr lang="zh-CN" altLang="en-US" dirty="0"/>
              <a:t>如何输出最优解？</a:t>
            </a:r>
            <a:endParaRPr lang="en-US" altLang="zh-CN" dirty="0"/>
          </a:p>
        </p:txBody>
      </p:sp>
      <p:sp>
        <p:nvSpPr>
          <p:cNvPr id="3" name="标题 2">
            <a:extLst>
              <a:ext uri="{FF2B5EF4-FFF2-40B4-BE49-F238E27FC236}">
                <a16:creationId xmlns:a16="http://schemas.microsoft.com/office/drawing/2014/main" id="{1D9A7F2E-8618-4BB3-B8EE-C0232BFF4B02}"/>
              </a:ext>
            </a:extLst>
          </p:cNvPr>
          <p:cNvSpPr>
            <a:spLocks noGrp="1"/>
          </p:cNvSpPr>
          <p:nvPr>
            <p:ph type="ctrTitle"/>
          </p:nvPr>
        </p:nvSpPr>
        <p:spPr/>
        <p:txBody>
          <a:bodyPr/>
          <a:lstStyle/>
          <a:p>
            <a:r>
              <a:rPr lang="zh-CN" altLang="en-US" dirty="0"/>
              <a:t>单纯形</a:t>
            </a:r>
          </a:p>
        </p:txBody>
      </p:sp>
      <p:sp>
        <p:nvSpPr>
          <p:cNvPr id="4" name="内容占位符 3">
            <a:extLst>
              <a:ext uri="{FF2B5EF4-FFF2-40B4-BE49-F238E27FC236}">
                <a16:creationId xmlns:a16="http://schemas.microsoft.com/office/drawing/2014/main" id="{1B2B202C-0E66-496E-9772-735CA970FE8E}"/>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D4B7E436-0C56-4811-8953-632AF823BAAC}"/>
              </a:ext>
            </a:extLst>
          </p:cNvPr>
          <p:cNvGraphicFramePr>
            <a:graphicFrameLocks noChangeAspect="1"/>
          </p:cNvGraphicFramePr>
          <p:nvPr>
            <p:extLst>
              <p:ext uri="{D42A27DB-BD31-4B8C-83A1-F6EECF244321}">
                <p14:modId xmlns:p14="http://schemas.microsoft.com/office/powerpoint/2010/main" val="3086772800"/>
              </p:ext>
            </p:extLst>
          </p:nvPr>
        </p:nvGraphicFramePr>
        <p:xfrm>
          <a:off x="6954043" y="2287977"/>
          <a:ext cx="3948113" cy="3127058"/>
        </p:xfrm>
        <a:graphic>
          <a:graphicData uri="http://schemas.openxmlformats.org/presentationml/2006/ole">
            <mc:AlternateContent xmlns:mc="http://schemas.openxmlformats.org/markup-compatibility/2006">
              <mc:Choice xmlns:v="urn:schemas-microsoft-com:vml" Requires="v">
                <p:oleObj spid="_x0000_s15485" name="Image" r:id="rId3" imgW="6221880" imgH="4926960" progId="Photoshop.Image.18">
                  <p:embed/>
                </p:oleObj>
              </mc:Choice>
              <mc:Fallback>
                <p:oleObj name="Image" r:id="rId3" imgW="6221880" imgH="4926960" progId="Photoshop.Image.18">
                  <p:embed/>
                  <p:pic>
                    <p:nvPicPr>
                      <p:cNvPr id="0" name=""/>
                      <p:cNvPicPr/>
                      <p:nvPr/>
                    </p:nvPicPr>
                    <p:blipFill>
                      <a:blip r:embed="rId4"/>
                      <a:stretch>
                        <a:fillRect/>
                      </a:stretch>
                    </p:blipFill>
                    <p:spPr>
                      <a:xfrm>
                        <a:off x="6954043" y="2287977"/>
                        <a:ext cx="3948113" cy="3127058"/>
                      </a:xfrm>
                      <a:prstGeom prst="rect">
                        <a:avLst/>
                      </a:prstGeom>
                    </p:spPr>
                  </p:pic>
                </p:oleObj>
              </mc:Fallback>
            </mc:AlternateContent>
          </a:graphicData>
        </a:graphic>
      </p:graphicFrame>
    </p:spTree>
    <p:extLst>
      <p:ext uri="{BB962C8B-B14F-4D97-AF65-F5344CB8AC3E}">
        <p14:creationId xmlns:p14="http://schemas.microsoft.com/office/powerpoint/2010/main" val="3498606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5FDD576-39B1-42C4-8A60-C7353745D33C}"/>
                  </a:ext>
                </a:extLst>
              </p:cNvPr>
              <p:cNvSpPr>
                <a:spLocks noGrp="1"/>
              </p:cNvSpPr>
              <p:nvPr>
                <p:ph idx="1"/>
              </p:nvPr>
            </p:nvSpPr>
            <p:spPr/>
            <p:txBody>
              <a:bodyPr/>
              <a:lstStyle/>
              <a:p>
                <a:r>
                  <a:rPr lang="zh-CN" altLang="en-US" dirty="0"/>
                  <a:t>对于整数</a:t>
                </a:r>
                <a:r>
                  <a:rPr lang="en-US" altLang="zh-CN" dirty="0" err="1"/>
                  <a:t>a,b</a:t>
                </a:r>
                <a:r>
                  <a:rPr lang="zh-CN" altLang="en-US" dirty="0"/>
                  <a:t>，若存在整数</a:t>
                </a:r>
                <a:r>
                  <a:rPr lang="en-US" altLang="zh-CN" dirty="0"/>
                  <a:t>c</a:t>
                </a:r>
                <a:r>
                  <a:rPr lang="zh-CN" altLang="en-US" dirty="0"/>
                  <a:t>使得</a:t>
                </a:r>
                <a:r>
                  <a:rPr lang="en-US" altLang="zh-CN" dirty="0"/>
                  <a:t>b=a*c</a:t>
                </a:r>
                <a:r>
                  <a:rPr lang="zh-CN" altLang="en-US" dirty="0"/>
                  <a:t>，则称</a:t>
                </a:r>
                <a:r>
                  <a:rPr lang="en-US" altLang="zh-CN" dirty="0"/>
                  <a:t>b</a:t>
                </a:r>
                <a:r>
                  <a:rPr lang="zh-CN" altLang="en-US" dirty="0"/>
                  <a:t>为</a:t>
                </a:r>
                <a:r>
                  <a:rPr lang="en-US" altLang="zh-CN" dirty="0"/>
                  <a:t>a</a:t>
                </a:r>
                <a:r>
                  <a:rPr lang="zh-CN" altLang="en-US" dirty="0"/>
                  <a:t>的倍数，</a:t>
                </a:r>
                <a:r>
                  <a:rPr lang="en-US" altLang="zh-CN" dirty="0"/>
                  <a:t>a</a:t>
                </a:r>
                <a:r>
                  <a:rPr lang="zh-CN" altLang="en-US" dirty="0"/>
                  <a:t>为</a:t>
                </a:r>
                <a:r>
                  <a:rPr lang="en-US" altLang="zh-CN" dirty="0"/>
                  <a:t>b</a:t>
                </a:r>
                <a:r>
                  <a:rPr lang="zh-CN" altLang="en-US" dirty="0"/>
                  <a:t>的约数</a:t>
                </a:r>
                <a:r>
                  <a:rPr lang="en-US" altLang="zh-CN" dirty="0"/>
                  <a:t>/</a:t>
                </a:r>
                <a:r>
                  <a:rPr lang="zh-CN" altLang="en-US" dirty="0"/>
                  <a:t>因数</a:t>
                </a:r>
                <a:endParaRPr lang="en-US" altLang="zh-CN" dirty="0"/>
              </a:p>
              <a:p>
                <a:r>
                  <a:rPr lang="zh-CN" altLang="en-US" dirty="0"/>
                  <a:t>若</a:t>
                </a:r>
                <a:r>
                  <a:rPr lang="en-US" altLang="zh-CN" dirty="0"/>
                  <a:t>a</a:t>
                </a:r>
                <a:r>
                  <a:rPr lang="zh-CN" altLang="en-US" dirty="0"/>
                  <a:t>是</a:t>
                </a:r>
                <a:r>
                  <a:rPr lang="en-US" altLang="zh-CN" dirty="0"/>
                  <a:t>b</a:t>
                </a:r>
                <a:r>
                  <a:rPr lang="zh-CN" altLang="en-US" dirty="0"/>
                  <a:t>的约数，即</a:t>
                </a:r>
                <a:r>
                  <a:rPr lang="en-US" altLang="zh-CN" dirty="0"/>
                  <a:t>b</a:t>
                </a:r>
                <a:r>
                  <a:rPr lang="zh-CN" altLang="en-US" dirty="0"/>
                  <a:t>能被</a:t>
                </a:r>
                <a:r>
                  <a:rPr lang="en-US" altLang="zh-CN" dirty="0"/>
                  <a:t>a</a:t>
                </a:r>
                <a:r>
                  <a:rPr lang="zh-CN" altLang="en-US" dirty="0"/>
                  <a:t>整除，记为</a:t>
                </a:r>
                <a14:m>
                  <m:oMath xmlns:m="http://schemas.openxmlformats.org/officeDocument/2006/math">
                    <m:r>
                      <m:rPr>
                        <m:sty m:val="p"/>
                      </m:rPr>
                      <a:rPr lang="en-US" altLang="zh-CN" b="0" i="0" smtClean="0">
                        <a:latin typeface="Cambria Math" panose="02040503050406030204" pitchFamily="18" charset="0"/>
                      </a:rPr>
                      <m:t>a</m:t>
                    </m:r>
                    <m:r>
                      <a:rPr lang="en-US" altLang="zh-CN" i="1">
                        <a:latin typeface="Cambria Math" panose="02040503050406030204" pitchFamily="18" charset="0"/>
                      </a:rPr>
                      <m:t>|</m:t>
                    </m:r>
                    <m:r>
                      <a:rPr lang="en-US" altLang="zh-CN" b="0" i="1" smtClean="0">
                        <a:latin typeface="Cambria Math" panose="02040503050406030204" pitchFamily="18" charset="0"/>
                      </a:rPr>
                      <m:t>𝑏</m:t>
                    </m:r>
                  </m:oMath>
                </a14:m>
                <a:r>
                  <a:rPr lang="zh-CN" altLang="en-US" dirty="0"/>
                  <a:t>，否则记为</a:t>
                </a:r>
                <a14:m>
                  <m:oMath xmlns:m="http://schemas.openxmlformats.org/officeDocument/2006/math">
                    <m:r>
                      <m:rPr>
                        <m:sty m:val="p"/>
                      </m:rPr>
                      <a:rPr lang="en-US" altLang="zh-CN" b="0" i="0" smtClean="0">
                        <a:latin typeface="Cambria Math" panose="02040503050406030204" pitchFamily="18" charset="0"/>
                      </a:rPr>
                      <m:t>a</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oMath>
                </a14:m>
                <a:endParaRPr lang="en-US" altLang="zh-CN" b="0" dirty="0"/>
              </a:p>
              <a:p>
                <a:r>
                  <a:rPr lang="zh-CN" altLang="en-US" b="0" dirty="0"/>
                  <a:t>两数的最大公约数记为</a:t>
                </a:r>
                <a:r>
                  <a:rPr lang="en-US" altLang="zh-CN" dirty="0"/>
                  <a:t>GCD(</a:t>
                </a:r>
                <a:r>
                  <a:rPr lang="en-US" altLang="zh-CN" dirty="0" err="1"/>
                  <a:t>a,b</a:t>
                </a:r>
                <a:r>
                  <a:rPr lang="en-US" altLang="zh-CN" dirty="0"/>
                  <a:t>)</a:t>
                </a:r>
                <a:r>
                  <a:rPr lang="zh-CN" altLang="en-US" dirty="0"/>
                  <a:t>或</a:t>
                </a:r>
                <a:r>
                  <a:rPr lang="en-US" altLang="zh-CN" dirty="0"/>
                  <a:t>(</a:t>
                </a:r>
                <a:r>
                  <a:rPr lang="en-US" altLang="zh-CN" dirty="0" err="1"/>
                  <a:t>a,b</a:t>
                </a:r>
                <a:r>
                  <a:rPr lang="en-US" altLang="zh-CN" dirty="0"/>
                  <a:t>)</a:t>
                </a:r>
                <a:r>
                  <a:rPr lang="zh-CN" altLang="en-US" dirty="0"/>
                  <a:t>，两数的最小公倍数记为</a:t>
                </a:r>
                <a:r>
                  <a:rPr lang="en-US" altLang="zh-CN" dirty="0"/>
                  <a:t>LCM(</a:t>
                </a:r>
                <a:r>
                  <a:rPr lang="en-US" altLang="zh-CN" dirty="0" err="1"/>
                  <a:t>a,b</a:t>
                </a:r>
                <a:r>
                  <a:rPr lang="en-US" altLang="zh-CN" dirty="0"/>
                  <a:t>)</a:t>
                </a:r>
              </a:p>
              <a:p>
                <a:r>
                  <a:rPr lang="zh-CN" altLang="en-US" b="0" dirty="0"/>
                  <a:t>两数互质常转化为条件</a:t>
                </a:r>
                <a:r>
                  <a:rPr lang="en-US" altLang="zh-CN" b="0" dirty="0"/>
                  <a:t>GCD(</a:t>
                </a:r>
                <a:r>
                  <a:rPr lang="en-US" altLang="zh-CN" b="0" dirty="0" err="1"/>
                  <a:t>a,b</a:t>
                </a:r>
                <a:r>
                  <a:rPr lang="en-US" altLang="zh-CN" b="0" dirty="0"/>
                  <a:t>)=1</a:t>
                </a:r>
              </a:p>
              <a:p>
                <a:endParaRPr lang="zh-CN" altLang="en-US" dirty="0"/>
              </a:p>
            </p:txBody>
          </p:sp>
        </mc:Choice>
        <mc:Fallback xmlns="">
          <p:sp>
            <p:nvSpPr>
              <p:cNvPr id="2" name="内容占位符 1">
                <a:extLst>
                  <a:ext uri="{FF2B5EF4-FFF2-40B4-BE49-F238E27FC236}">
                    <a16:creationId xmlns:a16="http://schemas.microsoft.com/office/drawing/2014/main" id="{55FDD576-39B1-42C4-8A60-C7353745D33C}"/>
                  </a:ext>
                </a:extLst>
              </p:cNvPr>
              <p:cNvSpPr>
                <a:spLocks noGrp="1" noRot="1" noChangeAspect="1" noMove="1" noResize="1" noEditPoints="1" noAdjustHandles="1" noChangeArrowheads="1" noChangeShapeType="1" noTextEdit="1"/>
              </p:cNvSpPr>
              <p:nvPr>
                <p:ph idx="1"/>
              </p:nvPr>
            </p:nvSpPr>
            <p:spPr>
              <a:blipFill>
                <a:blip r:embed="rId2"/>
                <a:stretch>
                  <a:fillRect l="-1217" r="-40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2062D30-69E0-4EBA-BD34-72DD26E99C38}"/>
              </a:ext>
            </a:extLst>
          </p:cNvPr>
          <p:cNvSpPr>
            <a:spLocks noGrp="1"/>
          </p:cNvSpPr>
          <p:nvPr>
            <p:ph type="ctrTitle"/>
          </p:nvPr>
        </p:nvSpPr>
        <p:spPr/>
        <p:txBody>
          <a:bodyPr/>
          <a:lstStyle/>
          <a:p>
            <a:r>
              <a:rPr lang="zh-CN" altLang="en-US" dirty="0"/>
              <a:t>约数与倍数</a:t>
            </a:r>
          </a:p>
        </p:txBody>
      </p:sp>
      <p:sp>
        <p:nvSpPr>
          <p:cNvPr id="4" name="内容占位符 3">
            <a:extLst>
              <a:ext uri="{FF2B5EF4-FFF2-40B4-BE49-F238E27FC236}">
                <a16:creationId xmlns:a16="http://schemas.microsoft.com/office/drawing/2014/main" id="{BC020C5B-8508-44F9-8125-C1CF8F06F68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5480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B636ACE-8227-4178-A306-6B74CDDBDD54}"/>
              </a:ext>
            </a:extLst>
          </p:cNvPr>
          <p:cNvSpPr>
            <a:spLocks noGrp="1"/>
          </p:cNvSpPr>
          <p:nvPr>
            <p:ph idx="1"/>
          </p:nvPr>
        </p:nvSpPr>
        <p:spPr/>
        <p:txBody>
          <a:bodyPr>
            <a:noAutofit/>
          </a:bodyPr>
          <a:lstStyle/>
          <a:p>
            <a:pPr>
              <a:lnSpc>
                <a:spcPct val="1000"/>
              </a:lnSpc>
            </a:pPr>
            <a:r>
              <a:rPr lang="en-US" altLang="zh-CN" sz="100" dirty="0"/>
              <a:t>#include&lt;iostream&gt;</a:t>
            </a:r>
          </a:p>
          <a:p>
            <a:pPr>
              <a:lnSpc>
                <a:spcPct val="1000"/>
              </a:lnSpc>
            </a:pPr>
            <a:r>
              <a:rPr lang="en-US" altLang="zh-CN" sz="100" dirty="0"/>
              <a:t>#include&lt;</a:t>
            </a:r>
            <a:r>
              <a:rPr lang="en-US" altLang="zh-CN" sz="100" dirty="0" err="1"/>
              <a:t>cmath</a:t>
            </a:r>
            <a:r>
              <a:rPr lang="en-US" altLang="zh-CN" sz="100" dirty="0"/>
              <a:t>&gt;</a:t>
            </a:r>
          </a:p>
          <a:p>
            <a:pPr>
              <a:lnSpc>
                <a:spcPct val="1000"/>
              </a:lnSpc>
            </a:pPr>
            <a:r>
              <a:rPr lang="en-US" altLang="zh-CN" sz="100" dirty="0"/>
              <a:t>#include&lt;</a:t>
            </a:r>
            <a:r>
              <a:rPr lang="en-US" altLang="zh-CN" sz="100" dirty="0" err="1"/>
              <a:t>cstdlib</a:t>
            </a:r>
            <a:r>
              <a:rPr lang="en-US" altLang="zh-CN" sz="100" dirty="0"/>
              <a:t>&gt;</a:t>
            </a:r>
          </a:p>
          <a:p>
            <a:pPr>
              <a:lnSpc>
                <a:spcPct val="1000"/>
              </a:lnSpc>
            </a:pPr>
            <a:r>
              <a:rPr lang="en-US" altLang="zh-CN" sz="100" dirty="0"/>
              <a:t>using namespace std;</a:t>
            </a:r>
          </a:p>
          <a:p>
            <a:pPr>
              <a:lnSpc>
                <a:spcPct val="1000"/>
              </a:lnSpc>
            </a:pPr>
            <a:r>
              <a:rPr lang="en-US" altLang="zh-CN" sz="100" dirty="0"/>
              <a:t>#define M 110</a:t>
            </a:r>
          </a:p>
          <a:p>
            <a:pPr>
              <a:lnSpc>
                <a:spcPct val="1000"/>
              </a:lnSpc>
            </a:pPr>
            <a:r>
              <a:rPr lang="en-US" altLang="zh-CN" sz="100" dirty="0"/>
              <a:t>#define N 110</a:t>
            </a:r>
          </a:p>
          <a:p>
            <a:pPr>
              <a:lnSpc>
                <a:spcPct val="1000"/>
              </a:lnSpc>
            </a:pPr>
            <a:r>
              <a:rPr lang="en-US" altLang="zh-CN" sz="100" dirty="0"/>
              <a:t>#define EPS 1e-8</a:t>
            </a:r>
          </a:p>
          <a:p>
            <a:pPr>
              <a:lnSpc>
                <a:spcPct val="1000"/>
              </a:lnSpc>
            </a:pPr>
            <a:r>
              <a:rPr lang="en-US" altLang="zh-CN" sz="100" dirty="0"/>
              <a:t>#define INF 1e18</a:t>
            </a:r>
          </a:p>
          <a:p>
            <a:pPr>
              <a:lnSpc>
                <a:spcPct val="1000"/>
              </a:lnSpc>
            </a:pPr>
            <a:r>
              <a:rPr lang="en-US" altLang="zh-CN" sz="100" dirty="0"/>
              <a:t>int </a:t>
            </a:r>
            <a:r>
              <a:rPr lang="en-US" altLang="zh-CN" sz="100" dirty="0" err="1"/>
              <a:t>n,m</a:t>
            </a:r>
            <a:r>
              <a:rPr lang="en-US" altLang="zh-CN" sz="100" dirty="0"/>
              <a:t>;</a:t>
            </a:r>
          </a:p>
          <a:p>
            <a:pPr>
              <a:lnSpc>
                <a:spcPct val="1000"/>
              </a:lnSpc>
            </a:pPr>
            <a:r>
              <a:rPr lang="en-US" altLang="zh-CN" sz="100" dirty="0"/>
              <a:t>double a[M][N];//a[0][</a:t>
            </a:r>
            <a:r>
              <a:rPr lang="en-US" altLang="zh-CN" sz="100" dirty="0" err="1"/>
              <a:t>i</a:t>
            </a:r>
            <a:r>
              <a:rPr lang="en-US" altLang="zh-CN" sz="100" dirty="0"/>
              <a:t>]</a:t>
            </a:r>
            <a:r>
              <a:rPr lang="zh-CN" altLang="en-US" sz="100" dirty="0"/>
              <a:t>是目标函数中</a:t>
            </a:r>
            <a:r>
              <a:rPr lang="en-US" altLang="zh-CN" sz="100" dirty="0"/>
              <a:t>xi</a:t>
            </a:r>
            <a:r>
              <a:rPr lang="zh-CN" altLang="en-US" sz="100" dirty="0"/>
              <a:t>的系数；</a:t>
            </a:r>
            <a:r>
              <a:rPr lang="en-US" altLang="zh-CN" sz="100" dirty="0"/>
              <a:t>a[k][</a:t>
            </a:r>
            <a:r>
              <a:rPr lang="en-US" altLang="zh-CN" sz="100" dirty="0" err="1"/>
              <a:t>i</a:t>
            </a:r>
            <a:r>
              <a:rPr lang="en-US" altLang="zh-CN" sz="100" dirty="0"/>
              <a:t>]</a:t>
            </a:r>
            <a:r>
              <a:rPr lang="zh-CN" altLang="en-US" sz="100" dirty="0"/>
              <a:t>是第</a:t>
            </a:r>
            <a:r>
              <a:rPr lang="en-US" altLang="zh-CN" sz="100" dirty="0"/>
              <a:t>k</a:t>
            </a:r>
            <a:r>
              <a:rPr lang="zh-CN" altLang="en-US" sz="100" dirty="0"/>
              <a:t>条约束中第</a:t>
            </a:r>
            <a:r>
              <a:rPr lang="en-US" altLang="zh-CN" sz="100" dirty="0" err="1"/>
              <a:t>i</a:t>
            </a:r>
            <a:r>
              <a:rPr lang="zh-CN" altLang="en-US" sz="100" dirty="0"/>
              <a:t>个位置的变量的系数，</a:t>
            </a:r>
            <a:r>
              <a:rPr lang="en-US" altLang="zh-CN" sz="100" dirty="0"/>
              <a:t>a[k][0]</a:t>
            </a:r>
            <a:r>
              <a:rPr lang="zh-CN" altLang="en-US" sz="100" dirty="0"/>
              <a:t>是第</a:t>
            </a:r>
            <a:r>
              <a:rPr lang="en-US" altLang="zh-CN" sz="100" dirty="0"/>
              <a:t>k</a:t>
            </a:r>
            <a:r>
              <a:rPr lang="zh-CN" altLang="en-US" sz="100" dirty="0"/>
              <a:t>条约束中的常数值</a:t>
            </a:r>
          </a:p>
          <a:p>
            <a:pPr>
              <a:lnSpc>
                <a:spcPct val="1000"/>
              </a:lnSpc>
            </a:pPr>
            <a:r>
              <a:rPr lang="en-US" altLang="zh-CN" sz="100" dirty="0"/>
              <a:t>int id[N+M];//id[1~n]</a:t>
            </a:r>
            <a:r>
              <a:rPr lang="zh-CN" altLang="en-US" sz="100" dirty="0"/>
              <a:t>记录了约束矩阵等号右边第</a:t>
            </a:r>
            <a:r>
              <a:rPr lang="en-US" altLang="zh-CN" sz="100" dirty="0" err="1"/>
              <a:t>i</a:t>
            </a:r>
            <a:r>
              <a:rPr lang="zh-CN" altLang="en-US" sz="100" dirty="0"/>
              <a:t>个位置对应的是</a:t>
            </a:r>
            <a:r>
              <a:rPr lang="en-US" altLang="zh-CN" sz="100" dirty="0" err="1"/>
              <a:t>x_id</a:t>
            </a:r>
            <a:r>
              <a:rPr lang="en-US" altLang="zh-CN" sz="100" dirty="0"/>
              <a:t>[</a:t>
            </a:r>
            <a:r>
              <a:rPr lang="en-US" altLang="zh-CN" sz="100" dirty="0" err="1"/>
              <a:t>i</a:t>
            </a:r>
            <a:r>
              <a:rPr lang="en-US" altLang="zh-CN" sz="100" dirty="0"/>
              <a:t>];id[</a:t>
            </a:r>
            <a:r>
              <a:rPr lang="en-US" altLang="zh-CN" sz="100" dirty="0" err="1"/>
              <a:t>n+k</a:t>
            </a:r>
            <a:r>
              <a:rPr lang="en-US" altLang="zh-CN" sz="100" dirty="0"/>
              <a:t>]</a:t>
            </a:r>
            <a:r>
              <a:rPr lang="zh-CN" altLang="en-US" sz="100" dirty="0"/>
              <a:t>记录了第</a:t>
            </a:r>
            <a:r>
              <a:rPr lang="en-US" altLang="zh-CN" sz="100" dirty="0"/>
              <a:t>k</a:t>
            </a:r>
            <a:r>
              <a:rPr lang="zh-CN" altLang="en-US" sz="100" dirty="0"/>
              <a:t>条约束的松弛变量是</a:t>
            </a:r>
            <a:r>
              <a:rPr lang="en-US" altLang="zh-CN" sz="100" dirty="0" err="1"/>
              <a:t>x_id</a:t>
            </a:r>
            <a:r>
              <a:rPr lang="en-US" altLang="zh-CN" sz="100" dirty="0"/>
              <a:t>[</a:t>
            </a:r>
            <a:r>
              <a:rPr lang="en-US" altLang="zh-CN" sz="100" dirty="0" err="1"/>
              <a:t>n+k</a:t>
            </a:r>
            <a:r>
              <a:rPr lang="en-US" altLang="zh-CN" sz="100" dirty="0"/>
              <a:t>]</a:t>
            </a:r>
          </a:p>
          <a:p>
            <a:pPr>
              <a:lnSpc>
                <a:spcPct val="1000"/>
              </a:lnSpc>
            </a:pPr>
            <a:r>
              <a:rPr lang="en-US" altLang="zh-CN" sz="100" dirty="0"/>
              <a:t>void pivot(int </a:t>
            </a:r>
            <a:r>
              <a:rPr lang="en-US" altLang="zh-CN" sz="100" dirty="0" err="1"/>
              <a:t>l,int</a:t>
            </a:r>
            <a:r>
              <a:rPr lang="en-US" altLang="zh-CN" sz="100" dirty="0"/>
              <a:t> e)//</a:t>
            </a:r>
            <a:r>
              <a:rPr lang="zh-CN" altLang="en-US" sz="100" dirty="0"/>
              <a:t>要增大等号右边第</a:t>
            </a:r>
            <a:r>
              <a:rPr lang="en-US" altLang="zh-CN" sz="100" dirty="0"/>
              <a:t>e</a:t>
            </a:r>
            <a:r>
              <a:rPr lang="zh-CN" altLang="en-US" sz="100" dirty="0"/>
              <a:t>个变量即</a:t>
            </a:r>
            <a:r>
              <a:rPr lang="en-US" altLang="zh-CN" sz="100" dirty="0" err="1"/>
              <a:t>x_id</a:t>
            </a:r>
            <a:r>
              <a:rPr lang="en-US" altLang="zh-CN" sz="100" dirty="0"/>
              <a:t>[e]</a:t>
            </a:r>
            <a:r>
              <a:rPr lang="zh-CN" altLang="en-US" sz="100" dirty="0"/>
              <a:t>，限制此变量最紧的是第</a:t>
            </a:r>
            <a:r>
              <a:rPr lang="en-US" altLang="zh-CN" sz="100" dirty="0"/>
              <a:t>l</a:t>
            </a:r>
            <a:r>
              <a:rPr lang="zh-CN" altLang="en-US" sz="100" dirty="0"/>
              <a:t>条限制</a:t>
            </a:r>
          </a:p>
          <a:p>
            <a:pPr>
              <a:lnSpc>
                <a:spcPct val="1000"/>
              </a:lnSpc>
            </a:pPr>
            <a:r>
              <a:rPr lang="en-US" altLang="zh-CN" sz="100" dirty="0"/>
              <a:t>{</a:t>
            </a:r>
          </a:p>
          <a:p>
            <a:pPr>
              <a:lnSpc>
                <a:spcPct val="1000"/>
              </a:lnSpc>
            </a:pPr>
            <a:r>
              <a:rPr lang="en-US" altLang="zh-CN" sz="100" dirty="0"/>
              <a:t>    swap(id[e],id[</a:t>
            </a:r>
            <a:r>
              <a:rPr lang="en-US" altLang="zh-CN" sz="100" dirty="0" err="1"/>
              <a:t>n+l</a:t>
            </a:r>
            <a:r>
              <a:rPr lang="en-US" altLang="zh-CN" sz="100" dirty="0"/>
              <a:t>]);//</a:t>
            </a:r>
            <a:r>
              <a:rPr lang="zh-CN" altLang="en-US" sz="100" dirty="0"/>
              <a:t>原本的</a:t>
            </a:r>
            <a:r>
              <a:rPr lang="en-US" altLang="zh-CN" sz="100" dirty="0" err="1"/>
              <a:t>x_id</a:t>
            </a:r>
            <a:r>
              <a:rPr lang="en-US" altLang="zh-CN" sz="100" dirty="0"/>
              <a:t>[e]</a:t>
            </a:r>
            <a:r>
              <a:rPr lang="zh-CN" altLang="en-US" sz="100" dirty="0"/>
              <a:t>增大，变成了松弛变量；原本的第</a:t>
            </a:r>
            <a:r>
              <a:rPr lang="en-US" altLang="zh-CN" sz="100" dirty="0"/>
              <a:t>l</a:t>
            </a:r>
            <a:r>
              <a:rPr lang="zh-CN" altLang="en-US" sz="100" dirty="0"/>
              <a:t>条约束的松弛变量变为</a:t>
            </a:r>
            <a:r>
              <a:rPr lang="en-US" altLang="zh-CN" sz="100" dirty="0"/>
              <a:t>0</a:t>
            </a:r>
            <a:r>
              <a:rPr lang="zh-CN" altLang="en-US" sz="100" dirty="0"/>
              <a:t>，到等号右边取代</a:t>
            </a:r>
            <a:r>
              <a:rPr lang="en-US" altLang="zh-CN" sz="100" dirty="0" err="1"/>
              <a:t>x_id</a:t>
            </a:r>
            <a:r>
              <a:rPr lang="en-US" altLang="zh-CN" sz="100" dirty="0"/>
              <a:t>[e]</a:t>
            </a:r>
          </a:p>
          <a:p>
            <a:pPr>
              <a:lnSpc>
                <a:spcPct val="1000"/>
              </a:lnSpc>
            </a:pPr>
            <a:r>
              <a:rPr lang="en-US" altLang="zh-CN" sz="100" dirty="0"/>
              <a:t>    double t=a[l][e];//</a:t>
            </a:r>
            <a:r>
              <a:rPr lang="zh-CN" altLang="en-US" sz="100" dirty="0"/>
              <a:t>新的松弛变量的系数</a:t>
            </a:r>
          </a:p>
          <a:p>
            <a:pPr>
              <a:lnSpc>
                <a:spcPct val="1000"/>
              </a:lnSpc>
            </a:pPr>
            <a:r>
              <a:rPr lang="zh-CN" altLang="en-US" sz="100" dirty="0"/>
              <a:t>    </a:t>
            </a:r>
            <a:r>
              <a:rPr lang="en-US" altLang="zh-CN" sz="100" dirty="0"/>
              <a:t>a[l][e]=1;//</a:t>
            </a:r>
            <a:r>
              <a:rPr lang="zh-CN" altLang="en-US" sz="100" dirty="0"/>
              <a:t>完成移项</a:t>
            </a:r>
          </a:p>
          <a:p>
            <a:pPr>
              <a:lnSpc>
                <a:spcPct val="1000"/>
              </a:lnSpc>
            </a:pPr>
            <a:r>
              <a:rPr lang="zh-CN" altLang="en-US" sz="100" dirty="0"/>
              <a:t>    </a:t>
            </a:r>
            <a:r>
              <a:rPr lang="en-US" altLang="zh-CN" sz="100" dirty="0"/>
              <a:t>for(int j=0;j&lt;=n;++j)</a:t>
            </a:r>
          </a:p>
          <a:p>
            <a:pPr>
              <a:lnSpc>
                <a:spcPct val="1000"/>
              </a:lnSpc>
            </a:pPr>
            <a:r>
              <a:rPr lang="en-US" altLang="zh-CN" sz="100" dirty="0"/>
              <a:t>        a[l][j]/=t;//</a:t>
            </a:r>
            <a:r>
              <a:rPr lang="zh-CN" altLang="en-US" sz="100" dirty="0"/>
              <a:t>为了将松弛变量的系数变成</a:t>
            </a:r>
            <a:r>
              <a:rPr lang="en-US" altLang="zh-CN" sz="100" dirty="0"/>
              <a:t>1</a:t>
            </a:r>
            <a:r>
              <a:rPr lang="zh-CN" altLang="en-US" sz="100" dirty="0"/>
              <a:t>，第</a:t>
            </a:r>
            <a:r>
              <a:rPr lang="en-US" altLang="zh-CN" sz="100" dirty="0"/>
              <a:t>l</a:t>
            </a:r>
            <a:r>
              <a:rPr lang="zh-CN" altLang="en-US" sz="100" dirty="0"/>
              <a:t>条等式整个除以松弛变量的系数</a:t>
            </a:r>
          </a:p>
          <a:p>
            <a:pPr>
              <a:lnSpc>
                <a:spcPct val="1000"/>
              </a:lnSpc>
            </a:pPr>
            <a:r>
              <a:rPr lang="zh-CN" altLang="en-US" sz="100" dirty="0"/>
              <a:t>    </a:t>
            </a:r>
            <a:r>
              <a:rPr lang="en-US" altLang="zh-CN" sz="100" dirty="0"/>
              <a:t>for(int </a:t>
            </a:r>
            <a:r>
              <a:rPr lang="en-US" altLang="zh-CN" sz="100" dirty="0" err="1"/>
              <a:t>i</a:t>
            </a:r>
            <a:r>
              <a:rPr lang="en-US" altLang="zh-CN" sz="100" dirty="0"/>
              <a:t>=0;i&lt;=m;++</a:t>
            </a:r>
            <a:r>
              <a:rPr lang="en-US" altLang="zh-CN" sz="100" dirty="0" err="1"/>
              <a:t>i</a:t>
            </a:r>
            <a:r>
              <a:rPr lang="en-US" altLang="zh-CN" sz="100" dirty="0"/>
              <a:t>)//</a:t>
            </a:r>
            <a:r>
              <a:rPr lang="zh-CN" altLang="en-US" sz="100" dirty="0"/>
              <a:t>将第</a:t>
            </a:r>
            <a:r>
              <a:rPr lang="en-US" altLang="zh-CN" sz="100" dirty="0"/>
              <a:t>l</a:t>
            </a:r>
            <a:r>
              <a:rPr lang="zh-CN" altLang="en-US" sz="100" dirty="0"/>
              <a:t>条方程带入其它方程</a:t>
            </a:r>
            <a:r>
              <a:rPr lang="en-US" altLang="zh-CN" sz="100" dirty="0"/>
              <a:t>,</a:t>
            </a:r>
            <a:r>
              <a:rPr lang="zh-CN" altLang="en-US" sz="100" dirty="0"/>
              <a:t>从</a:t>
            </a:r>
            <a:r>
              <a:rPr lang="en-US" altLang="zh-CN" sz="100" dirty="0"/>
              <a:t>0</a:t>
            </a:r>
            <a:r>
              <a:rPr lang="zh-CN" altLang="en-US" sz="100" dirty="0"/>
              <a:t>开始使得目标函数也被代入</a:t>
            </a:r>
          </a:p>
          <a:p>
            <a:pPr>
              <a:lnSpc>
                <a:spcPct val="1000"/>
              </a:lnSpc>
            </a:pPr>
            <a:r>
              <a:rPr lang="zh-CN" altLang="en-US" sz="100" dirty="0"/>
              <a:t>        </a:t>
            </a:r>
            <a:r>
              <a:rPr lang="en-US" altLang="zh-CN" sz="100" dirty="0"/>
              <a:t>if(fabs(a[</a:t>
            </a:r>
            <a:r>
              <a:rPr lang="en-US" altLang="zh-CN" sz="100" dirty="0" err="1"/>
              <a:t>i</a:t>
            </a:r>
            <a:r>
              <a:rPr lang="en-US" altLang="zh-CN" sz="100" dirty="0"/>
              <a:t>][e])&gt;EPS&amp;&amp;</a:t>
            </a:r>
            <a:r>
              <a:rPr lang="en-US" altLang="zh-CN" sz="100" dirty="0" err="1"/>
              <a:t>i</a:t>
            </a:r>
            <a:r>
              <a:rPr lang="en-US" altLang="zh-CN" sz="100" dirty="0"/>
              <a:t>!=l)</a:t>
            </a:r>
          </a:p>
          <a:p>
            <a:pPr>
              <a:lnSpc>
                <a:spcPct val="1000"/>
              </a:lnSpc>
            </a:pPr>
            <a:r>
              <a:rPr lang="en-US" altLang="zh-CN" sz="100" dirty="0"/>
              <a:t>        {</a:t>
            </a:r>
          </a:p>
          <a:p>
            <a:pPr>
              <a:lnSpc>
                <a:spcPct val="1000"/>
              </a:lnSpc>
            </a:pPr>
            <a:r>
              <a:rPr lang="en-US" altLang="zh-CN" sz="100" dirty="0"/>
              <a:t>            t=a[</a:t>
            </a:r>
            <a:r>
              <a:rPr lang="en-US" altLang="zh-CN" sz="100" dirty="0" err="1"/>
              <a:t>i</a:t>
            </a:r>
            <a:r>
              <a:rPr lang="en-US" altLang="zh-CN" sz="100" dirty="0"/>
              <a:t>][e],a[</a:t>
            </a:r>
            <a:r>
              <a:rPr lang="en-US" altLang="zh-CN" sz="100" dirty="0" err="1"/>
              <a:t>i</a:t>
            </a:r>
            <a:r>
              <a:rPr lang="en-US" altLang="zh-CN" sz="100" dirty="0"/>
              <a:t>][e]=0;</a:t>
            </a:r>
          </a:p>
          <a:p>
            <a:pPr>
              <a:lnSpc>
                <a:spcPct val="1000"/>
              </a:lnSpc>
            </a:pPr>
            <a:r>
              <a:rPr lang="en-US" altLang="zh-CN" sz="100" dirty="0"/>
              <a:t>            for(int j=0;j&lt;=n;++j)</a:t>
            </a:r>
          </a:p>
          <a:p>
            <a:pPr>
              <a:lnSpc>
                <a:spcPct val="1000"/>
              </a:lnSpc>
            </a:pPr>
            <a:r>
              <a:rPr lang="en-US" altLang="zh-CN" sz="100" dirty="0"/>
              <a:t>                a[</a:t>
            </a:r>
            <a:r>
              <a:rPr lang="en-US" altLang="zh-CN" sz="100" dirty="0" err="1"/>
              <a:t>i</a:t>
            </a:r>
            <a:r>
              <a:rPr lang="en-US" altLang="zh-CN" sz="100" dirty="0"/>
              <a:t>][j]-=t*a[l][j];</a:t>
            </a:r>
          </a:p>
          <a:p>
            <a:pPr>
              <a:lnSpc>
                <a:spcPct val="1000"/>
              </a:lnSpc>
            </a:pPr>
            <a:r>
              <a:rPr lang="en-US" altLang="zh-CN" sz="100" dirty="0"/>
              <a:t>        }</a:t>
            </a:r>
          </a:p>
          <a:p>
            <a:pPr>
              <a:lnSpc>
                <a:spcPct val="1000"/>
              </a:lnSpc>
            </a:pPr>
            <a:r>
              <a:rPr lang="en-US" altLang="zh-CN" sz="100" dirty="0"/>
              <a:t>}</a:t>
            </a:r>
          </a:p>
          <a:p>
            <a:pPr>
              <a:lnSpc>
                <a:spcPct val="1000"/>
              </a:lnSpc>
            </a:pPr>
            <a:r>
              <a:rPr lang="en-US" altLang="zh-CN" sz="100" dirty="0"/>
              <a:t>bool </a:t>
            </a:r>
            <a:r>
              <a:rPr lang="en-US" altLang="zh-CN" sz="100" dirty="0" err="1"/>
              <a:t>InitSimplex</a:t>
            </a:r>
            <a:r>
              <a:rPr lang="en-US" altLang="zh-CN" sz="100" dirty="0"/>
              <a:t>()//</a:t>
            </a:r>
            <a:r>
              <a:rPr lang="zh-CN" altLang="en-US" sz="100" dirty="0"/>
              <a:t>判断是否有解，如果有解，通过随机</a:t>
            </a:r>
            <a:r>
              <a:rPr lang="en-US" altLang="zh-CN" sz="100" dirty="0"/>
              <a:t>Pivot</a:t>
            </a:r>
            <a:r>
              <a:rPr lang="zh-CN" altLang="en-US" sz="100" dirty="0"/>
              <a:t>将约束矩阵调节成等号右边全</a:t>
            </a:r>
            <a:r>
              <a:rPr lang="en-US" altLang="zh-CN" sz="100" dirty="0"/>
              <a:t>0</a:t>
            </a:r>
            <a:r>
              <a:rPr lang="zh-CN" altLang="en-US" sz="100" dirty="0"/>
              <a:t>的初始解</a:t>
            </a:r>
          </a:p>
          <a:p>
            <a:pPr>
              <a:lnSpc>
                <a:spcPct val="1000"/>
              </a:lnSpc>
            </a:pPr>
            <a:r>
              <a:rPr lang="en-US" altLang="zh-CN" sz="100" dirty="0"/>
              <a:t>{</a:t>
            </a:r>
          </a:p>
          <a:p>
            <a:pPr>
              <a:lnSpc>
                <a:spcPct val="1000"/>
              </a:lnSpc>
            </a:pPr>
            <a:r>
              <a:rPr lang="en-US" altLang="zh-CN" sz="100" dirty="0"/>
              <a:t>    int </a:t>
            </a:r>
            <a:r>
              <a:rPr lang="en-US" altLang="zh-CN" sz="100" dirty="0" err="1"/>
              <a:t>l,e</a:t>
            </a:r>
            <a:r>
              <a:rPr lang="en-US" altLang="zh-CN" sz="100" dirty="0"/>
              <a:t>;</a:t>
            </a:r>
          </a:p>
          <a:p>
            <a:pPr>
              <a:lnSpc>
                <a:spcPct val="1000"/>
              </a:lnSpc>
            </a:pPr>
            <a:r>
              <a:rPr lang="en-US" altLang="zh-CN" sz="100" dirty="0"/>
              <a:t>    </a:t>
            </a:r>
            <a:r>
              <a:rPr lang="en-US" altLang="zh-CN" sz="100" dirty="0" err="1"/>
              <a:t>srand</a:t>
            </a:r>
            <a:r>
              <a:rPr lang="en-US" altLang="zh-CN" sz="100" dirty="0"/>
              <a:t>(19260817);</a:t>
            </a:r>
          </a:p>
          <a:p>
            <a:pPr>
              <a:lnSpc>
                <a:spcPct val="1000"/>
              </a:lnSpc>
            </a:pPr>
            <a:r>
              <a:rPr lang="en-US" altLang="zh-CN" sz="100" dirty="0"/>
              <a:t>    while(1)</a:t>
            </a:r>
          </a:p>
          <a:p>
            <a:pPr>
              <a:lnSpc>
                <a:spcPct val="1000"/>
              </a:lnSpc>
            </a:pPr>
            <a:r>
              <a:rPr lang="en-US" altLang="zh-CN" sz="100" dirty="0"/>
              <a:t>    {</a:t>
            </a:r>
          </a:p>
          <a:p>
            <a:pPr>
              <a:lnSpc>
                <a:spcPct val="1000"/>
              </a:lnSpc>
            </a:pPr>
            <a:r>
              <a:rPr lang="en-US" altLang="zh-CN" sz="100" dirty="0"/>
              <a:t>        l=0,e=0;</a:t>
            </a:r>
          </a:p>
          <a:p>
            <a:pPr>
              <a:lnSpc>
                <a:spcPct val="1000"/>
              </a:lnSpc>
            </a:pPr>
            <a:r>
              <a:rPr lang="en-US" altLang="zh-CN" sz="100" dirty="0"/>
              <a:t>        for(int </a:t>
            </a:r>
            <a:r>
              <a:rPr lang="en-US" altLang="zh-CN" sz="100" dirty="0" err="1"/>
              <a:t>i</a:t>
            </a:r>
            <a:r>
              <a:rPr lang="en-US" altLang="zh-CN" sz="100" dirty="0"/>
              <a:t>=1;i&lt;=m;++</a:t>
            </a:r>
            <a:r>
              <a:rPr lang="en-US" altLang="zh-CN" sz="100" dirty="0" err="1"/>
              <a:t>i</a:t>
            </a:r>
            <a:r>
              <a:rPr lang="en-US" altLang="zh-CN" sz="100" dirty="0"/>
              <a:t>)</a:t>
            </a:r>
          </a:p>
          <a:p>
            <a:pPr>
              <a:lnSpc>
                <a:spcPct val="1000"/>
              </a:lnSpc>
            </a:pPr>
            <a:r>
              <a:rPr lang="en-US" altLang="zh-CN" sz="100" dirty="0"/>
              <a:t>            if(a[</a:t>
            </a:r>
            <a:r>
              <a:rPr lang="en-US" altLang="zh-CN" sz="100" dirty="0" err="1"/>
              <a:t>i</a:t>
            </a:r>
            <a:r>
              <a:rPr lang="en-US" altLang="zh-CN" sz="100" dirty="0"/>
              <a:t>][0]&lt;-EPS&amp;&amp;(!l||(rand()&amp;1)))//</a:t>
            </a:r>
            <a:r>
              <a:rPr lang="zh-CN" altLang="en-US" sz="100" dirty="0"/>
              <a:t>一个全</a:t>
            </a:r>
            <a:r>
              <a:rPr lang="en-US" altLang="zh-CN" sz="100" dirty="0"/>
              <a:t>0</a:t>
            </a:r>
            <a:r>
              <a:rPr lang="zh-CN" altLang="en-US" sz="100" dirty="0"/>
              <a:t>解不合法，说明等号右边全</a:t>
            </a:r>
            <a:r>
              <a:rPr lang="en-US" altLang="zh-CN" sz="100" dirty="0"/>
              <a:t>0</a:t>
            </a:r>
            <a:r>
              <a:rPr lang="zh-CN" altLang="en-US" sz="100" dirty="0"/>
              <a:t>时，有松弛变量小于</a:t>
            </a:r>
            <a:r>
              <a:rPr lang="en-US" altLang="zh-CN" sz="100" dirty="0"/>
              <a:t>0</a:t>
            </a:r>
            <a:r>
              <a:rPr lang="zh-CN" altLang="en-US" sz="100" dirty="0"/>
              <a:t>，即有常数小于</a:t>
            </a:r>
            <a:r>
              <a:rPr lang="en-US" altLang="zh-CN" sz="100" dirty="0"/>
              <a:t>0</a:t>
            </a:r>
            <a:endParaRPr lang="zh-CN" altLang="en-US" sz="100" dirty="0"/>
          </a:p>
          <a:p>
            <a:pPr>
              <a:lnSpc>
                <a:spcPct val="1000"/>
              </a:lnSpc>
            </a:pPr>
            <a:r>
              <a:rPr lang="zh-CN" altLang="en-US" sz="100" dirty="0"/>
              <a:t>                </a:t>
            </a:r>
            <a:r>
              <a:rPr lang="en-US" altLang="zh-CN" sz="100" dirty="0"/>
              <a:t>l=</a:t>
            </a:r>
            <a:r>
              <a:rPr lang="en-US" altLang="zh-CN" sz="100" dirty="0" err="1"/>
              <a:t>i</a:t>
            </a:r>
            <a:r>
              <a:rPr lang="en-US" altLang="zh-CN" sz="100" dirty="0"/>
              <a:t>;//</a:t>
            </a:r>
            <a:r>
              <a:rPr lang="zh-CN" altLang="en-US" sz="100" dirty="0"/>
              <a:t>这里即是在寻找常数小于</a:t>
            </a:r>
            <a:r>
              <a:rPr lang="en-US" altLang="zh-CN" sz="100" dirty="0"/>
              <a:t>0</a:t>
            </a:r>
            <a:r>
              <a:rPr lang="zh-CN" altLang="en-US" sz="100" dirty="0"/>
              <a:t>的约束条件，加入随机以防被卡</a:t>
            </a:r>
          </a:p>
          <a:p>
            <a:pPr>
              <a:lnSpc>
                <a:spcPct val="1000"/>
              </a:lnSpc>
            </a:pPr>
            <a:r>
              <a:rPr lang="zh-CN" altLang="en-US" sz="100" dirty="0"/>
              <a:t>        </a:t>
            </a:r>
            <a:r>
              <a:rPr lang="en-US" altLang="zh-CN" sz="100" dirty="0"/>
              <a:t>if(!l)//</a:t>
            </a:r>
            <a:r>
              <a:rPr lang="zh-CN" altLang="en-US" sz="100" dirty="0"/>
              <a:t>没有常数小于</a:t>
            </a:r>
            <a:r>
              <a:rPr lang="en-US" altLang="zh-CN" sz="100" dirty="0"/>
              <a:t>0</a:t>
            </a:r>
            <a:r>
              <a:rPr lang="zh-CN" altLang="en-US" sz="100" dirty="0"/>
              <a:t>的约数条件，等号右边全</a:t>
            </a:r>
            <a:r>
              <a:rPr lang="en-US" altLang="zh-CN" sz="100" dirty="0"/>
              <a:t>0</a:t>
            </a:r>
            <a:r>
              <a:rPr lang="zh-CN" altLang="en-US" sz="100" dirty="0"/>
              <a:t>解合法，可以进行单纯形</a:t>
            </a:r>
          </a:p>
          <a:p>
            <a:pPr>
              <a:lnSpc>
                <a:spcPct val="1000"/>
              </a:lnSpc>
            </a:pPr>
            <a:r>
              <a:rPr lang="zh-CN" altLang="en-US" sz="100" dirty="0"/>
              <a:t>            </a:t>
            </a:r>
            <a:r>
              <a:rPr lang="en-US" altLang="zh-CN" sz="100" dirty="0"/>
              <a:t>return 1;</a:t>
            </a:r>
          </a:p>
          <a:p>
            <a:pPr>
              <a:lnSpc>
                <a:spcPct val="1000"/>
              </a:lnSpc>
            </a:pPr>
            <a:r>
              <a:rPr lang="en-US" altLang="zh-CN" sz="100" dirty="0"/>
              <a:t>        for(int j=1;j&lt;=n;++j)//</a:t>
            </a:r>
            <a:r>
              <a:rPr lang="zh-CN" altLang="en-US" sz="100" dirty="0"/>
              <a:t>找一个系数是负的变量，</a:t>
            </a:r>
            <a:r>
              <a:rPr lang="en-US" altLang="zh-CN" sz="100" dirty="0"/>
              <a:t>Pivot</a:t>
            </a:r>
            <a:r>
              <a:rPr lang="zh-CN" altLang="en-US" sz="100" dirty="0"/>
              <a:t>移项后所在约束方程整个被除了一个负数，常数就变正了</a:t>
            </a:r>
          </a:p>
          <a:p>
            <a:pPr>
              <a:lnSpc>
                <a:spcPct val="1000"/>
              </a:lnSpc>
            </a:pPr>
            <a:r>
              <a:rPr lang="zh-CN" altLang="en-US" sz="100" dirty="0"/>
              <a:t>            </a:t>
            </a:r>
            <a:r>
              <a:rPr lang="en-US" altLang="zh-CN" sz="100" dirty="0"/>
              <a:t>if(a[l][j]&lt;-EPS&amp;&amp;(!e||(rand()&amp;1)))//</a:t>
            </a:r>
            <a:r>
              <a:rPr lang="zh-CN" altLang="en-US" sz="100" dirty="0"/>
              <a:t>假如随机以防被卡</a:t>
            </a:r>
          </a:p>
          <a:p>
            <a:pPr>
              <a:lnSpc>
                <a:spcPct val="1000"/>
              </a:lnSpc>
            </a:pPr>
            <a:r>
              <a:rPr lang="zh-CN" altLang="en-US" sz="100" dirty="0"/>
              <a:t>                </a:t>
            </a:r>
            <a:r>
              <a:rPr lang="en-US" altLang="zh-CN" sz="100" dirty="0"/>
              <a:t>e=j;</a:t>
            </a:r>
          </a:p>
          <a:p>
            <a:pPr>
              <a:lnSpc>
                <a:spcPct val="1000"/>
              </a:lnSpc>
            </a:pPr>
            <a:r>
              <a:rPr lang="en-US" altLang="zh-CN" sz="100" dirty="0"/>
              <a:t>            if(!e)</a:t>
            </a:r>
          </a:p>
          <a:p>
            <a:pPr>
              <a:lnSpc>
                <a:spcPct val="1000"/>
              </a:lnSpc>
            </a:pPr>
            <a:r>
              <a:rPr lang="en-US" altLang="zh-CN" sz="100" dirty="0"/>
              <a:t>            {</a:t>
            </a:r>
          </a:p>
          <a:p>
            <a:pPr>
              <a:lnSpc>
                <a:spcPct val="1000"/>
              </a:lnSpc>
            </a:pPr>
            <a:r>
              <a:rPr lang="en-US" altLang="zh-CN" sz="100" dirty="0"/>
              <a:t>                </a:t>
            </a:r>
            <a:r>
              <a:rPr lang="en-US" altLang="zh-CN" sz="100" dirty="0" err="1"/>
              <a:t>cout</a:t>
            </a:r>
            <a:r>
              <a:rPr lang="en-US" altLang="zh-CN" sz="100" dirty="0"/>
              <a:t>&lt;&lt;"Infeasible"&lt;&lt;</a:t>
            </a:r>
            <a:r>
              <a:rPr lang="en-US" altLang="zh-CN" sz="100" dirty="0" err="1"/>
              <a:t>endl</a:t>
            </a:r>
            <a:r>
              <a:rPr lang="en-US" altLang="zh-CN" sz="100" dirty="0"/>
              <a:t>;</a:t>
            </a:r>
          </a:p>
          <a:p>
            <a:pPr>
              <a:lnSpc>
                <a:spcPct val="1000"/>
              </a:lnSpc>
            </a:pPr>
            <a:r>
              <a:rPr lang="en-US" altLang="zh-CN" sz="100" dirty="0"/>
              <a:t>                return 0;</a:t>
            </a:r>
          </a:p>
          <a:p>
            <a:pPr>
              <a:lnSpc>
                <a:spcPct val="1000"/>
              </a:lnSpc>
            </a:pPr>
            <a:r>
              <a:rPr lang="en-US" altLang="zh-CN" sz="100" dirty="0"/>
              <a:t>            }</a:t>
            </a:r>
          </a:p>
          <a:p>
            <a:pPr>
              <a:lnSpc>
                <a:spcPct val="1000"/>
              </a:lnSpc>
            </a:pPr>
            <a:r>
              <a:rPr lang="en-US" altLang="zh-CN" sz="100" dirty="0"/>
              <a:t>        pivot(</a:t>
            </a:r>
            <a:r>
              <a:rPr lang="en-US" altLang="zh-CN" sz="100" dirty="0" err="1"/>
              <a:t>l,e</a:t>
            </a:r>
            <a:r>
              <a:rPr lang="en-US" altLang="zh-CN" sz="100" dirty="0"/>
              <a:t>);//Pivot</a:t>
            </a:r>
            <a:r>
              <a:rPr lang="zh-CN" altLang="en-US" sz="100" dirty="0"/>
              <a:t>以消除这个负常数</a:t>
            </a:r>
          </a:p>
          <a:p>
            <a:pPr>
              <a:lnSpc>
                <a:spcPct val="1000"/>
              </a:lnSpc>
            </a:pPr>
            <a:r>
              <a:rPr lang="zh-CN" altLang="en-US" sz="100" dirty="0"/>
              <a:t>    </a:t>
            </a:r>
            <a:r>
              <a:rPr lang="en-US" altLang="zh-CN" sz="100" dirty="0"/>
              <a:t>}</a:t>
            </a:r>
          </a:p>
          <a:p>
            <a:pPr>
              <a:lnSpc>
                <a:spcPct val="1000"/>
              </a:lnSpc>
            </a:pPr>
            <a:r>
              <a:rPr lang="en-US" altLang="zh-CN" sz="100" dirty="0"/>
              <a:t>}</a:t>
            </a:r>
          </a:p>
          <a:p>
            <a:pPr>
              <a:lnSpc>
                <a:spcPct val="1000"/>
              </a:lnSpc>
            </a:pPr>
            <a:r>
              <a:rPr lang="en-US" altLang="zh-CN" sz="100" dirty="0"/>
              <a:t>bool Simplex()</a:t>
            </a:r>
          </a:p>
          <a:p>
            <a:pPr>
              <a:lnSpc>
                <a:spcPct val="1000"/>
              </a:lnSpc>
            </a:pPr>
            <a:r>
              <a:rPr lang="en-US" altLang="zh-CN" sz="100" dirty="0"/>
              <a:t>{</a:t>
            </a:r>
          </a:p>
          <a:p>
            <a:pPr>
              <a:lnSpc>
                <a:spcPct val="1000"/>
              </a:lnSpc>
            </a:pPr>
            <a:r>
              <a:rPr lang="en-US" altLang="zh-CN" sz="100" dirty="0"/>
              <a:t>    for(int j=1;j&lt;=</a:t>
            </a:r>
            <a:r>
              <a:rPr lang="en-US" altLang="zh-CN" sz="100" dirty="0" err="1"/>
              <a:t>n+m</a:t>
            </a:r>
            <a:r>
              <a:rPr lang="en-US" altLang="zh-CN" sz="100" dirty="0"/>
              <a:t>;++j)</a:t>
            </a:r>
          </a:p>
          <a:p>
            <a:pPr>
              <a:lnSpc>
                <a:spcPct val="1000"/>
              </a:lnSpc>
            </a:pPr>
            <a:r>
              <a:rPr lang="en-US" altLang="zh-CN" sz="100" dirty="0"/>
              <a:t>        id[j]=j;</a:t>
            </a:r>
          </a:p>
          <a:p>
            <a:pPr>
              <a:lnSpc>
                <a:spcPct val="1000"/>
              </a:lnSpc>
            </a:pPr>
            <a:r>
              <a:rPr lang="en-US" altLang="zh-CN" sz="100" dirty="0"/>
              <a:t>    if(!</a:t>
            </a:r>
            <a:r>
              <a:rPr lang="en-US" altLang="zh-CN" sz="100" dirty="0" err="1"/>
              <a:t>InitSimplex</a:t>
            </a:r>
            <a:r>
              <a:rPr lang="en-US" altLang="zh-CN" sz="100" dirty="0"/>
              <a:t>())</a:t>
            </a:r>
          </a:p>
          <a:p>
            <a:pPr>
              <a:lnSpc>
                <a:spcPct val="1000"/>
              </a:lnSpc>
            </a:pPr>
            <a:r>
              <a:rPr lang="en-US" altLang="zh-CN" sz="100" dirty="0"/>
              <a:t>        return 0;</a:t>
            </a:r>
          </a:p>
          <a:p>
            <a:pPr>
              <a:lnSpc>
                <a:spcPct val="1000"/>
              </a:lnSpc>
            </a:pPr>
            <a:r>
              <a:rPr lang="en-US" altLang="zh-CN" sz="100" dirty="0"/>
              <a:t>    int </a:t>
            </a:r>
            <a:r>
              <a:rPr lang="en-US" altLang="zh-CN" sz="100" dirty="0" err="1"/>
              <a:t>l,e</a:t>
            </a:r>
            <a:r>
              <a:rPr lang="en-US" altLang="zh-CN" sz="100" dirty="0"/>
              <a:t>;</a:t>
            </a:r>
          </a:p>
          <a:p>
            <a:pPr>
              <a:lnSpc>
                <a:spcPct val="1000"/>
              </a:lnSpc>
            </a:pPr>
            <a:r>
              <a:rPr lang="en-US" altLang="zh-CN" sz="100" dirty="0"/>
              <a:t>    double </a:t>
            </a:r>
            <a:r>
              <a:rPr lang="en-US" altLang="zh-CN" sz="100" dirty="0" err="1"/>
              <a:t>mn</a:t>
            </a:r>
            <a:r>
              <a:rPr lang="en-US" altLang="zh-CN" sz="100" dirty="0"/>
              <a:t>;</a:t>
            </a:r>
          </a:p>
          <a:p>
            <a:pPr>
              <a:lnSpc>
                <a:spcPct val="1000"/>
              </a:lnSpc>
            </a:pPr>
            <a:r>
              <a:rPr lang="en-US" altLang="zh-CN" sz="100" dirty="0"/>
              <a:t>    while(1)</a:t>
            </a:r>
          </a:p>
          <a:p>
            <a:pPr>
              <a:lnSpc>
                <a:spcPct val="1000"/>
              </a:lnSpc>
            </a:pPr>
            <a:r>
              <a:rPr lang="en-US" altLang="zh-CN" sz="100" dirty="0"/>
              <a:t>    {</a:t>
            </a:r>
          </a:p>
          <a:p>
            <a:pPr>
              <a:lnSpc>
                <a:spcPct val="1000"/>
              </a:lnSpc>
            </a:pPr>
            <a:r>
              <a:rPr lang="en-US" altLang="zh-CN" sz="100" dirty="0"/>
              <a:t>        l=0,e=0;</a:t>
            </a:r>
          </a:p>
          <a:p>
            <a:pPr>
              <a:lnSpc>
                <a:spcPct val="1000"/>
              </a:lnSpc>
            </a:pPr>
            <a:r>
              <a:rPr lang="en-US" altLang="zh-CN" sz="100" dirty="0"/>
              <a:t>        for(int j=1;j&lt;=n&amp;&amp;!e;++j)</a:t>
            </a:r>
          </a:p>
          <a:p>
            <a:pPr>
              <a:lnSpc>
                <a:spcPct val="1000"/>
              </a:lnSpc>
            </a:pPr>
            <a:r>
              <a:rPr lang="en-US" altLang="zh-CN" sz="100" dirty="0"/>
              <a:t>            if(a[0][j]&gt;EPS)//</a:t>
            </a:r>
            <a:r>
              <a:rPr lang="zh-CN" altLang="en-US" sz="100" dirty="0"/>
              <a:t>挑一个在目标函数中系数为正的变量，尝试增大它</a:t>
            </a:r>
          </a:p>
          <a:p>
            <a:pPr>
              <a:lnSpc>
                <a:spcPct val="1000"/>
              </a:lnSpc>
            </a:pPr>
            <a:r>
              <a:rPr lang="zh-CN" altLang="en-US" sz="100" dirty="0"/>
              <a:t>                </a:t>
            </a:r>
            <a:r>
              <a:rPr lang="en-US" altLang="zh-CN" sz="100" dirty="0"/>
              <a:t>e=j;</a:t>
            </a:r>
          </a:p>
          <a:p>
            <a:pPr>
              <a:lnSpc>
                <a:spcPct val="1000"/>
              </a:lnSpc>
            </a:pPr>
            <a:r>
              <a:rPr lang="en-US" altLang="zh-CN" sz="100" dirty="0"/>
              <a:t>        if(!e)//</a:t>
            </a:r>
            <a:r>
              <a:rPr lang="zh-CN" altLang="en-US" sz="100" dirty="0"/>
              <a:t>找不到，达到了最大值</a:t>
            </a:r>
          </a:p>
          <a:p>
            <a:pPr>
              <a:lnSpc>
                <a:spcPct val="1000"/>
              </a:lnSpc>
            </a:pPr>
            <a:r>
              <a:rPr lang="zh-CN" altLang="en-US" sz="100" dirty="0"/>
              <a:t>            </a:t>
            </a:r>
            <a:r>
              <a:rPr lang="en-US" altLang="zh-CN" sz="100" dirty="0"/>
              <a:t>return 1;</a:t>
            </a:r>
          </a:p>
          <a:p>
            <a:pPr>
              <a:lnSpc>
                <a:spcPct val="1000"/>
              </a:lnSpc>
            </a:pPr>
            <a:r>
              <a:rPr lang="en-US" altLang="zh-CN" sz="100" dirty="0"/>
              <a:t>        </a:t>
            </a:r>
            <a:r>
              <a:rPr lang="en-US" altLang="zh-CN" sz="100" dirty="0" err="1"/>
              <a:t>mn</a:t>
            </a:r>
            <a:r>
              <a:rPr lang="en-US" altLang="zh-CN" sz="100" dirty="0"/>
              <a:t>=INF;</a:t>
            </a:r>
          </a:p>
          <a:p>
            <a:pPr>
              <a:lnSpc>
                <a:spcPct val="1000"/>
              </a:lnSpc>
            </a:pPr>
            <a:r>
              <a:rPr lang="en-US" altLang="zh-CN" sz="100" dirty="0"/>
              <a:t>        for(int </a:t>
            </a:r>
            <a:r>
              <a:rPr lang="en-US" altLang="zh-CN" sz="100" dirty="0" err="1"/>
              <a:t>i</a:t>
            </a:r>
            <a:r>
              <a:rPr lang="en-US" altLang="zh-CN" sz="100" dirty="0"/>
              <a:t>=1;i&lt;=m;++</a:t>
            </a:r>
            <a:r>
              <a:rPr lang="en-US" altLang="zh-CN" sz="100" dirty="0" err="1"/>
              <a:t>i</a:t>
            </a:r>
            <a:r>
              <a:rPr lang="en-US" altLang="zh-CN" sz="100" dirty="0"/>
              <a:t>)</a:t>
            </a:r>
          </a:p>
          <a:p>
            <a:pPr>
              <a:lnSpc>
                <a:spcPct val="1000"/>
              </a:lnSpc>
            </a:pPr>
            <a:r>
              <a:rPr lang="en-US" altLang="zh-CN" sz="100" dirty="0"/>
              <a:t>            if(a[</a:t>
            </a:r>
            <a:r>
              <a:rPr lang="en-US" altLang="zh-CN" sz="100" dirty="0" err="1"/>
              <a:t>i</a:t>
            </a:r>
            <a:r>
              <a:rPr lang="en-US" altLang="zh-CN" sz="100" dirty="0"/>
              <a:t>][e]&gt;EPS&amp;&amp;a[</a:t>
            </a:r>
            <a:r>
              <a:rPr lang="en-US" altLang="zh-CN" sz="100" dirty="0" err="1"/>
              <a:t>i</a:t>
            </a:r>
            <a:r>
              <a:rPr lang="en-US" altLang="zh-CN" sz="100" dirty="0"/>
              <a:t>][0]/a[</a:t>
            </a:r>
            <a:r>
              <a:rPr lang="en-US" altLang="zh-CN" sz="100" dirty="0" err="1"/>
              <a:t>i</a:t>
            </a:r>
            <a:r>
              <a:rPr lang="en-US" altLang="zh-CN" sz="100" dirty="0"/>
              <a:t>][e]&lt;</a:t>
            </a:r>
            <a:r>
              <a:rPr lang="en-US" altLang="zh-CN" sz="100" dirty="0" err="1"/>
              <a:t>mn</a:t>
            </a:r>
            <a:r>
              <a:rPr lang="en-US" altLang="zh-CN" sz="100" dirty="0"/>
              <a:t>)//</a:t>
            </a:r>
            <a:r>
              <a:rPr lang="zh-CN" altLang="en-US" sz="100" dirty="0"/>
              <a:t>寻找对于这个变量限制得最紧的约束</a:t>
            </a:r>
          </a:p>
          <a:p>
            <a:pPr>
              <a:lnSpc>
                <a:spcPct val="1000"/>
              </a:lnSpc>
            </a:pPr>
            <a:r>
              <a:rPr lang="zh-CN" altLang="en-US" sz="100" dirty="0"/>
              <a:t>            </a:t>
            </a:r>
            <a:r>
              <a:rPr lang="en-US" altLang="zh-CN" sz="100" dirty="0"/>
              <a:t>{</a:t>
            </a:r>
          </a:p>
          <a:p>
            <a:pPr>
              <a:lnSpc>
                <a:spcPct val="1000"/>
              </a:lnSpc>
            </a:pPr>
            <a:r>
              <a:rPr lang="en-US" altLang="zh-CN" sz="100" dirty="0"/>
              <a:t>                l=</a:t>
            </a:r>
            <a:r>
              <a:rPr lang="en-US" altLang="zh-CN" sz="100" dirty="0" err="1"/>
              <a:t>i</a:t>
            </a:r>
            <a:r>
              <a:rPr lang="en-US" altLang="zh-CN" sz="100" dirty="0"/>
              <a:t>;</a:t>
            </a:r>
          </a:p>
          <a:p>
            <a:pPr>
              <a:lnSpc>
                <a:spcPct val="1000"/>
              </a:lnSpc>
            </a:pPr>
            <a:r>
              <a:rPr lang="en-US" altLang="zh-CN" sz="100" dirty="0"/>
              <a:t>                </a:t>
            </a:r>
            <a:r>
              <a:rPr lang="en-US" altLang="zh-CN" sz="100" dirty="0" err="1"/>
              <a:t>mn</a:t>
            </a:r>
            <a:r>
              <a:rPr lang="en-US" altLang="zh-CN" sz="100" dirty="0"/>
              <a:t>=a[</a:t>
            </a:r>
            <a:r>
              <a:rPr lang="en-US" altLang="zh-CN" sz="100" dirty="0" err="1"/>
              <a:t>i</a:t>
            </a:r>
            <a:r>
              <a:rPr lang="en-US" altLang="zh-CN" sz="100" dirty="0"/>
              <a:t>][0]/a[</a:t>
            </a:r>
            <a:r>
              <a:rPr lang="en-US" altLang="zh-CN" sz="100" dirty="0" err="1"/>
              <a:t>i</a:t>
            </a:r>
            <a:r>
              <a:rPr lang="en-US" altLang="zh-CN" sz="100" dirty="0"/>
              <a:t>][e];</a:t>
            </a:r>
          </a:p>
          <a:p>
            <a:pPr>
              <a:lnSpc>
                <a:spcPct val="1000"/>
              </a:lnSpc>
            </a:pPr>
            <a:r>
              <a:rPr lang="en-US" altLang="zh-CN" sz="100" dirty="0"/>
              <a:t>            }</a:t>
            </a:r>
          </a:p>
          <a:p>
            <a:pPr>
              <a:lnSpc>
                <a:spcPct val="1000"/>
              </a:lnSpc>
            </a:pPr>
            <a:r>
              <a:rPr lang="en-US" altLang="zh-CN" sz="100" dirty="0"/>
              <a:t>        if(!l)//</a:t>
            </a:r>
            <a:r>
              <a:rPr lang="zh-CN" altLang="en-US" sz="100" dirty="0"/>
              <a:t>这个变量根本没有限制，可以无限增大</a:t>
            </a:r>
          </a:p>
          <a:p>
            <a:pPr>
              <a:lnSpc>
                <a:spcPct val="1000"/>
              </a:lnSpc>
            </a:pPr>
            <a:r>
              <a:rPr lang="zh-CN" altLang="en-US" sz="100" dirty="0"/>
              <a:t>        </a:t>
            </a:r>
            <a:r>
              <a:rPr lang="en-US" altLang="zh-CN" sz="100" dirty="0"/>
              <a:t>{</a:t>
            </a:r>
          </a:p>
          <a:p>
            <a:pPr>
              <a:lnSpc>
                <a:spcPct val="1000"/>
              </a:lnSpc>
            </a:pPr>
            <a:r>
              <a:rPr lang="en-US" altLang="zh-CN" sz="100" dirty="0"/>
              <a:t>            </a:t>
            </a:r>
            <a:r>
              <a:rPr lang="en-US" altLang="zh-CN" sz="100" dirty="0" err="1"/>
              <a:t>cout</a:t>
            </a:r>
            <a:r>
              <a:rPr lang="en-US" altLang="zh-CN" sz="100" dirty="0"/>
              <a:t>&lt;&lt;"Unbounded"&lt;&lt;</a:t>
            </a:r>
            <a:r>
              <a:rPr lang="en-US" altLang="zh-CN" sz="100" dirty="0" err="1"/>
              <a:t>endl</a:t>
            </a:r>
            <a:r>
              <a:rPr lang="en-US" altLang="zh-CN" sz="100" dirty="0"/>
              <a:t>;</a:t>
            </a:r>
          </a:p>
          <a:p>
            <a:pPr>
              <a:lnSpc>
                <a:spcPct val="1000"/>
              </a:lnSpc>
            </a:pPr>
            <a:r>
              <a:rPr lang="en-US" altLang="zh-CN" sz="100" dirty="0"/>
              <a:t>            return 0;</a:t>
            </a:r>
          </a:p>
          <a:p>
            <a:pPr>
              <a:lnSpc>
                <a:spcPct val="1000"/>
              </a:lnSpc>
            </a:pPr>
            <a:r>
              <a:rPr lang="en-US" altLang="zh-CN" sz="100" dirty="0"/>
              <a:t>        }</a:t>
            </a:r>
          </a:p>
          <a:p>
            <a:pPr>
              <a:lnSpc>
                <a:spcPct val="1000"/>
              </a:lnSpc>
            </a:pPr>
            <a:r>
              <a:rPr lang="en-US" altLang="zh-CN" sz="100" dirty="0"/>
              <a:t>        pivot(</a:t>
            </a:r>
            <a:r>
              <a:rPr lang="en-US" altLang="zh-CN" sz="100" dirty="0" err="1"/>
              <a:t>l,e</a:t>
            </a:r>
            <a:r>
              <a:rPr lang="en-US" altLang="zh-CN" sz="100" dirty="0"/>
              <a:t>);</a:t>
            </a:r>
          </a:p>
          <a:p>
            <a:pPr>
              <a:lnSpc>
                <a:spcPct val="1000"/>
              </a:lnSpc>
            </a:pPr>
            <a:r>
              <a:rPr lang="en-US" altLang="zh-CN" sz="100" dirty="0"/>
              <a:t>    }</a:t>
            </a:r>
          </a:p>
          <a:p>
            <a:pPr>
              <a:lnSpc>
                <a:spcPct val="1000"/>
              </a:lnSpc>
            </a:pPr>
            <a:r>
              <a:rPr lang="en-US" altLang="zh-CN" sz="100" dirty="0"/>
              <a:t>}</a:t>
            </a:r>
          </a:p>
          <a:p>
            <a:pPr>
              <a:lnSpc>
                <a:spcPct val="1000"/>
              </a:lnSpc>
            </a:pPr>
            <a:r>
              <a:rPr lang="en-US" altLang="zh-CN" sz="100" dirty="0"/>
              <a:t>double </a:t>
            </a:r>
            <a:r>
              <a:rPr lang="en-US" altLang="zh-CN" sz="100" dirty="0" err="1"/>
              <a:t>ans</a:t>
            </a:r>
            <a:r>
              <a:rPr lang="en-US" altLang="zh-CN" sz="100" dirty="0"/>
              <a:t>[N+M];</a:t>
            </a:r>
          </a:p>
          <a:p>
            <a:pPr>
              <a:lnSpc>
                <a:spcPct val="1000"/>
              </a:lnSpc>
            </a:pPr>
            <a:r>
              <a:rPr lang="en-US" altLang="zh-CN" sz="100" dirty="0"/>
              <a:t>int main()</a:t>
            </a:r>
          </a:p>
          <a:p>
            <a:pPr>
              <a:lnSpc>
                <a:spcPct val="1000"/>
              </a:lnSpc>
            </a:pPr>
            <a:r>
              <a:rPr lang="en-US" altLang="zh-CN" sz="100" dirty="0"/>
              <a:t>{</a:t>
            </a:r>
          </a:p>
          <a:p>
            <a:pPr>
              <a:lnSpc>
                <a:spcPct val="1000"/>
              </a:lnSpc>
            </a:pPr>
            <a:r>
              <a:rPr lang="en-US" altLang="zh-CN" sz="100" dirty="0"/>
              <a:t>    </a:t>
            </a:r>
            <a:r>
              <a:rPr lang="en-US" altLang="zh-CN" sz="100" dirty="0" err="1"/>
              <a:t>freopen</a:t>
            </a:r>
            <a:r>
              <a:rPr lang="en-US" altLang="zh-CN" sz="100" dirty="0"/>
              <a:t>("</a:t>
            </a:r>
            <a:r>
              <a:rPr lang="en-US" altLang="zh-CN" sz="100" dirty="0" err="1"/>
              <a:t>in.txt","r",stdin</a:t>
            </a:r>
            <a:r>
              <a:rPr lang="en-US" altLang="zh-CN" sz="100" dirty="0"/>
              <a:t>);</a:t>
            </a:r>
          </a:p>
          <a:p>
            <a:pPr>
              <a:lnSpc>
                <a:spcPct val="1000"/>
              </a:lnSpc>
            </a:pPr>
            <a:r>
              <a:rPr lang="en-US" altLang="zh-CN" sz="100" dirty="0"/>
              <a:t>    int T;</a:t>
            </a:r>
          </a:p>
          <a:p>
            <a:pPr>
              <a:lnSpc>
                <a:spcPct val="1000"/>
              </a:lnSpc>
            </a:pPr>
            <a:r>
              <a:rPr lang="en-US" altLang="zh-CN" sz="100" dirty="0"/>
              <a:t>    </a:t>
            </a:r>
            <a:r>
              <a:rPr lang="en-US" altLang="zh-CN" sz="100" dirty="0" err="1"/>
              <a:t>srand</a:t>
            </a:r>
            <a:r>
              <a:rPr lang="en-US" altLang="zh-CN" sz="100" dirty="0"/>
              <a:t>(19260817);</a:t>
            </a:r>
          </a:p>
          <a:p>
            <a:pPr>
              <a:lnSpc>
                <a:spcPct val="1000"/>
              </a:lnSpc>
            </a:pPr>
            <a:r>
              <a:rPr lang="en-US" altLang="zh-CN" sz="100" dirty="0"/>
              <a:t>    </a:t>
            </a:r>
            <a:r>
              <a:rPr lang="en-US" altLang="zh-CN" sz="100" dirty="0" err="1"/>
              <a:t>cin</a:t>
            </a:r>
            <a:r>
              <a:rPr lang="en-US" altLang="zh-CN" sz="100" dirty="0"/>
              <a:t>&gt;&gt;n&gt;&gt;m&gt;&gt;T;</a:t>
            </a:r>
          </a:p>
          <a:p>
            <a:pPr>
              <a:lnSpc>
                <a:spcPct val="1000"/>
              </a:lnSpc>
            </a:pPr>
            <a:r>
              <a:rPr lang="en-US" altLang="zh-CN" sz="100" dirty="0"/>
              <a:t>    for(int </a:t>
            </a:r>
            <a:r>
              <a:rPr lang="en-US" altLang="zh-CN" sz="100" dirty="0" err="1"/>
              <a:t>i</a:t>
            </a:r>
            <a:r>
              <a:rPr lang="en-US" altLang="zh-CN" sz="100" dirty="0"/>
              <a:t>=1;i&lt;=n;++</a:t>
            </a:r>
            <a:r>
              <a:rPr lang="en-US" altLang="zh-CN" sz="100" dirty="0" err="1"/>
              <a:t>i</a:t>
            </a:r>
            <a:r>
              <a:rPr lang="en-US" altLang="zh-CN" sz="100" dirty="0"/>
              <a:t>)</a:t>
            </a:r>
          </a:p>
          <a:p>
            <a:pPr>
              <a:lnSpc>
                <a:spcPct val="1000"/>
              </a:lnSpc>
            </a:pPr>
            <a:r>
              <a:rPr lang="en-US" altLang="zh-CN" sz="100" dirty="0"/>
              <a:t>        </a:t>
            </a:r>
            <a:r>
              <a:rPr lang="en-US" altLang="zh-CN" sz="100" dirty="0" err="1"/>
              <a:t>cin</a:t>
            </a:r>
            <a:r>
              <a:rPr lang="en-US" altLang="zh-CN" sz="100" dirty="0"/>
              <a:t>&gt;&gt;a[0][</a:t>
            </a:r>
            <a:r>
              <a:rPr lang="en-US" altLang="zh-CN" sz="100" dirty="0" err="1"/>
              <a:t>i</a:t>
            </a:r>
            <a:r>
              <a:rPr lang="en-US" altLang="zh-CN" sz="100" dirty="0"/>
              <a:t>];</a:t>
            </a:r>
          </a:p>
          <a:p>
            <a:pPr>
              <a:lnSpc>
                <a:spcPct val="1000"/>
              </a:lnSpc>
            </a:pPr>
            <a:r>
              <a:rPr lang="en-US" altLang="zh-CN" sz="100" dirty="0"/>
              <a:t>    for(int </a:t>
            </a:r>
            <a:r>
              <a:rPr lang="en-US" altLang="zh-CN" sz="100" dirty="0" err="1"/>
              <a:t>i</a:t>
            </a:r>
            <a:r>
              <a:rPr lang="en-US" altLang="zh-CN" sz="100" dirty="0"/>
              <a:t>=1;i&lt;=m;++</a:t>
            </a:r>
            <a:r>
              <a:rPr lang="en-US" altLang="zh-CN" sz="100" dirty="0" err="1"/>
              <a:t>i</a:t>
            </a:r>
            <a:r>
              <a:rPr lang="en-US" altLang="zh-CN" sz="100" dirty="0"/>
              <a:t>)</a:t>
            </a:r>
          </a:p>
          <a:p>
            <a:pPr>
              <a:lnSpc>
                <a:spcPct val="1000"/>
              </a:lnSpc>
            </a:pPr>
            <a:r>
              <a:rPr lang="en-US" altLang="zh-CN" sz="100" dirty="0"/>
              <a:t>    {</a:t>
            </a:r>
          </a:p>
          <a:p>
            <a:pPr>
              <a:lnSpc>
                <a:spcPct val="1000"/>
              </a:lnSpc>
            </a:pPr>
            <a:r>
              <a:rPr lang="en-US" altLang="zh-CN" sz="100" dirty="0"/>
              <a:t>        for(int j=1;j&lt;=n;++j)</a:t>
            </a:r>
          </a:p>
          <a:p>
            <a:pPr>
              <a:lnSpc>
                <a:spcPct val="1000"/>
              </a:lnSpc>
            </a:pPr>
            <a:r>
              <a:rPr lang="en-US" altLang="zh-CN" sz="100" dirty="0"/>
              <a:t>            </a:t>
            </a:r>
            <a:r>
              <a:rPr lang="en-US" altLang="zh-CN" sz="100" dirty="0" err="1"/>
              <a:t>cin</a:t>
            </a:r>
            <a:r>
              <a:rPr lang="en-US" altLang="zh-CN" sz="100" dirty="0"/>
              <a:t>&gt;&gt;a[</a:t>
            </a:r>
            <a:r>
              <a:rPr lang="en-US" altLang="zh-CN" sz="100" dirty="0" err="1"/>
              <a:t>i</a:t>
            </a:r>
            <a:r>
              <a:rPr lang="en-US" altLang="zh-CN" sz="100" dirty="0"/>
              <a:t>][j];</a:t>
            </a:r>
          </a:p>
          <a:p>
            <a:pPr>
              <a:lnSpc>
                <a:spcPct val="1000"/>
              </a:lnSpc>
            </a:pPr>
            <a:r>
              <a:rPr lang="en-US" altLang="zh-CN" sz="100" dirty="0"/>
              <a:t>        </a:t>
            </a:r>
            <a:r>
              <a:rPr lang="en-US" altLang="zh-CN" sz="100" dirty="0" err="1"/>
              <a:t>cin</a:t>
            </a:r>
            <a:r>
              <a:rPr lang="en-US" altLang="zh-CN" sz="100" dirty="0"/>
              <a:t>&gt;&gt;a[</a:t>
            </a:r>
            <a:r>
              <a:rPr lang="en-US" altLang="zh-CN" sz="100" dirty="0" err="1"/>
              <a:t>i</a:t>
            </a:r>
            <a:r>
              <a:rPr lang="en-US" altLang="zh-CN" sz="100" dirty="0"/>
              <a:t>][0];</a:t>
            </a:r>
          </a:p>
          <a:p>
            <a:pPr>
              <a:lnSpc>
                <a:spcPct val="1000"/>
              </a:lnSpc>
            </a:pPr>
            <a:r>
              <a:rPr lang="en-US" altLang="zh-CN" sz="100" dirty="0"/>
              <a:t>    }</a:t>
            </a:r>
          </a:p>
          <a:p>
            <a:pPr>
              <a:lnSpc>
                <a:spcPct val="1000"/>
              </a:lnSpc>
            </a:pPr>
            <a:r>
              <a:rPr lang="en-US" altLang="zh-CN" sz="100" dirty="0"/>
              <a:t>    if(Simplex())</a:t>
            </a:r>
          </a:p>
          <a:p>
            <a:pPr>
              <a:lnSpc>
                <a:spcPct val="1000"/>
              </a:lnSpc>
            </a:pPr>
            <a:r>
              <a:rPr lang="en-US" altLang="zh-CN" sz="100" dirty="0"/>
              <a:t>    {</a:t>
            </a:r>
          </a:p>
          <a:p>
            <a:pPr>
              <a:lnSpc>
                <a:spcPct val="1000"/>
              </a:lnSpc>
            </a:pPr>
            <a:r>
              <a:rPr lang="en-US" altLang="zh-CN" sz="100" dirty="0"/>
              <a:t>        </a:t>
            </a:r>
            <a:r>
              <a:rPr lang="en-US" altLang="zh-CN" sz="100" dirty="0" err="1"/>
              <a:t>printf</a:t>
            </a:r>
            <a:r>
              <a:rPr lang="en-US" altLang="zh-CN" sz="100" dirty="0"/>
              <a:t>("%.8lf\n",-a[0][0]);</a:t>
            </a:r>
          </a:p>
          <a:p>
            <a:pPr>
              <a:lnSpc>
                <a:spcPct val="1000"/>
              </a:lnSpc>
            </a:pPr>
            <a:r>
              <a:rPr lang="en-US" altLang="zh-CN" sz="100" dirty="0"/>
              <a:t>        if(T)</a:t>
            </a:r>
          </a:p>
          <a:p>
            <a:pPr>
              <a:lnSpc>
                <a:spcPct val="1000"/>
              </a:lnSpc>
            </a:pPr>
            <a:r>
              <a:rPr lang="en-US" altLang="zh-CN" sz="100" dirty="0"/>
              <a:t>        {</a:t>
            </a:r>
          </a:p>
          <a:p>
            <a:pPr>
              <a:lnSpc>
                <a:spcPct val="1000"/>
              </a:lnSpc>
            </a:pPr>
            <a:r>
              <a:rPr lang="en-US" altLang="zh-CN" sz="100" dirty="0"/>
              <a:t>            for(int </a:t>
            </a:r>
            <a:r>
              <a:rPr lang="en-US" altLang="zh-CN" sz="100" dirty="0" err="1"/>
              <a:t>i</a:t>
            </a:r>
            <a:r>
              <a:rPr lang="en-US" altLang="zh-CN" sz="100" dirty="0"/>
              <a:t>=1;i&lt;=m;++</a:t>
            </a:r>
            <a:r>
              <a:rPr lang="en-US" altLang="zh-CN" sz="100" dirty="0" err="1"/>
              <a:t>i</a:t>
            </a:r>
            <a:r>
              <a:rPr lang="en-US" altLang="zh-CN" sz="100" dirty="0"/>
              <a:t>)</a:t>
            </a:r>
          </a:p>
          <a:p>
            <a:pPr>
              <a:lnSpc>
                <a:spcPct val="1000"/>
              </a:lnSpc>
            </a:pPr>
            <a:r>
              <a:rPr lang="en-US" altLang="zh-CN" sz="100" dirty="0"/>
              <a:t>                </a:t>
            </a:r>
            <a:r>
              <a:rPr lang="en-US" altLang="zh-CN" sz="100" dirty="0" err="1"/>
              <a:t>ans</a:t>
            </a:r>
            <a:r>
              <a:rPr lang="en-US" altLang="zh-CN" sz="100" dirty="0"/>
              <a:t>[id[</a:t>
            </a:r>
            <a:r>
              <a:rPr lang="en-US" altLang="zh-CN" sz="100" dirty="0" err="1"/>
              <a:t>i+n</a:t>
            </a:r>
            <a:r>
              <a:rPr lang="en-US" altLang="zh-CN" sz="100" dirty="0"/>
              <a:t>]]=a[</a:t>
            </a:r>
            <a:r>
              <a:rPr lang="en-US" altLang="zh-CN" sz="100" dirty="0" err="1"/>
              <a:t>i</a:t>
            </a:r>
            <a:r>
              <a:rPr lang="en-US" altLang="zh-CN" sz="100" dirty="0"/>
              <a:t>][0];</a:t>
            </a:r>
          </a:p>
          <a:p>
            <a:pPr>
              <a:lnSpc>
                <a:spcPct val="1000"/>
              </a:lnSpc>
            </a:pPr>
            <a:r>
              <a:rPr lang="en-US" altLang="zh-CN" sz="100" dirty="0"/>
              <a:t>            for(int </a:t>
            </a:r>
            <a:r>
              <a:rPr lang="en-US" altLang="zh-CN" sz="100" dirty="0" err="1"/>
              <a:t>i</a:t>
            </a:r>
            <a:r>
              <a:rPr lang="en-US" altLang="zh-CN" sz="100" dirty="0"/>
              <a:t>=1;i&lt;=n;++</a:t>
            </a:r>
            <a:r>
              <a:rPr lang="en-US" altLang="zh-CN" sz="100" dirty="0" err="1"/>
              <a:t>i</a:t>
            </a:r>
            <a:r>
              <a:rPr lang="en-US" altLang="zh-CN" sz="100" dirty="0"/>
              <a:t>)</a:t>
            </a:r>
          </a:p>
          <a:p>
            <a:pPr>
              <a:lnSpc>
                <a:spcPct val="1000"/>
              </a:lnSpc>
            </a:pPr>
            <a:r>
              <a:rPr lang="en-US" altLang="zh-CN" sz="100" dirty="0"/>
              <a:t>                </a:t>
            </a:r>
            <a:r>
              <a:rPr lang="en-US" altLang="zh-CN" sz="100" dirty="0" err="1"/>
              <a:t>printf</a:t>
            </a:r>
            <a:r>
              <a:rPr lang="en-US" altLang="zh-CN" sz="100" dirty="0"/>
              <a:t>("%.8lf ",</a:t>
            </a:r>
            <a:r>
              <a:rPr lang="en-US" altLang="zh-CN" sz="100" dirty="0" err="1"/>
              <a:t>ans</a:t>
            </a:r>
            <a:r>
              <a:rPr lang="en-US" altLang="zh-CN" sz="100" dirty="0"/>
              <a:t>[</a:t>
            </a:r>
            <a:r>
              <a:rPr lang="en-US" altLang="zh-CN" sz="100" dirty="0" err="1"/>
              <a:t>i</a:t>
            </a:r>
            <a:r>
              <a:rPr lang="en-US" altLang="zh-CN" sz="100" dirty="0"/>
              <a:t>]);</a:t>
            </a:r>
          </a:p>
          <a:p>
            <a:pPr>
              <a:lnSpc>
                <a:spcPct val="1000"/>
              </a:lnSpc>
            </a:pPr>
            <a:r>
              <a:rPr lang="en-US" altLang="zh-CN" sz="100" dirty="0"/>
              <a:t>            </a:t>
            </a:r>
            <a:r>
              <a:rPr lang="en-US" altLang="zh-CN" sz="100" dirty="0" err="1"/>
              <a:t>printf</a:t>
            </a:r>
            <a:r>
              <a:rPr lang="en-US" altLang="zh-CN" sz="100" dirty="0"/>
              <a:t>("\n");</a:t>
            </a:r>
          </a:p>
          <a:p>
            <a:pPr>
              <a:lnSpc>
                <a:spcPct val="1000"/>
              </a:lnSpc>
            </a:pPr>
            <a:r>
              <a:rPr lang="en-US" altLang="zh-CN" sz="100" dirty="0"/>
              <a:t>        }</a:t>
            </a:r>
          </a:p>
          <a:p>
            <a:pPr>
              <a:lnSpc>
                <a:spcPct val="1000"/>
              </a:lnSpc>
            </a:pPr>
            <a:r>
              <a:rPr lang="en-US" altLang="zh-CN" sz="100" dirty="0"/>
              <a:t>    }</a:t>
            </a:r>
          </a:p>
          <a:p>
            <a:pPr>
              <a:lnSpc>
                <a:spcPct val="1000"/>
              </a:lnSpc>
            </a:pPr>
            <a:r>
              <a:rPr lang="en-US" altLang="zh-CN" sz="100" dirty="0"/>
              <a:t>    return 0;</a:t>
            </a:r>
          </a:p>
          <a:p>
            <a:pPr>
              <a:lnSpc>
                <a:spcPct val="1000"/>
              </a:lnSpc>
            </a:pPr>
            <a:r>
              <a:rPr lang="en-US" altLang="zh-CN" sz="100" dirty="0"/>
              <a:t>}</a:t>
            </a:r>
          </a:p>
          <a:p>
            <a:pPr>
              <a:lnSpc>
                <a:spcPct val="1000"/>
              </a:lnSpc>
            </a:pPr>
            <a:endParaRPr lang="zh-CN" altLang="en-US" sz="100" dirty="0"/>
          </a:p>
        </p:txBody>
      </p:sp>
      <p:sp>
        <p:nvSpPr>
          <p:cNvPr id="3" name="标题 2">
            <a:extLst>
              <a:ext uri="{FF2B5EF4-FFF2-40B4-BE49-F238E27FC236}">
                <a16:creationId xmlns:a16="http://schemas.microsoft.com/office/drawing/2014/main" id="{5CB761CC-50C7-4076-A876-66DADF5230BC}"/>
              </a:ext>
            </a:extLst>
          </p:cNvPr>
          <p:cNvSpPr>
            <a:spLocks noGrp="1"/>
          </p:cNvSpPr>
          <p:nvPr>
            <p:ph type="ctrTitle"/>
          </p:nvPr>
        </p:nvSpPr>
        <p:spPr/>
        <p:txBody>
          <a:bodyPr/>
          <a:lstStyle/>
          <a:p>
            <a:r>
              <a:rPr lang="zh-CN" altLang="en-US" dirty="0"/>
              <a:t>单纯形的实现</a:t>
            </a:r>
          </a:p>
        </p:txBody>
      </p:sp>
      <p:sp>
        <p:nvSpPr>
          <p:cNvPr id="4" name="内容占位符 3">
            <a:extLst>
              <a:ext uri="{FF2B5EF4-FFF2-40B4-BE49-F238E27FC236}">
                <a16:creationId xmlns:a16="http://schemas.microsoft.com/office/drawing/2014/main" id="{F7698FF4-2627-42B3-A43F-7DA2772E582C}"/>
              </a:ext>
            </a:extLst>
          </p:cNvPr>
          <p:cNvSpPr>
            <a:spLocks noGrp="1"/>
          </p:cNvSpPr>
          <p:nvPr>
            <p:ph sz="quarter" idx="10"/>
          </p:nvPr>
        </p:nvSpPr>
        <p:spPr/>
        <p:txBody>
          <a:bodyPr/>
          <a:lstStyle/>
          <a:p>
            <a:endParaRPr lang="zh-CN" altLang="en-US" dirty="0"/>
          </a:p>
        </p:txBody>
      </p:sp>
    </p:spTree>
    <p:extLst>
      <p:ext uri="{BB962C8B-B14F-4D97-AF65-F5344CB8AC3E}">
        <p14:creationId xmlns:p14="http://schemas.microsoft.com/office/powerpoint/2010/main" val="442230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14B57D9-43B5-42CE-BA85-EC7D4A5EDE5A}"/>
                  </a:ext>
                </a:extLst>
              </p:cNvPr>
              <p:cNvSpPr>
                <a:spLocks noGrp="1"/>
              </p:cNvSpPr>
              <p:nvPr>
                <p:ph idx="1"/>
              </p:nvPr>
            </p:nvSpPr>
            <p:spPr>
              <a:xfrm>
                <a:off x="1061483" y="1669312"/>
                <a:ext cx="4276061" cy="3519376"/>
              </a:xfrm>
            </p:spPr>
            <p:txBody>
              <a:bodyPr/>
              <a:lstStyle/>
              <a:p>
                <a:pPr lvl="1"/>
                <a14:m>
                  <m:oMathPara xmlns:m="http://schemas.openxmlformats.org/officeDocument/2006/math">
                    <m:oMathParaPr>
                      <m:jc m:val="centerGroup"/>
                    </m:oMathParaPr>
                    <m:oMath xmlns:m="http://schemas.openxmlformats.org/officeDocument/2006/math">
                      <m:nary>
                        <m:naryPr>
                          <m:chr m:val="∑"/>
                          <m:ctrlPr>
                            <a:rPr lang="en-US" altLang="zh-CN"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𝑡</m:t>
                              </m:r>
                              <m:r>
                                <a:rPr lang="en-US" altLang="zh-CN" i="1">
                                  <a:latin typeface="Cambria Math" panose="02040503050406030204" pitchFamily="18" charset="0"/>
                                </a:rPr>
                                <m:t>,</m:t>
                              </m:r>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𝑡</m:t>
                          </m:r>
                        </m:sub>
                      </m:sSub>
                      <m:r>
                        <a:rPr lang="en-US" altLang="zh-CN" b="0" i="1" smtClean="0">
                          <a:latin typeface="Cambria Math" panose="02040503050406030204" pitchFamily="18" charset="0"/>
                        </a:rPr>
                        <m:t>(1≤</m:t>
                      </m:r>
                      <m:r>
                        <a:rPr lang="en-US" altLang="zh-CN" b="0" i="1" smtClean="0">
                          <a:latin typeface="Cambria Math" panose="02040503050406030204" pitchFamily="18" charset="0"/>
                        </a:rPr>
                        <m:t>𝑡</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oMath>
                  </m:oMathPara>
                </a14:m>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≥0</m:t>
                      </m:r>
                    </m:oMath>
                  </m:oMathPara>
                </a14:m>
                <a:endParaRPr lang="en-US" altLang="zh-CN" dirty="0"/>
              </a:p>
              <a:p>
                <a:r>
                  <a:rPr lang="zh-CN" altLang="en-US" dirty="0"/>
                  <a:t>最大化：</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𝑐</m:t>
                            </m:r>
                          </m:e>
                          <m:sub>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oMath>
                </a14:m>
                <a:endParaRPr lang="zh-CN" altLang="en-US" dirty="0"/>
              </a:p>
            </p:txBody>
          </p:sp>
        </mc:Choice>
        <mc:Fallback xmlns="">
          <p:sp>
            <p:nvSpPr>
              <p:cNvPr id="2" name="内容占位符 1">
                <a:extLst>
                  <a:ext uri="{FF2B5EF4-FFF2-40B4-BE49-F238E27FC236}">
                    <a16:creationId xmlns:a16="http://schemas.microsoft.com/office/drawing/2014/main" id="{514B57D9-43B5-42CE-BA85-EC7D4A5EDE5A}"/>
                  </a:ext>
                </a:extLst>
              </p:cNvPr>
              <p:cNvSpPr>
                <a:spLocks noGrp="1" noRot="1" noChangeAspect="1" noMove="1" noResize="1" noEditPoints="1" noAdjustHandles="1" noChangeArrowheads="1" noChangeShapeType="1" noTextEdit="1"/>
              </p:cNvSpPr>
              <p:nvPr>
                <p:ph idx="1"/>
              </p:nvPr>
            </p:nvSpPr>
            <p:spPr>
              <a:xfrm>
                <a:off x="1061483" y="1669312"/>
                <a:ext cx="4276061" cy="3519376"/>
              </a:xfrm>
              <a:blipFill>
                <a:blip r:embed="rId2"/>
                <a:stretch>
                  <a:fillRect l="-2849"/>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C1CAEB8-1ECE-4A43-86FF-6E5E3CD82756}"/>
              </a:ext>
            </a:extLst>
          </p:cNvPr>
          <p:cNvSpPr>
            <a:spLocks noGrp="1"/>
          </p:cNvSpPr>
          <p:nvPr>
            <p:ph type="ctrTitle"/>
          </p:nvPr>
        </p:nvSpPr>
        <p:spPr/>
        <p:txBody>
          <a:bodyPr/>
          <a:lstStyle/>
          <a:p>
            <a:r>
              <a:rPr lang="zh-CN" altLang="en-US" dirty="0"/>
              <a:t>对偶规划</a:t>
            </a:r>
          </a:p>
        </p:txBody>
      </p:sp>
      <p:sp>
        <p:nvSpPr>
          <p:cNvPr id="4" name="内容占位符 3">
            <a:extLst>
              <a:ext uri="{FF2B5EF4-FFF2-40B4-BE49-F238E27FC236}">
                <a16:creationId xmlns:a16="http://schemas.microsoft.com/office/drawing/2014/main" id="{7CF04E1C-2468-4D8E-8C1D-38E86A529708}"/>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B3FFFD0D-AAC4-4D5A-BB99-2C93AEDE5091}"/>
                  </a:ext>
                </a:extLst>
              </p:cNvPr>
              <p:cNvSpPr txBox="1">
                <a:spLocks/>
              </p:cNvSpPr>
              <p:nvPr/>
            </p:nvSpPr>
            <p:spPr>
              <a:xfrm>
                <a:off x="5337544" y="1669312"/>
                <a:ext cx="4276061" cy="3519376"/>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14:m>
                  <m:oMathPara xmlns:m="http://schemas.openxmlformats.org/officeDocument/2006/math">
                    <m:oMathParaPr>
                      <m:jc m:val="centerGroup"/>
                    </m:oMathParaPr>
                    <m:oMath xmlns:m="http://schemas.openxmlformats.org/officeDocument/2006/math">
                      <m:nary>
                        <m:naryPr>
                          <m:chr m:val="∑"/>
                          <m:ctrlPr>
                            <a:rPr lang="en-US" altLang="zh-CN"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b="0" i="1" smtClean="0">
                              <a:latin typeface="Cambria Math" panose="02040503050406030204" pitchFamily="18" charset="0"/>
                            </a:rPr>
                            <m:t>𝑚</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𝑡</m:t>
                              </m:r>
                              <m:r>
                                <a:rPr lang="en-US" altLang="zh-CN" i="1">
                                  <a:latin typeface="Cambria Math" panose="02040503050406030204" pitchFamily="18" charset="0"/>
                                </a:rPr>
                                <m:t>,</m:t>
                              </m:r>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e>
                      </m:nary>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i="1">
                              <a:latin typeface="Cambria Math" panose="02040503050406030204" pitchFamily="18" charset="0"/>
                            </a:rPr>
                            <m:t>𝑡</m:t>
                          </m:r>
                        </m:sub>
                      </m:sSub>
                      <m:r>
                        <a:rPr lang="en-US" altLang="zh-CN" i="1" smtClean="0">
                          <a:latin typeface="Cambria Math" panose="02040503050406030204" pitchFamily="18" charset="0"/>
                        </a:rPr>
                        <m:t>(1≤</m:t>
                      </m:r>
                      <m:r>
                        <a:rPr lang="en-US" altLang="zh-CN" i="1" smtClean="0">
                          <a:latin typeface="Cambria Math" panose="02040503050406030204" pitchFamily="18" charset="0"/>
                        </a:rPr>
                        <m:t>𝑡</m:t>
                      </m:r>
                      <m:r>
                        <a:rPr lang="en-US" altLang="zh-CN" i="1" smtClean="0">
                          <a:latin typeface="Cambria Math" panose="02040503050406030204" pitchFamily="18" charset="0"/>
                        </a:rPr>
                        <m:t>≤</m:t>
                      </m:r>
                      <m:r>
                        <a:rPr lang="en-US" altLang="zh-CN" b="0" i="1" smtClean="0">
                          <a:latin typeface="Cambria Math" panose="02040503050406030204" pitchFamily="18" charset="0"/>
                        </a:rPr>
                        <m:t>𝑛</m:t>
                      </m:r>
                      <m:r>
                        <a:rPr lang="en-US" altLang="zh-CN" i="1" smtClean="0">
                          <a:latin typeface="Cambria Math" panose="02040503050406030204" pitchFamily="18" charset="0"/>
                        </a:rPr>
                        <m:t>)</m:t>
                      </m:r>
                    </m:oMath>
                  </m:oMathPara>
                </a14:m>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i="1">
                              <a:latin typeface="Cambria Math" panose="02040503050406030204" pitchFamily="18" charset="0"/>
                            </a:rPr>
                            <m:t>𝑖</m:t>
                          </m:r>
                        </m:sub>
                      </m:sSub>
                      <m:r>
                        <a:rPr lang="en-US" altLang="zh-CN" i="1">
                          <a:latin typeface="Cambria Math" panose="02040503050406030204" pitchFamily="18" charset="0"/>
                        </a:rPr>
                        <m:t>≥0</m:t>
                      </m:r>
                    </m:oMath>
                  </m:oMathPara>
                </a14:m>
                <a:endParaRPr lang="en-US" altLang="zh-CN" dirty="0"/>
              </a:p>
              <a:p>
                <a:r>
                  <a:rPr lang="zh-CN" altLang="en-US" dirty="0"/>
                  <a:t>最小化：</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b="0" i="1" smtClean="0">
                            <a:latin typeface="Cambria Math" panose="02040503050406030204" pitchFamily="18" charset="0"/>
                          </a:rPr>
                          <m:t>𝑚</m:t>
                        </m:r>
                      </m:sup>
                      <m:e>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i="1">
                                <a:latin typeface="Cambria Math" panose="02040503050406030204" pitchFamily="18" charset="0"/>
                              </a:rPr>
                              <m:t>𝑖</m:t>
                            </m:r>
                          </m:sub>
                        </m:sSub>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i="1">
                                <a:latin typeface="Cambria Math" panose="02040503050406030204" pitchFamily="18" charset="0"/>
                              </a:rPr>
                              <m:t>𝑖</m:t>
                            </m:r>
                          </m:sub>
                        </m:sSub>
                      </m:e>
                    </m:nary>
                  </m:oMath>
                </a14:m>
                <a:endParaRPr lang="zh-CN" altLang="en-US" dirty="0"/>
              </a:p>
            </p:txBody>
          </p:sp>
        </mc:Choice>
        <mc:Fallback xmlns="">
          <p:sp>
            <p:nvSpPr>
              <p:cNvPr id="5" name="内容占位符 1">
                <a:extLst>
                  <a:ext uri="{FF2B5EF4-FFF2-40B4-BE49-F238E27FC236}">
                    <a16:creationId xmlns:a16="http://schemas.microsoft.com/office/drawing/2014/main" id="{B3FFFD0D-AAC4-4D5A-BB99-2C93AEDE5091}"/>
                  </a:ext>
                </a:extLst>
              </p:cNvPr>
              <p:cNvSpPr txBox="1">
                <a:spLocks noRot="1" noChangeAspect="1" noMove="1" noResize="1" noEditPoints="1" noAdjustHandles="1" noChangeArrowheads="1" noChangeShapeType="1" noTextEdit="1"/>
              </p:cNvSpPr>
              <p:nvPr/>
            </p:nvSpPr>
            <p:spPr>
              <a:xfrm>
                <a:off x="5337544" y="1669312"/>
                <a:ext cx="4276061" cy="3519376"/>
              </a:xfrm>
              <a:prstGeom prst="rect">
                <a:avLst/>
              </a:prstGeom>
              <a:blipFill>
                <a:blip r:embed="rId3"/>
                <a:stretch>
                  <a:fillRect l="-2996"/>
                </a:stretch>
              </a:blipFill>
            </p:spPr>
            <p:txBody>
              <a:bodyPr/>
              <a:lstStyle/>
              <a:p>
                <a:r>
                  <a:rPr lang="zh-CN" altLang="en-US">
                    <a:noFill/>
                  </a:rPr>
                  <a:t> </a:t>
                </a:r>
              </a:p>
            </p:txBody>
          </p:sp>
        </mc:Fallback>
      </mc:AlternateContent>
      <p:sp>
        <p:nvSpPr>
          <p:cNvPr id="6" name="文本框 5">
            <a:extLst>
              <a:ext uri="{FF2B5EF4-FFF2-40B4-BE49-F238E27FC236}">
                <a16:creationId xmlns:a16="http://schemas.microsoft.com/office/drawing/2014/main" id="{E1A0BA22-5451-45A3-A2EB-B03A895429A8}"/>
              </a:ext>
            </a:extLst>
          </p:cNvPr>
          <p:cNvSpPr txBox="1"/>
          <p:nvPr/>
        </p:nvSpPr>
        <p:spPr>
          <a:xfrm>
            <a:off x="3706328" y="5199858"/>
            <a:ext cx="3262432" cy="461665"/>
          </a:xfrm>
          <a:prstGeom prst="rect">
            <a:avLst/>
          </a:prstGeom>
          <a:noFill/>
        </p:spPr>
        <p:txBody>
          <a:bodyPr wrap="none" rtlCol="0">
            <a:spAutoFit/>
          </a:bodyPr>
          <a:lstStyle/>
          <a:p>
            <a:r>
              <a:rPr lang="zh-CN" altLang="en-US" sz="2400" dirty="0"/>
              <a:t>两者的最优解完全一致</a:t>
            </a:r>
          </a:p>
        </p:txBody>
      </p:sp>
    </p:spTree>
    <p:extLst>
      <p:ext uri="{BB962C8B-B14F-4D97-AF65-F5344CB8AC3E}">
        <p14:creationId xmlns:p14="http://schemas.microsoft.com/office/powerpoint/2010/main" val="383988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7E2516A-6554-4F1D-A602-FFBB85F2F142}"/>
                  </a:ext>
                </a:extLst>
              </p:cNvPr>
              <p:cNvSpPr>
                <a:spLocks noGrp="1"/>
              </p:cNvSpPr>
              <p:nvPr>
                <p:ph idx="1"/>
              </p:nvPr>
            </p:nvSpPr>
            <p:spPr/>
            <p:txBody>
              <a:bodyPr/>
              <a:lstStyle/>
              <a:p>
                <a:r>
                  <a:rPr lang="zh-CN" altLang="en-US" dirty="0"/>
                  <a:t>给定</a:t>
                </a:r>
                <a:r>
                  <a:rPr lang="en-US" altLang="zh-CN" dirty="0"/>
                  <a:t>n</a:t>
                </a:r>
                <a:r>
                  <a:rPr lang="zh-CN" altLang="en-US" dirty="0"/>
                  <a:t>个物品，每个物品有两个属性</a:t>
                </a:r>
                <a:r>
                  <a:rPr lang="en-US" altLang="zh-CN" dirty="0"/>
                  <a:t>a[</a:t>
                </a:r>
                <a:r>
                  <a:rPr lang="en-US" altLang="zh-CN" dirty="0" err="1"/>
                  <a:t>i</a:t>
                </a:r>
                <a:r>
                  <a:rPr lang="en-US" altLang="zh-CN" dirty="0"/>
                  <a:t>]&gt;0,b[</a:t>
                </a:r>
                <a:r>
                  <a:rPr lang="en-US" altLang="zh-CN" dirty="0" err="1"/>
                  <a:t>i</a:t>
                </a:r>
                <a:r>
                  <a:rPr lang="en-US" altLang="zh-CN" dirty="0"/>
                  <a:t>]&gt;0</a:t>
                </a:r>
              </a:p>
              <a:p>
                <a:r>
                  <a:rPr lang="zh-CN" altLang="en-US" dirty="0"/>
                  <a:t>选出非</a:t>
                </a:r>
                <a:r>
                  <a:rPr lang="en-US" altLang="zh-CN" dirty="0"/>
                  <a:t>0</a:t>
                </a:r>
                <a:r>
                  <a:rPr lang="zh-CN" altLang="en-US" dirty="0"/>
                  <a:t>个物品，使得这些物品的</a:t>
                </a:r>
                <a14:m>
                  <m:oMath xmlns:m="http://schemas.openxmlformats.org/officeDocument/2006/math">
                    <m:f>
                      <m:fPr>
                        <m:ctrlPr>
                          <a:rPr lang="en-US" altLang="zh-CN" b="0" i="1" smtClean="0">
                            <a:latin typeface="Cambria Math" panose="02040503050406030204" pitchFamily="18" charset="0"/>
                          </a:rPr>
                        </m:ctrlPr>
                      </m:fPr>
                      <m:num>
                        <m:nary>
                          <m:naryPr>
                            <m:chr m:val="∑"/>
                            <m:subHide m:val="on"/>
                            <m:supHide m:val="on"/>
                            <m:ctrlPr>
                              <a:rPr lang="en-US" altLang="zh-CN" b="0" i="1" smtClean="0">
                                <a:latin typeface="Cambria Math" panose="02040503050406030204" pitchFamily="18" charset="0"/>
                              </a:rPr>
                            </m:ctrlPr>
                          </m:naryPr>
                          <m:sub/>
                          <m:sup/>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num>
                      <m:den>
                        <m:nary>
                          <m:naryPr>
                            <m:chr m:val="∑"/>
                            <m:subHide m:val="on"/>
                            <m:supHide m:val="on"/>
                            <m:ctrlPr>
                              <a:rPr lang="en-US" altLang="zh-CN" b="0" i="1" smtClean="0">
                                <a:latin typeface="Cambria Math" panose="02040503050406030204" pitchFamily="18" charset="0"/>
                              </a:rPr>
                            </m:ctrlPr>
                          </m:naryPr>
                          <m:sub/>
                          <m:sup/>
                          <m:e>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den>
                    </m:f>
                  </m:oMath>
                </a14:m>
                <a:r>
                  <a:rPr lang="zh-CN" altLang="en-US" dirty="0"/>
                  <a:t>最大</a:t>
                </a:r>
              </a:p>
            </p:txBody>
          </p:sp>
        </mc:Choice>
        <mc:Fallback xmlns="">
          <p:sp>
            <p:nvSpPr>
              <p:cNvPr id="2" name="内容占位符 1">
                <a:extLst>
                  <a:ext uri="{FF2B5EF4-FFF2-40B4-BE49-F238E27FC236}">
                    <a16:creationId xmlns:a16="http://schemas.microsoft.com/office/drawing/2014/main" id="{D7E2516A-6554-4F1D-A602-FFBB85F2F142}"/>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CC90E59-40B1-4C6A-A45D-4615004C792E}"/>
              </a:ext>
            </a:extLst>
          </p:cNvPr>
          <p:cNvSpPr>
            <a:spLocks noGrp="1"/>
          </p:cNvSpPr>
          <p:nvPr>
            <p:ph type="ctrTitle"/>
          </p:nvPr>
        </p:nvSpPr>
        <p:spPr/>
        <p:txBody>
          <a:bodyPr/>
          <a:lstStyle/>
          <a:p>
            <a:r>
              <a:rPr lang="en-US" altLang="zh-CN" dirty="0"/>
              <a:t>01</a:t>
            </a:r>
            <a:r>
              <a:rPr lang="zh-CN" altLang="en-US" dirty="0"/>
              <a:t>分数规划</a:t>
            </a:r>
          </a:p>
        </p:txBody>
      </p:sp>
      <p:sp>
        <p:nvSpPr>
          <p:cNvPr id="4" name="内容占位符 3">
            <a:extLst>
              <a:ext uri="{FF2B5EF4-FFF2-40B4-BE49-F238E27FC236}">
                <a16:creationId xmlns:a16="http://schemas.microsoft.com/office/drawing/2014/main" id="{F3A2C272-4563-43F7-B0EB-A189CB4BB50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117050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49FA66E-11E1-4474-88CF-7218934BD56A}"/>
                  </a:ext>
                </a:extLst>
              </p:cNvPr>
              <p:cNvSpPr>
                <a:spLocks noGrp="1"/>
              </p:cNvSpPr>
              <p:nvPr>
                <p:ph idx="1"/>
              </p:nvPr>
            </p:nvSpPr>
            <p:spPr/>
            <p:txBody>
              <a:bodyPr/>
              <a:lstStyle/>
              <a:p>
                <a:r>
                  <a:rPr lang="zh-CN" altLang="en-US" dirty="0"/>
                  <a:t>选出非</a:t>
                </a:r>
                <a:r>
                  <a:rPr lang="en-US" altLang="zh-CN" dirty="0"/>
                  <a:t>0</a:t>
                </a:r>
                <a:r>
                  <a:rPr lang="zh-CN" altLang="en-US" dirty="0"/>
                  <a:t>个物品，使得这些物品的</a:t>
                </a:r>
                <a14:m>
                  <m:oMath xmlns:m="http://schemas.openxmlformats.org/officeDocument/2006/math">
                    <m:f>
                      <m:fPr>
                        <m:ctrlPr>
                          <a:rPr lang="en-US" altLang="zh-CN" i="1">
                            <a:latin typeface="Cambria Math" panose="02040503050406030204" pitchFamily="18" charset="0"/>
                          </a:rPr>
                        </m:ctrlPr>
                      </m:fPr>
                      <m:num>
                        <m:nary>
                          <m:naryPr>
                            <m:chr m:val="∑"/>
                            <m:subHide m:val="on"/>
                            <m:supHide m:val="on"/>
                            <m:ctrlPr>
                              <a:rPr lang="en-US" altLang="zh-CN" i="1">
                                <a:latin typeface="Cambria Math" panose="02040503050406030204" pitchFamily="18" charset="0"/>
                              </a:rPr>
                            </m:ctrlPr>
                          </m:naryPr>
                          <m:sub/>
                          <m:sup/>
                          <m:e>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num>
                      <m:den>
                        <m:nary>
                          <m:naryPr>
                            <m:chr m:val="∑"/>
                            <m:subHide m:val="on"/>
                            <m:supHide m:val="on"/>
                            <m:ctrlPr>
                              <a:rPr lang="en-US" altLang="zh-CN" i="1">
                                <a:latin typeface="Cambria Math" panose="02040503050406030204" pitchFamily="18" charset="0"/>
                              </a:rPr>
                            </m:ctrlPr>
                          </m:naryPr>
                          <m:sub/>
                          <m:sup/>
                          <m:e>
                            <m:r>
                              <a:rPr lang="en-US" altLang="zh-CN" i="1">
                                <a:latin typeface="Cambria Math" panose="02040503050406030204" pitchFamily="18" charset="0"/>
                              </a:rPr>
                              <m:t>𝑏</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den>
                    </m:f>
                  </m:oMath>
                </a14:m>
                <a:r>
                  <a:rPr lang="zh-CN" altLang="en-US" dirty="0"/>
                  <a:t>最大</a:t>
                </a:r>
              </a:p>
              <a:p>
                <a:endParaRPr lang="en-US" altLang="zh-CN" dirty="0"/>
              </a:p>
              <a:p>
                <a:r>
                  <a:rPr lang="zh-CN" altLang="en-US" dirty="0"/>
                  <a:t>是否可以选出结果大于等于</a:t>
                </a:r>
                <a:r>
                  <a:rPr lang="en-US" altLang="zh-CN" dirty="0"/>
                  <a:t>k</a:t>
                </a:r>
                <a:r>
                  <a:rPr lang="zh-CN" altLang="en-US" dirty="0"/>
                  <a:t>的方案？</a:t>
                </a:r>
                <a:endParaRPr lang="en-US" altLang="zh-CN" dirty="0"/>
              </a:p>
              <a:p>
                <a:r>
                  <a:rPr lang="zh-CN" altLang="en-US" dirty="0"/>
                  <a:t>若存在</a:t>
                </a:r>
                <a14:m>
                  <m:oMath xmlns:m="http://schemas.openxmlformats.org/officeDocument/2006/math">
                    <m:r>
                      <a:rPr lang="zh-CN" altLang="en-US" i="1" dirty="0" smtClean="0">
                        <a:latin typeface="Cambria Math" panose="02040503050406030204" pitchFamily="18" charset="0"/>
                      </a:rPr>
                      <m:t>一种</m:t>
                    </m:r>
                    <m:r>
                      <a:rPr lang="zh-CN" altLang="en-US" i="1" dirty="0">
                        <a:latin typeface="Cambria Math" panose="02040503050406030204" pitchFamily="18" charset="0"/>
                      </a:rPr>
                      <m:t>方案</m:t>
                    </m:r>
                    <m:f>
                      <m:fPr>
                        <m:ctrlPr>
                          <a:rPr lang="en-US" altLang="zh-CN" i="1">
                            <a:latin typeface="Cambria Math" panose="02040503050406030204" pitchFamily="18" charset="0"/>
                          </a:rPr>
                        </m:ctrlPr>
                      </m:fPr>
                      <m:num>
                        <m:nary>
                          <m:naryPr>
                            <m:chr m:val="∑"/>
                            <m:subHide m:val="on"/>
                            <m:supHide m:val="on"/>
                            <m:ctrlPr>
                              <a:rPr lang="en-US" altLang="zh-CN" i="1">
                                <a:latin typeface="Cambria Math" panose="02040503050406030204" pitchFamily="18" charset="0"/>
                              </a:rPr>
                            </m:ctrlPr>
                          </m:naryPr>
                          <m:sub/>
                          <m:sup/>
                          <m:e>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num>
                      <m:den>
                        <m:nary>
                          <m:naryPr>
                            <m:chr m:val="∑"/>
                            <m:subHide m:val="on"/>
                            <m:supHide m:val="on"/>
                            <m:ctrlPr>
                              <a:rPr lang="en-US" altLang="zh-CN" i="1">
                                <a:latin typeface="Cambria Math" panose="02040503050406030204" pitchFamily="18" charset="0"/>
                              </a:rPr>
                            </m:ctrlPr>
                          </m:naryPr>
                          <m:sub/>
                          <m:sup/>
                          <m:e>
                            <m:r>
                              <a:rPr lang="en-US" altLang="zh-CN" i="1">
                                <a:latin typeface="Cambria Math" panose="02040503050406030204" pitchFamily="18" charset="0"/>
                              </a:rPr>
                              <m:t>𝑏</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den>
                    </m:f>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zh-CN" altLang="en-US" i="1">
                        <a:latin typeface="Cambria Math" panose="02040503050406030204" pitchFamily="18" charset="0"/>
                      </a:rPr>
                      <m:t>，</m:t>
                    </m:r>
                  </m:oMath>
                </a14:m>
                <a:r>
                  <a:rPr lang="zh-CN" altLang="en-US" dirty="0"/>
                  <a:t>则</a:t>
                </a:r>
                <a14:m>
                  <m:oMath xmlns:m="http://schemas.openxmlformats.org/officeDocument/2006/math">
                    <m:nary>
                      <m:naryPr>
                        <m:chr m:val="∑"/>
                        <m:subHide m:val="on"/>
                        <m:supHide m:val="on"/>
                        <m:ctrlPr>
                          <a:rPr lang="en-US" altLang="zh-CN" i="1">
                            <a:latin typeface="Cambria Math" panose="02040503050406030204" pitchFamily="18" charset="0"/>
                          </a:rPr>
                        </m:ctrlPr>
                      </m:naryPr>
                      <m:sub/>
                      <m:sup/>
                      <m:e>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r>
                      <a:rPr lang="en-US" altLang="zh-CN" i="1">
                        <a:latin typeface="Cambria Math" panose="02040503050406030204" pitchFamily="18" charset="0"/>
                      </a:rPr>
                      <m:t>−</m:t>
                    </m:r>
                    <m:r>
                      <a:rPr lang="en-US" altLang="zh-CN" i="1">
                        <a:latin typeface="Cambria Math" panose="02040503050406030204" pitchFamily="18" charset="0"/>
                      </a:rPr>
                      <m:t>𝑘</m:t>
                    </m:r>
                    <m:r>
                      <a:rPr lang="en-US" altLang="zh-CN" b="0" i="1" smtClean="0">
                        <a:latin typeface="Cambria Math" panose="02040503050406030204" pitchFamily="18" charset="0"/>
                      </a:rPr>
                      <m:t>∗</m:t>
                    </m:r>
                    <m:nary>
                      <m:naryPr>
                        <m:chr m:val="∑"/>
                        <m:subHide m:val="on"/>
                        <m:supHide m:val="on"/>
                        <m:ctrlPr>
                          <a:rPr lang="en-US" altLang="zh-CN" i="1">
                            <a:latin typeface="Cambria Math" panose="02040503050406030204" pitchFamily="18" charset="0"/>
                          </a:rPr>
                        </m:ctrlPr>
                      </m:naryPr>
                      <m:sub/>
                      <m:sup/>
                      <m:e>
                        <m:r>
                          <a:rPr lang="en-US" altLang="zh-CN" i="1">
                            <a:latin typeface="Cambria Math" panose="02040503050406030204" pitchFamily="18" charset="0"/>
                          </a:rPr>
                          <m:t>𝑏</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r>
                      <a:rPr lang="en-US" altLang="zh-CN" i="1">
                        <a:latin typeface="Cambria Math" panose="02040503050406030204" pitchFamily="18" charset="0"/>
                      </a:rPr>
                      <m:t>≥</m:t>
                    </m:r>
                    <m:r>
                      <a:rPr lang="en-US" altLang="zh-CN" b="0" i="0" smtClean="0">
                        <a:latin typeface="Cambria Math" panose="02040503050406030204" pitchFamily="18" charset="0"/>
                      </a:rPr>
                      <m:t>0</m:t>
                    </m:r>
                  </m:oMath>
                </a14:m>
                <a:endParaRPr lang="en-US" altLang="zh-CN" dirty="0"/>
              </a:p>
              <a:p>
                <a:r>
                  <a:rPr lang="zh-CN" altLang="en-US" dirty="0"/>
                  <a:t>二分</a:t>
                </a:r>
                <a:r>
                  <a:rPr lang="en-US" altLang="zh-CN" dirty="0"/>
                  <a:t>k</a:t>
                </a:r>
                <a:r>
                  <a:rPr lang="zh-CN" altLang="en-US" dirty="0"/>
                  <a:t>，</a:t>
                </a:r>
                <a:r>
                  <a:rPr lang="en-US" altLang="zh-CN" dirty="0"/>
                  <a:t>DP</a:t>
                </a:r>
                <a:r>
                  <a:rPr lang="zh-CN" altLang="en-US" dirty="0"/>
                  <a:t>或是其他方法求</a:t>
                </a:r>
                <a14:m>
                  <m:oMath xmlns:m="http://schemas.openxmlformats.org/officeDocument/2006/math">
                    <m:nary>
                      <m:naryPr>
                        <m:chr m:val="∑"/>
                        <m:subHide m:val="on"/>
                        <m:supHide m:val="on"/>
                        <m:ctrlPr>
                          <a:rPr lang="en-US" altLang="zh-CN" i="1">
                            <a:latin typeface="Cambria Math" panose="02040503050406030204" pitchFamily="18" charset="0"/>
                          </a:rPr>
                        </m:ctrlPr>
                      </m:naryPr>
                      <m:sub/>
                      <m:sup/>
                      <m:e>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r>
                      <a:rPr lang="en-US" altLang="zh-CN" i="1">
                        <a:latin typeface="Cambria Math" panose="02040503050406030204" pitchFamily="18" charset="0"/>
                      </a:rPr>
                      <m:t>−</m:t>
                    </m:r>
                    <m:r>
                      <a:rPr lang="en-US" altLang="zh-CN" i="1">
                        <a:latin typeface="Cambria Math" panose="02040503050406030204" pitchFamily="18" charset="0"/>
                      </a:rPr>
                      <m:t>𝑘</m:t>
                    </m:r>
                    <m:r>
                      <a:rPr lang="en-US" altLang="zh-CN" i="1">
                        <a:latin typeface="Cambria Math" panose="02040503050406030204" pitchFamily="18" charset="0"/>
                      </a:rPr>
                      <m:t>∗</m:t>
                    </m:r>
                    <m:nary>
                      <m:naryPr>
                        <m:chr m:val="∑"/>
                        <m:subHide m:val="on"/>
                        <m:supHide m:val="on"/>
                        <m:ctrlPr>
                          <a:rPr lang="en-US" altLang="zh-CN" i="1">
                            <a:latin typeface="Cambria Math" panose="02040503050406030204" pitchFamily="18" charset="0"/>
                          </a:rPr>
                        </m:ctrlPr>
                      </m:naryPr>
                      <m:sub/>
                      <m:sup/>
                      <m:e>
                        <m:r>
                          <a:rPr lang="en-US" altLang="zh-CN" i="1">
                            <a:latin typeface="Cambria Math" panose="02040503050406030204" pitchFamily="18" charset="0"/>
                          </a:rPr>
                          <m:t>𝑏</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oMath>
                </a14:m>
                <a:r>
                  <a:rPr lang="zh-CN" altLang="en-US" dirty="0"/>
                  <a:t>的最大值</a:t>
                </a:r>
                <a:endParaRPr lang="en-US" altLang="zh-CN" dirty="0"/>
              </a:p>
              <a:p>
                <a:r>
                  <a:rPr lang="zh-CN" altLang="en-US" dirty="0"/>
                  <a:t>如果最大值大于等于</a:t>
                </a:r>
                <a:r>
                  <a:rPr lang="en-US" altLang="zh-CN" dirty="0"/>
                  <a:t>0</a:t>
                </a:r>
                <a:r>
                  <a:rPr lang="zh-CN" altLang="en-US" dirty="0"/>
                  <a:t>，则存在结果大于等于</a:t>
                </a:r>
                <a:r>
                  <a:rPr lang="en-US" altLang="zh-CN" dirty="0"/>
                  <a:t>k</a:t>
                </a:r>
                <a:r>
                  <a:rPr lang="zh-CN" altLang="en-US" dirty="0"/>
                  <a:t>的方案</a:t>
                </a:r>
                <a:endParaRPr lang="en-US" altLang="zh-CN" dirty="0"/>
              </a:p>
            </p:txBody>
          </p:sp>
        </mc:Choice>
        <mc:Fallback xmlns="">
          <p:sp>
            <p:nvSpPr>
              <p:cNvPr id="2" name="内容占位符 1">
                <a:extLst>
                  <a:ext uri="{FF2B5EF4-FFF2-40B4-BE49-F238E27FC236}">
                    <a16:creationId xmlns:a16="http://schemas.microsoft.com/office/drawing/2014/main" id="{D49FA66E-11E1-4474-88CF-7218934BD56A}"/>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AC05133-0651-45A3-8C25-7B41D61A7E45}"/>
              </a:ext>
            </a:extLst>
          </p:cNvPr>
          <p:cNvSpPr>
            <a:spLocks noGrp="1"/>
          </p:cNvSpPr>
          <p:nvPr>
            <p:ph type="ctrTitle"/>
          </p:nvPr>
        </p:nvSpPr>
        <p:spPr/>
        <p:txBody>
          <a:bodyPr/>
          <a:lstStyle/>
          <a:p>
            <a:r>
              <a:rPr lang="en-US" altLang="zh-CN" dirty="0"/>
              <a:t>01</a:t>
            </a:r>
            <a:r>
              <a:rPr lang="zh-CN" altLang="en-US" dirty="0"/>
              <a:t>分数规划</a:t>
            </a:r>
          </a:p>
        </p:txBody>
      </p:sp>
      <p:sp>
        <p:nvSpPr>
          <p:cNvPr id="4" name="内容占位符 3">
            <a:extLst>
              <a:ext uri="{FF2B5EF4-FFF2-40B4-BE49-F238E27FC236}">
                <a16:creationId xmlns:a16="http://schemas.microsoft.com/office/drawing/2014/main" id="{BF7743A4-6A0D-49E0-A29D-EF1A88B4545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884514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7E1B292-1FED-41E2-8DEE-30C7670E9CB1}"/>
                  </a:ext>
                </a:extLst>
              </p:cNvPr>
              <p:cNvSpPr>
                <a:spLocks noGrp="1"/>
              </p:cNvSpPr>
              <p:nvPr>
                <p:ph idx="1"/>
              </p:nvPr>
            </p:nvSpPr>
            <p:spPr/>
            <p:txBody>
              <a:bodyPr/>
              <a:lstStyle/>
              <a:p>
                <a:r>
                  <a:rPr lang="en-US" altLang="zh-CN" dirty="0"/>
                  <a:t>n(</a:t>
                </a:r>
                <a:r>
                  <a:rPr lang="zh-CN" altLang="en-US" dirty="0"/>
                  <a:t>≤</a:t>
                </a:r>
                <a:r>
                  <a:rPr lang="en-US" altLang="zh-CN" dirty="0"/>
                  <a:t>1000)</a:t>
                </a:r>
                <a:r>
                  <a:rPr lang="zh-CN" altLang="en-US" dirty="0"/>
                  <a:t>个点的完全图，每条边</a:t>
                </a:r>
                <a:r>
                  <a:rPr lang="en-US" altLang="zh-CN" dirty="0"/>
                  <a:t>e</a:t>
                </a:r>
                <a:r>
                  <a:rPr lang="zh-CN" altLang="en-US" dirty="0"/>
                  <a:t>两个属性</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𝑒</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𝑠</m:t>
                        </m:r>
                      </m:e>
                      <m:sub>
                        <m:r>
                          <a:rPr lang="en-US" altLang="zh-CN" b="0" i="1" smtClean="0">
                            <a:latin typeface="Cambria Math" panose="02040503050406030204" pitchFamily="18" charset="0"/>
                          </a:rPr>
                          <m:t>𝑒</m:t>
                        </m:r>
                      </m:sub>
                    </m:sSub>
                  </m:oMath>
                </a14:m>
                <a:r>
                  <a:rPr lang="zh-CN" altLang="en-US" dirty="0"/>
                  <a:t>，求一棵生成树使得</a:t>
                </a:r>
                <a14:m>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𝑒</m:t>
                            </m:r>
                          </m:sub>
                        </m:sSub>
                      </m:num>
                      <m:den>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𝑠</m:t>
                            </m:r>
                          </m:e>
                          <m:sub>
                            <m:r>
                              <a:rPr lang="en-US" altLang="zh-CN" b="0" i="1" smtClean="0">
                                <a:latin typeface="Cambria Math" panose="02040503050406030204" pitchFamily="18" charset="0"/>
                              </a:rPr>
                              <m:t>𝑒</m:t>
                            </m:r>
                          </m:sub>
                        </m:sSub>
                      </m:den>
                    </m:f>
                  </m:oMath>
                </a14:m>
                <a:r>
                  <a:rPr lang="zh-CN" altLang="en-US" dirty="0"/>
                  <a:t>最小</a:t>
                </a:r>
                <a:endParaRPr lang="en-US" altLang="zh-CN" dirty="0"/>
              </a:p>
              <a:p>
                <a:endParaRPr lang="en-US" altLang="zh-CN" dirty="0"/>
              </a:p>
              <a:p>
                <a:r>
                  <a:rPr lang="zh-CN" altLang="en-US" dirty="0"/>
                  <a:t>二分结果，用最小生成树算法求</a:t>
                </a:r>
                <a14:m>
                  <m:oMath xmlns:m="http://schemas.openxmlformats.org/officeDocument/2006/math">
                    <m:nary>
                      <m:naryPr>
                        <m:chr m:val="∑"/>
                        <m:subHide m:val="on"/>
                        <m:supHide m:val="on"/>
                        <m:ctrlPr>
                          <a:rPr lang="en-US" altLang="zh-CN" i="1">
                            <a:latin typeface="Cambria Math" panose="02040503050406030204" pitchFamily="18" charset="0"/>
                          </a:rPr>
                        </m:ctrlPr>
                      </m:naryPr>
                      <m:sub/>
                      <m:sup/>
                      <m:e>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r>
                      <a:rPr lang="en-US" altLang="zh-CN" i="1">
                        <a:latin typeface="Cambria Math" panose="02040503050406030204" pitchFamily="18" charset="0"/>
                      </a:rPr>
                      <m:t>−</m:t>
                    </m:r>
                    <m:r>
                      <a:rPr lang="en-US" altLang="zh-CN" i="1">
                        <a:latin typeface="Cambria Math" panose="02040503050406030204" pitchFamily="18" charset="0"/>
                      </a:rPr>
                      <m:t>𝑘</m:t>
                    </m:r>
                    <m:r>
                      <a:rPr lang="en-US" altLang="zh-CN" i="1">
                        <a:latin typeface="Cambria Math" panose="02040503050406030204" pitchFamily="18" charset="0"/>
                      </a:rPr>
                      <m:t>∗</m:t>
                    </m:r>
                    <m:nary>
                      <m:naryPr>
                        <m:chr m:val="∑"/>
                        <m:subHide m:val="on"/>
                        <m:supHide m:val="on"/>
                        <m:ctrlPr>
                          <a:rPr lang="en-US" altLang="zh-CN" i="1">
                            <a:latin typeface="Cambria Math" panose="02040503050406030204" pitchFamily="18" charset="0"/>
                          </a:rPr>
                        </m:ctrlPr>
                      </m:naryPr>
                      <m:sub/>
                      <m:sup/>
                      <m:e>
                        <m:r>
                          <a:rPr lang="en-US" altLang="zh-CN" i="1">
                            <a:latin typeface="Cambria Math" panose="02040503050406030204" pitchFamily="18" charset="0"/>
                          </a:rPr>
                          <m:t>𝑏</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oMath>
                </a14:m>
                <a:r>
                  <a:rPr lang="zh-CN" altLang="en-US" dirty="0"/>
                  <a:t>的最小值</a:t>
                </a:r>
              </a:p>
            </p:txBody>
          </p:sp>
        </mc:Choice>
        <mc:Fallback xmlns="">
          <p:sp>
            <p:nvSpPr>
              <p:cNvPr id="2" name="内容占位符 1">
                <a:extLst>
                  <a:ext uri="{FF2B5EF4-FFF2-40B4-BE49-F238E27FC236}">
                    <a16:creationId xmlns:a16="http://schemas.microsoft.com/office/drawing/2014/main" id="{37E1B292-1FED-41E2-8DEE-30C7670E9CB1}"/>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4FA34F0-91AB-44D2-B453-A2EFAD423D82}"/>
              </a:ext>
            </a:extLst>
          </p:cNvPr>
          <p:cNvSpPr>
            <a:spLocks noGrp="1"/>
          </p:cNvSpPr>
          <p:nvPr>
            <p:ph type="ctrTitle"/>
          </p:nvPr>
        </p:nvSpPr>
        <p:spPr/>
        <p:txBody>
          <a:bodyPr/>
          <a:lstStyle/>
          <a:p>
            <a:r>
              <a:rPr lang="en-US" altLang="zh-CN" dirty="0"/>
              <a:t>POJ2728 </a:t>
            </a:r>
            <a:r>
              <a:rPr lang="zh-CN" altLang="en-US" dirty="0"/>
              <a:t>最优比例生成树</a:t>
            </a:r>
          </a:p>
        </p:txBody>
      </p:sp>
      <p:sp>
        <p:nvSpPr>
          <p:cNvPr id="4" name="内容占位符 3">
            <a:extLst>
              <a:ext uri="{FF2B5EF4-FFF2-40B4-BE49-F238E27FC236}">
                <a16:creationId xmlns:a16="http://schemas.microsoft.com/office/drawing/2014/main" id="{8D3AEEFF-84C7-4C86-85CA-B329C66E540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171180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EB50518-5F76-48F3-9858-F73DA97A7689}"/>
                  </a:ext>
                </a:extLst>
              </p:cNvPr>
              <p:cNvSpPr>
                <a:spLocks noGrp="1"/>
              </p:cNvSpPr>
              <p:nvPr>
                <p:ph idx="1"/>
              </p:nvPr>
            </p:nvSpPr>
            <p:spPr/>
            <p:txBody>
              <a:bodyPr>
                <a:normAutofit/>
              </a:bodyPr>
              <a:lstStyle/>
              <a:p>
                <a:r>
                  <a:rPr lang="en-US" altLang="zh-CN" dirty="0"/>
                  <a:t>APIO</a:t>
                </a:r>
                <a:r>
                  <a:rPr lang="zh-CN" altLang="en-US" dirty="0"/>
                  <a:t>讲座出现过</a:t>
                </a:r>
                <a:endParaRPr lang="en-US" altLang="zh-CN" dirty="0"/>
              </a:p>
              <a:p>
                <a:r>
                  <a:rPr lang="zh-CN" altLang="en-US" dirty="0"/>
                  <a:t>问题引入：</a:t>
                </a:r>
                <a:endParaRPr lang="en-US" altLang="zh-CN" dirty="0"/>
              </a:p>
              <a:p>
                <a:r>
                  <a:rPr lang="zh-CN" altLang="en-US" dirty="0"/>
                  <a:t>给定一个正整数序列，将其分成</a:t>
                </a:r>
                <a:r>
                  <a:rPr lang="en-US" altLang="zh-CN" dirty="0"/>
                  <a:t>k</a:t>
                </a:r>
                <a:r>
                  <a:rPr lang="zh-CN" altLang="en-US" dirty="0"/>
                  <a:t>段，每段和为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𝑠</m:t>
                        </m:r>
                      </m:e>
                      <m:sub>
                        <m:r>
                          <a:rPr lang="en-US" altLang="zh-CN" b="0" i="1" smtClean="0">
                            <a:latin typeface="Cambria Math" panose="02040503050406030204" pitchFamily="18" charset="0"/>
                          </a:rPr>
                          <m:t>𝑖</m:t>
                        </m:r>
                      </m:sub>
                    </m:sSub>
                  </m:oMath>
                </a14:m>
                <a:r>
                  <a:rPr lang="zh-CN" altLang="en-US" dirty="0"/>
                  <a:t>，最小化</a:t>
                </a:r>
                <a14:m>
                  <m:oMath xmlns:m="http://schemas.openxmlformats.org/officeDocument/2006/math">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𝑠</m:t>
                                </m:r>
                              </m:e>
                              <m:sub>
                                <m:r>
                                  <a:rPr lang="en-US" altLang="zh-CN" b="0" i="1" smtClean="0">
                                    <a:latin typeface="Cambria Math" panose="02040503050406030204" pitchFamily="18" charset="0"/>
                                  </a:rPr>
                                  <m:t>𝑖</m:t>
                                </m:r>
                              </m:sub>
                            </m:sSub>
                          </m:e>
                        </m:d>
                      </m:e>
                      <m:sup>
                        <m:r>
                          <a:rPr lang="en-US" altLang="zh-CN" b="0" i="1" smtClean="0">
                            <a:latin typeface="Cambria Math" panose="02040503050406030204" pitchFamily="18" charset="0"/>
                          </a:rPr>
                          <m:t>2</m:t>
                        </m:r>
                      </m:sup>
                    </m:sSup>
                  </m:oMath>
                </a14:m>
                <a:endParaRPr lang="zh-CN" altLang="en-US" dirty="0"/>
              </a:p>
            </p:txBody>
          </p:sp>
        </mc:Choice>
        <mc:Fallback xmlns="">
          <p:sp>
            <p:nvSpPr>
              <p:cNvPr id="2" name="内容占位符 1">
                <a:extLst>
                  <a:ext uri="{FF2B5EF4-FFF2-40B4-BE49-F238E27FC236}">
                    <a16:creationId xmlns:a16="http://schemas.microsoft.com/office/drawing/2014/main" id="{AEB50518-5F76-48F3-9858-F73DA97A768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8110A5D-C512-4A86-A81A-8CA6F221D968}"/>
              </a:ext>
            </a:extLst>
          </p:cNvPr>
          <p:cNvSpPr>
            <a:spLocks noGrp="1"/>
          </p:cNvSpPr>
          <p:nvPr>
            <p:ph type="ctrTitle"/>
          </p:nvPr>
        </p:nvSpPr>
        <p:spPr/>
        <p:txBody>
          <a:bodyPr/>
          <a:lstStyle/>
          <a:p>
            <a:r>
              <a:rPr lang="en-US" altLang="zh-CN" dirty="0"/>
              <a:t>DP</a:t>
            </a:r>
            <a:r>
              <a:rPr lang="zh-CN" altLang="en-US" dirty="0"/>
              <a:t>凸优化</a:t>
            </a:r>
            <a:r>
              <a:rPr lang="en-US" altLang="zh-CN" dirty="0"/>
              <a:t>/</a:t>
            </a:r>
            <a:r>
              <a:rPr lang="en-US" altLang="zh-CN" dirty="0" err="1"/>
              <a:t>wqs</a:t>
            </a:r>
            <a:r>
              <a:rPr lang="zh-CN" altLang="en-US" dirty="0"/>
              <a:t>二分</a:t>
            </a:r>
            <a:r>
              <a:rPr lang="en-US" altLang="zh-CN" dirty="0"/>
              <a:t>/</a:t>
            </a:r>
            <a:r>
              <a:rPr lang="zh-CN" altLang="en-US" dirty="0"/>
              <a:t>带权二分</a:t>
            </a:r>
          </a:p>
        </p:txBody>
      </p:sp>
      <p:sp>
        <p:nvSpPr>
          <p:cNvPr id="4" name="内容占位符 3">
            <a:extLst>
              <a:ext uri="{FF2B5EF4-FFF2-40B4-BE49-F238E27FC236}">
                <a16:creationId xmlns:a16="http://schemas.microsoft.com/office/drawing/2014/main" id="{AB4C39E8-1BDE-4942-AADD-33FC30510D7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58749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22A7443-234A-4BB5-B0A2-6778E2D34C64}"/>
                  </a:ext>
                </a:extLst>
              </p:cNvPr>
              <p:cNvSpPr>
                <a:spLocks noGrp="1"/>
              </p:cNvSpPr>
              <p:nvPr>
                <p:ph idx="1"/>
              </p:nvPr>
            </p:nvSpPr>
            <p:spPr/>
            <p:txBody>
              <a:bodyPr/>
              <a:lstStyle/>
              <a:p>
                <a:r>
                  <a:rPr lang="zh-CN" altLang="en-US" dirty="0"/>
                  <a:t>设</a:t>
                </a:r>
                <a:r>
                  <a:rPr lang="en-US" altLang="zh-CN" dirty="0"/>
                  <a:t>f[</a:t>
                </a:r>
                <a:r>
                  <a:rPr lang="en-US" altLang="zh-CN" dirty="0" err="1"/>
                  <a:t>i</a:t>
                </a:r>
                <a:r>
                  <a:rPr lang="en-US" altLang="zh-CN" dirty="0"/>
                  <a:t>][j]</a:t>
                </a:r>
                <a:r>
                  <a:rPr lang="zh-CN" altLang="en-US" dirty="0"/>
                  <a:t>表示前</a:t>
                </a:r>
                <a:r>
                  <a:rPr lang="en-US" altLang="zh-CN" dirty="0" err="1"/>
                  <a:t>i</a:t>
                </a:r>
                <a:r>
                  <a:rPr lang="zh-CN" altLang="en-US" dirty="0"/>
                  <a:t>个位置已经划分完成，划分出</a:t>
                </a:r>
                <a:r>
                  <a:rPr lang="en-US" altLang="zh-CN" dirty="0"/>
                  <a:t>j</a:t>
                </a:r>
                <a:r>
                  <a:rPr lang="zh-CN" altLang="en-US" dirty="0"/>
                  <a:t>段的最优值</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𝑗</m:t>
                          </m:r>
                        </m:e>
                      </m:d>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limLow>
                            <m:limLowPr>
                              <m:ctrlPr>
                                <a:rPr lang="en-US" altLang="zh-CN" b="0" i="1" smtClean="0">
                                  <a:latin typeface="Cambria Math" panose="02040503050406030204" pitchFamily="18" charset="0"/>
                                </a:rPr>
                              </m:ctrlPr>
                            </m:limLowPr>
                            <m:e>
                              <m:r>
                                <m:rPr>
                                  <m:sty m:val="p"/>
                                </m:rPr>
                                <a:rPr lang="en-US" altLang="zh-CN" b="0" i="0" smtClean="0">
                                  <a:latin typeface="Cambria Math" panose="02040503050406030204" pitchFamily="18" charset="0"/>
                                </a:rPr>
                                <m:t>min</m:t>
                              </m:r>
                            </m:e>
                            <m:lim>
                              <m:r>
                                <a:rPr lang="en-US" altLang="zh-CN" b="0" i="1" smtClean="0">
                                  <a:latin typeface="Cambria Math" panose="02040503050406030204" pitchFamily="18" charset="0"/>
                                </a:rPr>
                                <m:t>1≤</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lim>
                          </m:limLow>
                        </m:fName>
                        <m:e>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−1]</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𝑗</m:t>
                              </m:r>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𝑠𝑢𝑚</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𝑠𝑢𝑚</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−1]))</m:t>
                          </m:r>
                        </m:e>
                      </m:func>
                    </m:oMath>
                  </m:oMathPara>
                </a14:m>
                <a:endParaRPr lang="en-US" altLang="zh-CN" dirty="0"/>
              </a:p>
              <a:p>
                <a:r>
                  <a:rPr lang="zh-CN" altLang="en-US" dirty="0"/>
                  <a:t>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b="0" i="1" smtClean="0">
                            <a:latin typeface="Cambria Math" panose="02040503050406030204" pitchFamily="18" charset="0"/>
                          </a:rPr>
                          <m:t>3</m:t>
                        </m:r>
                      </m:sup>
                    </m:sSup>
                    <m:r>
                      <a:rPr lang="en-US" altLang="zh-CN" b="0" i="1" smtClean="0">
                        <a:latin typeface="Cambria Math" panose="02040503050406030204" pitchFamily="18" charset="0"/>
                      </a:rPr>
                      <m:t>)</m:t>
                    </m:r>
                  </m:oMath>
                </a14:m>
                <a:endParaRPr lang="en-US" altLang="zh-CN" dirty="0"/>
              </a:p>
            </p:txBody>
          </p:sp>
        </mc:Choice>
        <mc:Fallback xmlns="">
          <p:sp>
            <p:nvSpPr>
              <p:cNvPr id="2" name="内容占位符 1">
                <a:extLst>
                  <a:ext uri="{FF2B5EF4-FFF2-40B4-BE49-F238E27FC236}">
                    <a16:creationId xmlns:a16="http://schemas.microsoft.com/office/drawing/2014/main" id="{D22A7443-234A-4BB5-B0A2-6778E2D34C64}"/>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CECAC29-DCC9-43BD-A899-907FD770E89E}"/>
              </a:ext>
            </a:extLst>
          </p:cNvPr>
          <p:cNvSpPr>
            <a:spLocks noGrp="1"/>
          </p:cNvSpPr>
          <p:nvPr>
            <p:ph type="ctrTitle"/>
          </p:nvPr>
        </p:nvSpPr>
        <p:spPr/>
        <p:txBody>
          <a:bodyPr/>
          <a:lstStyle/>
          <a:p>
            <a:r>
              <a:rPr lang="en-US" altLang="zh-CN" dirty="0"/>
              <a:t>DP</a:t>
            </a:r>
            <a:endParaRPr lang="zh-CN" altLang="en-US" dirty="0"/>
          </a:p>
        </p:txBody>
      </p:sp>
      <p:sp>
        <p:nvSpPr>
          <p:cNvPr id="4" name="内容占位符 3">
            <a:extLst>
              <a:ext uri="{FF2B5EF4-FFF2-40B4-BE49-F238E27FC236}">
                <a16:creationId xmlns:a16="http://schemas.microsoft.com/office/drawing/2014/main" id="{5BC068FE-A9F4-482A-B440-96F2E25347E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94570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204C033-A2B5-40E4-A210-8D78AEDB5355}"/>
              </a:ext>
            </a:extLst>
          </p:cNvPr>
          <p:cNvSpPr>
            <a:spLocks noGrp="1"/>
          </p:cNvSpPr>
          <p:nvPr>
            <p:ph idx="1"/>
          </p:nvPr>
        </p:nvSpPr>
        <p:spPr>
          <a:xfrm>
            <a:off x="838200" y="239233"/>
            <a:ext cx="10515600" cy="4938546"/>
          </a:xfrm>
        </p:spPr>
        <p:txBody>
          <a:bodyPr/>
          <a:lstStyle/>
          <a:p>
            <a:r>
              <a:rPr lang="zh-CN" altLang="en-US" dirty="0"/>
              <a:t>不在</a:t>
            </a:r>
            <a:r>
              <a:rPr lang="en-US" altLang="zh-CN" dirty="0"/>
              <a:t>DP</a:t>
            </a:r>
            <a:r>
              <a:rPr lang="zh-CN" altLang="en-US" dirty="0"/>
              <a:t>的状态设计中处理划分段数</a:t>
            </a:r>
            <a:endParaRPr lang="en-US" altLang="zh-CN" dirty="0"/>
          </a:p>
          <a:p>
            <a:r>
              <a:rPr lang="zh-CN" altLang="en-US" dirty="0"/>
              <a:t>枚举一个值</a:t>
            </a:r>
            <a:r>
              <a:rPr lang="en-US" altLang="zh-CN" dirty="0"/>
              <a:t>cost</a:t>
            </a:r>
            <a:r>
              <a:rPr lang="zh-CN" altLang="en-US" dirty="0"/>
              <a:t>作为每次划分的代价，设</a:t>
            </a:r>
            <a:r>
              <a:rPr lang="en-US" altLang="zh-CN" dirty="0"/>
              <a:t>f[</a:t>
            </a:r>
            <a:r>
              <a:rPr lang="en-US" altLang="zh-CN" dirty="0" err="1"/>
              <a:t>i</a:t>
            </a:r>
            <a:r>
              <a:rPr lang="en-US" altLang="zh-CN" dirty="0"/>
              <a:t>]</a:t>
            </a:r>
            <a:r>
              <a:rPr lang="zh-CN" altLang="en-US" dirty="0"/>
              <a:t>表示划分完前</a:t>
            </a:r>
            <a:r>
              <a:rPr lang="en-US" altLang="zh-CN" dirty="0" err="1"/>
              <a:t>i</a:t>
            </a:r>
            <a:r>
              <a:rPr lang="zh-CN" altLang="en-US" dirty="0"/>
              <a:t>段的最小代价，</a:t>
            </a:r>
            <a:r>
              <a:rPr lang="en-US" altLang="zh-CN" dirty="0"/>
              <a:t>t[</a:t>
            </a:r>
            <a:r>
              <a:rPr lang="en-US" altLang="zh-CN" dirty="0" err="1"/>
              <a:t>i</a:t>
            </a:r>
            <a:r>
              <a:rPr lang="en-US" altLang="zh-CN" dirty="0"/>
              <a:t>][0/1]</a:t>
            </a:r>
            <a:r>
              <a:rPr lang="zh-CN" altLang="en-US" dirty="0"/>
              <a:t>实现这个代价的划分次数的最大值、最小值</a:t>
            </a:r>
            <a:endParaRPr lang="en-US" altLang="zh-CN" dirty="0"/>
          </a:p>
          <a:p>
            <a:endParaRPr lang="en-US" altLang="zh-CN" dirty="0"/>
          </a:p>
          <a:p>
            <a:endParaRPr lang="zh-CN" altLang="en-US" dirty="0"/>
          </a:p>
        </p:txBody>
      </p:sp>
      <p:sp>
        <p:nvSpPr>
          <p:cNvPr id="3" name="标题 2">
            <a:extLst>
              <a:ext uri="{FF2B5EF4-FFF2-40B4-BE49-F238E27FC236}">
                <a16:creationId xmlns:a16="http://schemas.microsoft.com/office/drawing/2014/main" id="{03C3824B-0B52-4A9D-9BA7-BF4F71F0D146}"/>
              </a:ext>
            </a:extLst>
          </p:cNvPr>
          <p:cNvSpPr>
            <a:spLocks noGrp="1"/>
          </p:cNvSpPr>
          <p:nvPr>
            <p:ph type="ctrTitle"/>
          </p:nvPr>
        </p:nvSpPr>
        <p:spPr/>
        <p:txBody>
          <a:bodyPr/>
          <a:lstStyle/>
          <a:p>
            <a:r>
              <a:rPr lang="en-US" altLang="zh-CN" dirty="0"/>
              <a:t>DP</a:t>
            </a:r>
            <a:r>
              <a:rPr lang="zh-CN" altLang="en-US" dirty="0"/>
              <a:t>凸优化</a:t>
            </a:r>
          </a:p>
        </p:txBody>
      </p:sp>
      <p:sp>
        <p:nvSpPr>
          <p:cNvPr id="4" name="内容占位符 3">
            <a:extLst>
              <a:ext uri="{FF2B5EF4-FFF2-40B4-BE49-F238E27FC236}">
                <a16:creationId xmlns:a16="http://schemas.microsoft.com/office/drawing/2014/main" id="{1F6C1AFD-D4FA-403B-A824-4E124CC4718A}"/>
              </a:ext>
            </a:extLst>
          </p:cNvPr>
          <p:cNvSpPr>
            <a:spLocks noGrp="1"/>
          </p:cNvSpPr>
          <p:nvPr>
            <p:ph sz="quarter" idx="10"/>
          </p:nvPr>
        </p:nvSpPr>
        <p:spPr/>
        <p:txBody>
          <a:bodyPr/>
          <a:lstStyle/>
          <a:p>
            <a:endParaRPr lang="zh-CN" altLang="en-US"/>
          </a:p>
        </p:txBody>
      </p:sp>
      <p:pic>
        <p:nvPicPr>
          <p:cNvPr id="7" name="图片 6">
            <a:extLst>
              <a:ext uri="{FF2B5EF4-FFF2-40B4-BE49-F238E27FC236}">
                <a16:creationId xmlns:a16="http://schemas.microsoft.com/office/drawing/2014/main" id="{B52D3A9A-5AC2-4BBE-8288-46AC9A11E96C}"/>
              </a:ext>
            </a:extLst>
          </p:cNvPr>
          <p:cNvPicPr>
            <a:picLocks noChangeAspect="1"/>
          </p:cNvPicPr>
          <p:nvPr/>
        </p:nvPicPr>
        <p:blipFill>
          <a:blip r:embed="rId2"/>
          <a:stretch>
            <a:fillRect/>
          </a:stretch>
        </p:blipFill>
        <p:spPr>
          <a:xfrm>
            <a:off x="3372190" y="2941847"/>
            <a:ext cx="5447619" cy="3361905"/>
          </a:xfrm>
          <a:prstGeom prst="rect">
            <a:avLst/>
          </a:prstGeom>
        </p:spPr>
      </p:pic>
    </p:spTree>
    <p:extLst>
      <p:ext uri="{BB962C8B-B14F-4D97-AF65-F5344CB8AC3E}">
        <p14:creationId xmlns:p14="http://schemas.microsoft.com/office/powerpoint/2010/main" val="2180216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204C033-A2B5-40E4-A210-8D78AEDB5355}"/>
              </a:ext>
            </a:extLst>
          </p:cNvPr>
          <p:cNvSpPr>
            <a:spLocks noGrp="1"/>
          </p:cNvSpPr>
          <p:nvPr>
            <p:ph idx="1"/>
          </p:nvPr>
        </p:nvSpPr>
        <p:spPr>
          <a:xfrm>
            <a:off x="838200" y="1484025"/>
            <a:ext cx="10515600" cy="4218275"/>
          </a:xfrm>
        </p:spPr>
        <p:txBody>
          <a:bodyPr/>
          <a:lstStyle/>
          <a:p>
            <a:r>
              <a:rPr lang="zh-CN" altLang="en-US" dirty="0"/>
              <a:t>不在</a:t>
            </a:r>
            <a:r>
              <a:rPr lang="en-US" altLang="zh-CN" dirty="0"/>
              <a:t>DP</a:t>
            </a:r>
            <a:r>
              <a:rPr lang="zh-CN" altLang="en-US" dirty="0"/>
              <a:t>的状态设计中处理划分段数</a:t>
            </a:r>
            <a:endParaRPr lang="en-US" altLang="zh-CN" dirty="0"/>
          </a:p>
          <a:p>
            <a:r>
              <a:rPr lang="zh-CN" altLang="en-US" dirty="0"/>
              <a:t>枚举一个值</a:t>
            </a:r>
            <a:r>
              <a:rPr lang="en-US" altLang="zh-CN" dirty="0"/>
              <a:t>cost</a:t>
            </a:r>
            <a:r>
              <a:rPr lang="zh-CN" altLang="en-US" dirty="0"/>
              <a:t>作为每次划分的代价，设</a:t>
            </a:r>
            <a:r>
              <a:rPr lang="en-US" altLang="zh-CN" dirty="0"/>
              <a:t>f[</a:t>
            </a:r>
            <a:r>
              <a:rPr lang="en-US" altLang="zh-CN" dirty="0" err="1"/>
              <a:t>i</a:t>
            </a:r>
            <a:r>
              <a:rPr lang="en-US" altLang="zh-CN" dirty="0"/>
              <a:t>]</a:t>
            </a:r>
            <a:r>
              <a:rPr lang="zh-CN" altLang="en-US" dirty="0"/>
              <a:t>表示划分完前</a:t>
            </a:r>
            <a:r>
              <a:rPr lang="en-US" altLang="zh-CN" dirty="0" err="1"/>
              <a:t>i</a:t>
            </a:r>
            <a:r>
              <a:rPr lang="zh-CN" altLang="en-US" dirty="0"/>
              <a:t>段的最小代价，</a:t>
            </a:r>
            <a:r>
              <a:rPr lang="en-US" altLang="zh-CN" dirty="0"/>
              <a:t>t[</a:t>
            </a:r>
            <a:r>
              <a:rPr lang="en-US" altLang="zh-CN" dirty="0" err="1"/>
              <a:t>i</a:t>
            </a:r>
            <a:r>
              <a:rPr lang="en-US" altLang="zh-CN" dirty="0"/>
              <a:t>][0/1]</a:t>
            </a:r>
            <a:r>
              <a:rPr lang="zh-CN" altLang="en-US" dirty="0"/>
              <a:t>实现这个代价的划分次数的最大值、最小值</a:t>
            </a:r>
            <a:endParaRPr lang="en-US" altLang="zh-CN" dirty="0"/>
          </a:p>
          <a:p>
            <a:r>
              <a:rPr lang="en-US" altLang="zh-CN" dirty="0"/>
              <a:t>DP</a:t>
            </a:r>
            <a:r>
              <a:rPr lang="zh-CN" altLang="en-US" dirty="0"/>
              <a:t>完成后比较</a:t>
            </a:r>
            <a:r>
              <a:rPr lang="en-US" altLang="zh-CN" dirty="0"/>
              <a:t>k</a:t>
            </a:r>
            <a:r>
              <a:rPr lang="zh-CN" altLang="en-US" dirty="0"/>
              <a:t>与</a:t>
            </a:r>
            <a:r>
              <a:rPr lang="en-US" altLang="zh-CN" dirty="0"/>
              <a:t>t[n][0/1]</a:t>
            </a:r>
            <a:r>
              <a:rPr lang="zh-CN" altLang="en-US" dirty="0"/>
              <a:t>：</a:t>
            </a:r>
            <a:endParaRPr lang="en-US" altLang="zh-CN" dirty="0"/>
          </a:p>
          <a:p>
            <a:r>
              <a:rPr lang="en-US" altLang="zh-CN" dirty="0"/>
              <a:t>	</a:t>
            </a:r>
            <a:r>
              <a:rPr lang="zh-CN" altLang="en-US" dirty="0"/>
              <a:t>如果划分次数包含</a:t>
            </a:r>
            <a:r>
              <a:rPr lang="en-US" altLang="zh-CN" dirty="0"/>
              <a:t>k</a:t>
            </a:r>
            <a:r>
              <a:rPr lang="zh-CN" altLang="en-US" dirty="0"/>
              <a:t>，那么</a:t>
            </a:r>
            <a:r>
              <a:rPr lang="en-US" altLang="zh-CN" dirty="0" err="1"/>
              <a:t>ans</a:t>
            </a:r>
            <a:r>
              <a:rPr lang="en-US" altLang="zh-CN" dirty="0"/>
              <a:t>=f[n]-cost*t[n][1]</a:t>
            </a:r>
          </a:p>
          <a:p>
            <a:r>
              <a:rPr lang="en-US" altLang="zh-CN" dirty="0"/>
              <a:t>	</a:t>
            </a:r>
            <a:r>
              <a:rPr lang="zh-CN" altLang="en-US" dirty="0"/>
              <a:t>如果</a:t>
            </a:r>
            <a:r>
              <a:rPr lang="en-US" altLang="zh-CN" dirty="0"/>
              <a:t>k</a:t>
            </a:r>
            <a:r>
              <a:rPr lang="zh-CN" altLang="en-US" dirty="0"/>
              <a:t>小于划分次数的最小值，那么增大</a:t>
            </a:r>
            <a:r>
              <a:rPr lang="en-US" altLang="zh-CN" dirty="0"/>
              <a:t>cost</a:t>
            </a:r>
          </a:p>
          <a:p>
            <a:r>
              <a:rPr lang="en-US" altLang="zh-CN" dirty="0"/>
              <a:t>	</a:t>
            </a:r>
            <a:r>
              <a:rPr lang="zh-CN" altLang="en-US" dirty="0"/>
              <a:t>如果</a:t>
            </a:r>
            <a:r>
              <a:rPr lang="en-US" altLang="zh-CN" dirty="0"/>
              <a:t>k</a:t>
            </a:r>
            <a:r>
              <a:rPr lang="zh-CN" altLang="en-US" dirty="0"/>
              <a:t>大于划分次数的最大值，那么减小</a:t>
            </a:r>
            <a:r>
              <a:rPr lang="en-US" altLang="zh-CN" dirty="0"/>
              <a:t>cost</a:t>
            </a:r>
          </a:p>
        </p:txBody>
      </p:sp>
      <p:sp>
        <p:nvSpPr>
          <p:cNvPr id="3" name="标题 2">
            <a:extLst>
              <a:ext uri="{FF2B5EF4-FFF2-40B4-BE49-F238E27FC236}">
                <a16:creationId xmlns:a16="http://schemas.microsoft.com/office/drawing/2014/main" id="{03C3824B-0B52-4A9D-9BA7-BF4F71F0D146}"/>
              </a:ext>
            </a:extLst>
          </p:cNvPr>
          <p:cNvSpPr>
            <a:spLocks noGrp="1"/>
          </p:cNvSpPr>
          <p:nvPr>
            <p:ph type="ctrTitle"/>
          </p:nvPr>
        </p:nvSpPr>
        <p:spPr/>
        <p:txBody>
          <a:bodyPr/>
          <a:lstStyle/>
          <a:p>
            <a:r>
              <a:rPr lang="en-US" altLang="zh-CN" dirty="0"/>
              <a:t>DP</a:t>
            </a:r>
            <a:r>
              <a:rPr lang="zh-CN" altLang="en-US" dirty="0"/>
              <a:t>凸优化</a:t>
            </a:r>
          </a:p>
        </p:txBody>
      </p:sp>
      <p:sp>
        <p:nvSpPr>
          <p:cNvPr id="4" name="内容占位符 3">
            <a:extLst>
              <a:ext uri="{FF2B5EF4-FFF2-40B4-BE49-F238E27FC236}">
                <a16:creationId xmlns:a16="http://schemas.microsoft.com/office/drawing/2014/main" id="{1F6C1AFD-D4FA-403B-A824-4E124CC4718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48240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8BA0E14-E57A-4672-A894-0C693254F241}"/>
              </a:ext>
            </a:extLst>
          </p:cNvPr>
          <p:cNvSpPr>
            <a:spLocks noGrp="1"/>
          </p:cNvSpPr>
          <p:nvPr>
            <p:ph idx="1"/>
          </p:nvPr>
        </p:nvSpPr>
        <p:spPr/>
        <p:txBody>
          <a:bodyPr/>
          <a:lstStyle/>
          <a:p>
            <a:r>
              <a:rPr lang="en-US" altLang="zh-CN" dirty="0"/>
              <a:t>DP</a:t>
            </a:r>
            <a:r>
              <a:rPr lang="zh-CN" altLang="en-US" dirty="0"/>
              <a:t>凸优化中的「凸」字是甚么意思？竖中指嘲讽人吗？</a:t>
            </a:r>
            <a:endParaRPr lang="en-US" altLang="zh-CN" dirty="0"/>
          </a:p>
          <a:p>
            <a:r>
              <a:rPr lang="zh-CN" altLang="en-US" dirty="0"/>
              <a:t>为甚么可以这么干？满足甚么条件才能这么干？</a:t>
            </a:r>
            <a:endParaRPr lang="en-US" altLang="zh-CN" dirty="0"/>
          </a:p>
          <a:p>
            <a:r>
              <a:rPr lang="zh-CN" altLang="en-US" dirty="0"/>
              <a:t>那个二分的意义是甚么？</a:t>
            </a:r>
            <a:endParaRPr lang="en-US" altLang="zh-CN" dirty="0"/>
          </a:p>
          <a:p>
            <a:endParaRPr lang="en-US" altLang="zh-CN" dirty="0"/>
          </a:p>
        </p:txBody>
      </p:sp>
      <p:sp>
        <p:nvSpPr>
          <p:cNvPr id="3" name="标题 2">
            <a:extLst>
              <a:ext uri="{FF2B5EF4-FFF2-40B4-BE49-F238E27FC236}">
                <a16:creationId xmlns:a16="http://schemas.microsoft.com/office/drawing/2014/main" id="{62C63E99-3E9A-4B5E-B243-2B50536E1BC8}"/>
              </a:ext>
            </a:extLst>
          </p:cNvPr>
          <p:cNvSpPr>
            <a:spLocks noGrp="1"/>
          </p:cNvSpPr>
          <p:nvPr>
            <p:ph type="ctrTitle"/>
          </p:nvPr>
        </p:nvSpPr>
        <p:spPr/>
        <p:txBody>
          <a:bodyPr/>
          <a:lstStyle/>
          <a:p>
            <a:r>
              <a:rPr lang="en-US" altLang="zh-CN" dirty="0"/>
              <a:t>???</a:t>
            </a:r>
            <a:endParaRPr lang="zh-CN" altLang="en-US" dirty="0"/>
          </a:p>
        </p:txBody>
      </p:sp>
      <p:sp>
        <p:nvSpPr>
          <p:cNvPr id="4" name="内容占位符 3">
            <a:extLst>
              <a:ext uri="{FF2B5EF4-FFF2-40B4-BE49-F238E27FC236}">
                <a16:creationId xmlns:a16="http://schemas.microsoft.com/office/drawing/2014/main" id="{C68328CB-40B8-45AA-BF6F-90BCCB917A8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234256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74E75B0-CCAC-41B2-B57E-F5DE143E27B9}"/>
                  </a:ext>
                </a:extLst>
              </p:cNvPr>
              <p:cNvSpPr>
                <a:spLocks noGrp="1"/>
              </p:cNvSpPr>
              <p:nvPr>
                <p:ph idx="1"/>
              </p:nvPr>
            </p:nvSpPr>
            <p:spPr/>
            <p:txBody>
              <a:bodyPr/>
              <a:lstStyle/>
              <a:p>
                <a:r>
                  <a:rPr lang="zh-CN" altLang="en-US" dirty="0"/>
                  <a:t>做题时</a:t>
                </a:r>
                <a:r>
                  <a:rPr lang="en-US" altLang="zh-CN" dirty="0"/>
                  <a:t>a</a:t>
                </a:r>
                <a:r>
                  <a:rPr lang="zh-CN" altLang="en-US" dirty="0"/>
                  <a:t>是</a:t>
                </a:r>
                <a:r>
                  <a:rPr lang="en-US" altLang="zh-CN" dirty="0"/>
                  <a:t>b</a:t>
                </a:r>
                <a:r>
                  <a:rPr lang="zh-CN" altLang="en-US" dirty="0"/>
                  <a:t>的约数</a:t>
                </a:r>
                <a:r>
                  <a:rPr lang="en-US" altLang="zh-CN" dirty="0"/>
                  <a:t>/b</a:t>
                </a:r>
                <a:r>
                  <a:rPr lang="zh-CN" altLang="en-US" dirty="0"/>
                  <a:t>是</a:t>
                </a:r>
                <a:r>
                  <a:rPr lang="en-US" altLang="zh-CN" dirty="0"/>
                  <a:t>a</a:t>
                </a:r>
                <a:r>
                  <a:rPr lang="zh-CN" altLang="en-US" dirty="0"/>
                  <a:t>的倍数常转化为</a:t>
                </a:r>
                <a:r>
                  <a:rPr lang="en-US" altLang="zh-CN" dirty="0" err="1"/>
                  <a:t>b%a</a:t>
                </a:r>
                <a:r>
                  <a:rPr lang="en-US" altLang="zh-CN" dirty="0"/>
                  <a:t>=0</a:t>
                </a:r>
              </a:p>
              <a:p>
                <a:r>
                  <a:rPr lang="zh-CN" altLang="en-US" dirty="0"/>
                  <a:t>小于等于</a:t>
                </a:r>
                <a:r>
                  <a:rPr lang="en-US" altLang="zh-CN" dirty="0"/>
                  <a:t>n</a:t>
                </a:r>
                <a:r>
                  <a:rPr lang="zh-CN" altLang="en-US" dirty="0"/>
                  <a:t>的</a:t>
                </a:r>
                <a:r>
                  <a:rPr lang="en-US" altLang="zh-CN" dirty="0"/>
                  <a:t>a</a:t>
                </a:r>
                <a:r>
                  <a:rPr lang="zh-CN" altLang="en-US" dirty="0"/>
                  <a:t>的倍数有</a:t>
                </a:r>
                <a14:m>
                  <m:oMath xmlns:m="http://schemas.openxmlformats.org/officeDocument/2006/math">
                    <m:d>
                      <m:dPr>
                        <m:begChr m:val="⌊"/>
                        <m:endChr m:val="⌋"/>
                        <m:ctrlPr>
                          <a:rPr lang="zh-CN" altLang="en-US" i="1" smtClean="0">
                            <a:latin typeface="Cambria Math" panose="02040503050406030204" pitchFamily="18" charset="0"/>
                          </a:rPr>
                        </m:ctrlPr>
                      </m:dPr>
                      <m:e>
                        <m:f>
                          <m:fPr>
                            <m:ctrlPr>
                              <a:rPr lang="zh-CN" altLang="en-US" i="1" smtClean="0">
                                <a:latin typeface="Cambria Math" panose="02040503050406030204" pitchFamily="18" charset="0"/>
                              </a:rPr>
                            </m:ctrlPr>
                          </m:fPr>
                          <m:num>
                            <m:r>
                              <a:rPr lang="zh-CN" altLang="en-US" i="1" smtClean="0">
                                <a:latin typeface="Cambria Math" panose="02040503050406030204" pitchFamily="18" charset="0"/>
                              </a:rPr>
                              <m:t>𝑛</m:t>
                            </m:r>
                          </m:num>
                          <m:den>
                            <m:r>
                              <a:rPr lang="zh-CN" altLang="en-US" i="1" smtClean="0">
                                <a:latin typeface="Cambria Math" panose="02040503050406030204" pitchFamily="18" charset="0"/>
                              </a:rPr>
                              <m:t>𝑎</m:t>
                            </m:r>
                          </m:den>
                        </m:f>
                      </m:e>
                    </m:d>
                    <m:r>
                      <a:rPr lang="zh-CN" altLang="en-US" i="1">
                        <a:latin typeface="Cambria Math" panose="02040503050406030204" pitchFamily="18" charset="0"/>
                      </a:rPr>
                      <m:t>个</m:t>
                    </m:r>
                  </m:oMath>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774E75B0-CCAC-41B2-B57E-F5DE143E27B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200C108-53AA-40D0-9E4F-B4FD3FA0A73D}"/>
              </a:ext>
            </a:extLst>
          </p:cNvPr>
          <p:cNvSpPr>
            <a:spLocks noGrp="1"/>
          </p:cNvSpPr>
          <p:nvPr>
            <p:ph type="ctrTitle"/>
          </p:nvPr>
        </p:nvSpPr>
        <p:spPr/>
        <p:txBody>
          <a:bodyPr/>
          <a:lstStyle/>
          <a:p>
            <a:r>
              <a:rPr lang="zh-CN" altLang="en-US" dirty="0"/>
              <a:t>约数与倍数</a:t>
            </a:r>
          </a:p>
        </p:txBody>
      </p:sp>
      <p:sp>
        <p:nvSpPr>
          <p:cNvPr id="4" name="内容占位符 3">
            <a:extLst>
              <a:ext uri="{FF2B5EF4-FFF2-40B4-BE49-F238E27FC236}">
                <a16:creationId xmlns:a16="http://schemas.microsoft.com/office/drawing/2014/main" id="{99E16498-512D-480B-9CE6-A8F508E647A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25893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1264879-D4ED-4BDD-8F5C-655F57C27419}"/>
              </a:ext>
            </a:extLst>
          </p:cNvPr>
          <p:cNvSpPr>
            <a:spLocks noGrp="1"/>
          </p:cNvSpPr>
          <p:nvPr>
            <p:ph idx="1"/>
          </p:nvPr>
        </p:nvSpPr>
        <p:spPr>
          <a:xfrm>
            <a:off x="838200" y="1382233"/>
            <a:ext cx="10668000" cy="4938546"/>
          </a:xfrm>
        </p:spPr>
        <p:txBody>
          <a:bodyPr/>
          <a:lstStyle/>
          <a:p>
            <a:r>
              <a:rPr lang="en-US" altLang="zh-CN" dirty="0"/>
              <a:t>DP</a:t>
            </a:r>
            <a:r>
              <a:rPr lang="zh-CN" altLang="en-US" dirty="0"/>
              <a:t>凸优化本质上是在用动态规划做线性规划找到最优解</a:t>
            </a:r>
            <a:endParaRPr lang="en-US" altLang="zh-CN" dirty="0"/>
          </a:p>
          <a:p>
            <a:r>
              <a:rPr lang="zh-CN" altLang="en-US" dirty="0"/>
              <a:t>并用二分</a:t>
            </a:r>
            <a:r>
              <a:rPr lang="en-US" altLang="zh-CN" dirty="0"/>
              <a:t>cost</a:t>
            </a:r>
            <a:r>
              <a:rPr lang="zh-CN" altLang="en-US" dirty="0"/>
              <a:t>（斜率）的方法控制最优解的位置</a:t>
            </a:r>
          </a:p>
        </p:txBody>
      </p:sp>
      <p:sp>
        <p:nvSpPr>
          <p:cNvPr id="3" name="标题 2">
            <a:extLst>
              <a:ext uri="{FF2B5EF4-FFF2-40B4-BE49-F238E27FC236}">
                <a16:creationId xmlns:a16="http://schemas.microsoft.com/office/drawing/2014/main" id="{5BCA3381-D46B-4585-BD9F-C63D1BAA1C69}"/>
              </a:ext>
            </a:extLst>
          </p:cNvPr>
          <p:cNvSpPr>
            <a:spLocks noGrp="1"/>
          </p:cNvSpPr>
          <p:nvPr>
            <p:ph type="ctrTitle"/>
          </p:nvPr>
        </p:nvSpPr>
        <p:spPr/>
        <p:txBody>
          <a:bodyPr/>
          <a:lstStyle/>
          <a:p>
            <a:r>
              <a:rPr lang="en-US" altLang="zh-CN" dirty="0"/>
              <a:t>DP</a:t>
            </a:r>
            <a:r>
              <a:rPr lang="zh-CN" altLang="en-US" dirty="0"/>
              <a:t>凸优化</a:t>
            </a:r>
          </a:p>
        </p:txBody>
      </p:sp>
      <p:sp>
        <p:nvSpPr>
          <p:cNvPr id="4" name="内容占位符 3">
            <a:extLst>
              <a:ext uri="{FF2B5EF4-FFF2-40B4-BE49-F238E27FC236}">
                <a16:creationId xmlns:a16="http://schemas.microsoft.com/office/drawing/2014/main" id="{F1B06A80-9F9E-4BD1-9621-B670651E5D3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776896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1B9CA37-E970-4A52-AB4F-586823639E73}"/>
              </a:ext>
            </a:extLst>
          </p:cNvPr>
          <p:cNvSpPr>
            <a:spLocks noGrp="1"/>
          </p:cNvSpPr>
          <p:nvPr>
            <p:ph idx="1"/>
          </p:nvPr>
        </p:nvSpPr>
        <p:spPr>
          <a:xfrm>
            <a:off x="838200" y="1382233"/>
            <a:ext cx="5051456" cy="4938546"/>
          </a:xfrm>
        </p:spPr>
        <p:txBody>
          <a:bodyPr/>
          <a:lstStyle/>
          <a:p>
            <a:endParaRPr lang="en-US" altLang="zh-CN" dirty="0"/>
          </a:p>
          <a:p>
            <a:r>
              <a:rPr lang="zh-CN" altLang="en-US" dirty="0"/>
              <a:t>找出所有可能的方案，以划分次数</a:t>
            </a:r>
            <a:r>
              <a:rPr lang="en-US" altLang="zh-CN" dirty="0"/>
              <a:t>x</a:t>
            </a:r>
            <a:r>
              <a:rPr lang="zh-CN" altLang="en-US" dirty="0"/>
              <a:t>为横坐标，最终代价为纵坐标画在坐标系中</a:t>
            </a:r>
            <a:endParaRPr lang="en-US" altLang="zh-CN" dirty="0"/>
          </a:p>
          <a:p>
            <a:endParaRPr lang="zh-CN" altLang="en-US" dirty="0"/>
          </a:p>
        </p:txBody>
      </p:sp>
      <p:sp>
        <p:nvSpPr>
          <p:cNvPr id="3" name="标题 2">
            <a:extLst>
              <a:ext uri="{FF2B5EF4-FFF2-40B4-BE49-F238E27FC236}">
                <a16:creationId xmlns:a16="http://schemas.microsoft.com/office/drawing/2014/main" id="{9F78D614-AAE3-4108-A08D-426F3C334916}"/>
              </a:ext>
            </a:extLst>
          </p:cNvPr>
          <p:cNvSpPr>
            <a:spLocks noGrp="1"/>
          </p:cNvSpPr>
          <p:nvPr>
            <p:ph type="ctrTitle"/>
          </p:nvPr>
        </p:nvSpPr>
        <p:spPr/>
        <p:txBody>
          <a:bodyPr/>
          <a:lstStyle/>
          <a:p>
            <a:r>
              <a:rPr lang="en-US" altLang="zh-CN" dirty="0"/>
              <a:t>DP</a:t>
            </a:r>
            <a:r>
              <a:rPr lang="zh-CN" altLang="en-US" dirty="0"/>
              <a:t>凸优化</a:t>
            </a:r>
          </a:p>
        </p:txBody>
      </p:sp>
      <p:sp>
        <p:nvSpPr>
          <p:cNvPr id="4" name="内容占位符 3">
            <a:extLst>
              <a:ext uri="{FF2B5EF4-FFF2-40B4-BE49-F238E27FC236}">
                <a16:creationId xmlns:a16="http://schemas.microsoft.com/office/drawing/2014/main" id="{7A801683-ECAA-4854-8329-47C40CAEABC1}"/>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250B59CC-14FA-4F25-BB47-FE86ABEFF3C8}"/>
              </a:ext>
            </a:extLst>
          </p:cNvPr>
          <p:cNvPicPr>
            <a:picLocks noChangeAspect="1"/>
          </p:cNvPicPr>
          <p:nvPr/>
        </p:nvPicPr>
        <p:blipFill>
          <a:blip r:embed="rId2"/>
          <a:stretch>
            <a:fillRect/>
          </a:stretch>
        </p:blipFill>
        <p:spPr>
          <a:xfrm>
            <a:off x="5889656" y="1683928"/>
            <a:ext cx="5933182" cy="4335156"/>
          </a:xfrm>
          <a:prstGeom prst="rect">
            <a:avLst/>
          </a:prstGeom>
        </p:spPr>
      </p:pic>
    </p:spTree>
    <p:extLst>
      <p:ext uri="{BB962C8B-B14F-4D97-AF65-F5344CB8AC3E}">
        <p14:creationId xmlns:p14="http://schemas.microsoft.com/office/powerpoint/2010/main" val="3665900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6A05423-3817-4EBD-B024-3C9042E47F96}"/>
              </a:ext>
            </a:extLst>
          </p:cNvPr>
          <p:cNvSpPr>
            <a:spLocks noGrp="1"/>
          </p:cNvSpPr>
          <p:nvPr>
            <p:ph idx="1"/>
          </p:nvPr>
        </p:nvSpPr>
        <p:spPr>
          <a:xfrm>
            <a:off x="838200" y="1382233"/>
            <a:ext cx="4838700" cy="4938546"/>
          </a:xfrm>
        </p:spPr>
        <p:txBody>
          <a:bodyPr/>
          <a:lstStyle/>
          <a:p>
            <a:r>
              <a:rPr lang="zh-CN" altLang="en-US" dirty="0"/>
              <a:t>设</a:t>
            </a:r>
            <a:r>
              <a:rPr lang="en-US" altLang="zh-CN" dirty="0"/>
              <a:t>z</a:t>
            </a:r>
            <a:r>
              <a:rPr lang="zh-CN" altLang="en-US" dirty="0"/>
              <a:t>为</a:t>
            </a:r>
            <a:r>
              <a:rPr lang="en-US" altLang="zh-CN" dirty="0"/>
              <a:t>DP</a:t>
            </a:r>
            <a:r>
              <a:rPr lang="zh-CN" altLang="en-US" dirty="0"/>
              <a:t>出来的结果</a:t>
            </a:r>
            <a:r>
              <a:rPr lang="en-US" altLang="zh-CN" dirty="0"/>
              <a:t>z=max(</a:t>
            </a:r>
            <a:r>
              <a:rPr lang="en-US" altLang="zh-CN" dirty="0" err="1"/>
              <a:t>y+x</a:t>
            </a:r>
            <a:r>
              <a:rPr lang="en-US" altLang="zh-CN" dirty="0"/>
              <a:t>*cost)</a:t>
            </a:r>
          </a:p>
          <a:p>
            <a:r>
              <a:rPr lang="zh-CN" altLang="en-US" dirty="0"/>
              <a:t>即以</a:t>
            </a:r>
            <a:r>
              <a:rPr lang="en-US" altLang="zh-CN" dirty="0"/>
              <a:t>cost</a:t>
            </a:r>
            <a:r>
              <a:rPr lang="zh-CN" altLang="en-US" dirty="0"/>
              <a:t>为斜率进行线性规划</a:t>
            </a:r>
          </a:p>
        </p:txBody>
      </p:sp>
      <p:sp>
        <p:nvSpPr>
          <p:cNvPr id="3" name="标题 2">
            <a:extLst>
              <a:ext uri="{FF2B5EF4-FFF2-40B4-BE49-F238E27FC236}">
                <a16:creationId xmlns:a16="http://schemas.microsoft.com/office/drawing/2014/main" id="{D25A6D8F-E813-4187-9853-F0FBAA539CA5}"/>
              </a:ext>
            </a:extLst>
          </p:cNvPr>
          <p:cNvSpPr>
            <a:spLocks noGrp="1"/>
          </p:cNvSpPr>
          <p:nvPr>
            <p:ph type="ctrTitle"/>
          </p:nvPr>
        </p:nvSpPr>
        <p:spPr/>
        <p:txBody>
          <a:bodyPr/>
          <a:lstStyle/>
          <a:p>
            <a:r>
              <a:rPr lang="en-US" altLang="zh-CN" dirty="0"/>
              <a:t>DP</a:t>
            </a:r>
            <a:r>
              <a:rPr lang="zh-CN" altLang="en-US" dirty="0"/>
              <a:t>凸优化</a:t>
            </a:r>
          </a:p>
        </p:txBody>
      </p:sp>
      <p:sp>
        <p:nvSpPr>
          <p:cNvPr id="4" name="内容占位符 3">
            <a:extLst>
              <a:ext uri="{FF2B5EF4-FFF2-40B4-BE49-F238E27FC236}">
                <a16:creationId xmlns:a16="http://schemas.microsoft.com/office/drawing/2014/main" id="{D0AC5DB9-FD79-4696-88EC-CA89E8578863}"/>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F61366B5-0B7A-4F27-A578-3C4D0291C04B}"/>
              </a:ext>
            </a:extLst>
          </p:cNvPr>
          <p:cNvPicPr>
            <a:picLocks noChangeAspect="1"/>
          </p:cNvPicPr>
          <p:nvPr/>
        </p:nvPicPr>
        <p:blipFill>
          <a:blip r:embed="rId2"/>
          <a:stretch>
            <a:fillRect/>
          </a:stretch>
        </p:blipFill>
        <p:spPr>
          <a:xfrm>
            <a:off x="6096000" y="1626062"/>
            <a:ext cx="5945714" cy="4450888"/>
          </a:xfrm>
          <a:prstGeom prst="rect">
            <a:avLst/>
          </a:prstGeom>
        </p:spPr>
      </p:pic>
    </p:spTree>
    <p:extLst>
      <p:ext uri="{BB962C8B-B14F-4D97-AF65-F5344CB8AC3E}">
        <p14:creationId xmlns:p14="http://schemas.microsoft.com/office/powerpoint/2010/main" val="157800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6A05423-3817-4EBD-B024-3C9042E47F96}"/>
              </a:ext>
            </a:extLst>
          </p:cNvPr>
          <p:cNvSpPr>
            <a:spLocks noGrp="1"/>
          </p:cNvSpPr>
          <p:nvPr>
            <p:ph idx="1"/>
          </p:nvPr>
        </p:nvSpPr>
        <p:spPr>
          <a:xfrm>
            <a:off x="838200" y="1382233"/>
            <a:ext cx="4838700" cy="4938546"/>
          </a:xfrm>
        </p:spPr>
        <p:txBody>
          <a:bodyPr/>
          <a:lstStyle/>
          <a:p>
            <a:r>
              <a:rPr lang="en-US" altLang="zh-CN" dirty="0"/>
              <a:t>cost</a:t>
            </a:r>
            <a:r>
              <a:rPr lang="zh-CN" altLang="en-US" dirty="0"/>
              <a:t>增大时，最优解向右移动</a:t>
            </a:r>
            <a:endParaRPr lang="en-US" altLang="zh-CN" dirty="0"/>
          </a:p>
          <a:p>
            <a:r>
              <a:rPr lang="en-US" altLang="zh-CN" dirty="0"/>
              <a:t>cost</a:t>
            </a:r>
            <a:r>
              <a:rPr lang="zh-CN" altLang="en-US" dirty="0"/>
              <a:t>减小时，最优解向左移动</a:t>
            </a:r>
            <a:endParaRPr lang="en-US" altLang="zh-CN" dirty="0"/>
          </a:p>
          <a:p>
            <a:r>
              <a:rPr lang="zh-CN" altLang="en-US" dirty="0"/>
              <a:t>以此来控制最优解的横坐标即划分数</a:t>
            </a:r>
          </a:p>
        </p:txBody>
      </p:sp>
      <p:sp>
        <p:nvSpPr>
          <p:cNvPr id="3" name="标题 2">
            <a:extLst>
              <a:ext uri="{FF2B5EF4-FFF2-40B4-BE49-F238E27FC236}">
                <a16:creationId xmlns:a16="http://schemas.microsoft.com/office/drawing/2014/main" id="{D25A6D8F-E813-4187-9853-F0FBAA539CA5}"/>
              </a:ext>
            </a:extLst>
          </p:cNvPr>
          <p:cNvSpPr>
            <a:spLocks noGrp="1"/>
          </p:cNvSpPr>
          <p:nvPr>
            <p:ph type="ctrTitle"/>
          </p:nvPr>
        </p:nvSpPr>
        <p:spPr/>
        <p:txBody>
          <a:bodyPr/>
          <a:lstStyle/>
          <a:p>
            <a:r>
              <a:rPr lang="en-US" altLang="zh-CN" dirty="0"/>
              <a:t>DP</a:t>
            </a:r>
            <a:r>
              <a:rPr lang="zh-CN" altLang="en-US" dirty="0"/>
              <a:t>凸优化</a:t>
            </a:r>
          </a:p>
        </p:txBody>
      </p:sp>
      <p:sp>
        <p:nvSpPr>
          <p:cNvPr id="4" name="内容占位符 3">
            <a:extLst>
              <a:ext uri="{FF2B5EF4-FFF2-40B4-BE49-F238E27FC236}">
                <a16:creationId xmlns:a16="http://schemas.microsoft.com/office/drawing/2014/main" id="{D0AC5DB9-FD79-4696-88EC-CA89E8578863}"/>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F61366B5-0B7A-4F27-A578-3C4D0291C04B}"/>
              </a:ext>
            </a:extLst>
          </p:cNvPr>
          <p:cNvPicPr>
            <a:picLocks noChangeAspect="1"/>
          </p:cNvPicPr>
          <p:nvPr/>
        </p:nvPicPr>
        <p:blipFill>
          <a:blip r:embed="rId2"/>
          <a:stretch>
            <a:fillRect/>
          </a:stretch>
        </p:blipFill>
        <p:spPr>
          <a:xfrm>
            <a:off x="6096000" y="1626062"/>
            <a:ext cx="5945714" cy="4450888"/>
          </a:xfrm>
          <a:prstGeom prst="rect">
            <a:avLst/>
          </a:prstGeom>
        </p:spPr>
      </p:pic>
    </p:spTree>
    <p:extLst>
      <p:ext uri="{BB962C8B-B14F-4D97-AF65-F5344CB8AC3E}">
        <p14:creationId xmlns:p14="http://schemas.microsoft.com/office/powerpoint/2010/main" val="3717311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6A05423-3817-4EBD-B024-3C9042E47F96}"/>
              </a:ext>
            </a:extLst>
          </p:cNvPr>
          <p:cNvSpPr>
            <a:spLocks noGrp="1"/>
          </p:cNvSpPr>
          <p:nvPr>
            <p:ph idx="1"/>
          </p:nvPr>
        </p:nvSpPr>
        <p:spPr>
          <a:xfrm>
            <a:off x="838200" y="1382233"/>
            <a:ext cx="4838700" cy="4938546"/>
          </a:xfrm>
        </p:spPr>
        <p:txBody>
          <a:bodyPr/>
          <a:lstStyle/>
          <a:p>
            <a:r>
              <a:rPr lang="zh-CN" altLang="en-US" dirty="0"/>
              <a:t>显然</a:t>
            </a:r>
            <a:r>
              <a:rPr lang="zh-CN" altLang="en-US" dirty="0">
                <a:solidFill>
                  <a:srgbClr val="FFCC00"/>
                </a:solidFill>
              </a:rPr>
              <a:t>最优解在凸包上</a:t>
            </a:r>
            <a:r>
              <a:rPr lang="zh-CN" altLang="en-US" dirty="0"/>
              <a:t>时才能被扫到</a:t>
            </a:r>
            <a:endParaRPr lang="en-US" altLang="zh-CN" dirty="0"/>
          </a:p>
          <a:p>
            <a:r>
              <a:rPr lang="zh-CN" altLang="en-US" dirty="0"/>
              <a:t>这是「凸」字的意思</a:t>
            </a:r>
            <a:endParaRPr lang="en-US" altLang="zh-CN" dirty="0"/>
          </a:p>
          <a:p>
            <a:r>
              <a:rPr lang="zh-CN" altLang="en-US" dirty="0"/>
              <a:t>各个</a:t>
            </a:r>
            <a:r>
              <a:rPr lang="en-US" altLang="zh-CN" dirty="0"/>
              <a:t>k</a:t>
            </a:r>
            <a:r>
              <a:rPr lang="zh-CN" altLang="en-US" dirty="0"/>
              <a:t>的最优解在平面上围成一个凸包时才可以使用</a:t>
            </a:r>
            <a:r>
              <a:rPr lang="en-US" altLang="zh-CN" dirty="0"/>
              <a:t>DP</a:t>
            </a:r>
            <a:r>
              <a:rPr lang="zh-CN" altLang="en-US" dirty="0"/>
              <a:t>凸优化</a:t>
            </a:r>
          </a:p>
        </p:txBody>
      </p:sp>
      <p:sp>
        <p:nvSpPr>
          <p:cNvPr id="3" name="标题 2">
            <a:extLst>
              <a:ext uri="{FF2B5EF4-FFF2-40B4-BE49-F238E27FC236}">
                <a16:creationId xmlns:a16="http://schemas.microsoft.com/office/drawing/2014/main" id="{D25A6D8F-E813-4187-9853-F0FBAA539CA5}"/>
              </a:ext>
            </a:extLst>
          </p:cNvPr>
          <p:cNvSpPr>
            <a:spLocks noGrp="1"/>
          </p:cNvSpPr>
          <p:nvPr>
            <p:ph type="ctrTitle"/>
          </p:nvPr>
        </p:nvSpPr>
        <p:spPr/>
        <p:txBody>
          <a:bodyPr/>
          <a:lstStyle/>
          <a:p>
            <a:r>
              <a:rPr lang="en-US" altLang="zh-CN" dirty="0"/>
              <a:t>DP</a:t>
            </a:r>
            <a:r>
              <a:rPr lang="zh-CN" altLang="en-US" dirty="0"/>
              <a:t>凸优化</a:t>
            </a:r>
          </a:p>
        </p:txBody>
      </p:sp>
      <p:sp>
        <p:nvSpPr>
          <p:cNvPr id="4" name="内容占位符 3">
            <a:extLst>
              <a:ext uri="{FF2B5EF4-FFF2-40B4-BE49-F238E27FC236}">
                <a16:creationId xmlns:a16="http://schemas.microsoft.com/office/drawing/2014/main" id="{D0AC5DB9-FD79-4696-88EC-CA89E8578863}"/>
              </a:ext>
            </a:extLst>
          </p:cNvPr>
          <p:cNvSpPr>
            <a:spLocks noGrp="1"/>
          </p:cNvSpPr>
          <p:nvPr>
            <p:ph sz="quarter" idx="10"/>
          </p:nvPr>
        </p:nvSpPr>
        <p:spPr/>
        <p:txBody>
          <a:bodyPr/>
          <a:lstStyle/>
          <a:p>
            <a:endParaRPr lang="zh-CN" altLang="en-US"/>
          </a:p>
        </p:txBody>
      </p:sp>
      <p:pic>
        <p:nvPicPr>
          <p:cNvPr id="6" name="图片 5">
            <a:extLst>
              <a:ext uri="{FF2B5EF4-FFF2-40B4-BE49-F238E27FC236}">
                <a16:creationId xmlns:a16="http://schemas.microsoft.com/office/drawing/2014/main" id="{D7B9F00C-E326-43B9-902D-48FB760E0934}"/>
              </a:ext>
            </a:extLst>
          </p:cNvPr>
          <p:cNvPicPr>
            <a:picLocks noChangeAspect="1"/>
          </p:cNvPicPr>
          <p:nvPr/>
        </p:nvPicPr>
        <p:blipFill>
          <a:blip r:embed="rId2"/>
          <a:stretch>
            <a:fillRect/>
          </a:stretch>
        </p:blipFill>
        <p:spPr>
          <a:xfrm>
            <a:off x="6362700" y="1669671"/>
            <a:ext cx="5323676" cy="4363669"/>
          </a:xfrm>
          <a:prstGeom prst="rect">
            <a:avLst/>
          </a:prstGeom>
        </p:spPr>
      </p:pic>
    </p:spTree>
    <p:extLst>
      <p:ext uri="{BB962C8B-B14F-4D97-AF65-F5344CB8AC3E}">
        <p14:creationId xmlns:p14="http://schemas.microsoft.com/office/powerpoint/2010/main" val="182234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22FD200-0835-47A6-883B-36ED6F02D992}"/>
                  </a:ext>
                </a:extLst>
              </p:cNvPr>
              <p:cNvSpPr>
                <a:spLocks noGrp="1"/>
              </p:cNvSpPr>
              <p:nvPr>
                <p:ph idx="1"/>
              </p:nvPr>
            </p:nvSpPr>
            <p:spPr/>
            <p:txBody>
              <a:bodyPr/>
              <a:lstStyle/>
              <a:p>
                <a:r>
                  <a:rPr lang="zh-CN" altLang="en-US" dirty="0"/>
                  <a:t>那么本题中划分数不同的最优解是否在一个凸包上呢？</a:t>
                </a:r>
                <a:endParaRPr lang="en-US" altLang="zh-CN" dirty="0"/>
              </a:p>
              <a:p>
                <a:r>
                  <a:rPr lang="zh-CN" altLang="en-US" dirty="0"/>
                  <a:t>即证明相邻两点间的连线斜率是单调的</a:t>
                </a:r>
                <a:endParaRPr lang="en-US" altLang="zh-CN" dirty="0"/>
              </a:p>
              <a:p>
                <a:r>
                  <a:rPr lang="zh-CN" altLang="en-US" dirty="0"/>
                  <a:t>即证</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Sub>
                    <m:r>
                      <a:rPr lang="zh-CN" altLang="en-US" i="1">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−2</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≥0 </m:t>
                    </m:r>
                  </m:oMath>
                </a14:m>
                <a:endParaRPr lang="en-US" altLang="zh-CN" b="0" dirty="0"/>
              </a:p>
              <a:p>
                <a:endParaRPr lang="en-US" altLang="zh-CN" dirty="0"/>
              </a:p>
            </p:txBody>
          </p:sp>
        </mc:Choice>
        <mc:Fallback xmlns="">
          <p:sp>
            <p:nvSpPr>
              <p:cNvPr id="2" name="内容占位符 1">
                <a:extLst>
                  <a:ext uri="{FF2B5EF4-FFF2-40B4-BE49-F238E27FC236}">
                    <a16:creationId xmlns:a16="http://schemas.microsoft.com/office/drawing/2014/main" id="{822FD200-0835-47A6-883B-36ED6F02D992}"/>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1DC5BAF-DAB3-4520-8A3D-A67AC31CDE8D}"/>
              </a:ext>
            </a:extLst>
          </p:cNvPr>
          <p:cNvSpPr>
            <a:spLocks noGrp="1"/>
          </p:cNvSpPr>
          <p:nvPr>
            <p:ph type="ctrTitle"/>
          </p:nvPr>
        </p:nvSpPr>
        <p:spPr/>
        <p:txBody>
          <a:bodyPr/>
          <a:lstStyle/>
          <a:p>
            <a:r>
              <a:rPr lang="en-US" altLang="zh-CN" dirty="0"/>
              <a:t>DP</a:t>
            </a:r>
            <a:r>
              <a:rPr lang="zh-CN" altLang="en-US" dirty="0"/>
              <a:t>凸优化</a:t>
            </a:r>
          </a:p>
        </p:txBody>
      </p:sp>
      <p:sp>
        <p:nvSpPr>
          <p:cNvPr id="4" name="内容占位符 3">
            <a:extLst>
              <a:ext uri="{FF2B5EF4-FFF2-40B4-BE49-F238E27FC236}">
                <a16:creationId xmlns:a16="http://schemas.microsoft.com/office/drawing/2014/main" id="{EE897EBA-2493-482A-9389-C6927DEF83FD}"/>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AEE65CEC-AA8D-408B-A190-53F9554ED691}"/>
              </a:ext>
            </a:extLst>
          </p:cNvPr>
          <p:cNvPicPr>
            <a:picLocks noChangeAspect="1"/>
          </p:cNvPicPr>
          <p:nvPr/>
        </p:nvPicPr>
        <p:blipFill>
          <a:blip r:embed="rId3"/>
          <a:stretch>
            <a:fillRect/>
          </a:stretch>
        </p:blipFill>
        <p:spPr>
          <a:xfrm>
            <a:off x="9347200" y="2896375"/>
            <a:ext cx="2434971" cy="1897677"/>
          </a:xfrm>
          <a:prstGeom prst="rect">
            <a:avLst/>
          </a:prstGeom>
        </p:spPr>
      </p:pic>
    </p:spTree>
    <p:extLst>
      <p:ext uri="{BB962C8B-B14F-4D97-AF65-F5344CB8AC3E}">
        <p14:creationId xmlns:p14="http://schemas.microsoft.com/office/powerpoint/2010/main" val="245369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22FD200-0835-47A6-883B-36ED6F02D992}"/>
                  </a:ext>
                </a:extLst>
              </p:cNvPr>
              <p:cNvSpPr>
                <a:spLocks noGrp="1"/>
              </p:cNvSpPr>
              <p:nvPr>
                <p:ph idx="1"/>
              </p:nvPr>
            </p:nvSpPr>
            <p:spPr/>
            <p:txBody>
              <a:bodyPr>
                <a:normAutofit lnSpcReduction="10000"/>
              </a:bodyPr>
              <a:lstStyle/>
              <a:p>
                <a:r>
                  <a:rPr lang="zh-CN" altLang="en-US" b="0" dirty="0"/>
                  <a:t>证明</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−2</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≥0 </m:t>
                    </m:r>
                    <m:r>
                      <a:rPr lang="zh-CN" altLang="en-US" i="1">
                        <a:latin typeface="Cambria Math" panose="02040503050406030204" pitchFamily="18" charset="0"/>
                      </a:rPr>
                      <m:t>：</m:t>
                    </m:r>
                  </m:oMath>
                </a14:m>
                <a:endParaRPr lang="en-US" altLang="zh-CN" b="0" dirty="0"/>
              </a:p>
              <a:p>
                <a:r>
                  <a:rPr lang="zh-CN" altLang="en-US" b="0" dirty="0"/>
                  <a:t>观察</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Sub>
                  </m:oMath>
                </a14:m>
                <a:r>
                  <a:rPr lang="zh-CN" altLang="en-US" b="0" dirty="0"/>
                  <a:t>的方案</a:t>
                </a:r>
                <a:endParaRPr lang="en-US" altLang="zh-CN" b="0" dirty="0"/>
              </a:p>
              <a:p>
                <a:r>
                  <a:rPr lang="zh-CN" altLang="en-US" dirty="0"/>
                  <a:t>构造</a:t>
                </a:r>
                <a:r>
                  <a:rPr lang="en-US" altLang="zh-CN" dirty="0"/>
                  <a:t>i-1</a:t>
                </a:r>
                <a:r>
                  <a:rPr lang="zh-CN" altLang="en-US" dirty="0"/>
                  <a:t>的方案：</a:t>
                </a:r>
                <a:endParaRPr lang="en-US" altLang="zh-CN" dirty="0"/>
              </a:p>
              <a:p>
                <a:r>
                  <a:rPr lang="en-US" altLang="zh-CN" dirty="0"/>
                  <a:t>	</a:t>
                </a:r>
                <a:r>
                  <a:rPr lang="zh-CN" altLang="en-US" dirty="0"/>
                  <a:t>将</a:t>
                </a:r>
                <a:r>
                  <a:rPr lang="en-US" altLang="zh-CN" dirty="0" err="1"/>
                  <a:t>i</a:t>
                </a:r>
                <a:r>
                  <a:rPr lang="zh-CN" altLang="en-US" dirty="0"/>
                  <a:t>的方案中最大的两个区间和</a:t>
                </a:r>
                <a:r>
                  <a:rPr lang="en-US" altLang="zh-CN" dirty="0"/>
                  <a:t>a</a:t>
                </a:r>
                <a:r>
                  <a:rPr lang="zh-CN" altLang="en-US" dirty="0"/>
                  <a:t>和</a:t>
                </a:r>
                <a:r>
                  <a:rPr lang="en-US" altLang="zh-CN" dirty="0"/>
                  <a:t>b</a:t>
                </a:r>
                <a:r>
                  <a:rPr lang="zh-CN" altLang="en-US" dirty="0"/>
                  <a:t>合并</a:t>
                </a:r>
                <a:endParaRPr lang="en-US" altLang="zh-CN" dirty="0"/>
              </a:p>
              <a:p>
                <a:r>
                  <a:rPr lang="en-US" altLang="zh-CN" b="0" dirty="0"/>
                  <a:t>	</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𝑏</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=2</m:t>
                    </m:r>
                    <m:r>
                      <a:rPr lang="en-US" altLang="zh-CN" b="0" i="1" smtClean="0">
                        <a:latin typeface="Cambria Math" panose="02040503050406030204" pitchFamily="18" charset="0"/>
                      </a:rPr>
                      <m:t>𝑎𝑏</m:t>
                    </m:r>
                  </m:oMath>
                </a14:m>
                <a:endParaRPr lang="en-US" altLang="zh-CN" b="0" dirty="0"/>
              </a:p>
              <a:p>
                <a:r>
                  <a:rPr lang="zh-CN" altLang="en-US" dirty="0"/>
                  <a:t>构造</a:t>
                </a:r>
                <a:r>
                  <a:rPr lang="en-US" altLang="zh-CN" dirty="0"/>
                  <a:t>i+1</a:t>
                </a:r>
                <a:r>
                  <a:rPr lang="zh-CN" altLang="en-US" dirty="0"/>
                  <a:t>的方案：</a:t>
                </a:r>
                <a:endParaRPr lang="en-US" altLang="zh-CN" dirty="0"/>
              </a:p>
              <a:p>
                <a:r>
                  <a:rPr lang="en-US" altLang="zh-CN" b="0" dirty="0"/>
                  <a:t>	</a:t>
                </a:r>
                <a:r>
                  <a:rPr lang="zh-CN" altLang="en-US" b="0" dirty="0"/>
                  <a:t>将</a:t>
                </a:r>
                <a:r>
                  <a:rPr lang="en-US" altLang="zh-CN" b="0" dirty="0" err="1"/>
                  <a:t>i</a:t>
                </a:r>
                <a:r>
                  <a:rPr lang="zh-CN" altLang="en-US" b="0" dirty="0"/>
                  <a:t>的方案中最小的能拆的区间和拆成</a:t>
                </a:r>
                <a:r>
                  <a:rPr lang="en-US" altLang="zh-CN" b="0" dirty="0"/>
                  <a:t>c</a:t>
                </a:r>
                <a:r>
                  <a:rPr lang="zh-CN" altLang="en-US" b="0" dirty="0"/>
                  <a:t>和</a:t>
                </a:r>
                <a:r>
                  <a:rPr lang="en-US" altLang="zh-CN" b="0" dirty="0"/>
                  <a:t>d</a:t>
                </a:r>
                <a:endParaRPr lang="en-US" altLang="zh-CN" dirty="0"/>
              </a:p>
              <a:p>
                <a:r>
                  <a:rPr lang="en-US" altLang="zh-CN" b="0" dirty="0"/>
                  <a:t>	</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𝑐</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𝑑</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𝑐</m:t>
                            </m:r>
                            <m:r>
                              <a:rPr lang="en-US" altLang="zh-CN" b="0" i="1" smtClean="0">
                                <a:latin typeface="Cambria Math" panose="02040503050406030204" pitchFamily="18" charset="0"/>
                              </a:rPr>
                              <m:t>+</m:t>
                            </m:r>
                            <m:r>
                              <a:rPr lang="en-US" altLang="zh-CN" b="0" i="1" smtClean="0">
                                <a:latin typeface="Cambria Math" panose="02040503050406030204" pitchFamily="18" charset="0"/>
                              </a:rPr>
                              <m:t>𝑑</m:t>
                            </m:r>
                          </m:e>
                        </m:d>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=−2</m:t>
                    </m:r>
                    <m:r>
                      <a:rPr lang="en-US" altLang="zh-CN" b="0" i="1" smtClean="0">
                        <a:latin typeface="Cambria Math" panose="02040503050406030204" pitchFamily="18" charset="0"/>
                      </a:rPr>
                      <m:t>𝑐𝑑</m:t>
                    </m:r>
                  </m:oMath>
                </a14:m>
                <a:endParaRPr lang="en-US" altLang="zh-CN" b="0" dirty="0"/>
              </a:p>
              <a:p>
                <a:r>
                  <a:rPr lang="en-US" altLang="zh-CN" dirty="0"/>
                  <a:t> </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r>
                          <a:rPr lang="en-US" altLang="zh-CN" i="1">
                            <a:latin typeface="Cambria Math" panose="02040503050406030204" pitchFamily="18" charset="0"/>
                          </a:rPr>
                          <m:t>−1</m:t>
                        </m:r>
                      </m:sub>
                    </m:sSub>
                    <m:r>
                      <a:rPr lang="en-US" altLang="zh-CN" i="1">
                        <a:latin typeface="Cambria Math" panose="02040503050406030204" pitchFamily="18" charset="0"/>
                      </a:rPr>
                      <m:t>−2</m:t>
                    </m:r>
                    <m:sSub>
                      <m:sSubPr>
                        <m:ctrlPr>
                          <a:rPr lang="en-US"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sub>
                    </m:sSub>
                    <m:r>
                      <a:rPr lang="en-US" altLang="zh-CN" b="0" i="1" smtClean="0">
                        <a:latin typeface="Cambria Math" panose="02040503050406030204" pitchFamily="18" charset="0"/>
                      </a:rPr>
                      <m:t>=2</m:t>
                    </m:r>
                    <m:r>
                      <a:rPr lang="en-US" altLang="zh-CN" b="0" i="1" smtClean="0">
                        <a:latin typeface="Cambria Math" panose="02040503050406030204" pitchFamily="18" charset="0"/>
                      </a:rPr>
                      <m:t>𝑎𝑏</m:t>
                    </m:r>
                    <m:r>
                      <a:rPr lang="en-US" altLang="zh-CN" b="0" i="1" smtClean="0">
                        <a:latin typeface="Cambria Math" panose="02040503050406030204" pitchFamily="18" charset="0"/>
                      </a:rPr>
                      <m:t>−2</m:t>
                    </m:r>
                    <m:r>
                      <a:rPr lang="en-US" altLang="zh-CN" b="0" i="1" smtClean="0">
                        <a:latin typeface="Cambria Math" panose="02040503050406030204" pitchFamily="18" charset="0"/>
                      </a:rPr>
                      <m:t>𝑐𝑑</m:t>
                    </m:r>
                  </m:oMath>
                </a14:m>
                <a:endParaRPr lang="en-US" altLang="zh-CN" b="0" i="1" dirty="0">
                  <a:latin typeface="Cambria Math" panose="02040503050406030204" pitchFamily="18" charset="0"/>
                </a:endParaRPr>
              </a:p>
              <a:p>
                <a:r>
                  <a:rPr lang="zh-CN" altLang="en-US" dirty="0"/>
                  <a:t> </a:t>
                </a:r>
                <a14:m>
                  <m:oMath xmlns:m="http://schemas.openxmlformats.org/officeDocument/2006/math">
                    <m:r>
                      <a:rPr lang="zh-CN" altLang="en-US" i="1" smtClean="0">
                        <a:latin typeface="Cambria Math" panose="02040503050406030204" pitchFamily="18" charset="0"/>
                      </a:rPr>
                      <m:t>由于</m:t>
                    </m:r>
                    <m:r>
                      <m:rPr>
                        <m:sty m:val="p"/>
                      </m:rPr>
                      <a:rPr lang="en-US" altLang="zh-CN" b="0" i="0" smtClean="0">
                        <a:latin typeface="Cambria Math" panose="02040503050406030204" pitchFamily="18" charset="0"/>
                      </a:rPr>
                      <m:t>a</m:t>
                    </m:r>
                    <m:r>
                      <a:rPr lang="en-US" altLang="zh-CN" b="0" i="0" smtClean="0">
                        <a:latin typeface="Cambria Math" panose="02040503050406030204" pitchFamily="18" charset="0"/>
                      </a:rPr>
                      <m:t>&gt;</m:t>
                    </m:r>
                    <m:r>
                      <m:rPr>
                        <m:sty m:val="p"/>
                      </m:rPr>
                      <a:rPr lang="en-US" altLang="zh-CN" b="0" i="0" smtClean="0">
                        <a:latin typeface="Cambria Math" panose="02040503050406030204" pitchFamily="18" charset="0"/>
                      </a:rPr>
                      <m:t>b</m:t>
                    </m:r>
                    <m:r>
                      <a:rPr lang="en-US" altLang="zh-CN" b="0" i="0" smtClean="0">
                        <a:latin typeface="Cambria Math" panose="02040503050406030204" pitchFamily="18" charset="0"/>
                      </a:rPr>
                      <m:t>&gt;</m:t>
                    </m:r>
                    <m:r>
                      <m:rPr>
                        <m:sty m:val="p"/>
                      </m:rPr>
                      <a:rPr lang="en-US" altLang="zh-CN" b="0" i="0" smtClean="0">
                        <a:latin typeface="Cambria Math" panose="02040503050406030204" pitchFamily="18" charset="0"/>
                      </a:rPr>
                      <m:t>c</m:t>
                    </m:r>
                    <m:r>
                      <a:rPr lang="en-US" altLang="zh-CN" b="0" i="0" smtClean="0">
                        <a:latin typeface="Cambria Math" panose="02040503050406030204" pitchFamily="18" charset="0"/>
                      </a:rPr>
                      <m:t>&gt;</m:t>
                    </m:r>
                    <m:r>
                      <m:rPr>
                        <m:sty m:val="p"/>
                      </m:rPr>
                      <a:rPr lang="en-US" altLang="zh-CN" b="0" i="0" smtClean="0">
                        <a:latin typeface="Cambria Math" panose="02040503050406030204" pitchFamily="18" charset="0"/>
                      </a:rPr>
                      <m:t>d</m:t>
                    </m:r>
                    <m:r>
                      <a:rPr lang="en-US" altLang="zh-CN" b="0" i="0" smtClean="0">
                        <a:latin typeface="Cambria Math" panose="02040503050406030204" pitchFamily="18" charset="0"/>
                      </a:rPr>
                      <m:t>&gt;0</m:t>
                    </m:r>
                  </m:oMath>
                </a14:m>
                <a:r>
                  <a:rPr lang="zh-CN" altLang="en-US" b="0" dirty="0"/>
                  <a:t>，所以</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r>
                          <a:rPr lang="en-US" altLang="zh-CN" i="1">
                            <a:latin typeface="Cambria Math" panose="02040503050406030204" pitchFamily="18" charset="0"/>
                          </a:rPr>
                          <m:t>−1</m:t>
                        </m:r>
                      </m:sub>
                    </m:sSub>
                    <m:r>
                      <a:rPr lang="en-US" altLang="zh-CN" i="1">
                        <a:latin typeface="Cambria Math" panose="02040503050406030204" pitchFamily="18" charset="0"/>
                      </a:rPr>
                      <m:t>−2</m:t>
                    </m:r>
                    <m:sSub>
                      <m:sSubPr>
                        <m:ctrlPr>
                          <a:rPr lang="en-US"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sub>
                    </m:sSub>
                    <m:r>
                      <a:rPr lang="en-US" altLang="zh-CN" i="1">
                        <a:latin typeface="Cambria Math" panose="02040503050406030204" pitchFamily="18" charset="0"/>
                      </a:rPr>
                      <m:t>≥0 </m:t>
                    </m:r>
                  </m:oMath>
                </a14:m>
                <a:endParaRPr lang="en-US" altLang="zh-CN" b="0" dirty="0"/>
              </a:p>
            </p:txBody>
          </p:sp>
        </mc:Choice>
        <mc:Fallback xmlns="">
          <p:sp>
            <p:nvSpPr>
              <p:cNvPr id="2" name="内容占位符 1">
                <a:extLst>
                  <a:ext uri="{FF2B5EF4-FFF2-40B4-BE49-F238E27FC236}">
                    <a16:creationId xmlns:a16="http://schemas.microsoft.com/office/drawing/2014/main" id="{822FD200-0835-47A6-883B-36ED6F02D992}"/>
                  </a:ext>
                </a:extLst>
              </p:cNvPr>
              <p:cNvSpPr>
                <a:spLocks noGrp="1" noRot="1" noChangeAspect="1" noMove="1" noResize="1" noEditPoints="1" noAdjustHandles="1" noChangeArrowheads="1" noChangeShapeType="1" noTextEdit="1"/>
              </p:cNvSpPr>
              <p:nvPr>
                <p:ph idx="1"/>
              </p:nvPr>
            </p:nvSpPr>
            <p:spPr>
              <a:blipFill>
                <a:blip r:embed="rId2"/>
                <a:stretch>
                  <a:fillRect l="-1217" b="-741"/>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1DC5BAF-DAB3-4520-8A3D-A67AC31CDE8D}"/>
              </a:ext>
            </a:extLst>
          </p:cNvPr>
          <p:cNvSpPr>
            <a:spLocks noGrp="1"/>
          </p:cNvSpPr>
          <p:nvPr>
            <p:ph type="ctrTitle"/>
          </p:nvPr>
        </p:nvSpPr>
        <p:spPr/>
        <p:txBody>
          <a:bodyPr/>
          <a:lstStyle/>
          <a:p>
            <a:r>
              <a:rPr lang="en-US" altLang="zh-CN" dirty="0"/>
              <a:t>DP</a:t>
            </a:r>
            <a:r>
              <a:rPr lang="zh-CN" altLang="en-US" dirty="0"/>
              <a:t>凸优化</a:t>
            </a:r>
          </a:p>
        </p:txBody>
      </p:sp>
      <p:pic>
        <p:nvPicPr>
          <p:cNvPr id="6" name="图片 5">
            <a:extLst>
              <a:ext uri="{FF2B5EF4-FFF2-40B4-BE49-F238E27FC236}">
                <a16:creationId xmlns:a16="http://schemas.microsoft.com/office/drawing/2014/main" id="{EFDBC9D2-1F6A-4001-A24C-01BD5E920B71}"/>
              </a:ext>
            </a:extLst>
          </p:cNvPr>
          <p:cNvPicPr>
            <a:picLocks noChangeAspect="1"/>
          </p:cNvPicPr>
          <p:nvPr/>
        </p:nvPicPr>
        <p:blipFill rotWithShape="1">
          <a:blip r:embed="rId3"/>
          <a:srcRect l="22452"/>
          <a:stretch/>
        </p:blipFill>
        <p:spPr>
          <a:xfrm>
            <a:off x="8748812" y="650045"/>
            <a:ext cx="2466776" cy="4733333"/>
          </a:xfrm>
          <a:prstGeom prst="rect">
            <a:avLst/>
          </a:prstGeom>
        </p:spPr>
      </p:pic>
    </p:spTree>
    <p:extLst>
      <p:ext uri="{BB962C8B-B14F-4D97-AF65-F5344CB8AC3E}">
        <p14:creationId xmlns:p14="http://schemas.microsoft.com/office/powerpoint/2010/main" val="4249361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BBB7694-1CFC-47DE-9729-0A45DCC99510}"/>
              </a:ext>
            </a:extLst>
          </p:cNvPr>
          <p:cNvSpPr>
            <a:spLocks noGrp="1"/>
          </p:cNvSpPr>
          <p:nvPr>
            <p:ph idx="1"/>
          </p:nvPr>
        </p:nvSpPr>
        <p:spPr/>
        <p:txBody>
          <a:bodyPr/>
          <a:lstStyle/>
          <a:p>
            <a:r>
              <a:rPr lang="zh-CN" altLang="en-US" dirty="0"/>
              <a:t>正常：证明最优解在凸包上</a:t>
            </a:r>
            <a:r>
              <a:rPr lang="en-US" altLang="zh-CN" dirty="0"/>
              <a:t>(</a:t>
            </a:r>
            <a:r>
              <a:rPr lang="zh-CN" altLang="en-US" dirty="0"/>
              <a:t>通常很难</a:t>
            </a:r>
            <a:r>
              <a:rPr lang="en-US" altLang="zh-CN" dirty="0"/>
              <a:t>)</a:t>
            </a:r>
            <a:r>
              <a:rPr lang="zh-CN" altLang="en-US" dirty="0"/>
              <a:t>→进行凸优化</a:t>
            </a:r>
            <a:endParaRPr lang="en-US" altLang="zh-CN" dirty="0"/>
          </a:p>
          <a:p>
            <a:r>
              <a:rPr lang="zh-CN" altLang="en-US" dirty="0"/>
              <a:t>逼急了：直接进行凸优化</a:t>
            </a:r>
          </a:p>
        </p:txBody>
      </p:sp>
      <p:sp>
        <p:nvSpPr>
          <p:cNvPr id="3" name="标题 2">
            <a:extLst>
              <a:ext uri="{FF2B5EF4-FFF2-40B4-BE49-F238E27FC236}">
                <a16:creationId xmlns:a16="http://schemas.microsoft.com/office/drawing/2014/main" id="{C76CBD2C-8EDC-49A4-B289-21A0CE640ADF}"/>
              </a:ext>
            </a:extLst>
          </p:cNvPr>
          <p:cNvSpPr>
            <a:spLocks noGrp="1"/>
          </p:cNvSpPr>
          <p:nvPr>
            <p:ph type="ctrTitle"/>
          </p:nvPr>
        </p:nvSpPr>
        <p:spPr/>
        <p:txBody>
          <a:bodyPr/>
          <a:lstStyle/>
          <a:p>
            <a:r>
              <a:rPr lang="en-US" altLang="zh-CN" dirty="0"/>
              <a:t>DP</a:t>
            </a:r>
            <a:r>
              <a:rPr lang="zh-CN" altLang="en-US" dirty="0"/>
              <a:t>凸优化流程</a:t>
            </a:r>
          </a:p>
        </p:txBody>
      </p:sp>
      <p:sp>
        <p:nvSpPr>
          <p:cNvPr id="4" name="内容占位符 3">
            <a:extLst>
              <a:ext uri="{FF2B5EF4-FFF2-40B4-BE49-F238E27FC236}">
                <a16:creationId xmlns:a16="http://schemas.microsoft.com/office/drawing/2014/main" id="{B8C0BFF0-19CD-4298-A6EB-267E01F3B67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08171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F14EF5D-AB79-440E-A3C9-BF0F4812DDEC}"/>
              </a:ext>
            </a:extLst>
          </p:cNvPr>
          <p:cNvSpPr>
            <a:spLocks noGrp="1"/>
          </p:cNvSpPr>
          <p:nvPr>
            <p:ph idx="1"/>
          </p:nvPr>
        </p:nvSpPr>
        <p:spPr/>
        <p:txBody>
          <a:bodyPr/>
          <a:lstStyle/>
          <a:p>
            <a:r>
              <a:rPr lang="zh-CN" altLang="en-US" dirty="0"/>
              <a:t>费用流：</a:t>
            </a:r>
            <a:endParaRPr lang="en-US" altLang="zh-CN" dirty="0"/>
          </a:p>
          <a:p>
            <a:r>
              <a:rPr lang="zh-CN" altLang="en-US" dirty="0"/>
              <a:t>如果一个</a:t>
            </a:r>
            <a:r>
              <a:rPr lang="en-US" altLang="zh-CN" dirty="0"/>
              <a:t>DP</a:t>
            </a:r>
            <a:r>
              <a:rPr lang="zh-CN" altLang="en-US" dirty="0"/>
              <a:t>的问题可以用费用流来解决</a:t>
            </a:r>
            <a:endParaRPr lang="en-US" altLang="zh-CN" dirty="0"/>
          </a:p>
          <a:p>
            <a:r>
              <a:rPr lang="zh-CN" altLang="en-US" dirty="0"/>
              <a:t>限制流入的总流量为</a:t>
            </a:r>
            <a:r>
              <a:rPr lang="en-US" altLang="zh-CN" dirty="0"/>
              <a:t>k</a:t>
            </a:r>
            <a:r>
              <a:rPr lang="zh-CN" altLang="en-US" dirty="0"/>
              <a:t>，跑最小费用最大流，那么最后的费用就是所求结果</a:t>
            </a:r>
            <a:endParaRPr lang="en-US" altLang="zh-CN" dirty="0"/>
          </a:p>
          <a:p>
            <a:r>
              <a:rPr lang="zh-CN" altLang="en-US" dirty="0"/>
              <a:t>跑费用流时使用</a:t>
            </a:r>
            <a:r>
              <a:rPr lang="en-US" altLang="zh-CN" dirty="0"/>
              <a:t>SPFA</a:t>
            </a:r>
            <a:r>
              <a:rPr lang="zh-CN" altLang="en-US" dirty="0"/>
              <a:t>增广，逐个将</a:t>
            </a:r>
            <a:r>
              <a:rPr lang="en-US" altLang="zh-CN" dirty="0"/>
              <a:t>k</a:t>
            </a:r>
            <a:r>
              <a:rPr lang="zh-CN" altLang="en-US" dirty="0"/>
              <a:t>增大，每次增广</a:t>
            </a:r>
            <a:r>
              <a:rPr lang="en-US" altLang="zh-CN" dirty="0"/>
              <a:t>1</a:t>
            </a:r>
            <a:r>
              <a:rPr lang="zh-CN" altLang="en-US" dirty="0"/>
              <a:t>个流量时</a:t>
            </a:r>
            <a:r>
              <a:rPr lang="en-US" altLang="zh-CN" dirty="0"/>
              <a:t>SPFA</a:t>
            </a:r>
            <a:r>
              <a:rPr lang="zh-CN" altLang="en-US" dirty="0"/>
              <a:t>跑出的费用即是</a:t>
            </a:r>
            <a:r>
              <a:rPr lang="en-US" altLang="zh-CN" dirty="0"/>
              <a:t>k</a:t>
            </a:r>
            <a:r>
              <a:rPr lang="zh-CN" altLang="en-US" dirty="0"/>
              <a:t>→</a:t>
            </a:r>
            <a:r>
              <a:rPr lang="en-US" altLang="zh-CN" dirty="0"/>
              <a:t>k+1</a:t>
            </a:r>
            <a:r>
              <a:rPr lang="zh-CN" altLang="en-US" dirty="0"/>
              <a:t>连线的斜率</a:t>
            </a:r>
            <a:endParaRPr lang="en-US" altLang="zh-CN" dirty="0"/>
          </a:p>
          <a:p>
            <a:r>
              <a:rPr lang="en-US" altLang="zh-CN" dirty="0"/>
              <a:t>SPFA</a:t>
            </a:r>
            <a:r>
              <a:rPr lang="zh-CN" altLang="en-US" dirty="0"/>
              <a:t>是增广时路径费用</a:t>
            </a:r>
            <a:r>
              <a:rPr lang="zh-CN" altLang="en-US" dirty="0">
                <a:solidFill>
                  <a:srgbClr val="FFCC00"/>
                </a:solidFill>
              </a:rPr>
              <a:t>单调不降</a:t>
            </a:r>
            <a:r>
              <a:rPr lang="zh-CN" altLang="en-US" dirty="0"/>
              <a:t>，故可</a:t>
            </a:r>
            <a:r>
              <a:rPr lang="en-US" altLang="zh-CN" dirty="0"/>
              <a:t>(k,</a:t>
            </a:r>
            <a:r>
              <a:rPr lang="zh-CN" altLang="en-US" dirty="0"/>
              <a:t>费用</a:t>
            </a:r>
            <a:r>
              <a:rPr lang="en-US" altLang="zh-CN" dirty="0"/>
              <a:t>)</a:t>
            </a:r>
            <a:r>
              <a:rPr lang="zh-CN" altLang="en-US" dirty="0"/>
              <a:t>围成一个凸包</a:t>
            </a:r>
            <a:endParaRPr lang="en-US" altLang="zh-CN" dirty="0"/>
          </a:p>
          <a:p>
            <a:r>
              <a:rPr lang="zh-CN" altLang="en-US" dirty="0"/>
              <a:t>所以如果一个</a:t>
            </a:r>
            <a:r>
              <a:rPr lang="en-US" altLang="zh-CN" dirty="0"/>
              <a:t>DP</a:t>
            </a:r>
            <a:r>
              <a:rPr lang="zh-CN" altLang="en-US" dirty="0"/>
              <a:t>可以用费用流等价，那么它就满足</a:t>
            </a:r>
            <a:r>
              <a:rPr lang="en-US" altLang="zh-CN" dirty="0"/>
              <a:t>DP</a:t>
            </a:r>
            <a:r>
              <a:rPr lang="zh-CN" altLang="en-US" dirty="0"/>
              <a:t>凸优化的条件</a:t>
            </a:r>
            <a:endParaRPr lang="en-US" altLang="zh-CN" dirty="0"/>
          </a:p>
        </p:txBody>
      </p:sp>
      <p:sp>
        <p:nvSpPr>
          <p:cNvPr id="3" name="标题 2">
            <a:extLst>
              <a:ext uri="{FF2B5EF4-FFF2-40B4-BE49-F238E27FC236}">
                <a16:creationId xmlns:a16="http://schemas.microsoft.com/office/drawing/2014/main" id="{A0D63742-E0E9-48DA-8B35-DC20FF3C8B51}"/>
              </a:ext>
            </a:extLst>
          </p:cNvPr>
          <p:cNvSpPr>
            <a:spLocks noGrp="1"/>
          </p:cNvSpPr>
          <p:nvPr>
            <p:ph type="ctrTitle"/>
          </p:nvPr>
        </p:nvSpPr>
        <p:spPr/>
        <p:txBody>
          <a:bodyPr/>
          <a:lstStyle/>
          <a:p>
            <a:r>
              <a:rPr lang="zh-CN" altLang="en-US" dirty="0"/>
              <a:t>证明最优解在凸包上的一种思路</a:t>
            </a:r>
          </a:p>
        </p:txBody>
      </p:sp>
      <p:sp>
        <p:nvSpPr>
          <p:cNvPr id="4" name="内容占位符 3">
            <a:extLst>
              <a:ext uri="{FF2B5EF4-FFF2-40B4-BE49-F238E27FC236}">
                <a16:creationId xmlns:a16="http://schemas.microsoft.com/office/drawing/2014/main" id="{45B1C755-15FE-4550-A3D8-3E2CD17DEDB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204479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3D43335-8CA8-41FC-8288-B1B270C3FCC4}"/>
              </a:ext>
            </a:extLst>
          </p:cNvPr>
          <p:cNvSpPr>
            <a:spLocks noGrp="1"/>
          </p:cNvSpPr>
          <p:nvPr>
            <p:ph idx="1"/>
          </p:nvPr>
        </p:nvSpPr>
        <p:spPr/>
        <p:txBody>
          <a:bodyPr/>
          <a:lstStyle/>
          <a:p>
            <a:r>
              <a:rPr lang="zh-CN" altLang="en-US" dirty="0"/>
              <a:t>给你一个无向带权连通图，每条边是黑色或白色。让你求一棵最小权的恰好有</a:t>
            </a:r>
            <a:r>
              <a:rPr lang="en-US" altLang="zh-CN" dirty="0"/>
              <a:t>need</a:t>
            </a:r>
            <a:r>
              <a:rPr lang="zh-CN" altLang="en-US" dirty="0"/>
              <a:t>条白色边的生成树。</a:t>
            </a:r>
          </a:p>
          <a:p>
            <a:r>
              <a:rPr lang="zh-CN" altLang="en-US" dirty="0"/>
              <a:t>题目保证有解。</a:t>
            </a:r>
            <a:endParaRPr lang="en-US" altLang="zh-CN" dirty="0"/>
          </a:p>
          <a:p>
            <a:endParaRPr lang="en-US" altLang="zh-CN" dirty="0"/>
          </a:p>
          <a:p>
            <a:r>
              <a:rPr lang="zh-CN" altLang="en-US" dirty="0"/>
              <a:t>逼急了使用凸优化即可</a:t>
            </a:r>
          </a:p>
        </p:txBody>
      </p:sp>
      <p:sp>
        <p:nvSpPr>
          <p:cNvPr id="3" name="标题 2">
            <a:extLst>
              <a:ext uri="{FF2B5EF4-FFF2-40B4-BE49-F238E27FC236}">
                <a16:creationId xmlns:a16="http://schemas.microsoft.com/office/drawing/2014/main" id="{DB640E15-B157-4E5F-8E37-C92F3C0D1D0F}"/>
              </a:ext>
            </a:extLst>
          </p:cNvPr>
          <p:cNvSpPr>
            <a:spLocks noGrp="1"/>
          </p:cNvSpPr>
          <p:nvPr>
            <p:ph type="ctrTitle"/>
          </p:nvPr>
        </p:nvSpPr>
        <p:spPr/>
        <p:txBody>
          <a:bodyPr/>
          <a:lstStyle/>
          <a:p>
            <a:r>
              <a:rPr lang="en-US" altLang="zh-CN" dirty="0"/>
              <a:t>BZOJ2654 tree</a:t>
            </a:r>
            <a:endParaRPr lang="zh-CN" altLang="en-US" dirty="0"/>
          </a:p>
        </p:txBody>
      </p:sp>
      <p:sp>
        <p:nvSpPr>
          <p:cNvPr id="4" name="内容占位符 3">
            <a:extLst>
              <a:ext uri="{FF2B5EF4-FFF2-40B4-BE49-F238E27FC236}">
                <a16:creationId xmlns:a16="http://schemas.microsoft.com/office/drawing/2014/main" id="{3C4C4DA4-098A-410C-9C5C-5BD99F67BB3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48136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74EC785-3F00-4074-94C3-50CB51A551CB}"/>
                  </a:ext>
                </a:extLst>
              </p:cNvPr>
              <p:cNvSpPr>
                <a:spLocks noGrp="1"/>
              </p:cNvSpPr>
              <p:nvPr>
                <p:ph idx="1"/>
              </p:nvPr>
            </p:nvSpPr>
            <p:spPr/>
            <p:txBody>
              <a:bodyPr/>
              <a:lstStyle/>
              <a:p>
                <a:r>
                  <a:rPr lang="en-US" altLang="zh-CN" dirty="0"/>
                  <a:t>1.</a:t>
                </a:r>
                <a:r>
                  <a:rPr lang="zh-CN" altLang="en-US" dirty="0"/>
                  <a:t>暴力枚举，复杂度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oMath>
                </a14:m>
                <a:endParaRPr lang="en-US" altLang="zh-CN" dirty="0"/>
              </a:p>
              <a:p>
                <a:r>
                  <a:rPr lang="en-US" altLang="zh-CN" dirty="0"/>
                  <a:t>2.</a:t>
                </a:r>
                <a:r>
                  <a:rPr lang="zh-CN" altLang="en-US" dirty="0"/>
                  <a:t>如果</a:t>
                </a:r>
                <a:r>
                  <a:rPr lang="en-US" altLang="zh-CN" dirty="0"/>
                  <a:t>a</a:t>
                </a:r>
                <a:r>
                  <a:rPr lang="zh-CN" altLang="en-US" dirty="0"/>
                  <a:t>是</a:t>
                </a:r>
                <a:r>
                  <a:rPr lang="en-US" altLang="zh-CN" dirty="0"/>
                  <a:t>n</a:t>
                </a:r>
                <a:r>
                  <a:rPr lang="zh-CN" altLang="en-US" dirty="0"/>
                  <a:t>的约数，那么</a:t>
                </a:r>
                <a14:m>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𝑎</m:t>
                        </m:r>
                      </m:den>
                    </m:f>
                  </m:oMath>
                </a14:m>
                <a:r>
                  <a:rPr lang="zh-CN" altLang="en-US" dirty="0"/>
                  <a:t>也是</a:t>
                </a:r>
                <a:r>
                  <a:rPr lang="en-US" altLang="zh-CN" dirty="0"/>
                  <a:t>n</a:t>
                </a:r>
                <a:r>
                  <a:rPr lang="zh-CN" altLang="en-US" dirty="0"/>
                  <a:t>的约数，这样成对出现的约数只需要枚举其中较小的，所以</a:t>
                </a:r>
                <a:r>
                  <a:rPr lang="en-US" altLang="zh-CN" dirty="0"/>
                  <a:t>a</a:t>
                </a:r>
                <a:r>
                  <a:rPr lang="zh-CN" altLang="en-US" dirty="0"/>
                  <a:t>只需枚举到</a:t>
                </a:r>
                <a14:m>
                  <m:oMath xmlns:m="http://schemas.openxmlformats.org/officeDocument/2006/math">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oMath>
                </a14:m>
                <a:endParaRPr lang="zh-CN" altLang="en-US" dirty="0"/>
              </a:p>
            </p:txBody>
          </p:sp>
        </mc:Choice>
        <mc:Fallback xmlns="">
          <p:sp>
            <p:nvSpPr>
              <p:cNvPr id="2" name="内容占位符 1">
                <a:extLst>
                  <a:ext uri="{FF2B5EF4-FFF2-40B4-BE49-F238E27FC236}">
                    <a16:creationId xmlns:a16="http://schemas.microsoft.com/office/drawing/2014/main" id="{474EC785-3F00-4074-94C3-50CB51A551CB}"/>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DF1B0A3-82AE-4391-8087-5B8BB76BFA45}"/>
              </a:ext>
            </a:extLst>
          </p:cNvPr>
          <p:cNvSpPr>
            <a:spLocks noGrp="1"/>
          </p:cNvSpPr>
          <p:nvPr>
            <p:ph type="ctrTitle"/>
          </p:nvPr>
        </p:nvSpPr>
        <p:spPr/>
        <p:txBody>
          <a:bodyPr/>
          <a:lstStyle/>
          <a:p>
            <a:r>
              <a:rPr lang="zh-CN" altLang="en-US" dirty="0"/>
              <a:t>计算约数</a:t>
            </a:r>
          </a:p>
        </p:txBody>
      </p:sp>
      <p:sp>
        <p:nvSpPr>
          <p:cNvPr id="4" name="内容占位符 3">
            <a:extLst>
              <a:ext uri="{FF2B5EF4-FFF2-40B4-BE49-F238E27FC236}">
                <a16:creationId xmlns:a16="http://schemas.microsoft.com/office/drawing/2014/main" id="{97EB5858-9FBF-4A36-9DC1-8370BDD34F5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34780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399734C-DFB2-46B4-BF5D-EDDB1AC8F6FB}"/>
              </a:ext>
            </a:extLst>
          </p:cNvPr>
          <p:cNvSpPr>
            <a:spLocks noGrp="1"/>
          </p:cNvSpPr>
          <p:nvPr>
            <p:ph idx="1"/>
          </p:nvPr>
        </p:nvSpPr>
        <p:spPr/>
        <p:txBody>
          <a:bodyPr/>
          <a:lstStyle/>
          <a:p>
            <a:r>
              <a:rPr lang="zh-CN" altLang="en-US" dirty="0"/>
              <a:t>梯度下降（推荐食用</a:t>
            </a:r>
            <a:r>
              <a:rPr lang="zh-CN" altLang="en-US" dirty="0">
                <a:hlinkClick r:id="rId2"/>
              </a:rPr>
              <a:t>梯度下降法 </a:t>
            </a:r>
            <a:r>
              <a:rPr lang="en-US" altLang="zh-CN" dirty="0">
                <a:hlinkClick r:id="rId2"/>
              </a:rPr>
              <a:t>-3Blue1Brown</a:t>
            </a:r>
            <a:r>
              <a:rPr lang="zh-CN" altLang="en-US" dirty="0"/>
              <a:t>）</a:t>
            </a:r>
            <a:endParaRPr lang="en-US" altLang="zh-CN" dirty="0"/>
          </a:p>
          <a:p>
            <a:r>
              <a:rPr lang="zh-CN" altLang="en-US" dirty="0"/>
              <a:t>拉格朗日乘数法</a:t>
            </a:r>
            <a:endParaRPr lang="en-US" altLang="zh-CN" dirty="0"/>
          </a:p>
        </p:txBody>
      </p:sp>
      <p:sp>
        <p:nvSpPr>
          <p:cNvPr id="3" name="标题 2">
            <a:extLst>
              <a:ext uri="{FF2B5EF4-FFF2-40B4-BE49-F238E27FC236}">
                <a16:creationId xmlns:a16="http://schemas.microsoft.com/office/drawing/2014/main" id="{7510CAB3-A696-4166-8914-F9B4BF01848B}"/>
              </a:ext>
            </a:extLst>
          </p:cNvPr>
          <p:cNvSpPr>
            <a:spLocks noGrp="1"/>
          </p:cNvSpPr>
          <p:nvPr>
            <p:ph type="ctrTitle"/>
          </p:nvPr>
        </p:nvSpPr>
        <p:spPr>
          <a:xfrm>
            <a:off x="838200" y="435429"/>
            <a:ext cx="9144000" cy="946804"/>
          </a:xfrm>
        </p:spPr>
        <p:txBody>
          <a:bodyPr/>
          <a:lstStyle/>
          <a:p>
            <a:r>
              <a:rPr lang="zh-CN" altLang="en-US" dirty="0"/>
              <a:t>多变元微积分与最优化</a:t>
            </a:r>
            <a:r>
              <a:rPr lang="en-US" altLang="zh-CN" dirty="0"/>
              <a:t>(</a:t>
            </a:r>
            <a:r>
              <a:rPr lang="zh-CN" altLang="en-US" dirty="0"/>
              <a:t>选讲</a:t>
            </a:r>
            <a:r>
              <a:rPr lang="en-US" altLang="zh-CN" dirty="0"/>
              <a:t>)</a:t>
            </a:r>
            <a:endParaRPr lang="zh-CN" altLang="en-US" dirty="0"/>
          </a:p>
        </p:txBody>
      </p:sp>
      <p:sp>
        <p:nvSpPr>
          <p:cNvPr id="4" name="内容占位符 3">
            <a:extLst>
              <a:ext uri="{FF2B5EF4-FFF2-40B4-BE49-F238E27FC236}">
                <a16:creationId xmlns:a16="http://schemas.microsoft.com/office/drawing/2014/main" id="{AFC8752A-8DE1-41C7-9262-760EBACA89F0}"/>
              </a:ext>
            </a:extLst>
          </p:cNvPr>
          <p:cNvSpPr>
            <a:spLocks noGrp="1"/>
          </p:cNvSpPr>
          <p:nvPr>
            <p:ph sz="quarter" idx="10"/>
          </p:nvPr>
        </p:nvSpPr>
        <p:spPr/>
        <p:txBody>
          <a:bodyPr/>
          <a:lstStyle/>
          <a:p>
            <a:endParaRPr lang="zh-CN" altLang="en-US" dirty="0"/>
          </a:p>
        </p:txBody>
      </p:sp>
    </p:spTree>
    <p:extLst>
      <p:ext uri="{BB962C8B-B14F-4D97-AF65-F5344CB8AC3E}">
        <p14:creationId xmlns:p14="http://schemas.microsoft.com/office/powerpoint/2010/main" val="1644982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4DF9D80-D022-4EF5-AB4E-E7B4D79ECAD5}"/>
              </a:ext>
            </a:extLst>
          </p:cNvPr>
          <p:cNvSpPr>
            <a:spLocks noGrp="1"/>
          </p:cNvSpPr>
          <p:nvPr>
            <p:ph idx="1"/>
          </p:nvPr>
        </p:nvSpPr>
        <p:spPr>
          <a:xfrm>
            <a:off x="838200" y="278744"/>
            <a:ext cx="10515600" cy="4938546"/>
          </a:xfrm>
        </p:spPr>
        <p:txBody>
          <a:bodyPr/>
          <a:lstStyle/>
          <a:p>
            <a:r>
              <a:rPr lang="zh-CN" altLang="en-US" dirty="0"/>
              <a:t>一个点的导数可以反映函数在这一点的增减趋势</a:t>
            </a:r>
            <a:endParaRPr lang="en-US" altLang="zh-CN" dirty="0"/>
          </a:p>
          <a:p>
            <a:r>
              <a:rPr lang="zh-CN" altLang="en-US" dirty="0"/>
              <a:t>所以如果一个点的导数为正，就向着</a:t>
            </a:r>
            <a:r>
              <a:rPr lang="en-US" altLang="zh-CN" dirty="0"/>
              <a:t>x</a:t>
            </a:r>
            <a:r>
              <a:rPr lang="zh-CN" altLang="en-US" dirty="0"/>
              <a:t>减小的方向走</a:t>
            </a:r>
            <a:endParaRPr lang="en-US" altLang="zh-CN" dirty="0"/>
          </a:p>
          <a:p>
            <a:r>
              <a:rPr lang="zh-CN" altLang="en-US" dirty="0"/>
              <a:t>走多远？越接近极小值点步子越小，防止走过头</a:t>
            </a:r>
            <a:endParaRPr lang="en-US" altLang="zh-CN" dirty="0"/>
          </a:p>
          <a:p>
            <a:r>
              <a:rPr lang="zh-CN" altLang="en-US" dirty="0"/>
              <a:t>步子大小与导数值成正比，越接近极小值的时候步子越小</a:t>
            </a:r>
            <a:endParaRPr lang="en-US" altLang="zh-CN" dirty="0"/>
          </a:p>
        </p:txBody>
      </p:sp>
      <p:sp>
        <p:nvSpPr>
          <p:cNvPr id="3" name="标题 2">
            <a:extLst>
              <a:ext uri="{FF2B5EF4-FFF2-40B4-BE49-F238E27FC236}">
                <a16:creationId xmlns:a16="http://schemas.microsoft.com/office/drawing/2014/main" id="{6C8FD1C6-DC5E-4E49-ADC9-8B1925205A30}"/>
              </a:ext>
            </a:extLst>
          </p:cNvPr>
          <p:cNvSpPr>
            <a:spLocks noGrp="1"/>
          </p:cNvSpPr>
          <p:nvPr>
            <p:ph type="ctrTitle"/>
          </p:nvPr>
        </p:nvSpPr>
        <p:spPr/>
        <p:txBody>
          <a:bodyPr/>
          <a:lstStyle/>
          <a:p>
            <a:r>
              <a:rPr lang="zh-CN" altLang="en-US" dirty="0"/>
              <a:t>单变元函数使用导数接近</a:t>
            </a:r>
            <a:r>
              <a:rPr lang="zh-CN" altLang="en-US" dirty="0">
                <a:solidFill>
                  <a:srgbClr val="FFCC00"/>
                </a:solidFill>
              </a:rPr>
              <a:t>极</a:t>
            </a:r>
            <a:r>
              <a:rPr lang="zh-CN" altLang="en-US" dirty="0"/>
              <a:t>小值</a:t>
            </a:r>
          </a:p>
        </p:txBody>
      </p:sp>
      <p:sp>
        <p:nvSpPr>
          <p:cNvPr id="4" name="内容占位符 3">
            <a:extLst>
              <a:ext uri="{FF2B5EF4-FFF2-40B4-BE49-F238E27FC236}">
                <a16:creationId xmlns:a16="http://schemas.microsoft.com/office/drawing/2014/main" id="{AB675FA5-CC09-4943-B937-36205E6B753C}"/>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6C4F2BBB-0A13-402F-9043-B152FC33D382}"/>
              </a:ext>
            </a:extLst>
          </p:cNvPr>
          <p:cNvPicPr>
            <a:picLocks noChangeAspect="1"/>
          </p:cNvPicPr>
          <p:nvPr/>
        </p:nvPicPr>
        <p:blipFill>
          <a:blip r:embed="rId2"/>
          <a:stretch>
            <a:fillRect/>
          </a:stretch>
        </p:blipFill>
        <p:spPr>
          <a:xfrm>
            <a:off x="1192618" y="4058340"/>
            <a:ext cx="2647619" cy="1980952"/>
          </a:xfrm>
          <a:prstGeom prst="rect">
            <a:avLst/>
          </a:prstGeom>
        </p:spPr>
      </p:pic>
      <p:pic>
        <p:nvPicPr>
          <p:cNvPr id="6" name="图片 5">
            <a:extLst>
              <a:ext uri="{FF2B5EF4-FFF2-40B4-BE49-F238E27FC236}">
                <a16:creationId xmlns:a16="http://schemas.microsoft.com/office/drawing/2014/main" id="{F47EFC26-4698-4F34-BCA1-A6AC46C5D56D}"/>
              </a:ext>
            </a:extLst>
          </p:cNvPr>
          <p:cNvPicPr>
            <a:picLocks noChangeAspect="1"/>
          </p:cNvPicPr>
          <p:nvPr/>
        </p:nvPicPr>
        <p:blipFill>
          <a:blip r:embed="rId3"/>
          <a:stretch>
            <a:fillRect/>
          </a:stretch>
        </p:blipFill>
        <p:spPr>
          <a:xfrm>
            <a:off x="4751579" y="4058340"/>
            <a:ext cx="2476190" cy="2104762"/>
          </a:xfrm>
          <a:prstGeom prst="rect">
            <a:avLst/>
          </a:prstGeom>
        </p:spPr>
      </p:pic>
    </p:spTree>
    <p:extLst>
      <p:ext uri="{BB962C8B-B14F-4D97-AF65-F5344CB8AC3E}">
        <p14:creationId xmlns:p14="http://schemas.microsoft.com/office/powerpoint/2010/main" val="73794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7347BD8-D487-4F24-A1B8-9FFD57EF45A1}"/>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𝑓</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3</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oMath>
                  </m:oMathPara>
                </a14:m>
                <a:endParaRPr lang="en-US" altLang="zh-CN" dirty="0"/>
              </a:p>
              <a:p>
                <a:r>
                  <a:rPr lang="zh-CN" altLang="en-US" dirty="0"/>
                  <a:t>例如</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r>
                          <a:rPr lang="en-US" altLang="zh-CN" b="0" i="1" smtClean="0">
                            <a:latin typeface="Cambria Math" panose="02040503050406030204" pitchFamily="18" charset="0"/>
                          </a:rPr>
                          <m:t>𝑧</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b="0" i="1" smtClean="0">
                            <a:latin typeface="Cambria Math" panose="02040503050406030204" pitchFamily="18" charset="0"/>
                          </a:rPr>
                          <m:t>𝑦</m:t>
                        </m:r>
                      </m:num>
                      <m:den>
                        <m:r>
                          <a:rPr lang="en-US" altLang="zh-CN" b="0" i="1" smtClean="0">
                            <a:latin typeface="Cambria Math" panose="02040503050406030204" pitchFamily="18" charset="0"/>
                          </a:rPr>
                          <m:t>𝑧</m:t>
                        </m:r>
                      </m:den>
                    </m:f>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𝑧</m:t>
                        </m:r>
                      </m:e>
                      <m:sup>
                        <m:r>
                          <a:rPr lang="en-US" altLang="zh-CN" b="0" i="1" smtClean="0">
                            <a:latin typeface="Cambria Math" panose="02040503050406030204" pitchFamily="18" charset="0"/>
                          </a:rPr>
                          <m:t>3</m:t>
                        </m:r>
                      </m:sup>
                    </m:sSup>
                  </m:oMath>
                </a14:m>
                <a:endParaRPr lang="zh-CN" altLang="en-US" dirty="0"/>
              </a:p>
            </p:txBody>
          </p:sp>
        </mc:Choice>
        <mc:Fallback xmlns="">
          <p:sp>
            <p:nvSpPr>
              <p:cNvPr id="2" name="内容占位符 1">
                <a:extLst>
                  <a:ext uri="{FF2B5EF4-FFF2-40B4-BE49-F238E27FC236}">
                    <a16:creationId xmlns:a16="http://schemas.microsoft.com/office/drawing/2014/main" id="{B7347BD8-D487-4F24-A1B8-9FFD57EF45A1}"/>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8F9650F-3D23-4F09-8E56-ECFBB68FC3CC}"/>
              </a:ext>
            </a:extLst>
          </p:cNvPr>
          <p:cNvSpPr>
            <a:spLocks noGrp="1"/>
          </p:cNvSpPr>
          <p:nvPr>
            <p:ph type="ctrTitle"/>
          </p:nvPr>
        </p:nvSpPr>
        <p:spPr/>
        <p:txBody>
          <a:bodyPr/>
          <a:lstStyle/>
          <a:p>
            <a:r>
              <a:rPr lang="zh-CN" altLang="en-US" dirty="0"/>
              <a:t>多变元函数</a:t>
            </a:r>
          </a:p>
        </p:txBody>
      </p:sp>
      <p:sp>
        <p:nvSpPr>
          <p:cNvPr id="4" name="内容占位符 3">
            <a:extLst>
              <a:ext uri="{FF2B5EF4-FFF2-40B4-BE49-F238E27FC236}">
                <a16:creationId xmlns:a16="http://schemas.microsoft.com/office/drawing/2014/main" id="{6CE1D330-AAD0-47BB-B775-AC5D73A32E67}"/>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E761DD15-DCF3-40C2-BE31-DFC642F966D4}"/>
              </a:ext>
            </a:extLst>
          </p:cNvPr>
          <p:cNvPicPr>
            <a:picLocks noChangeAspect="1"/>
          </p:cNvPicPr>
          <p:nvPr/>
        </p:nvPicPr>
        <p:blipFill>
          <a:blip r:embed="rId3"/>
          <a:stretch>
            <a:fillRect/>
          </a:stretch>
        </p:blipFill>
        <p:spPr>
          <a:xfrm>
            <a:off x="8017311" y="2641676"/>
            <a:ext cx="2519742" cy="2419659"/>
          </a:xfrm>
          <a:prstGeom prst="rect">
            <a:avLst/>
          </a:prstGeom>
        </p:spPr>
      </p:pic>
    </p:spTree>
    <p:extLst>
      <p:ext uri="{BB962C8B-B14F-4D97-AF65-F5344CB8AC3E}">
        <p14:creationId xmlns:p14="http://schemas.microsoft.com/office/powerpoint/2010/main" val="2453989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4FFC20C-0886-41C1-B9E0-C34F407D93E6}"/>
                  </a:ext>
                </a:extLst>
              </p:cNvPr>
              <p:cNvSpPr>
                <a:spLocks noGrp="1"/>
              </p:cNvSpPr>
              <p:nvPr>
                <p:ph idx="1"/>
              </p:nvPr>
            </p:nvSpPr>
            <p:spPr/>
            <p:txBody>
              <a:bodyPr/>
              <a:lstStyle/>
              <a:p>
                <a:pPr>
                  <a:lnSpc>
                    <a:spcPct val="120000"/>
                  </a:lnSpc>
                </a:pPr>
                <a:r>
                  <a:rPr lang="zh-CN" altLang="en-US" dirty="0"/>
                  <a:t>对</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oMath>
                </a14:m>
                <a:r>
                  <a:rPr lang="zh-CN" altLang="en-US" dirty="0"/>
                  <a:t>求偏导，即将其他变量视作常数，如此将多变元函数视为单变元函数再求导，反映了函数在各个维度下增减的趋势</a:t>
                </a:r>
                <a:endParaRPr lang="en-US" altLang="zh-CN" dirty="0"/>
              </a:p>
              <a:p>
                <a:pPr>
                  <a:lnSpc>
                    <a:spcPct val="120000"/>
                  </a:lnSpc>
                </a:pPr>
                <a:r>
                  <a:rPr lang="zh-CN" altLang="en-US" dirty="0"/>
                  <a:t>例如</a:t>
                </a:r>
                <a14:m>
                  <m:oMath xmlns:m="http://schemas.openxmlformats.org/officeDocument/2006/math">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𝑦</m:t>
                        </m:r>
                        <m:r>
                          <a:rPr lang="en-US" altLang="zh-CN" i="1">
                            <a:latin typeface="Cambria Math" panose="02040503050406030204" pitchFamily="18" charset="0"/>
                          </a:rPr>
                          <m:t>,</m:t>
                        </m:r>
                        <m:r>
                          <a:rPr lang="en-US" altLang="zh-CN" i="1">
                            <a:latin typeface="Cambria Math" panose="02040503050406030204" pitchFamily="18" charset="0"/>
                          </a:rPr>
                          <m:t>𝑧</m:t>
                        </m:r>
                      </m:e>
                    </m:d>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r>
                      <a:rPr lang="en-US" altLang="zh-CN" i="1">
                        <a:latin typeface="Cambria Math" panose="02040503050406030204" pitchFamily="18" charset="0"/>
                      </a:rPr>
                      <m:t>∗</m:t>
                    </m:r>
                    <m:r>
                      <a:rPr lang="en-US" altLang="zh-CN" i="1">
                        <a:latin typeface="Cambria Math" panose="02040503050406030204" pitchFamily="18" charset="0"/>
                      </a:rPr>
                      <m:t>𝑦</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𝑦</m:t>
                        </m:r>
                      </m:num>
                      <m:den>
                        <m:r>
                          <a:rPr lang="en-US" altLang="zh-CN" i="1">
                            <a:latin typeface="Cambria Math" panose="02040503050406030204" pitchFamily="18" charset="0"/>
                          </a:rPr>
                          <m:t>𝑧</m:t>
                        </m:r>
                      </m:den>
                    </m:f>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𝑧</m:t>
                        </m:r>
                      </m:e>
                      <m:sup>
                        <m:r>
                          <a:rPr lang="en-US" altLang="zh-CN" i="1">
                            <a:latin typeface="Cambria Math" panose="02040503050406030204" pitchFamily="18" charset="0"/>
                          </a:rPr>
                          <m:t>3</m:t>
                        </m:r>
                      </m:sup>
                    </m:sSup>
                  </m:oMath>
                </a14:m>
                <a:endParaRPr lang="en-US" altLang="zh-CN" dirty="0"/>
              </a:p>
              <a:p>
                <a:pPr>
                  <a:lnSpc>
                    <a:spcPct val="120000"/>
                  </a:lnSpc>
                </a:pPr>
                <a14:m>
                  <m:oMathPara xmlns:m="http://schemas.openxmlformats.org/officeDocument/2006/math">
                    <m:oMathParaPr>
                      <m:jc m:val="left"/>
                    </m:oMathParaPr>
                    <m:oMath xmlns:m="http://schemas.openxmlformats.org/officeDocument/2006/math">
                      <m:f>
                        <m:fPr>
                          <m:ctrlPr>
                            <a:rPr lang="en-US" altLang="zh-CN" b="0" i="1" smtClean="0">
                              <a:latin typeface="Cambria Math" panose="02040503050406030204" pitchFamily="18" charset="0"/>
                            </a:rPr>
                          </m:ctrlPr>
                        </m:fPr>
                        <m:num>
                          <m:r>
                            <a:rPr lang="zh-CN" altLang="en-US"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r>
                            <a:rPr lang="en-US" altLang="zh-CN" b="0" i="1" smtClean="0">
                              <a:latin typeface="Cambria Math" panose="02040503050406030204" pitchFamily="18" charset="0"/>
                            </a:rPr>
                            <m:t>𝑧</m:t>
                          </m:r>
                          <m:r>
                            <a:rPr lang="en-US" altLang="zh-CN" b="0" i="1" smtClean="0">
                              <a:latin typeface="Cambria Math" panose="02040503050406030204" pitchFamily="18" charset="0"/>
                            </a:rPr>
                            <m:t>)</m:t>
                          </m:r>
                        </m:num>
                        <m:den>
                          <m:r>
                            <a:rPr lang="zh-CN" altLang="en-US" b="0" i="1" smtClean="0">
                              <a:latin typeface="Cambria Math" panose="02040503050406030204" pitchFamily="18" charset="0"/>
                            </a:rPr>
                            <m:t>𝜕</m:t>
                          </m:r>
                          <m:r>
                            <a:rPr lang="en-US" altLang="zh-CN" b="0" i="1" smtClean="0">
                              <a:latin typeface="Cambria Math" panose="02040503050406030204" pitchFamily="18" charset="0"/>
                            </a:rPr>
                            <m:t>𝑥</m:t>
                          </m:r>
                        </m:den>
                      </m:f>
                      <m:r>
                        <a:rPr lang="en-US" altLang="zh-CN" b="0" i="1" smtClean="0">
                          <a:latin typeface="Cambria Math" panose="02040503050406030204" pitchFamily="18" charset="0"/>
                        </a:rPr>
                        <m:t>=2</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𝑦</m:t>
                          </m:r>
                        </m:num>
                        <m:den>
                          <m:r>
                            <a:rPr lang="en-US" altLang="zh-CN" b="0" i="1" smtClean="0">
                              <a:latin typeface="Cambria Math" panose="02040503050406030204" pitchFamily="18" charset="0"/>
                            </a:rPr>
                            <m:t>𝑧</m:t>
                          </m:r>
                        </m:den>
                      </m:f>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𝑦</m:t>
                          </m:r>
                          <m:r>
                            <a:rPr lang="en-US" altLang="zh-CN" i="1">
                              <a:latin typeface="Cambria Math" panose="02040503050406030204" pitchFamily="18" charset="0"/>
                            </a:rPr>
                            <m:t>,</m:t>
                          </m:r>
                          <m:r>
                            <a:rPr lang="en-US" altLang="zh-CN" i="1">
                              <a:latin typeface="Cambria Math" panose="02040503050406030204" pitchFamily="18" charset="0"/>
                            </a:rPr>
                            <m:t>𝑧</m:t>
                          </m:r>
                          <m:r>
                            <a:rPr lang="en-US" altLang="zh-CN" i="1">
                              <a:latin typeface="Cambria Math" panose="02040503050406030204" pitchFamily="18" charset="0"/>
                            </a:rPr>
                            <m:t>)</m:t>
                          </m:r>
                        </m:num>
                        <m:den>
                          <m:r>
                            <a:rPr lang="zh-CN" altLang="en-US" i="1">
                              <a:latin typeface="Cambria Math" panose="02040503050406030204" pitchFamily="18" charset="0"/>
                            </a:rPr>
                            <m:t>𝜕</m:t>
                          </m:r>
                          <m:r>
                            <a:rPr lang="en-US" altLang="zh-CN" b="0" i="1" smtClean="0">
                              <a:latin typeface="Cambria Math" panose="02040503050406030204" pitchFamily="18" charset="0"/>
                            </a:rPr>
                            <m:t>𝑦</m:t>
                          </m:r>
                        </m:den>
                      </m:f>
                      <m:r>
                        <a:rPr lang="en-US" altLang="zh-CN" i="1">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b="0" i="1" smtClean="0">
                              <a:latin typeface="Cambria Math" panose="02040503050406030204" pitchFamily="18" charset="0"/>
                            </a:rPr>
                            <m:t>𝑥</m:t>
                          </m:r>
                        </m:num>
                        <m:den>
                          <m:r>
                            <a:rPr lang="en-US" altLang="zh-CN" i="1">
                              <a:latin typeface="Cambria Math" panose="02040503050406030204" pitchFamily="18" charset="0"/>
                            </a:rPr>
                            <m:t>𝑧</m:t>
                          </m:r>
                        </m:den>
                      </m:f>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𝑦</m:t>
                          </m:r>
                          <m:r>
                            <a:rPr lang="en-US" altLang="zh-CN" i="1">
                              <a:latin typeface="Cambria Math" panose="02040503050406030204" pitchFamily="18" charset="0"/>
                            </a:rPr>
                            <m:t>,</m:t>
                          </m:r>
                          <m:r>
                            <a:rPr lang="en-US" altLang="zh-CN" i="1">
                              <a:latin typeface="Cambria Math" panose="02040503050406030204" pitchFamily="18" charset="0"/>
                            </a:rPr>
                            <m:t>𝑧</m:t>
                          </m:r>
                          <m:r>
                            <a:rPr lang="en-US" altLang="zh-CN" i="1">
                              <a:latin typeface="Cambria Math" panose="02040503050406030204" pitchFamily="18" charset="0"/>
                            </a:rPr>
                            <m:t>)</m:t>
                          </m:r>
                        </m:num>
                        <m:den>
                          <m:r>
                            <a:rPr lang="zh-CN" altLang="en-US" i="1">
                              <a:latin typeface="Cambria Math" panose="02040503050406030204" pitchFamily="18" charset="0"/>
                            </a:rPr>
                            <m:t>𝜕</m:t>
                          </m:r>
                          <m:r>
                            <a:rPr lang="en-US" altLang="zh-CN" b="0" i="1" smtClean="0">
                              <a:latin typeface="Cambria Math" panose="02040503050406030204" pitchFamily="18" charset="0"/>
                            </a:rPr>
                            <m:t>𝑧</m:t>
                          </m:r>
                        </m:den>
                      </m:f>
                      <m:r>
                        <a:rPr lang="en-US" altLang="zh-CN" i="1">
                          <a:latin typeface="Cambria Math" panose="02040503050406030204" pitchFamily="18" charset="0"/>
                        </a:rPr>
                        <m:t>=</m:t>
                      </m:r>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num>
                        <m:den>
                          <m:sSup>
                            <m:sSupPr>
                              <m:ctrlPr>
                                <a:rPr lang="en-US" altLang="zh-CN" b="0" i="1" smtClean="0">
                                  <a:latin typeface="Cambria Math" panose="02040503050406030204" pitchFamily="18" charset="0"/>
                                </a:rPr>
                              </m:ctrlPr>
                            </m:sSupPr>
                            <m:e>
                              <m:r>
                                <a:rPr lang="en-US" altLang="zh-CN" i="1">
                                  <a:latin typeface="Cambria Math" panose="02040503050406030204" pitchFamily="18" charset="0"/>
                                </a:rPr>
                                <m:t>𝑧</m:t>
                              </m:r>
                            </m:e>
                            <m:sup>
                              <m:r>
                                <a:rPr lang="en-US" altLang="zh-CN" b="0" i="1" smtClean="0">
                                  <a:latin typeface="Cambria Math" panose="02040503050406030204" pitchFamily="18" charset="0"/>
                                </a:rPr>
                                <m:t>2</m:t>
                              </m:r>
                            </m:sup>
                          </m:sSup>
                        </m:den>
                      </m:f>
                      <m:r>
                        <a:rPr lang="en-US" altLang="zh-CN" b="0" i="1" smtClean="0">
                          <a:latin typeface="Cambria Math" panose="02040503050406030204" pitchFamily="18" charset="0"/>
                        </a:rPr>
                        <m:t>+3</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𝑧</m:t>
                          </m:r>
                        </m:e>
                        <m:sup>
                          <m:r>
                            <a:rPr lang="en-US" altLang="zh-CN" b="0" i="1" smtClean="0">
                              <a:latin typeface="Cambria Math" panose="02040503050406030204" pitchFamily="18" charset="0"/>
                            </a:rPr>
                            <m:t>2</m:t>
                          </m:r>
                        </m:sup>
                      </m:sSup>
                    </m:oMath>
                  </m:oMathPara>
                </a14:m>
                <a:endParaRPr lang="en-US" altLang="zh-CN" dirty="0"/>
              </a:p>
            </p:txBody>
          </p:sp>
        </mc:Choice>
        <mc:Fallback xmlns="">
          <p:sp>
            <p:nvSpPr>
              <p:cNvPr id="2" name="内容占位符 1">
                <a:extLst>
                  <a:ext uri="{FF2B5EF4-FFF2-40B4-BE49-F238E27FC236}">
                    <a16:creationId xmlns:a16="http://schemas.microsoft.com/office/drawing/2014/main" id="{E4FFC20C-0886-41C1-B9E0-C34F407D93E6}"/>
                  </a:ext>
                </a:extLst>
              </p:cNvPr>
              <p:cNvSpPr>
                <a:spLocks noGrp="1" noRot="1" noChangeAspect="1" noMove="1" noResize="1" noEditPoints="1" noAdjustHandles="1" noChangeArrowheads="1" noChangeShapeType="1" noTextEdit="1"/>
              </p:cNvSpPr>
              <p:nvPr>
                <p:ph idx="1"/>
              </p:nvPr>
            </p:nvSpPr>
            <p:spPr>
              <a:blipFill>
                <a:blip r:embed="rId2"/>
                <a:stretch>
                  <a:fillRect l="-1217" t="-247" r="-11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11F1743-2E60-428A-A68B-64DCCE604ADA}"/>
              </a:ext>
            </a:extLst>
          </p:cNvPr>
          <p:cNvSpPr>
            <a:spLocks noGrp="1"/>
          </p:cNvSpPr>
          <p:nvPr>
            <p:ph type="ctrTitle"/>
          </p:nvPr>
        </p:nvSpPr>
        <p:spPr/>
        <p:txBody>
          <a:bodyPr/>
          <a:lstStyle/>
          <a:p>
            <a:r>
              <a:rPr lang="zh-CN" altLang="en-US" dirty="0"/>
              <a:t>偏导</a:t>
            </a:r>
          </a:p>
        </p:txBody>
      </p:sp>
      <p:sp>
        <p:nvSpPr>
          <p:cNvPr id="4" name="内容占位符 3">
            <a:extLst>
              <a:ext uri="{FF2B5EF4-FFF2-40B4-BE49-F238E27FC236}">
                <a16:creationId xmlns:a16="http://schemas.microsoft.com/office/drawing/2014/main" id="{B42CEEA1-4EC3-4037-9C7E-005F63F0F71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602099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5EF10B6-FC2A-4437-AD99-BF653FACFAA2}"/>
                  </a:ext>
                </a:extLst>
              </p:cNvPr>
              <p:cNvSpPr>
                <a:spLocks noGrp="1"/>
              </p:cNvSpPr>
              <p:nvPr>
                <p:ph idx="1"/>
              </p:nvPr>
            </p:nvSpPr>
            <p:spPr/>
            <p:txBody>
              <a:bodyPr/>
              <a:lstStyle/>
              <a:p>
                <a:r>
                  <a:rPr lang="zh-CN" altLang="en-US" dirty="0"/>
                  <a:t>是导数的多变量推广，是个</a:t>
                </a:r>
                <a:r>
                  <a:rPr lang="zh-CN" altLang="en-US" dirty="0">
                    <a:solidFill>
                      <a:srgbClr val="FFCC00"/>
                    </a:solidFill>
                  </a:rPr>
                  <a:t>向量</a:t>
                </a:r>
                <a:r>
                  <a:rPr lang="en-US" altLang="zh-CN" dirty="0"/>
                  <a:t>(</a:t>
                </a:r>
                <a:r>
                  <a:rPr lang="zh-CN" altLang="en-US" dirty="0"/>
                  <a:t>单变元导数可以被看做一维向量</a:t>
                </a:r>
                <a:r>
                  <a:rPr lang="en-US" altLang="zh-CN" dirty="0"/>
                  <a:t>)</a:t>
                </a:r>
              </a:p>
              <a:p>
                <a14:m>
                  <m:oMath xmlns:m="http://schemas.openxmlformats.org/officeDocument/2006/math">
                    <m:r>
                      <a:rPr lang="en-US" altLang="zh-CN" i="1">
                        <a:latin typeface="Cambria Math" panose="02040503050406030204" pitchFamily="18" charset="0"/>
                      </a:rPr>
                      <m:t>𝑓</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3</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𝑛</m:t>
                        </m:r>
                      </m:sub>
                    </m:sSub>
                    <m:r>
                      <a:rPr lang="en-US" altLang="zh-CN" i="1">
                        <a:latin typeface="Cambria Math" panose="02040503050406030204" pitchFamily="18" charset="0"/>
                      </a:rPr>
                      <m:t>)</m:t>
                    </m:r>
                  </m:oMath>
                </a14:m>
                <a:r>
                  <a:rPr lang="zh-CN" altLang="en-US" dirty="0"/>
                  <a:t>的梯度为</a:t>
                </a:r>
                <a14:m>
                  <m:oMath xmlns:m="http://schemas.openxmlformats.org/officeDocument/2006/math">
                    <m:d>
                      <m:dPr>
                        <m:ctrlPr>
                          <a:rPr lang="en-US" altLang="zh-CN" b="0" i="1" smtClean="0">
                            <a:latin typeface="Cambria Math" panose="02040503050406030204" pitchFamily="18" charset="0"/>
                          </a:rPr>
                        </m:ctrlPr>
                      </m:dPr>
                      <m:e>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i="1">
                                <a:latin typeface="Cambria Math" panose="02040503050406030204" pitchFamily="18" charset="0"/>
                              </a:rPr>
                              <m:t>𝑓</m:t>
                            </m:r>
                          </m:num>
                          <m:den>
                            <m:r>
                              <a:rPr lang="zh-CN" altLang="en-US" i="1">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1</m:t>
                                </m:r>
                              </m:sub>
                            </m:sSub>
                          </m:den>
                        </m:f>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i="1">
                                <a:latin typeface="Cambria Math" panose="02040503050406030204" pitchFamily="18" charset="0"/>
                              </a:rPr>
                              <m:t>𝑓</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2</m:t>
                                </m:r>
                              </m:sub>
                            </m:sSub>
                          </m:den>
                        </m:f>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i="1">
                                <a:latin typeface="Cambria Math" panose="02040503050406030204" pitchFamily="18" charset="0"/>
                              </a:rPr>
                              <m:t>𝑓</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𝑛</m:t>
                                </m:r>
                              </m:sub>
                            </m:sSub>
                          </m:den>
                        </m:f>
                      </m:e>
                    </m:d>
                    <m:r>
                      <a:rPr lang="zh-CN" altLang="en-US" i="1">
                        <a:latin typeface="Cambria Math" panose="02040503050406030204" pitchFamily="18" charset="0"/>
                      </a:rPr>
                      <m:t>，</m:t>
                    </m:r>
                  </m:oMath>
                </a14:m>
                <a:r>
                  <a:rPr lang="zh-CN" altLang="en-US" dirty="0"/>
                  <a:t>即将各维度的偏导作为梯度相应维度的分量</a:t>
                </a:r>
                <a:endParaRPr lang="en-US" altLang="zh-CN" dirty="0"/>
              </a:p>
              <a:p>
                <a:r>
                  <a:rPr lang="zh-CN" altLang="en-US" dirty="0"/>
                  <a:t>例如</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r>
                          <a:rPr lang="en-US" altLang="zh-CN" b="0" i="1" smtClean="0">
                            <a:latin typeface="Cambria Math" panose="02040503050406030204" pitchFamily="18" charset="0"/>
                          </a:rPr>
                          <m:t>𝑧</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𝑦</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𝑧</m:t>
                        </m:r>
                      </m:e>
                      <m:sup>
                        <m:r>
                          <a:rPr lang="en-US" altLang="zh-CN" b="0" i="1" smtClean="0">
                            <a:latin typeface="Cambria Math" panose="02040503050406030204" pitchFamily="18" charset="0"/>
                          </a:rPr>
                          <m:t>3</m:t>
                        </m:r>
                      </m:sup>
                    </m:sSup>
                  </m:oMath>
                </a14:m>
                <a:r>
                  <a:rPr lang="zh-CN" altLang="en-US" dirty="0"/>
                  <a:t>在</a:t>
                </a:r>
                <a:r>
                  <a:rPr lang="en-US" altLang="zh-CN" dirty="0"/>
                  <a:t>(</a:t>
                </a:r>
                <a:r>
                  <a:rPr lang="en-US" altLang="zh-CN" dirty="0" err="1"/>
                  <a:t>x,y,z</a:t>
                </a:r>
                <a:r>
                  <a:rPr lang="en-US" altLang="zh-CN" dirty="0"/>
                  <a:t>)</a:t>
                </a:r>
                <a:r>
                  <a:rPr lang="zh-CN" altLang="en-US" dirty="0"/>
                  <a:t>处的梯度为</a:t>
                </a:r>
                <a14:m>
                  <m:oMath xmlns:m="http://schemas.openxmlformats.org/officeDocument/2006/math">
                    <m:r>
                      <a:rPr lang="en-US" altLang="zh-CN" b="0" i="1" smtClean="0">
                        <a:latin typeface="Cambria Math" panose="02040503050406030204" pitchFamily="18" charset="0"/>
                      </a:rPr>
                      <m:t>(1,2</m:t>
                    </m:r>
                    <m:r>
                      <a:rPr lang="en-US" altLang="zh-CN" b="0" i="1" smtClean="0">
                        <a:latin typeface="Cambria Math" panose="02040503050406030204" pitchFamily="18" charset="0"/>
                      </a:rPr>
                      <m:t>𝑦</m:t>
                    </m:r>
                    <m:r>
                      <a:rPr lang="en-US" altLang="zh-CN" b="0" i="1" smtClean="0">
                        <a:latin typeface="Cambria Math" panose="02040503050406030204" pitchFamily="18" charset="0"/>
                      </a:rPr>
                      <m:t>,3</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𝑧</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oMath>
                </a14:m>
                <a:endParaRPr lang="en-US" altLang="zh-CN" dirty="0"/>
              </a:p>
              <a:p>
                <a:r>
                  <a:rPr lang="zh-CN" altLang="en-US" dirty="0"/>
                  <a:t>梯度指向的方向是函数</a:t>
                </a:r>
                <a:r>
                  <a:rPr lang="zh-CN" altLang="en-US" dirty="0">
                    <a:solidFill>
                      <a:srgbClr val="FFCC00"/>
                    </a:solidFill>
                  </a:rPr>
                  <a:t>上升最快的方向</a:t>
                </a:r>
                <a:endParaRPr lang="en-US" altLang="zh-CN" dirty="0">
                  <a:solidFill>
                    <a:srgbClr val="FFCC00"/>
                  </a:solidFill>
                </a:endParaRPr>
              </a:p>
              <a:p>
                <a:r>
                  <a:rPr lang="zh-CN" altLang="en-US" sz="2400" dirty="0"/>
                  <a:t>电学中，电势可以看做是空间座标的多元函数，而电场强度就是其梯度，只是电场强度指向的是电势下降最快的方向</a:t>
                </a:r>
              </a:p>
            </p:txBody>
          </p:sp>
        </mc:Choice>
        <mc:Fallback xmlns="">
          <p:sp>
            <p:nvSpPr>
              <p:cNvPr id="2" name="内容占位符 1">
                <a:extLst>
                  <a:ext uri="{FF2B5EF4-FFF2-40B4-BE49-F238E27FC236}">
                    <a16:creationId xmlns:a16="http://schemas.microsoft.com/office/drawing/2014/main" id="{75EF10B6-FC2A-4437-AD99-BF653FACFAA2}"/>
                  </a:ext>
                </a:extLst>
              </p:cNvPr>
              <p:cNvSpPr>
                <a:spLocks noGrp="1" noRot="1" noChangeAspect="1" noMove="1" noResize="1" noEditPoints="1" noAdjustHandles="1" noChangeArrowheads="1" noChangeShapeType="1" noTextEdit="1"/>
              </p:cNvSpPr>
              <p:nvPr>
                <p:ph idx="1"/>
              </p:nvPr>
            </p:nvSpPr>
            <p:spPr>
              <a:blipFill>
                <a:blip r:embed="rId2"/>
                <a:stretch>
                  <a:fillRect l="-1217" r="-870"/>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55ACC05-5CA5-4237-AE43-DEFA0AD439CC}"/>
              </a:ext>
            </a:extLst>
          </p:cNvPr>
          <p:cNvSpPr>
            <a:spLocks noGrp="1"/>
          </p:cNvSpPr>
          <p:nvPr>
            <p:ph type="ctrTitle"/>
          </p:nvPr>
        </p:nvSpPr>
        <p:spPr/>
        <p:txBody>
          <a:bodyPr/>
          <a:lstStyle/>
          <a:p>
            <a:r>
              <a:rPr lang="zh-CN" altLang="en-US" dirty="0"/>
              <a:t>梯度</a:t>
            </a:r>
          </a:p>
        </p:txBody>
      </p:sp>
      <p:sp>
        <p:nvSpPr>
          <p:cNvPr id="4" name="内容占位符 3">
            <a:extLst>
              <a:ext uri="{FF2B5EF4-FFF2-40B4-BE49-F238E27FC236}">
                <a16:creationId xmlns:a16="http://schemas.microsoft.com/office/drawing/2014/main" id="{39BA2224-6403-462D-B41F-0A0E47B4ED2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3905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73E847A-0E58-4CF6-BFF1-806A45F89DB8}"/>
              </a:ext>
            </a:extLst>
          </p:cNvPr>
          <p:cNvSpPr>
            <a:spLocks noGrp="1"/>
          </p:cNvSpPr>
          <p:nvPr>
            <p:ph idx="1"/>
          </p:nvPr>
        </p:nvSpPr>
        <p:spPr/>
        <p:txBody>
          <a:bodyPr/>
          <a:lstStyle/>
          <a:p>
            <a:r>
              <a:rPr lang="zh-CN" altLang="en-US" dirty="0"/>
              <a:t>沿上升最快的反方向走</a:t>
            </a:r>
            <a:endParaRPr lang="en-US" altLang="zh-CN" dirty="0"/>
          </a:p>
          <a:p>
            <a:r>
              <a:rPr lang="zh-CN" altLang="en-US" dirty="0"/>
              <a:t>即每次迭代将坐标各个维度减去相应维度的偏导值</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鞍点</a:t>
            </a:r>
          </a:p>
        </p:txBody>
      </p:sp>
      <p:sp>
        <p:nvSpPr>
          <p:cNvPr id="3" name="标题 2">
            <a:extLst>
              <a:ext uri="{FF2B5EF4-FFF2-40B4-BE49-F238E27FC236}">
                <a16:creationId xmlns:a16="http://schemas.microsoft.com/office/drawing/2014/main" id="{218BFE81-88E7-4754-B058-190159378287}"/>
              </a:ext>
            </a:extLst>
          </p:cNvPr>
          <p:cNvSpPr>
            <a:spLocks noGrp="1"/>
          </p:cNvSpPr>
          <p:nvPr>
            <p:ph type="ctrTitle"/>
          </p:nvPr>
        </p:nvSpPr>
        <p:spPr/>
        <p:txBody>
          <a:bodyPr/>
          <a:lstStyle/>
          <a:p>
            <a:r>
              <a:rPr lang="zh-CN" altLang="en-US" dirty="0"/>
              <a:t>使用梯度接近极小值</a:t>
            </a:r>
          </a:p>
        </p:txBody>
      </p:sp>
      <p:sp>
        <p:nvSpPr>
          <p:cNvPr id="4" name="内容占位符 3">
            <a:extLst>
              <a:ext uri="{FF2B5EF4-FFF2-40B4-BE49-F238E27FC236}">
                <a16:creationId xmlns:a16="http://schemas.microsoft.com/office/drawing/2014/main" id="{188A8879-8711-41BA-95DB-4F433C98777B}"/>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1016823F-B966-4C9F-B906-698C82B4125D}"/>
              </a:ext>
            </a:extLst>
          </p:cNvPr>
          <p:cNvPicPr>
            <a:picLocks noChangeAspect="1"/>
          </p:cNvPicPr>
          <p:nvPr/>
        </p:nvPicPr>
        <p:blipFill>
          <a:blip r:embed="rId2"/>
          <a:stretch>
            <a:fillRect/>
          </a:stretch>
        </p:blipFill>
        <p:spPr>
          <a:xfrm>
            <a:off x="3525919" y="2838354"/>
            <a:ext cx="3992429" cy="2930772"/>
          </a:xfrm>
          <a:prstGeom prst="rect">
            <a:avLst/>
          </a:prstGeom>
        </p:spPr>
      </p:pic>
    </p:spTree>
    <p:extLst>
      <p:ext uri="{BB962C8B-B14F-4D97-AF65-F5344CB8AC3E}">
        <p14:creationId xmlns:p14="http://schemas.microsoft.com/office/powerpoint/2010/main" val="448740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C56D74C-EF38-4A20-A2A4-A82A1077451C}"/>
                  </a:ext>
                </a:extLst>
              </p:cNvPr>
              <p:cNvSpPr>
                <a:spLocks noGrp="1"/>
              </p:cNvSpPr>
              <p:nvPr>
                <p:ph idx="1"/>
              </p:nvPr>
            </p:nvSpPr>
            <p:spPr/>
            <p:txBody>
              <a:bodyPr/>
              <a:lstStyle/>
              <a:p>
                <a:r>
                  <a:rPr lang="zh-CN" altLang="en-US" dirty="0"/>
                  <a:t>拉格朗日乘数法解决这样的问题：</a:t>
                </a:r>
                <a:endParaRPr lang="en-US" altLang="zh-CN" dirty="0"/>
              </a:p>
              <a:p>
                <a:r>
                  <a:rPr lang="zh-CN" altLang="en-US" dirty="0"/>
                  <a:t>给出各个变量需要满足的限制方程</a:t>
                </a:r>
                <a14:m>
                  <m:oMath xmlns:m="http://schemas.openxmlformats.org/officeDocument/2006/math">
                    <m:r>
                      <a:rPr lang="zh-CN" altLang="en-US" i="1" smtClean="0">
                        <a:latin typeface="Cambria Math" panose="02040503050406030204" pitchFamily="18" charset="0"/>
                      </a:rPr>
                      <m:t>𝜑</m:t>
                    </m:r>
                    <m:d>
                      <m:dPr>
                        <m:ctrlPr>
                          <a:rPr lang="zh-CN" altLang="en-US" i="1" smtClean="0">
                            <a:latin typeface="Cambria Math" panose="02040503050406030204" pitchFamily="18" charset="0"/>
                          </a:rPr>
                        </m:ctrlPr>
                      </m:dPr>
                      <m:e>
                        <m:sSub>
                          <m:sSubPr>
                            <m:ctrlPr>
                              <a:rPr lang="zh-CN" altLang="en-US" i="1" smtClean="0">
                                <a:latin typeface="Cambria Math" panose="02040503050406030204" pitchFamily="18" charset="0"/>
                              </a:rPr>
                            </m:ctrlPr>
                          </m:sSubPr>
                          <m:e>
                            <m:r>
                              <a:rPr lang="zh-CN" altLang="en-US" i="1" smtClean="0">
                                <a:latin typeface="Cambria Math" panose="02040503050406030204" pitchFamily="18" charset="0"/>
                              </a:rPr>
                              <m:t>𝑥</m:t>
                            </m:r>
                          </m:e>
                          <m:sub>
                            <m:r>
                              <a:rPr lang="zh-CN" altLang="en-US" i="1" smtClean="0">
                                <a:latin typeface="Cambria Math" panose="02040503050406030204" pitchFamily="18" charset="0"/>
                              </a:rPr>
                              <m:t>1</m:t>
                            </m:r>
                          </m:sub>
                        </m:sSub>
                        <m:r>
                          <a:rPr lang="zh-CN" altLang="en-US" i="1" smtClean="0">
                            <a:latin typeface="Cambria Math" panose="02040503050406030204" pitchFamily="18" charset="0"/>
                          </a:rPr>
                          <m:t>,</m:t>
                        </m:r>
                        <m:sSub>
                          <m:sSubPr>
                            <m:ctrlPr>
                              <a:rPr lang="zh-CN" altLang="en-US" i="1" smtClean="0">
                                <a:latin typeface="Cambria Math" panose="02040503050406030204" pitchFamily="18" charset="0"/>
                              </a:rPr>
                            </m:ctrlPr>
                          </m:sSubPr>
                          <m:e>
                            <m:r>
                              <a:rPr lang="zh-CN" altLang="en-US" i="1" smtClean="0">
                                <a:latin typeface="Cambria Math" panose="02040503050406030204" pitchFamily="18" charset="0"/>
                              </a:rPr>
                              <m:t>𝑥</m:t>
                            </m:r>
                          </m:e>
                          <m:sub>
                            <m:r>
                              <a:rPr lang="zh-CN" altLang="en-US" i="1" smtClean="0">
                                <a:latin typeface="Cambria Math" panose="02040503050406030204" pitchFamily="18" charset="0"/>
                              </a:rPr>
                              <m:t>2</m:t>
                            </m:r>
                          </m:sub>
                        </m:sSub>
                        <m:r>
                          <a:rPr lang="zh-CN" altLang="en-US" i="1" smtClean="0">
                            <a:latin typeface="Cambria Math" panose="02040503050406030204" pitchFamily="18" charset="0"/>
                          </a:rPr>
                          <m:t>,…,</m:t>
                        </m:r>
                        <m:sSub>
                          <m:sSubPr>
                            <m:ctrlPr>
                              <a:rPr lang="zh-CN" altLang="en-US" i="1" smtClean="0">
                                <a:latin typeface="Cambria Math" panose="02040503050406030204" pitchFamily="18" charset="0"/>
                              </a:rPr>
                            </m:ctrlPr>
                          </m:sSubPr>
                          <m:e>
                            <m:r>
                              <a:rPr lang="zh-CN" altLang="en-US" i="1" smtClean="0">
                                <a:latin typeface="Cambria Math" panose="02040503050406030204" pitchFamily="18" charset="0"/>
                              </a:rPr>
                              <m:t>𝑥</m:t>
                            </m:r>
                          </m:e>
                          <m:sub>
                            <m:r>
                              <a:rPr lang="zh-CN" altLang="en-US" i="1" smtClean="0">
                                <a:latin typeface="Cambria Math" panose="02040503050406030204" pitchFamily="18" charset="0"/>
                              </a:rPr>
                              <m:t>𝑛</m:t>
                            </m:r>
                          </m:sub>
                        </m:sSub>
                      </m:e>
                    </m:d>
                    <m:r>
                      <a:rPr lang="en-US" altLang="zh-CN" i="1">
                        <a:latin typeface="Cambria Math" panose="02040503050406030204" pitchFamily="18" charset="0"/>
                      </a:rPr>
                      <m:t>=</m:t>
                    </m:r>
                    <m:r>
                      <a:rPr lang="en-US" altLang="zh-CN" b="0" i="1" smtClean="0">
                        <a:latin typeface="Cambria Math" panose="02040503050406030204" pitchFamily="18" charset="0"/>
                      </a:rPr>
                      <m:t>0</m:t>
                    </m:r>
                  </m:oMath>
                </a14:m>
                <a:endParaRPr lang="en-US" altLang="zh-CN" b="0" dirty="0"/>
              </a:p>
              <a:p>
                <a:r>
                  <a:rPr lang="zh-CN" altLang="en-US" dirty="0"/>
                  <a:t>最大化函数</a:t>
                </a:r>
                <a14:m>
                  <m:oMath xmlns:m="http://schemas.openxmlformats.org/officeDocument/2006/math">
                    <m:r>
                      <a:rPr lang="en-US" altLang="zh-CN" b="0" i="1" smtClean="0">
                        <a:latin typeface="Cambria Math" panose="02040503050406030204" pitchFamily="18" charset="0"/>
                      </a:rPr>
                      <m:t>𝑓</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FC56D74C-EF38-4A20-A2A4-A82A1077451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F11FA0A-A09A-40F2-9D3C-09D24D9F2851}"/>
              </a:ext>
            </a:extLst>
          </p:cNvPr>
          <p:cNvSpPr>
            <a:spLocks noGrp="1"/>
          </p:cNvSpPr>
          <p:nvPr>
            <p:ph type="ctrTitle"/>
          </p:nvPr>
        </p:nvSpPr>
        <p:spPr/>
        <p:txBody>
          <a:bodyPr/>
          <a:lstStyle/>
          <a:p>
            <a:r>
              <a:rPr lang="zh-CN" altLang="en-US" dirty="0"/>
              <a:t>如果可行域被限制在了一个曲线上？</a:t>
            </a:r>
          </a:p>
        </p:txBody>
      </p:sp>
      <p:sp>
        <p:nvSpPr>
          <p:cNvPr id="4" name="内容占位符 3">
            <a:extLst>
              <a:ext uri="{FF2B5EF4-FFF2-40B4-BE49-F238E27FC236}">
                <a16:creationId xmlns:a16="http://schemas.microsoft.com/office/drawing/2014/main" id="{4D81B74E-2398-493E-9577-31564661AD4A}"/>
              </a:ext>
            </a:extLst>
          </p:cNvPr>
          <p:cNvSpPr>
            <a:spLocks noGrp="1"/>
          </p:cNvSpPr>
          <p:nvPr>
            <p:ph sz="quarter" idx="10"/>
          </p:nvPr>
        </p:nvSpPr>
        <p:spPr/>
        <p:txBody>
          <a:bodyPr/>
          <a:lstStyle/>
          <a:p>
            <a:endParaRPr lang="zh-CN" altLang="en-US" dirty="0"/>
          </a:p>
        </p:txBody>
      </p:sp>
    </p:spTree>
    <p:extLst>
      <p:ext uri="{BB962C8B-B14F-4D97-AF65-F5344CB8AC3E}">
        <p14:creationId xmlns:p14="http://schemas.microsoft.com/office/powerpoint/2010/main" val="3509554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649ADC5-193B-4388-B3C8-3ACE02180F3F}"/>
                  </a:ext>
                </a:extLst>
              </p:cNvPr>
              <p:cNvSpPr>
                <a:spLocks noGrp="1"/>
              </p:cNvSpPr>
              <p:nvPr>
                <p:ph idx="1"/>
              </p:nvPr>
            </p:nvSpPr>
            <p:spPr/>
            <p:txBody>
              <a:bodyPr/>
              <a:lstStyle/>
              <a:p>
                <a:r>
                  <a:rPr lang="zh-CN" altLang="en-US" dirty="0"/>
                  <a:t>构造新函数</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𝜆</m:t>
                          </m:r>
                        </m:e>
                      </m:d>
                      <m:r>
                        <a:rPr lang="en-US" altLang="zh-CN" b="0" i="1" smtClean="0">
                          <a:latin typeface="Cambria Math" panose="02040503050406030204" pitchFamily="18" charset="0"/>
                        </a:rPr>
                        <m:t>=</m:t>
                      </m:r>
                      <m:r>
                        <a:rPr lang="en-US" altLang="zh-CN" i="1">
                          <a:latin typeface="Cambria Math" panose="02040503050406030204" pitchFamily="18" charset="0"/>
                        </a:rPr>
                        <m:t>𝑓</m:t>
                      </m:r>
                      <m:d>
                        <m:dPr>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𝑛</m:t>
                              </m:r>
                            </m:sub>
                          </m:sSub>
                        </m:e>
                      </m:d>
                      <m:r>
                        <a:rPr lang="en-US" altLang="zh-CN" b="0" i="1" smtClean="0">
                          <a:latin typeface="Cambria Math" panose="02040503050406030204" pitchFamily="18" charset="0"/>
                        </a:rPr>
                        <m:t>+</m:t>
                      </m:r>
                      <m:r>
                        <a:rPr lang="en-US" altLang="zh-CN" b="0" i="1" smtClean="0">
                          <a:latin typeface="Cambria Math" panose="02040503050406030204" pitchFamily="18" charset="0"/>
                        </a:rPr>
                        <m:t>𝜆</m:t>
                      </m:r>
                      <m:r>
                        <a:rPr lang="en-US" altLang="zh-CN" b="0" i="1" smtClean="0">
                          <a:latin typeface="Cambria Math" panose="02040503050406030204" pitchFamily="18" charset="0"/>
                        </a:rPr>
                        <m:t>∗</m:t>
                      </m:r>
                      <m:r>
                        <a:rPr lang="zh-CN" altLang="en-US" i="1">
                          <a:latin typeface="Cambria Math" panose="02040503050406030204" pitchFamily="18" charset="0"/>
                        </a:rPr>
                        <m:t>𝜑</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1">
                                  <a:latin typeface="Cambria Math" panose="02040503050406030204" pitchFamily="18" charset="0"/>
                                </a:rPr>
                                <m:t>1</m:t>
                              </m:r>
                            </m:sub>
                          </m:sSub>
                          <m:r>
                            <a:rPr lang="zh-CN" altLang="en-US" i="1">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1">
                                  <a:latin typeface="Cambria Math" panose="02040503050406030204" pitchFamily="18" charset="0"/>
                                </a:rPr>
                                <m:t>2</m:t>
                              </m:r>
                            </m:sub>
                          </m:sSub>
                          <m:r>
                            <a:rPr lang="zh-CN" altLang="en-US" i="1">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1">
                                  <a:latin typeface="Cambria Math" panose="02040503050406030204" pitchFamily="18" charset="0"/>
                                </a:rPr>
                                <m:t>𝑛</m:t>
                              </m:r>
                            </m:sub>
                          </m:sSub>
                        </m:e>
                      </m:d>
                    </m:oMath>
                  </m:oMathPara>
                </a14:m>
                <a:endParaRPr lang="en-US" altLang="zh-CN" dirty="0"/>
              </a:p>
              <a:p>
                <a:r>
                  <a:rPr lang="zh-CN" altLang="en-US" dirty="0"/>
                  <a:t>求解方程组</a:t>
                </a:r>
                <a:endParaRPr lang="en-US" altLang="zh-CN" dirty="0"/>
              </a:p>
              <a:p>
                <a:pPr/>
                <a14:m>
                  <m:oMathPara xmlns:m="http://schemas.openxmlformats.org/officeDocument/2006/math">
                    <m:oMathParaPr>
                      <m:jc m:val="centerGroup"/>
                    </m:oMathParaPr>
                    <m:oMath xmlns:m="http://schemas.openxmlformats.org/officeDocument/2006/math">
                      <m:d>
                        <m:dPr>
                          <m:begChr m:val="{"/>
                          <m:endChr m:val=""/>
                          <m:ctrlPr>
                            <a:rPr lang="en-US" altLang="zh-CN" i="1" smtClean="0">
                              <a:latin typeface="Cambria Math" panose="02040503050406030204" pitchFamily="18" charset="0"/>
                            </a:rPr>
                          </m:ctrlPr>
                        </m:dPr>
                        <m:e>
                          <m:eqArr>
                            <m:eqArrPr>
                              <m:ctrlPr>
                                <a:rPr lang="en-US" altLang="zh-CN" i="1" smtClean="0">
                                  <a:latin typeface="Cambria Math" panose="02040503050406030204" pitchFamily="18" charset="0"/>
                                </a:rPr>
                              </m:ctrlPr>
                            </m:eqArrPr>
                            <m:e>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b="0" i="1" smtClean="0">
                                      <a:latin typeface="Cambria Math" panose="02040503050406030204" pitchFamily="18" charset="0"/>
                                    </a:rPr>
                                    <m:t>𝐹</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den>
                              </m:f>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b="0" i="1" smtClean="0">
                                      <a:latin typeface="Cambria Math" panose="02040503050406030204" pitchFamily="18" charset="0"/>
                                    </a:rPr>
                                    <m:t>𝑓</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den>
                              </m:f>
                              <m:r>
                                <a:rPr lang="en-US" altLang="zh-CN" b="0" i="1" smtClean="0">
                                  <a:latin typeface="Cambria Math" panose="02040503050406030204" pitchFamily="18" charset="0"/>
                                </a:rPr>
                                <m:t>+</m:t>
                              </m:r>
                              <m:r>
                                <a:rPr lang="en-US" altLang="zh-CN" b="0" i="1" smtClean="0">
                                  <a:latin typeface="Cambria Math" panose="02040503050406030204" pitchFamily="18" charset="0"/>
                                </a:rPr>
                                <m:t>𝜆</m:t>
                              </m:r>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zh-CN" altLang="en-US" i="1">
                                      <a:latin typeface="Cambria Math" panose="02040503050406030204" pitchFamily="18" charset="0"/>
                                    </a:rPr>
                                    <m:t>𝜕𝜑</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den>
                              </m:f>
                              <m:r>
                                <a:rPr lang="en-US" altLang="zh-CN" i="1">
                                  <a:latin typeface="Cambria Math" panose="02040503050406030204" pitchFamily="18" charset="0"/>
                                </a:rPr>
                                <m:t>=</m:t>
                              </m:r>
                              <m:r>
                                <a:rPr lang="en-US" altLang="zh-CN" b="0" i="1" smtClean="0">
                                  <a:latin typeface="Cambria Math" panose="02040503050406030204" pitchFamily="18" charset="0"/>
                                </a:rPr>
                                <m:t>0</m:t>
                              </m:r>
                            </m:e>
                            <m:e>
                              <m:r>
                                <a:rPr lang="en-US" altLang="zh-CN" b="0" i="1" smtClean="0">
                                  <a:latin typeface="Cambria Math" panose="02040503050406030204" pitchFamily="18" charset="0"/>
                                  <a:ea typeface="Cambria Math" panose="02040503050406030204" pitchFamily="18" charset="0"/>
                                </a:rPr>
                                <m:t>⋮</m:t>
                              </m:r>
                            </m:e>
                            <m:e>
                              <m:m>
                                <m:mPr>
                                  <m:mcs>
                                    <m:mc>
                                      <m:mcPr>
                                        <m:count m:val="1"/>
                                        <m:mcJc m:val="center"/>
                                      </m:mcPr>
                                    </m:mc>
                                  </m:mcs>
                                  <m:ctrlPr>
                                    <a:rPr lang="en-US" altLang="zh-CN" i="1" smtClean="0">
                                      <a:latin typeface="Cambria Math" panose="02040503050406030204" pitchFamily="18" charset="0"/>
                                    </a:rPr>
                                  </m:ctrlPr>
                                </m:mPr>
                                <m:mr>
                                  <m:e>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i="1">
                                            <a:latin typeface="Cambria Math" panose="02040503050406030204" pitchFamily="18" charset="0"/>
                                          </a:rPr>
                                          <m:t>𝐹</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𝑛</m:t>
                                            </m:r>
                                          </m:sub>
                                        </m:sSub>
                                      </m:den>
                                    </m:f>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i="1">
                                            <a:latin typeface="Cambria Math" panose="02040503050406030204" pitchFamily="18" charset="0"/>
                                          </a:rPr>
                                          <m:t>𝑓</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𝑛</m:t>
                                            </m:r>
                                          </m:sub>
                                        </m:sSub>
                                      </m:den>
                                    </m:f>
                                    <m:r>
                                      <a:rPr lang="en-US" altLang="zh-CN" i="1">
                                        <a:latin typeface="Cambria Math" panose="02040503050406030204" pitchFamily="18" charset="0"/>
                                      </a:rPr>
                                      <m:t>+</m:t>
                                    </m:r>
                                    <m:r>
                                      <a:rPr lang="en-US" altLang="zh-CN" i="1">
                                        <a:latin typeface="Cambria Math" panose="02040503050406030204" pitchFamily="18" charset="0"/>
                                      </a:rPr>
                                      <m:t>𝜆</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zh-CN" altLang="en-US" i="1">
                                            <a:latin typeface="Cambria Math" panose="02040503050406030204" pitchFamily="18" charset="0"/>
                                          </a:rPr>
                                          <m:t>𝜕𝜑</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𝑛</m:t>
                                            </m:r>
                                          </m:sub>
                                        </m:sSub>
                                      </m:den>
                                    </m:f>
                                    <m:r>
                                      <a:rPr lang="en-US" altLang="zh-CN" i="1">
                                        <a:latin typeface="Cambria Math" panose="02040503050406030204" pitchFamily="18" charset="0"/>
                                      </a:rPr>
                                      <m:t>=</m:t>
                                    </m:r>
                                    <m:r>
                                      <a:rPr lang="en-US" altLang="zh-CN" b="0" i="1" smtClean="0">
                                        <a:latin typeface="Cambria Math" panose="02040503050406030204" pitchFamily="18" charset="0"/>
                                      </a:rPr>
                                      <m:t>0</m:t>
                                    </m:r>
                                  </m:e>
                                </m:mr>
                                <m:mr>
                                  <m:e>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i="1">
                                            <a:latin typeface="Cambria Math" panose="02040503050406030204" pitchFamily="18" charset="0"/>
                                          </a:rPr>
                                          <m:t>𝐹</m:t>
                                        </m:r>
                                      </m:num>
                                      <m:den>
                                        <m:r>
                                          <a:rPr lang="zh-CN" altLang="en-US" i="1">
                                            <a:latin typeface="Cambria Math" panose="02040503050406030204" pitchFamily="18" charset="0"/>
                                          </a:rPr>
                                          <m:t>𝜕</m:t>
                                        </m:r>
                                        <m:r>
                                          <a:rPr lang="en-US" altLang="zh-CN" b="0" i="1" smtClean="0">
                                            <a:latin typeface="Cambria Math" panose="02040503050406030204" pitchFamily="18" charset="0"/>
                                          </a:rPr>
                                          <m:t>𝜆</m:t>
                                        </m:r>
                                      </m:den>
                                    </m:f>
                                    <m:r>
                                      <a:rPr lang="en-US" altLang="zh-CN" b="0" i="1" smtClean="0">
                                        <a:latin typeface="Cambria Math" panose="02040503050406030204" pitchFamily="18" charset="0"/>
                                      </a:rPr>
                                      <m:t>=</m:t>
                                    </m:r>
                                    <m:r>
                                      <a:rPr lang="zh-CN" altLang="en-US" i="1">
                                        <a:latin typeface="Cambria Math" panose="02040503050406030204" pitchFamily="18" charset="0"/>
                                      </a:rPr>
                                      <m:t>𝜑</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1">
                                                <a:latin typeface="Cambria Math" panose="02040503050406030204" pitchFamily="18" charset="0"/>
                                              </a:rPr>
                                              <m:t>1</m:t>
                                            </m:r>
                                          </m:sub>
                                        </m:sSub>
                                        <m:r>
                                          <a:rPr lang="zh-CN" altLang="en-US" i="1">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1">
                                                <a:latin typeface="Cambria Math" panose="02040503050406030204" pitchFamily="18" charset="0"/>
                                              </a:rPr>
                                              <m:t>2</m:t>
                                            </m:r>
                                          </m:sub>
                                        </m:sSub>
                                        <m:r>
                                          <a:rPr lang="zh-CN" altLang="en-US" i="1">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1">
                                                <a:latin typeface="Cambria Math" panose="02040503050406030204" pitchFamily="18" charset="0"/>
                                              </a:rPr>
                                              <m:t>𝑛</m:t>
                                            </m:r>
                                          </m:sub>
                                        </m:sSub>
                                      </m:e>
                                    </m:d>
                                    <m:r>
                                      <a:rPr lang="en-US" altLang="zh-CN" b="0" i="1" smtClean="0">
                                        <a:latin typeface="Cambria Math" panose="02040503050406030204" pitchFamily="18" charset="0"/>
                                      </a:rPr>
                                      <m:t>=0</m:t>
                                    </m:r>
                                  </m:e>
                                </m:mr>
                              </m:m>
                            </m:e>
                          </m:eqArr>
                        </m:e>
                      </m:d>
                    </m:oMath>
                  </m:oMathPara>
                </a14:m>
                <a:endParaRPr lang="en-US" altLang="zh-CN" dirty="0"/>
              </a:p>
              <a:p>
                <a:r>
                  <a:rPr lang="zh-CN" altLang="en-US" dirty="0"/>
                  <a:t>得到若干组解，将各个解带入</a:t>
                </a:r>
                <a:r>
                  <a:rPr lang="en-US" altLang="zh-CN" dirty="0"/>
                  <a:t>f</a:t>
                </a:r>
                <a:r>
                  <a:rPr lang="zh-CN" altLang="en-US" dirty="0"/>
                  <a:t>，保留最大值</a:t>
                </a:r>
                <a:endParaRPr lang="en-US" altLang="zh-CN" dirty="0"/>
              </a:p>
            </p:txBody>
          </p:sp>
        </mc:Choice>
        <mc:Fallback xmlns="">
          <p:sp>
            <p:nvSpPr>
              <p:cNvPr id="2" name="内容占位符 1">
                <a:extLst>
                  <a:ext uri="{FF2B5EF4-FFF2-40B4-BE49-F238E27FC236}">
                    <a16:creationId xmlns:a16="http://schemas.microsoft.com/office/drawing/2014/main" id="{1649ADC5-193B-4388-B3C8-3ACE02180F3F}"/>
                  </a:ext>
                </a:extLst>
              </p:cNvPr>
              <p:cNvSpPr>
                <a:spLocks noGrp="1" noRot="1" noChangeAspect="1" noMove="1" noResize="1" noEditPoints="1" noAdjustHandles="1" noChangeArrowheads="1" noChangeShapeType="1" noTextEdit="1"/>
              </p:cNvSpPr>
              <p:nvPr>
                <p:ph idx="1"/>
              </p:nvPr>
            </p:nvSpPr>
            <p:spPr>
              <a:blipFill>
                <a:blip r:embed="rId2"/>
                <a:stretch>
                  <a:fillRect l="-1217" b="-135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4BAD69A-4F08-4478-8431-BDF5617537E7}"/>
              </a:ext>
            </a:extLst>
          </p:cNvPr>
          <p:cNvSpPr>
            <a:spLocks noGrp="1"/>
          </p:cNvSpPr>
          <p:nvPr>
            <p:ph type="ctrTitle"/>
          </p:nvPr>
        </p:nvSpPr>
        <p:spPr/>
        <p:txBody>
          <a:bodyPr/>
          <a:lstStyle/>
          <a:p>
            <a:r>
              <a:rPr lang="zh-CN" altLang="en-US" dirty="0"/>
              <a:t>拉格朗日乘数法</a:t>
            </a:r>
          </a:p>
        </p:txBody>
      </p:sp>
      <p:sp>
        <p:nvSpPr>
          <p:cNvPr id="4" name="内容占位符 3">
            <a:extLst>
              <a:ext uri="{FF2B5EF4-FFF2-40B4-BE49-F238E27FC236}">
                <a16:creationId xmlns:a16="http://schemas.microsoft.com/office/drawing/2014/main" id="{A66446B0-3759-470F-90A2-4CA13EDDE3F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743393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92F0DBD-CE9B-40EB-959A-8465D86B1513}"/>
                  </a:ext>
                </a:extLst>
              </p:cNvPr>
              <p:cNvSpPr>
                <a:spLocks noGrp="1"/>
              </p:cNvSpPr>
              <p:nvPr>
                <p:ph idx="1"/>
              </p:nvPr>
            </p:nvSpPr>
            <p:spPr/>
            <p:txBody>
              <a:bodyPr/>
              <a:lstStyle/>
              <a:p>
                <a14:m>
                  <m:oMath xmlns:m="http://schemas.openxmlformats.org/officeDocument/2006/math">
                    <m:f>
                      <m:fPr>
                        <m:ctrlPr>
                          <a:rPr lang="en-US" altLang="zh-CN" i="1" smtClean="0">
                            <a:latin typeface="Cambria Math" panose="02040503050406030204" pitchFamily="18" charset="0"/>
                          </a:rPr>
                        </m:ctrlPr>
                      </m:fPr>
                      <m:num>
                        <m:r>
                          <a:rPr lang="zh-CN" altLang="en-US" i="1">
                            <a:latin typeface="Cambria Math" panose="02040503050406030204" pitchFamily="18" charset="0"/>
                          </a:rPr>
                          <m:t>𝜕</m:t>
                        </m:r>
                        <m:r>
                          <a:rPr lang="en-US" altLang="zh-CN" i="1">
                            <a:latin typeface="Cambria Math" panose="02040503050406030204" pitchFamily="18" charset="0"/>
                          </a:rPr>
                          <m:t>𝐹</m:t>
                        </m:r>
                      </m:num>
                      <m:den>
                        <m:r>
                          <a:rPr lang="zh-CN" altLang="en-US" i="1">
                            <a:latin typeface="Cambria Math" panose="02040503050406030204" pitchFamily="18" charset="0"/>
                          </a:rPr>
                          <m:t>𝜕</m:t>
                        </m:r>
                        <m:r>
                          <a:rPr lang="en-US" altLang="zh-CN" i="1">
                            <a:latin typeface="Cambria Math" panose="02040503050406030204" pitchFamily="18" charset="0"/>
                          </a:rPr>
                          <m:t>𝜆</m:t>
                        </m:r>
                      </m:den>
                    </m:f>
                    <m:r>
                      <a:rPr lang="en-US" altLang="zh-CN" i="1">
                        <a:latin typeface="Cambria Math" panose="02040503050406030204" pitchFamily="18" charset="0"/>
                      </a:rPr>
                      <m:t>=</m:t>
                    </m:r>
                    <m:r>
                      <a:rPr lang="zh-CN" altLang="en-US" i="1">
                        <a:latin typeface="Cambria Math" panose="02040503050406030204" pitchFamily="18" charset="0"/>
                      </a:rPr>
                      <m:t>𝜑</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1">
                                <a:latin typeface="Cambria Math" panose="02040503050406030204" pitchFamily="18" charset="0"/>
                              </a:rPr>
                              <m:t>1</m:t>
                            </m:r>
                          </m:sub>
                        </m:sSub>
                        <m:r>
                          <a:rPr lang="zh-CN" altLang="en-US" i="1">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1">
                                <a:latin typeface="Cambria Math" panose="02040503050406030204" pitchFamily="18" charset="0"/>
                              </a:rPr>
                              <m:t>2</m:t>
                            </m:r>
                          </m:sub>
                        </m:sSub>
                        <m:r>
                          <a:rPr lang="zh-CN" altLang="en-US" i="1">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1">
                                <a:latin typeface="Cambria Math" panose="02040503050406030204" pitchFamily="18" charset="0"/>
                              </a:rPr>
                              <m:t>𝑛</m:t>
                            </m:r>
                          </m:sub>
                        </m:sSub>
                      </m:e>
                    </m:d>
                    <m:r>
                      <a:rPr lang="en-US" altLang="zh-CN" i="1">
                        <a:latin typeface="Cambria Math" panose="02040503050406030204" pitchFamily="18" charset="0"/>
                      </a:rPr>
                      <m:t>=0</m:t>
                    </m:r>
                  </m:oMath>
                </a14:m>
                <a:r>
                  <a:rPr lang="zh-CN" altLang="en-US" dirty="0"/>
                  <a:t>是限制可行域</a:t>
                </a:r>
                <a:endParaRPr lang="en-US" altLang="zh-CN" dirty="0"/>
              </a:p>
              <a:p>
                <a:r>
                  <a:rPr lang="en-US" altLang="zh-CN" dirty="0"/>
                  <a:t> </a:t>
                </a:r>
                <a14:m>
                  <m:oMath xmlns:m="http://schemas.openxmlformats.org/officeDocument/2006/math">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i="1">
                            <a:latin typeface="Cambria Math" panose="02040503050406030204" pitchFamily="18" charset="0"/>
                          </a:rPr>
                          <m:t>𝑓</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m:rPr>
                                <m:sty m:val="p"/>
                              </m:rPr>
                              <a:rPr lang="en-US" altLang="zh-CN" i="1">
                                <a:latin typeface="Cambria Math" panose="02040503050406030204" pitchFamily="18" charset="0"/>
                              </a:rPr>
                              <m:t>i</m:t>
                            </m:r>
                          </m:sub>
                        </m:sSub>
                      </m:den>
                    </m:f>
                    <m:r>
                      <a:rPr lang="en-US" altLang="zh-CN" i="1">
                        <a:latin typeface="Cambria Math" panose="02040503050406030204" pitchFamily="18" charset="0"/>
                      </a:rPr>
                      <m:t>+</m:t>
                    </m:r>
                    <m:r>
                      <a:rPr lang="en-US" altLang="zh-CN" i="1">
                        <a:latin typeface="Cambria Math" panose="02040503050406030204" pitchFamily="18" charset="0"/>
                      </a:rPr>
                      <m:t>𝜆</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zh-CN" altLang="en-US" i="1">
                            <a:latin typeface="Cambria Math" panose="02040503050406030204" pitchFamily="18" charset="0"/>
                          </a:rPr>
                          <m:t>𝜕𝜑</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𝑖</m:t>
                            </m:r>
                          </m:sub>
                        </m:sSub>
                      </m:den>
                    </m:f>
                    <m:r>
                      <a:rPr lang="en-US" altLang="zh-CN" i="1">
                        <a:latin typeface="Cambria Math" panose="02040503050406030204" pitchFamily="18" charset="0"/>
                      </a:rPr>
                      <m:t>=0</m:t>
                    </m:r>
                  </m:oMath>
                </a14:m>
                <a:r>
                  <a:rPr lang="zh-CN" altLang="en-US" dirty="0"/>
                  <a:t>是什么意思</a:t>
                </a:r>
                <a:r>
                  <a:rPr lang="en-US" altLang="zh-CN" dirty="0"/>
                  <a:t>?</a:t>
                </a:r>
              </a:p>
              <a:p>
                <a:endParaRPr lang="zh-CN" altLang="en-US" dirty="0"/>
              </a:p>
            </p:txBody>
          </p:sp>
        </mc:Choice>
        <mc:Fallback xmlns="">
          <p:sp>
            <p:nvSpPr>
              <p:cNvPr id="2" name="内容占位符 1">
                <a:extLst>
                  <a:ext uri="{FF2B5EF4-FFF2-40B4-BE49-F238E27FC236}">
                    <a16:creationId xmlns:a16="http://schemas.microsoft.com/office/drawing/2014/main" id="{992F0DBD-CE9B-40EB-959A-8465D86B1513}"/>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AF21F85-ECB8-48DE-864D-730B3397885C}"/>
              </a:ext>
            </a:extLst>
          </p:cNvPr>
          <p:cNvSpPr>
            <a:spLocks noGrp="1"/>
          </p:cNvSpPr>
          <p:nvPr>
            <p:ph type="ctrTitle"/>
          </p:nvPr>
        </p:nvSpPr>
        <p:spPr/>
        <p:txBody>
          <a:bodyPr/>
          <a:lstStyle/>
          <a:p>
            <a:r>
              <a:rPr lang="zh-CN" altLang="en-US" dirty="0"/>
              <a:t>理解拉格朗日乘数法</a:t>
            </a:r>
          </a:p>
        </p:txBody>
      </p:sp>
      <p:sp>
        <p:nvSpPr>
          <p:cNvPr id="4" name="内容占位符 3">
            <a:extLst>
              <a:ext uri="{FF2B5EF4-FFF2-40B4-BE49-F238E27FC236}">
                <a16:creationId xmlns:a16="http://schemas.microsoft.com/office/drawing/2014/main" id="{DE998C3C-3556-42ED-928D-4DEB6836745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288019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866BB9C-20C5-4E9A-9CE7-EB8CDC402BA2}"/>
                  </a:ext>
                </a:extLst>
              </p:cNvPr>
              <p:cNvSpPr>
                <a:spLocks noGrp="1"/>
              </p:cNvSpPr>
              <p:nvPr>
                <p:ph idx="1"/>
              </p:nvPr>
            </p:nvSpPr>
            <p:spPr>
              <a:xfrm>
                <a:off x="838200" y="1382233"/>
                <a:ext cx="10515600" cy="2046767"/>
              </a:xfrm>
            </p:spPr>
            <p:txBody>
              <a:bodyPr/>
              <a:lstStyle/>
              <a:p>
                <a:r>
                  <a:rPr lang="zh-CN" altLang="en-US" dirty="0"/>
                  <a:t>以二元最优化问题为例，我们将</a:t>
                </a:r>
                <a:r>
                  <a:rPr lang="en-US" altLang="zh-CN" dirty="0"/>
                  <a:t>f</a:t>
                </a:r>
                <a:r>
                  <a:rPr lang="zh-CN" altLang="en-US" dirty="0"/>
                  <a:t>的等高线画在平面上，将</a:t>
                </a:r>
                <a14:m>
                  <m:oMath xmlns:m="http://schemas.openxmlformats.org/officeDocument/2006/math">
                    <m:r>
                      <a:rPr lang="zh-CN" altLang="en-US" i="1">
                        <a:latin typeface="Cambria Math" panose="02040503050406030204" pitchFamily="18" charset="0"/>
                      </a:rPr>
                      <m:t>𝜑</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e>
                    </m:d>
                    <m:r>
                      <a:rPr lang="en-US" altLang="zh-CN" b="0" i="1" smtClean="0">
                        <a:latin typeface="Cambria Math" panose="02040503050406030204" pitchFamily="18" charset="0"/>
                      </a:rPr>
                      <m:t>=0</m:t>
                    </m:r>
                  </m:oMath>
                </a14:m>
                <a:r>
                  <a:rPr lang="zh-CN" altLang="en-US" dirty="0"/>
                  <a:t>也画在平面上</a:t>
                </a:r>
              </a:p>
            </p:txBody>
          </p:sp>
        </mc:Choice>
        <mc:Fallback xmlns="">
          <p:sp>
            <p:nvSpPr>
              <p:cNvPr id="2" name="内容占位符 1">
                <a:extLst>
                  <a:ext uri="{FF2B5EF4-FFF2-40B4-BE49-F238E27FC236}">
                    <a16:creationId xmlns:a16="http://schemas.microsoft.com/office/drawing/2014/main" id="{1866BB9C-20C5-4E9A-9CE7-EB8CDC402BA2}"/>
                  </a:ext>
                </a:extLst>
              </p:cNvPr>
              <p:cNvSpPr>
                <a:spLocks noGrp="1" noRot="1" noChangeAspect="1" noMove="1" noResize="1" noEditPoints="1" noAdjustHandles="1" noChangeArrowheads="1" noChangeShapeType="1" noTextEdit="1"/>
              </p:cNvSpPr>
              <p:nvPr>
                <p:ph idx="1"/>
              </p:nvPr>
            </p:nvSpPr>
            <p:spPr>
              <a:xfrm>
                <a:off x="838200" y="1382233"/>
                <a:ext cx="10515600" cy="2046767"/>
              </a:xfrm>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74D822A-2298-4F97-B3B2-C313AB31CA1E}"/>
              </a:ext>
            </a:extLst>
          </p:cNvPr>
          <p:cNvSpPr>
            <a:spLocks noGrp="1"/>
          </p:cNvSpPr>
          <p:nvPr>
            <p:ph type="ctrTitle"/>
          </p:nvPr>
        </p:nvSpPr>
        <p:spPr/>
        <p:txBody>
          <a:bodyPr/>
          <a:lstStyle/>
          <a:p>
            <a:r>
              <a:rPr lang="zh-CN" altLang="en-US" dirty="0"/>
              <a:t>理解拉格朗日乘数法</a:t>
            </a:r>
          </a:p>
        </p:txBody>
      </p:sp>
      <p:sp>
        <p:nvSpPr>
          <p:cNvPr id="4" name="内容占位符 3">
            <a:extLst>
              <a:ext uri="{FF2B5EF4-FFF2-40B4-BE49-F238E27FC236}">
                <a16:creationId xmlns:a16="http://schemas.microsoft.com/office/drawing/2014/main" id="{C59185F2-6307-412F-9EDB-4D5F60553785}"/>
              </a:ext>
            </a:extLst>
          </p:cNvPr>
          <p:cNvSpPr>
            <a:spLocks noGrp="1"/>
          </p:cNvSpPr>
          <p:nvPr>
            <p:ph sz="quarter" idx="10"/>
          </p:nvPr>
        </p:nvSpPr>
        <p:spPr/>
        <p:txBody>
          <a:bodyPr/>
          <a:lstStyle/>
          <a:p>
            <a:r>
              <a:rPr lang="zh-CN" altLang="en-US" dirty="0"/>
              <a:t>图片来自</a:t>
            </a:r>
            <a:r>
              <a:rPr lang="en-US" altLang="zh-CN" dirty="0">
                <a:solidFill>
                  <a:schemeClr val="bg2">
                    <a:lumMod val="50000"/>
                    <a:lumOff val="50000"/>
                  </a:schemeClr>
                </a:solidFill>
                <a:hlinkClick r:id="rId4">
                  <a:extLst>
                    <a:ext uri="{A12FA001-AC4F-418D-AE19-62706E023703}">
                      <ahyp:hlinkClr xmlns:ahyp="http://schemas.microsoft.com/office/drawing/2018/hyperlinkcolor" val="tx"/>
                    </a:ext>
                  </a:extLst>
                </a:hlinkClick>
              </a:rPr>
              <a:t>https://www.zhihu.com/question/38586401/answer/105273125</a:t>
            </a:r>
            <a:endParaRPr lang="zh-CN" altLang="en-US" dirty="0">
              <a:solidFill>
                <a:schemeClr val="bg2">
                  <a:lumMod val="50000"/>
                  <a:lumOff val="50000"/>
                </a:schemeClr>
              </a:solidFill>
            </a:endParaRPr>
          </a:p>
        </p:txBody>
      </p:sp>
      <p:graphicFrame>
        <p:nvGraphicFramePr>
          <p:cNvPr id="6" name="对象 5">
            <a:extLst>
              <a:ext uri="{FF2B5EF4-FFF2-40B4-BE49-F238E27FC236}">
                <a16:creationId xmlns:a16="http://schemas.microsoft.com/office/drawing/2014/main" id="{84236C1B-2C4B-4BFA-9D55-553D587615E5}"/>
              </a:ext>
            </a:extLst>
          </p:cNvPr>
          <p:cNvGraphicFramePr>
            <a:graphicFrameLocks noChangeAspect="1"/>
          </p:cNvGraphicFramePr>
          <p:nvPr>
            <p:extLst>
              <p:ext uri="{D42A27DB-BD31-4B8C-83A1-F6EECF244321}">
                <p14:modId xmlns:p14="http://schemas.microsoft.com/office/powerpoint/2010/main" val="3536939080"/>
              </p:ext>
            </p:extLst>
          </p:nvPr>
        </p:nvGraphicFramePr>
        <p:xfrm>
          <a:off x="3446721" y="3064302"/>
          <a:ext cx="4285419" cy="3029335"/>
        </p:xfrm>
        <a:graphic>
          <a:graphicData uri="http://schemas.openxmlformats.org/presentationml/2006/ole">
            <mc:AlternateContent xmlns:mc="http://schemas.openxmlformats.org/markup-compatibility/2006">
              <mc:Choice xmlns:v="urn:schemas-microsoft-com:vml" Requires="v">
                <p:oleObj spid="_x0000_s18547" name="Image" r:id="rId5" imgW="9142560" imgH="6463440" progId="Photoshop.Image.18">
                  <p:embed/>
                </p:oleObj>
              </mc:Choice>
              <mc:Fallback>
                <p:oleObj name="Image" r:id="rId5" imgW="9142560" imgH="6463440" progId="Photoshop.Image.18">
                  <p:embed/>
                  <p:pic>
                    <p:nvPicPr>
                      <p:cNvPr id="0" name=""/>
                      <p:cNvPicPr/>
                      <p:nvPr/>
                    </p:nvPicPr>
                    <p:blipFill>
                      <a:blip r:embed="rId6"/>
                      <a:stretch>
                        <a:fillRect/>
                      </a:stretch>
                    </p:blipFill>
                    <p:spPr>
                      <a:xfrm>
                        <a:off x="3446721" y="3064302"/>
                        <a:ext cx="4285419" cy="3029335"/>
                      </a:xfrm>
                      <a:prstGeom prst="rect">
                        <a:avLst/>
                      </a:prstGeom>
                    </p:spPr>
                  </p:pic>
                </p:oleObj>
              </mc:Fallback>
            </mc:AlternateContent>
          </a:graphicData>
        </a:graphic>
      </p:graphicFrame>
    </p:spTree>
    <p:extLst>
      <p:ext uri="{BB962C8B-B14F-4D97-AF65-F5344CB8AC3E}">
        <p14:creationId xmlns:p14="http://schemas.microsoft.com/office/powerpoint/2010/main" val="4223885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27A7FDE-B349-4CEC-A66A-3C26165EAF56}"/>
                  </a:ext>
                </a:extLst>
              </p:cNvPr>
              <p:cNvSpPr>
                <a:spLocks noGrp="1"/>
              </p:cNvSpPr>
              <p:nvPr>
                <p:ph idx="1"/>
              </p:nvPr>
            </p:nvSpPr>
            <p:spPr/>
            <p:txBody>
              <a:bodyPr/>
              <a:lstStyle/>
              <a:p>
                <a:r>
                  <a:rPr lang="zh-CN" altLang="en-US" dirty="0"/>
                  <a:t>任何一个大于</a:t>
                </a:r>
                <a:r>
                  <a:rPr lang="en-US" altLang="zh-CN" dirty="0"/>
                  <a:t>1</a:t>
                </a:r>
                <a:r>
                  <a:rPr lang="zh-CN" altLang="en-US" dirty="0"/>
                  <a:t>的自然数</a:t>
                </a:r>
                <a:r>
                  <a:rPr lang="en-US" altLang="zh-CN" dirty="0"/>
                  <a:t>n</a:t>
                </a:r>
                <a:r>
                  <a:rPr lang="zh-CN" altLang="en-US" dirty="0"/>
                  <a:t>，那么</a:t>
                </a:r>
                <a:r>
                  <a:rPr lang="en-US" altLang="zh-CN" dirty="0"/>
                  <a:t>n</a:t>
                </a:r>
                <a:r>
                  <a:rPr lang="zh-CN" altLang="en-US" dirty="0"/>
                  <a:t>可以唯一分解为有限个质数的乘积</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𝑛</m:t>
                      </m:r>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up>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2</m:t>
                          </m:r>
                        </m:sub>
                        <m:sup>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𝑘</m:t>
                          </m:r>
                        </m:sub>
                        <m:sup>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𝑘</m:t>
                              </m:r>
                            </m:sub>
                          </m:sSub>
                        </m:sup>
                      </m:sSubSup>
                    </m:oMath>
                  </m:oMathPara>
                </a14:m>
                <a:endParaRPr lang="en-US" altLang="zh-CN" dirty="0"/>
              </a:p>
              <a:p>
                <a:r>
                  <a:rPr lang="zh-CN" altLang="en-US" dirty="0"/>
                  <a:t>其中</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&lt;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&lt;…&lt;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𝑘</m:t>
                        </m:r>
                      </m:sub>
                    </m:sSub>
                  </m:oMath>
                </a14:m>
                <a:r>
                  <a:rPr lang="zh-CN" altLang="en-US" dirty="0"/>
                  <a:t>都是质数，</a:t>
                </a:r>
                <a14:m>
                  <m:oMath xmlns:m="http://schemas.openxmlformats.org/officeDocument/2006/math">
                    <m:sSub>
                      <m:sSubPr>
                        <m:ctrlPr>
                          <a:rPr lang="en-US" altLang="zh-CN" b="0" i="1" dirty="0" smtClean="0">
                            <a:latin typeface="Cambria Math" panose="02040503050406030204" pitchFamily="18" charset="0"/>
                          </a:rPr>
                        </m:ctrlPr>
                      </m:sSubPr>
                      <m:e>
                        <m:r>
                          <m:rPr>
                            <m:sty m:val="p"/>
                          </m:rPr>
                          <a:rPr lang="en-US" altLang="zh-CN" i="1" dirty="0">
                            <a:latin typeface="Cambria Math" panose="02040503050406030204" pitchFamily="18" charset="0"/>
                          </a:rPr>
                          <m:t>a</m:t>
                        </m:r>
                      </m:e>
                      <m:sub>
                        <m:r>
                          <m:rPr>
                            <m:sty m:val="p"/>
                          </m:rPr>
                          <a:rPr lang="en-US" altLang="zh-CN" b="0" i="0" dirty="0" smtClean="0">
                            <a:latin typeface="Cambria Math" panose="02040503050406030204" pitchFamily="18" charset="0"/>
                          </a:rPr>
                          <m:t>i</m:t>
                        </m:r>
                      </m:sub>
                    </m:sSub>
                  </m:oMath>
                </a14:m>
                <a:r>
                  <a:rPr lang="zh-CN" altLang="en-US" dirty="0"/>
                  <a:t>都是正整数</a:t>
                </a:r>
                <a:endParaRPr lang="en-US" altLang="zh-CN" dirty="0"/>
              </a:p>
              <a:p>
                <a:r>
                  <a:rPr lang="zh-CN" altLang="en-US" dirty="0"/>
                  <a:t>这样的分解称为</a:t>
                </a:r>
                <a:r>
                  <a:rPr lang="en-US" altLang="zh-CN" dirty="0"/>
                  <a:t>n</a:t>
                </a:r>
                <a:r>
                  <a:rPr lang="zh-CN" altLang="en-US" dirty="0"/>
                  <a:t>的标准分解式</a:t>
                </a:r>
              </a:p>
            </p:txBody>
          </p:sp>
        </mc:Choice>
        <mc:Fallback xmlns="">
          <p:sp>
            <p:nvSpPr>
              <p:cNvPr id="2" name="内容占位符 1">
                <a:extLst>
                  <a:ext uri="{FF2B5EF4-FFF2-40B4-BE49-F238E27FC236}">
                    <a16:creationId xmlns:a16="http://schemas.microsoft.com/office/drawing/2014/main" id="{627A7FDE-B349-4CEC-A66A-3C26165EAF56}"/>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51F1EBE-9356-494F-A280-712DBF1742BF}"/>
              </a:ext>
            </a:extLst>
          </p:cNvPr>
          <p:cNvSpPr>
            <a:spLocks noGrp="1"/>
          </p:cNvSpPr>
          <p:nvPr>
            <p:ph type="ctrTitle"/>
          </p:nvPr>
        </p:nvSpPr>
        <p:spPr/>
        <p:txBody>
          <a:bodyPr/>
          <a:lstStyle/>
          <a:p>
            <a:r>
              <a:rPr lang="zh-CN" altLang="en-US" dirty="0"/>
              <a:t>算术基本定理</a:t>
            </a:r>
          </a:p>
        </p:txBody>
      </p:sp>
      <p:sp>
        <p:nvSpPr>
          <p:cNvPr id="4" name="内容占位符 3">
            <a:extLst>
              <a:ext uri="{FF2B5EF4-FFF2-40B4-BE49-F238E27FC236}">
                <a16:creationId xmlns:a16="http://schemas.microsoft.com/office/drawing/2014/main" id="{D8217E2B-5382-4003-8583-9347D9A0C14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287380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B151A17-E954-49DA-9E27-2D593EAAA648}"/>
                  </a:ext>
                </a:extLst>
              </p:cNvPr>
              <p:cNvSpPr>
                <a:spLocks noGrp="1"/>
              </p:cNvSpPr>
              <p:nvPr>
                <p:ph idx="1"/>
              </p:nvPr>
            </p:nvSpPr>
            <p:spPr>
              <a:xfrm>
                <a:off x="5123618" y="1382233"/>
                <a:ext cx="6230181" cy="4938546"/>
              </a:xfrm>
            </p:spPr>
            <p:txBody>
              <a:bodyPr/>
              <a:lstStyle/>
              <a:p>
                <a:r>
                  <a:rPr lang="zh-CN" altLang="en-US" dirty="0"/>
                  <a:t>最优值一定在限制曲线与某条等高线相切处</a:t>
                </a:r>
                <a:r>
                  <a:rPr lang="en-US" altLang="zh-CN" dirty="0"/>
                  <a:t>(</a:t>
                </a:r>
                <a:r>
                  <a:rPr lang="zh-CN" altLang="en-US" dirty="0"/>
                  <a:t>否则沿着限制曲线走可以找到更优解</a:t>
                </a:r>
                <a:r>
                  <a:rPr lang="en-US" altLang="zh-CN" dirty="0"/>
                  <a:t>)</a:t>
                </a:r>
              </a:p>
              <a:p>
                <a:r>
                  <a:rPr lang="zh-CN" altLang="en-US" dirty="0"/>
                  <a:t>注意限制曲线也可以看做是</a:t>
                </a:r>
                <a14:m>
                  <m:oMath xmlns:m="http://schemas.openxmlformats.org/officeDocument/2006/math">
                    <m:r>
                      <a:rPr lang="zh-CN" altLang="en-US" i="1">
                        <a:latin typeface="Cambria Math" panose="02040503050406030204" pitchFamily="18" charset="0"/>
                      </a:rPr>
                      <m:t>𝜑</m:t>
                    </m:r>
                  </m:oMath>
                </a14:m>
                <a:r>
                  <a:rPr lang="zh-CN" altLang="en-US" dirty="0"/>
                  <a:t>的一条等高线</a:t>
                </a:r>
                <a:endParaRPr lang="en-US" altLang="zh-CN" dirty="0"/>
              </a:p>
              <a:p>
                <a:r>
                  <a:rPr lang="zh-CN" altLang="en-US" dirty="0"/>
                  <a:t>相切处限制曲线和等高线的法线平行，即两者梯度向量平行</a:t>
                </a:r>
              </a:p>
            </p:txBody>
          </p:sp>
        </mc:Choice>
        <mc:Fallback xmlns="">
          <p:sp>
            <p:nvSpPr>
              <p:cNvPr id="2" name="内容占位符 1">
                <a:extLst>
                  <a:ext uri="{FF2B5EF4-FFF2-40B4-BE49-F238E27FC236}">
                    <a16:creationId xmlns:a16="http://schemas.microsoft.com/office/drawing/2014/main" id="{5B151A17-E954-49DA-9E27-2D593EAAA648}"/>
                  </a:ext>
                </a:extLst>
              </p:cNvPr>
              <p:cNvSpPr>
                <a:spLocks noGrp="1" noRot="1" noChangeAspect="1" noMove="1" noResize="1" noEditPoints="1" noAdjustHandles="1" noChangeArrowheads="1" noChangeShapeType="1" noTextEdit="1"/>
              </p:cNvSpPr>
              <p:nvPr>
                <p:ph idx="1"/>
              </p:nvPr>
            </p:nvSpPr>
            <p:spPr>
              <a:xfrm>
                <a:off x="5123618" y="1382233"/>
                <a:ext cx="6230181" cy="4938546"/>
              </a:xfrm>
              <a:blipFill>
                <a:blip r:embed="rId3"/>
                <a:stretch>
                  <a:fillRect l="-1957" r="-156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8499209-87F2-4E09-8FA1-B266F4A290D6}"/>
              </a:ext>
            </a:extLst>
          </p:cNvPr>
          <p:cNvSpPr>
            <a:spLocks noGrp="1"/>
          </p:cNvSpPr>
          <p:nvPr>
            <p:ph type="ctrTitle"/>
          </p:nvPr>
        </p:nvSpPr>
        <p:spPr/>
        <p:txBody>
          <a:bodyPr/>
          <a:lstStyle/>
          <a:p>
            <a:r>
              <a:rPr lang="zh-CN" altLang="en-US" dirty="0"/>
              <a:t>理解拉格朗日乘数法</a:t>
            </a:r>
          </a:p>
        </p:txBody>
      </p:sp>
      <p:sp>
        <p:nvSpPr>
          <p:cNvPr id="4" name="内容占位符 3">
            <a:extLst>
              <a:ext uri="{FF2B5EF4-FFF2-40B4-BE49-F238E27FC236}">
                <a16:creationId xmlns:a16="http://schemas.microsoft.com/office/drawing/2014/main" id="{280C88EB-D6BC-48B9-BAD8-B0F855E26017}"/>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72FD48A4-420D-4589-90CC-232D33F5F409}"/>
              </a:ext>
            </a:extLst>
          </p:cNvPr>
          <p:cNvGraphicFramePr>
            <a:graphicFrameLocks noChangeAspect="1"/>
          </p:cNvGraphicFramePr>
          <p:nvPr>
            <p:extLst>
              <p:ext uri="{D42A27DB-BD31-4B8C-83A1-F6EECF244321}">
                <p14:modId xmlns:p14="http://schemas.microsoft.com/office/powerpoint/2010/main" val="3309845231"/>
              </p:ext>
            </p:extLst>
          </p:nvPr>
        </p:nvGraphicFramePr>
        <p:xfrm>
          <a:off x="838200" y="2336838"/>
          <a:ext cx="4285419" cy="3029335"/>
        </p:xfrm>
        <a:graphic>
          <a:graphicData uri="http://schemas.openxmlformats.org/presentationml/2006/ole">
            <mc:AlternateContent xmlns:mc="http://schemas.openxmlformats.org/markup-compatibility/2006">
              <mc:Choice xmlns:v="urn:schemas-microsoft-com:vml" Requires="v">
                <p:oleObj spid="_x0000_s19570" name="Image" r:id="rId4" imgW="9142560" imgH="6463440" progId="Photoshop.Image.18">
                  <p:embed/>
                </p:oleObj>
              </mc:Choice>
              <mc:Fallback>
                <p:oleObj name="Image" r:id="rId4" imgW="9142560" imgH="6463440" progId="Photoshop.Image.18">
                  <p:embed/>
                  <p:pic>
                    <p:nvPicPr>
                      <p:cNvPr id="6" name="对象 5">
                        <a:extLst>
                          <a:ext uri="{FF2B5EF4-FFF2-40B4-BE49-F238E27FC236}">
                            <a16:creationId xmlns:a16="http://schemas.microsoft.com/office/drawing/2014/main" id="{84236C1B-2C4B-4BFA-9D55-553D587615E5}"/>
                          </a:ext>
                        </a:extLst>
                      </p:cNvPr>
                      <p:cNvPicPr/>
                      <p:nvPr/>
                    </p:nvPicPr>
                    <p:blipFill>
                      <a:blip r:embed="rId5"/>
                      <a:stretch>
                        <a:fillRect/>
                      </a:stretch>
                    </p:blipFill>
                    <p:spPr>
                      <a:xfrm>
                        <a:off x="838200" y="2336838"/>
                        <a:ext cx="4285419" cy="3029335"/>
                      </a:xfrm>
                      <a:prstGeom prst="rect">
                        <a:avLst/>
                      </a:prstGeom>
                    </p:spPr>
                  </p:pic>
                </p:oleObj>
              </mc:Fallback>
            </mc:AlternateContent>
          </a:graphicData>
        </a:graphic>
      </p:graphicFrame>
    </p:spTree>
    <p:extLst>
      <p:ext uri="{BB962C8B-B14F-4D97-AF65-F5344CB8AC3E}">
        <p14:creationId xmlns:p14="http://schemas.microsoft.com/office/powerpoint/2010/main" val="973680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3875F74-0CFA-4680-8C28-EB1ABF4F029A}"/>
                  </a:ext>
                </a:extLst>
              </p:cNvPr>
              <p:cNvSpPr>
                <a:spLocks noGrp="1"/>
              </p:cNvSpPr>
              <p:nvPr>
                <p:ph idx="1"/>
              </p:nvPr>
            </p:nvSpPr>
            <p:spPr/>
            <p:txBody>
              <a:bodyPr/>
              <a:lstStyle/>
              <a:p>
                <a:r>
                  <a:rPr lang="zh-CN" altLang="en-US" dirty="0"/>
                  <a:t>向量平行即存在</a:t>
                </a:r>
                <a14:m>
                  <m:oMath xmlns:m="http://schemas.openxmlformats.org/officeDocument/2006/math">
                    <m:r>
                      <a:rPr lang="en-US" altLang="zh-CN" b="0" i="1" smtClean="0">
                        <a:latin typeface="Cambria Math" panose="02040503050406030204" pitchFamily="18" charset="0"/>
                      </a:rPr>
                      <m:t>𝜆</m:t>
                    </m:r>
                  </m:oMath>
                </a14:m>
                <a:r>
                  <a:rPr lang="zh-CN" altLang="en-US" dirty="0"/>
                  <a:t>使</a:t>
                </a:r>
                <a14:m>
                  <m:oMath xmlns:m="http://schemas.openxmlformats.org/officeDocument/2006/math">
                    <m:acc>
                      <m:accPr>
                        <m:chr m:val="⃗"/>
                        <m:ctrlPr>
                          <a:rPr lang="en-US" altLang="zh-CN" b="0" i="1" dirty="0" smtClean="0">
                            <a:latin typeface="Cambria Math" panose="02040503050406030204" pitchFamily="18" charset="0"/>
                          </a:rPr>
                        </m:ctrlPr>
                      </m:accPr>
                      <m:e>
                        <m:r>
                          <a:rPr lang="en-US" altLang="zh-CN" b="0" i="1" dirty="0" smtClean="0">
                            <a:latin typeface="Cambria Math" panose="02040503050406030204" pitchFamily="18" charset="0"/>
                          </a:rPr>
                          <m:t>𝑎</m:t>
                        </m:r>
                      </m:e>
                    </m:acc>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𝜆</m:t>
                    </m:r>
                    <m:acc>
                      <m:accPr>
                        <m:chr m:val="⃗"/>
                        <m:ctrlPr>
                          <a:rPr lang="en-US" altLang="zh-CN" b="0" i="1" dirty="0" smtClean="0">
                            <a:latin typeface="Cambria Math" panose="02040503050406030204" pitchFamily="18" charset="0"/>
                          </a:rPr>
                        </m:ctrlPr>
                      </m:accPr>
                      <m:e>
                        <m:r>
                          <a:rPr lang="en-US" altLang="zh-CN" b="0" i="1" dirty="0" smtClean="0">
                            <a:latin typeface="Cambria Math" panose="02040503050406030204" pitchFamily="18" charset="0"/>
                          </a:rPr>
                          <m:t>𝑏</m:t>
                        </m:r>
                      </m:e>
                    </m:acc>
                  </m:oMath>
                </a14:m>
                <a:endParaRPr lang="en-US" altLang="zh-CN" dirty="0"/>
              </a:p>
              <a:p>
                <a:r>
                  <a:rPr lang="zh-CN" altLang="en-US" dirty="0"/>
                  <a:t>即为</a:t>
                </a:r>
                <a14:m>
                  <m:oMath xmlns:m="http://schemas.openxmlformats.org/officeDocument/2006/math">
                    <m:f>
                      <m:fPr>
                        <m:ctrlPr>
                          <a:rPr lang="en-US" altLang="zh-CN" i="1">
                            <a:latin typeface="Cambria Math" panose="02040503050406030204" pitchFamily="18" charset="0"/>
                          </a:rPr>
                        </m:ctrlPr>
                      </m:fPr>
                      <m:num>
                        <m:r>
                          <a:rPr lang="zh-CN" altLang="en-US" i="1">
                            <a:latin typeface="Cambria Math" panose="02040503050406030204" pitchFamily="18" charset="0"/>
                          </a:rPr>
                          <m:t>𝜕</m:t>
                        </m:r>
                        <m:r>
                          <a:rPr lang="en-US" altLang="zh-CN" i="1">
                            <a:latin typeface="Cambria Math" panose="02040503050406030204" pitchFamily="18" charset="0"/>
                          </a:rPr>
                          <m:t>𝑓</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m:rPr>
                                <m:sty m:val="p"/>
                              </m:rPr>
                              <a:rPr lang="en-US" altLang="zh-CN" i="1">
                                <a:latin typeface="Cambria Math" panose="02040503050406030204" pitchFamily="18" charset="0"/>
                              </a:rPr>
                              <m:t>i</m:t>
                            </m:r>
                          </m:sub>
                        </m:sSub>
                      </m:den>
                    </m:f>
                    <m:r>
                      <a:rPr lang="en-US" altLang="zh-CN" i="1">
                        <a:latin typeface="Cambria Math" panose="02040503050406030204" pitchFamily="18" charset="0"/>
                      </a:rPr>
                      <m:t>+</m:t>
                    </m:r>
                    <m:r>
                      <a:rPr lang="en-US" altLang="zh-CN" i="1">
                        <a:latin typeface="Cambria Math" panose="02040503050406030204" pitchFamily="18" charset="0"/>
                      </a:rPr>
                      <m:t>𝜆</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zh-CN" altLang="en-US" i="1">
                            <a:latin typeface="Cambria Math" panose="02040503050406030204" pitchFamily="18" charset="0"/>
                          </a:rPr>
                          <m:t>𝜕𝜑</m:t>
                        </m:r>
                      </m:num>
                      <m:den>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den>
                    </m:f>
                    <m:r>
                      <a:rPr lang="en-US" altLang="zh-CN" i="1">
                        <a:latin typeface="Cambria Math" panose="02040503050406030204" pitchFamily="18" charset="0"/>
                      </a:rPr>
                      <m:t>=0</m:t>
                    </m:r>
                  </m:oMath>
                </a14:m>
                <a:endParaRPr lang="zh-CN" altLang="en-US" dirty="0"/>
              </a:p>
            </p:txBody>
          </p:sp>
        </mc:Choice>
        <mc:Fallback xmlns="">
          <p:sp>
            <p:nvSpPr>
              <p:cNvPr id="2" name="内容占位符 1">
                <a:extLst>
                  <a:ext uri="{FF2B5EF4-FFF2-40B4-BE49-F238E27FC236}">
                    <a16:creationId xmlns:a16="http://schemas.microsoft.com/office/drawing/2014/main" id="{03875F74-0CFA-4680-8C28-EB1ABF4F029A}"/>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58938CA-948F-4E02-B574-25721890E583}"/>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8B985097-620A-4B49-B497-CC6C396F895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558369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27594D7-A386-4AC3-830E-E5C0C5065436}"/>
                  </a:ext>
                </a:extLst>
              </p:cNvPr>
              <p:cNvSpPr>
                <a:spLocks noGrp="1"/>
              </p:cNvSpPr>
              <p:nvPr>
                <p:ph idx="1"/>
              </p:nvPr>
            </p:nvSpPr>
            <p:spPr/>
            <p:txBody>
              <a:bodyPr>
                <a:normAutofit/>
              </a:bodyPr>
              <a:lstStyle/>
              <a:p>
                <a:r>
                  <a:rPr lang="zh-CN" altLang="en-US" sz="2400" dirty="0"/>
                  <a:t>某人骑车上山</a:t>
                </a:r>
                <a:endParaRPr lang="en-US" altLang="zh-CN" sz="2400" dirty="0"/>
              </a:p>
              <a:p>
                <a:r>
                  <a:rPr lang="zh-CN" altLang="en-US" sz="2400" dirty="0"/>
                  <a:t>整条山路被分成</a:t>
                </a:r>
                <a:r>
                  <a:rPr lang="en-US" altLang="zh-CN" sz="2400" dirty="0"/>
                  <a:t>n</a:t>
                </a:r>
                <a:r>
                  <a:rPr lang="zh-CN" altLang="en-US" sz="2400" dirty="0"/>
                  <a:t>段，第</a:t>
                </a:r>
                <a:r>
                  <a:rPr lang="en-US" altLang="zh-CN" sz="2400" dirty="0" err="1"/>
                  <a:t>i</a:t>
                </a:r>
                <a:r>
                  <a:rPr lang="zh-CN" altLang="en-US" sz="2400" dirty="0"/>
                  <a:t>段有三个参数</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𝑠</m:t>
                        </m:r>
                      </m:e>
                      <m:sub>
                        <m:r>
                          <a:rPr lang="en-US" altLang="zh-CN" sz="2400" b="0" i="1" smtClean="0">
                            <a:latin typeface="Cambria Math" panose="02040503050406030204" pitchFamily="18" charset="0"/>
                          </a:rPr>
                          <m:t>𝑖</m:t>
                        </m:r>
                      </m:sub>
                    </m:sSub>
                    <m:r>
                      <a:rPr lang="zh-CN" altLang="en-US" sz="2400" i="1">
                        <a:latin typeface="Cambria Math" panose="02040503050406030204" pitchFamily="18" charset="0"/>
                      </a:rPr>
                      <m:t>：</m:t>
                    </m:r>
                    <m:r>
                      <a:rPr lang="zh-CN" altLang="en-US" sz="2400" i="1" smtClean="0">
                        <a:latin typeface="Cambria Math" panose="02040503050406030204" pitchFamily="18" charset="0"/>
                      </a:rPr>
                      <m:t>路程长度</m:t>
                    </m:r>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𝑘</m:t>
                        </m:r>
                      </m:e>
                      <m:sub>
                        <m:r>
                          <a:rPr lang="en-US" altLang="zh-CN" sz="2400" b="0" i="1" smtClean="0">
                            <a:latin typeface="Cambria Math" panose="02040503050406030204" pitchFamily="18" charset="0"/>
                          </a:rPr>
                          <m:t>𝑖</m:t>
                        </m:r>
                      </m:sub>
                    </m:sSub>
                    <m:r>
                      <a:rPr lang="zh-CN" altLang="en-US" sz="2400" i="1">
                        <a:latin typeface="Cambria Math" panose="02040503050406030204" pitchFamily="18" charset="0"/>
                      </a:rPr>
                      <m:t>：</m:t>
                    </m:r>
                    <m:r>
                      <a:rPr lang="zh-CN" altLang="en-US" sz="2400" i="1" smtClean="0">
                        <a:latin typeface="Cambria Math" panose="02040503050406030204" pitchFamily="18" charset="0"/>
                      </a:rPr>
                      <m:t>风阻系数</m:t>
                    </m:r>
                    <m:r>
                      <a:rPr lang="en-US" altLang="zh-CN" sz="2400" b="0" i="1" smtClean="0">
                        <a:latin typeface="Cambria Math" panose="02040503050406030204" pitchFamily="18" charset="0"/>
                      </a:rPr>
                      <m:t>,</m:t>
                    </m:r>
                    <m:sSubSup>
                      <m:sSubSupPr>
                        <m:ctrlPr>
                          <a:rPr lang="en-US" altLang="zh-CN" sz="2400" b="0" i="1" smtClean="0">
                            <a:latin typeface="Cambria Math" panose="02040503050406030204" pitchFamily="18" charset="0"/>
                          </a:rPr>
                        </m:ctrlPr>
                      </m:sSubSup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up>
                        <m:r>
                          <a:rPr lang="en-US" altLang="zh-CN" sz="2400" b="0" i="1" smtClean="0">
                            <a:latin typeface="Cambria Math" panose="02040503050406030204" pitchFamily="18" charset="0"/>
                          </a:rPr>
                          <m:t>′</m:t>
                        </m:r>
                      </m:sup>
                    </m:sSubSup>
                    <m:r>
                      <a:rPr lang="en-US" altLang="zh-CN" sz="2400" b="0" i="1" smtClean="0">
                        <a:latin typeface="Cambria Math" panose="02040503050406030204" pitchFamily="18" charset="0"/>
                      </a:rPr>
                      <m:t>:</m:t>
                    </m:r>
                    <m:r>
                      <a:rPr lang="zh-CN" altLang="en-US" sz="2400" i="1">
                        <a:latin typeface="Cambria Math" panose="02040503050406030204" pitchFamily="18" charset="0"/>
                      </a:rPr>
                      <m:t>风速</m:t>
                    </m:r>
                    <m:r>
                      <a:rPr lang="en-US" altLang="zh-CN" sz="2400" b="0" i="1" smtClean="0">
                        <a:latin typeface="Cambria Math" panose="02040503050406030204" pitchFamily="18" charset="0"/>
                      </a:rPr>
                      <m:t>(</m:t>
                    </m:r>
                    <m:r>
                      <a:rPr lang="zh-CN" altLang="en-US" sz="2400" i="1">
                        <a:latin typeface="Cambria Math" panose="02040503050406030204" pitchFamily="18" charset="0"/>
                      </a:rPr>
                      <m:t>可以</m:t>
                    </m:r>
                    <m:r>
                      <a:rPr lang="zh-CN" altLang="en-US" sz="2400" i="1" smtClean="0">
                        <a:latin typeface="Cambria Math" panose="02040503050406030204" pitchFamily="18" charset="0"/>
                      </a:rPr>
                      <m:t>小于</m:t>
                    </m:r>
                    <m:r>
                      <a:rPr lang="en-US" altLang="zh-CN" sz="2400" b="0" i="1" smtClean="0">
                        <a:latin typeface="Cambria Math" panose="02040503050406030204" pitchFamily="18" charset="0"/>
                      </a:rPr>
                      <m:t>0)</m:t>
                    </m:r>
                  </m:oMath>
                </a14:m>
                <a:endParaRPr lang="en-US" altLang="zh-CN" sz="2400" dirty="0"/>
              </a:p>
              <a:p>
                <a:r>
                  <a:rPr lang="zh-CN" altLang="en-US" sz="2400" dirty="0"/>
                  <a:t>若某一时刻此人以</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r>
                      <a:rPr lang="zh-CN" altLang="en-US" sz="2400" i="1">
                        <a:latin typeface="Cambria Math" panose="02040503050406030204" pitchFamily="18" charset="0"/>
                      </a:rPr>
                      <m:t>在</m:t>
                    </m:r>
                  </m:oMath>
                </a14:m>
                <a:r>
                  <a:rPr lang="zh-CN" altLang="en-US" sz="2400" dirty="0"/>
                  <a:t>第</a:t>
                </a:r>
                <a:r>
                  <a:rPr lang="en-US" altLang="zh-CN" sz="2400" dirty="0" err="1"/>
                  <a:t>i</a:t>
                </a:r>
                <a:r>
                  <a:rPr lang="zh-CN" altLang="en-US" sz="2400" dirty="0"/>
                  <a:t>条路上行驶，那么他受到阻力</a:t>
                </a:r>
                <a14:m>
                  <m:oMath xmlns:m="http://schemas.openxmlformats.org/officeDocument/2006/math">
                    <m:r>
                      <a:rPr lang="en-US" altLang="zh-CN" sz="2400" b="0" i="1" smtClean="0">
                        <a:latin typeface="Cambria Math" panose="02040503050406030204" pitchFamily="18" charset="0"/>
                      </a:rPr>
                      <m:t>𝐹</m:t>
                    </m:r>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𝑘</m:t>
                        </m:r>
                      </m:e>
                      <m:sub>
                        <m:r>
                          <a:rPr lang="en-US" altLang="zh-CN" sz="2400" b="0" i="1" smtClean="0">
                            <a:latin typeface="Cambria Math" panose="02040503050406030204" pitchFamily="18" charset="0"/>
                          </a:rPr>
                          <m:t>𝑖</m:t>
                        </m:r>
                      </m:sub>
                    </m:sSub>
                    <m:sSup>
                      <m:sSupPr>
                        <m:ctrlPr>
                          <a:rPr lang="en-US" altLang="zh-CN" sz="2400" b="0" i="1" smtClean="0">
                            <a:latin typeface="Cambria Math" panose="02040503050406030204" pitchFamily="18" charset="0"/>
                          </a:rPr>
                        </m:ctrlPr>
                      </m:sSupPr>
                      <m:e>
                        <m:d>
                          <m:dPr>
                            <m:ctrlPr>
                              <a:rPr lang="en-US" altLang="zh-CN" sz="2400" b="0" i="1" smtClean="0">
                                <a:latin typeface="Cambria Math" panose="02040503050406030204" pitchFamily="18" charset="0"/>
                              </a:rPr>
                            </m:ctrlPr>
                          </m:dPr>
                          <m:e>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r>
                              <a:rPr lang="en-US" altLang="zh-CN" sz="2400" b="0" i="1" smtClean="0">
                                <a:latin typeface="Cambria Math" panose="02040503050406030204" pitchFamily="18" charset="0"/>
                              </a:rPr>
                              <m:t>−</m:t>
                            </m:r>
                            <m:sSubSup>
                              <m:sSubSupPr>
                                <m:ctrlPr>
                                  <a:rPr lang="en-US" altLang="zh-CN" sz="2400" b="0" i="1" smtClean="0">
                                    <a:latin typeface="Cambria Math" panose="02040503050406030204" pitchFamily="18" charset="0"/>
                                  </a:rPr>
                                </m:ctrlPr>
                              </m:sSubSup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up>
                                <m:r>
                                  <a:rPr lang="en-US" altLang="zh-CN" sz="2400" b="0" i="1" smtClean="0">
                                    <a:latin typeface="Cambria Math" panose="02040503050406030204" pitchFamily="18" charset="0"/>
                                  </a:rPr>
                                  <m:t>′</m:t>
                                </m:r>
                              </m:sup>
                            </m:sSubSup>
                          </m:e>
                        </m:d>
                      </m:e>
                      <m:sup>
                        <m:r>
                          <a:rPr lang="en-US" altLang="zh-CN" sz="2400" b="0" i="1" smtClean="0">
                            <a:latin typeface="Cambria Math" panose="02040503050406030204" pitchFamily="18" charset="0"/>
                          </a:rPr>
                          <m:t>2</m:t>
                        </m:r>
                      </m:sup>
                    </m:sSup>
                    <m:r>
                      <a:rPr lang="zh-CN" altLang="en-US" sz="2400" i="1">
                        <a:latin typeface="Cambria Math" panose="02040503050406030204" pitchFamily="18" charset="0"/>
                      </a:rPr>
                      <m:t>；</m:t>
                    </m:r>
                  </m:oMath>
                </a14:m>
                <a:r>
                  <a:rPr lang="zh-CN" altLang="en-US" sz="2400" dirty="0"/>
                  <a:t>若此人在此路上匀速骑行，则在这段路上消耗</a:t>
                </a:r>
                <a14:m>
                  <m:oMath xmlns:m="http://schemas.openxmlformats.org/officeDocument/2006/math">
                    <m:r>
                      <a:rPr lang="en-US" altLang="zh-CN" sz="2400" b="0" i="1" smtClean="0">
                        <a:latin typeface="Cambria Math" panose="02040503050406030204" pitchFamily="18" charset="0"/>
                      </a:rPr>
                      <m:t>𝐸</m:t>
                    </m:r>
                    <m:r>
                      <a:rPr lang="en-US" altLang="zh-CN" sz="2400" b="0" i="1" smtClean="0">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𝑘</m:t>
                        </m:r>
                      </m:e>
                      <m:sub>
                        <m:r>
                          <a:rPr lang="en-US" altLang="zh-CN" sz="2400" i="1">
                            <a:latin typeface="Cambria Math" panose="02040503050406030204" pitchFamily="18" charset="0"/>
                          </a:rPr>
                          <m:t>𝑖</m:t>
                        </m:r>
                      </m:sub>
                    </m:sSub>
                    <m:sSup>
                      <m:sSupPr>
                        <m:ctrlPr>
                          <a:rPr lang="en-US" altLang="zh-CN" sz="2400" i="1">
                            <a:latin typeface="Cambria Math" panose="02040503050406030204" pitchFamily="18" charset="0"/>
                          </a:rPr>
                        </m:ctrlPr>
                      </m:sSupPr>
                      <m:e>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sSubSup>
                              <m:sSubSupPr>
                                <m:ctrlPr>
                                  <a:rPr lang="en-US" altLang="zh-CN" sz="2400" i="1">
                                    <a:latin typeface="Cambria Math" panose="02040503050406030204" pitchFamily="18" charset="0"/>
                                  </a:rPr>
                                </m:ctrlPr>
                              </m:sSubSup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up>
                                <m:r>
                                  <a:rPr lang="en-US" altLang="zh-CN" sz="2400" i="1">
                                    <a:latin typeface="Cambria Math" panose="02040503050406030204" pitchFamily="18" charset="0"/>
                                  </a:rPr>
                                  <m:t>′</m:t>
                                </m:r>
                              </m:sup>
                            </m:sSubSup>
                          </m:e>
                        </m:d>
                      </m:e>
                      <m:sup>
                        <m:r>
                          <a:rPr lang="en-US" altLang="zh-CN" sz="2400" i="1">
                            <a:latin typeface="Cambria Math" panose="02040503050406030204" pitchFamily="18" charset="0"/>
                          </a:rPr>
                          <m:t>2</m:t>
                        </m:r>
                      </m:sup>
                    </m:sSup>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𝑠</m:t>
                        </m:r>
                      </m:e>
                      <m:sub>
                        <m:r>
                          <a:rPr lang="en-US" altLang="zh-CN" sz="2400" b="0" i="1" smtClean="0">
                            <a:latin typeface="Cambria Math" panose="02040503050406030204" pitchFamily="18" charset="0"/>
                          </a:rPr>
                          <m:t>𝑖</m:t>
                        </m:r>
                      </m:sub>
                    </m:sSub>
                  </m:oMath>
                </a14:m>
                <a:endParaRPr lang="en-US" altLang="zh-CN" sz="2400" dirty="0"/>
              </a:p>
              <a:p>
                <a:r>
                  <a:rPr lang="zh-CN" altLang="en-US" sz="2400" dirty="0"/>
                  <a:t>给出此人体力上限</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𝐸</m:t>
                        </m:r>
                      </m:e>
                      <m:sub>
                        <m:r>
                          <a:rPr lang="en-US" altLang="zh-CN" sz="2400" b="0" i="1" smtClean="0">
                            <a:latin typeface="Cambria Math" panose="02040503050406030204" pitchFamily="18" charset="0"/>
                          </a:rPr>
                          <m:t>𝑈</m:t>
                        </m:r>
                      </m:sub>
                    </m:sSub>
                  </m:oMath>
                </a14:m>
                <a:r>
                  <a:rPr lang="zh-CN" altLang="en-US" sz="2400" dirty="0"/>
                  <a:t>，求在不总耗能不超过体力上限的情况下走完整条山路最短的时间</a:t>
                </a:r>
                <a:endParaRPr lang="en-US" altLang="zh-CN" sz="2400" dirty="0"/>
              </a:p>
              <a:p>
                <a:r>
                  <a:rPr lang="zh-CN" altLang="en-US" sz="2400" dirty="0"/>
                  <a:t>官方提示：必然存在一种最优的体力方案满足</a:t>
                </a:r>
                <a:r>
                  <a:rPr lang="en-US" altLang="zh-CN" sz="2400" dirty="0"/>
                  <a:t>:</a:t>
                </a:r>
                <a:r>
                  <a:rPr lang="zh-CN" altLang="en-US" sz="2400" dirty="0"/>
                  <a:t>在每段路上都采用</a:t>
                </a:r>
                <a:r>
                  <a:rPr lang="zh-CN" altLang="en-US" sz="2400" dirty="0">
                    <a:solidFill>
                      <a:srgbClr val="FFC000"/>
                    </a:solidFill>
                  </a:rPr>
                  <a:t>匀速骑行</a:t>
                </a:r>
                <a:r>
                  <a:rPr lang="zh-CN" altLang="en-US" sz="2400" dirty="0"/>
                  <a:t>的方式</a:t>
                </a:r>
                <a:endParaRPr lang="en-US" altLang="zh-CN" sz="2400" dirty="0"/>
              </a:p>
            </p:txBody>
          </p:sp>
        </mc:Choice>
        <mc:Fallback xmlns="">
          <p:sp>
            <p:nvSpPr>
              <p:cNvPr id="2" name="内容占位符 1">
                <a:extLst>
                  <a:ext uri="{FF2B5EF4-FFF2-40B4-BE49-F238E27FC236}">
                    <a16:creationId xmlns:a16="http://schemas.microsoft.com/office/drawing/2014/main" id="{B27594D7-A386-4AC3-830E-E5C0C5065436}"/>
                  </a:ext>
                </a:extLst>
              </p:cNvPr>
              <p:cNvSpPr>
                <a:spLocks noGrp="1" noRot="1" noChangeAspect="1" noMove="1" noResize="1" noEditPoints="1" noAdjustHandles="1" noChangeArrowheads="1" noChangeShapeType="1" noTextEdit="1"/>
              </p:cNvSpPr>
              <p:nvPr>
                <p:ph idx="1"/>
              </p:nvPr>
            </p:nvSpPr>
            <p:spPr>
              <a:blipFill>
                <a:blip r:embed="rId2"/>
                <a:stretch>
                  <a:fillRect l="-92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7EF208E-C9DE-4A57-98C1-D0EC7C2147D5}"/>
              </a:ext>
            </a:extLst>
          </p:cNvPr>
          <p:cNvSpPr>
            <a:spLocks noGrp="1"/>
          </p:cNvSpPr>
          <p:nvPr>
            <p:ph type="ctrTitle"/>
          </p:nvPr>
        </p:nvSpPr>
        <p:spPr/>
        <p:txBody>
          <a:bodyPr/>
          <a:lstStyle/>
          <a:p>
            <a:r>
              <a:rPr lang="en-US" altLang="zh-CN" dirty="0"/>
              <a:t>NOI2012</a:t>
            </a:r>
            <a:r>
              <a:rPr lang="zh-CN" altLang="en-US" dirty="0"/>
              <a:t> 骑行川藏</a:t>
            </a:r>
          </a:p>
        </p:txBody>
      </p:sp>
      <p:sp>
        <p:nvSpPr>
          <p:cNvPr id="4" name="内容占位符 3">
            <a:extLst>
              <a:ext uri="{FF2B5EF4-FFF2-40B4-BE49-F238E27FC236}">
                <a16:creationId xmlns:a16="http://schemas.microsoft.com/office/drawing/2014/main" id="{FCF085AA-3065-4F1B-9D61-2DA10672A0B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318379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27594D7-A386-4AC3-830E-E5C0C5065436}"/>
                  </a:ext>
                </a:extLst>
              </p:cNvPr>
              <p:cNvSpPr>
                <a:spLocks noGrp="1"/>
              </p:cNvSpPr>
              <p:nvPr>
                <p:ph idx="1"/>
              </p:nvPr>
            </p:nvSpPr>
            <p:spPr/>
            <p:txBody>
              <a:bodyPr>
                <a:normAutofit/>
              </a:bodyPr>
              <a:lstStyle/>
              <a:p>
                <a:pPr/>
                <a14:m>
                  <m:oMathPara xmlns:m="http://schemas.openxmlformats.org/officeDocument/2006/math">
                    <m:oMathParaPr>
                      <m:jc m:val="left"/>
                    </m:oMathParaPr>
                    <m:oMath xmlns:m="http://schemas.openxmlformats.org/officeDocument/2006/math">
                      <m:r>
                        <a:rPr lang="en-US" altLang="zh-CN" sz="2400" b="0" i="1" smtClean="0">
                          <a:latin typeface="Cambria Math" panose="02040503050406030204" pitchFamily="18" charset="0"/>
                        </a:rPr>
                        <m:t>𝐸</m:t>
                      </m:r>
                      <m:r>
                        <a:rPr lang="en-US" altLang="zh-CN" sz="2400" b="0" i="1" smtClean="0">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𝑘</m:t>
                          </m:r>
                        </m:e>
                        <m:sub>
                          <m:r>
                            <a:rPr lang="en-US" altLang="zh-CN" sz="2400" i="1">
                              <a:latin typeface="Cambria Math" panose="02040503050406030204" pitchFamily="18" charset="0"/>
                            </a:rPr>
                            <m:t>𝑖</m:t>
                          </m:r>
                        </m:sub>
                      </m:sSub>
                      <m:sSup>
                        <m:sSupPr>
                          <m:ctrlPr>
                            <a:rPr lang="en-US" altLang="zh-CN" sz="2400" i="1">
                              <a:latin typeface="Cambria Math" panose="02040503050406030204" pitchFamily="18" charset="0"/>
                            </a:rPr>
                          </m:ctrlPr>
                        </m:sSupPr>
                        <m:e>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sSubSup>
                                <m:sSubSupPr>
                                  <m:ctrlPr>
                                    <a:rPr lang="en-US" altLang="zh-CN" sz="2400" i="1">
                                      <a:latin typeface="Cambria Math" panose="02040503050406030204" pitchFamily="18" charset="0"/>
                                    </a:rPr>
                                  </m:ctrlPr>
                                </m:sSubSup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up>
                                  <m:r>
                                    <a:rPr lang="en-US" altLang="zh-CN" sz="2400" i="1">
                                      <a:latin typeface="Cambria Math" panose="02040503050406030204" pitchFamily="18" charset="0"/>
                                    </a:rPr>
                                    <m:t>′</m:t>
                                  </m:r>
                                </m:sup>
                              </m:sSubSup>
                            </m:e>
                          </m:d>
                        </m:e>
                        <m:sup>
                          <m:r>
                            <a:rPr lang="en-US" altLang="zh-CN" sz="2400" i="1">
                              <a:latin typeface="Cambria Math" panose="02040503050406030204" pitchFamily="18" charset="0"/>
                            </a:rPr>
                            <m:t>2</m:t>
                          </m:r>
                        </m:sup>
                      </m:sSup>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𝑠</m:t>
                          </m:r>
                        </m:e>
                        <m:sub>
                          <m:r>
                            <a:rPr lang="en-US" altLang="zh-CN" sz="2400" b="0" i="1" smtClean="0">
                              <a:latin typeface="Cambria Math" panose="02040503050406030204" pitchFamily="18" charset="0"/>
                            </a:rPr>
                            <m:t>𝑖</m:t>
                          </m:r>
                        </m:sub>
                      </m:sSub>
                    </m:oMath>
                  </m:oMathPara>
                </a14:m>
                <a:endParaRPr lang="en-US" altLang="zh-CN" sz="2400" dirty="0"/>
              </a:p>
              <a:p>
                <a:r>
                  <a:rPr lang="zh-CN" altLang="en-US" sz="2400" dirty="0"/>
                  <a:t>贪心猜想：</a:t>
                </a:r>
                <a:endParaRPr lang="en-US" altLang="zh-CN" sz="2400" dirty="0"/>
              </a:p>
              <a:p>
                <a:r>
                  <a:rPr lang="en-US" altLang="zh-CN" sz="2400" dirty="0"/>
                  <a:t>1.</a:t>
                </a:r>
                <a14:m>
                  <m:oMath xmlns:m="http://schemas.openxmlformats.org/officeDocument/2006/math">
                    <m:r>
                      <a:rPr lang="zh-CN" altLang="en-US" sz="2400" i="1" dirty="0">
                        <a:latin typeface="Cambria Math" panose="02040503050406030204" pitchFamily="18" charset="0"/>
                      </a:rPr>
                      <m:t>最优方案</m:t>
                    </m:r>
                  </m:oMath>
                </a14:m>
                <a:r>
                  <a:rPr lang="zh-CN" altLang="en-US" sz="2400" dirty="0"/>
                  <a:t>中</a:t>
                </a:r>
                <a14:m>
                  <m:oMath xmlns:m="http://schemas.openxmlformats.org/officeDocument/2006/math">
                    <m:sSub>
                      <m:sSubPr>
                        <m:ctrlPr>
                          <a:rPr lang="en-US" altLang="zh-CN" sz="2400" b="0" i="1" dirty="0" smtClean="0">
                            <a:latin typeface="Cambria Math" panose="02040503050406030204" pitchFamily="18" charset="0"/>
                          </a:rPr>
                        </m:ctrlPr>
                      </m:sSubPr>
                      <m:e>
                        <m:r>
                          <a:rPr lang="en-US" altLang="zh-CN" sz="2400" b="0" i="1" dirty="0" smtClean="0">
                            <a:latin typeface="Cambria Math" panose="02040503050406030204" pitchFamily="18" charset="0"/>
                          </a:rPr>
                          <m:t>𝑣</m:t>
                        </m:r>
                      </m:e>
                      <m:sub>
                        <m:r>
                          <a:rPr lang="en-US" altLang="zh-CN" sz="2400" b="0" i="1" dirty="0" smtClean="0">
                            <a:latin typeface="Cambria Math" panose="02040503050406030204" pitchFamily="18" charset="0"/>
                          </a:rPr>
                          <m:t>𝑖</m:t>
                        </m:r>
                      </m:sub>
                    </m:sSub>
                    <m:r>
                      <a:rPr lang="en-US" altLang="zh-CN" sz="2400" b="0" i="1" dirty="0" smtClean="0">
                        <a:latin typeface="Cambria Math" panose="02040503050406030204" pitchFamily="18" charset="0"/>
                      </a:rPr>
                      <m:t>≥</m:t>
                    </m:r>
                    <m:sSub>
                      <m:sSubPr>
                        <m:ctrlPr>
                          <a:rPr lang="en-US" altLang="zh-CN" sz="2400" b="0" i="1" dirty="0" smtClean="0">
                            <a:latin typeface="Cambria Math" panose="02040503050406030204" pitchFamily="18" charset="0"/>
                          </a:rPr>
                        </m:ctrlPr>
                      </m:sSubPr>
                      <m:e>
                        <m:r>
                          <a:rPr lang="en-US" altLang="zh-CN" sz="2400" b="0" i="1" dirty="0" smtClean="0">
                            <a:latin typeface="Cambria Math" panose="02040503050406030204" pitchFamily="18" charset="0"/>
                          </a:rPr>
                          <m:t>𝑣</m:t>
                        </m:r>
                      </m:e>
                      <m:sub>
                        <m:r>
                          <a:rPr lang="en-US" altLang="zh-CN" sz="2400" b="0" i="1" dirty="0" smtClean="0">
                            <a:latin typeface="Cambria Math" panose="02040503050406030204" pitchFamily="18" charset="0"/>
                          </a:rPr>
                          <m:t>𝑖</m:t>
                        </m:r>
                      </m:sub>
                    </m:sSub>
                    <m:r>
                      <a:rPr lang="en-US" altLang="zh-CN" sz="2400" b="0" i="1" dirty="0" smtClean="0">
                        <a:latin typeface="Cambria Math" panose="02040503050406030204" pitchFamily="18" charset="0"/>
                      </a:rPr>
                      <m:t>′</m:t>
                    </m:r>
                  </m:oMath>
                </a14:m>
                <a:r>
                  <a:rPr lang="zh-CN" altLang="en-US" sz="2400" dirty="0"/>
                  <a:t>：若</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r>
                      <a:rPr lang="en-US" altLang="zh-CN" sz="2400" b="0" i="1" smtClean="0">
                        <a:latin typeface="Cambria Math" panose="02040503050406030204" pitchFamily="18" charset="0"/>
                      </a:rPr>
                      <m:t>&lt;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r>
                      <a:rPr lang="en-US" altLang="zh-CN" sz="2400" b="0" i="1" smtClean="0">
                        <a:latin typeface="Cambria Math" panose="02040503050406030204" pitchFamily="18" charset="0"/>
                      </a:rPr>
                      <m:t>′</m:t>
                    </m:r>
                    <m:r>
                      <a:rPr lang="zh-CN" altLang="en-US" sz="2400" i="1">
                        <a:latin typeface="Cambria Math" panose="02040503050406030204" pitchFamily="18" charset="0"/>
                      </a:rPr>
                      <m:t>，</m:t>
                    </m:r>
                  </m:oMath>
                </a14:m>
                <a:r>
                  <a:rPr lang="zh-CN" altLang="en-US" sz="2400" dirty="0"/>
                  <a:t>那么以</a:t>
                </a:r>
                <a14:m>
                  <m:oMath xmlns:m="http://schemas.openxmlformats.org/officeDocument/2006/math">
                    <m:sSubSup>
                      <m:sSubSupPr>
                        <m:ctrlPr>
                          <a:rPr lang="en-US" altLang="zh-CN" sz="2400" b="0" i="1" smtClean="0">
                            <a:latin typeface="Cambria Math" panose="02040503050406030204" pitchFamily="18" charset="0"/>
                          </a:rPr>
                        </m:ctrlPr>
                      </m:sSubSup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up>
                        <m:r>
                          <a:rPr lang="en-US" altLang="zh-CN" sz="2400" b="0" i="1" smtClean="0">
                            <a:latin typeface="Cambria Math" panose="02040503050406030204" pitchFamily="18" charset="0"/>
                          </a:rPr>
                          <m:t>′</m:t>
                        </m:r>
                      </m:sup>
                    </m:sSubSup>
                    <m:r>
                      <a:rPr lang="en-US" altLang="zh-CN" sz="2400" b="0" i="1" smtClean="0">
                        <a:latin typeface="Cambria Math" panose="02040503050406030204" pitchFamily="18" charset="0"/>
                      </a:rPr>
                      <m:t>+|</m:t>
                    </m:r>
                    <m:sSubSup>
                      <m:sSubSupPr>
                        <m:ctrlPr>
                          <a:rPr lang="en-US" altLang="zh-CN" sz="2400" b="0" i="1" smtClean="0">
                            <a:latin typeface="Cambria Math" panose="02040503050406030204" pitchFamily="18" charset="0"/>
                          </a:rPr>
                        </m:ctrlPr>
                      </m:sSubSup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up>
                        <m:r>
                          <a:rPr lang="en-US" altLang="zh-CN" sz="2400" b="0" i="1" smtClean="0">
                            <a:latin typeface="Cambria Math" panose="02040503050406030204" pitchFamily="18" charset="0"/>
                          </a:rPr>
                          <m:t>′</m:t>
                        </m:r>
                      </m:sup>
                    </m:sSubSup>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r>
                      <a:rPr lang="en-US" altLang="zh-CN" sz="2400" b="0" i="1" smtClean="0">
                        <a:latin typeface="Cambria Math" panose="02040503050406030204" pitchFamily="18" charset="0"/>
                      </a:rPr>
                      <m:t>|</m:t>
                    </m:r>
                    <m:r>
                      <a:rPr lang="zh-CN" altLang="en-US" sz="2400" i="1">
                        <a:latin typeface="Cambria Math" panose="02040503050406030204" pitchFamily="18" charset="0"/>
                      </a:rPr>
                      <m:t>骑行</m:t>
                    </m:r>
                  </m:oMath>
                </a14:m>
                <a:r>
                  <a:rPr lang="zh-CN" altLang="en-US" sz="2400" dirty="0"/>
                  <a:t>消耗能量不变，速度更快</a:t>
                </a:r>
                <a:endParaRPr lang="en-US" altLang="zh-CN" sz="2400" dirty="0"/>
              </a:p>
              <a:p>
                <a:r>
                  <a:rPr lang="en-US" altLang="zh-CN" sz="2400" dirty="0"/>
                  <a:t>2.</a:t>
                </a:r>
                <a:r>
                  <a:rPr lang="zh-CN" altLang="en-US" sz="2400" dirty="0"/>
                  <a:t>最优方案中，完成整段山路后体力刚好耗尽</a:t>
                </a:r>
                <a:endParaRPr lang="en-US" altLang="zh-CN" sz="2400" dirty="0"/>
              </a:p>
              <a:p>
                <a:r>
                  <a:rPr lang="en-US" altLang="zh-CN" sz="2400" dirty="0"/>
                  <a:t>	</a:t>
                </a:r>
                <a:r>
                  <a:rPr lang="zh-CN" altLang="en-US" sz="2400" dirty="0"/>
                  <a:t>如果没耗尽，可以某一段再加速，使时间更短</a:t>
                </a:r>
                <a:endParaRPr lang="en-US" altLang="zh-CN" sz="2400" dirty="0"/>
              </a:p>
            </p:txBody>
          </p:sp>
        </mc:Choice>
        <mc:Fallback xmlns="">
          <p:sp>
            <p:nvSpPr>
              <p:cNvPr id="2" name="内容占位符 1">
                <a:extLst>
                  <a:ext uri="{FF2B5EF4-FFF2-40B4-BE49-F238E27FC236}">
                    <a16:creationId xmlns:a16="http://schemas.microsoft.com/office/drawing/2014/main" id="{B27594D7-A386-4AC3-830E-E5C0C5065436}"/>
                  </a:ext>
                </a:extLst>
              </p:cNvPr>
              <p:cNvSpPr>
                <a:spLocks noGrp="1" noRot="1" noChangeAspect="1" noMove="1" noResize="1" noEditPoints="1" noAdjustHandles="1" noChangeArrowheads="1" noChangeShapeType="1" noTextEdit="1"/>
              </p:cNvSpPr>
              <p:nvPr>
                <p:ph idx="1"/>
              </p:nvPr>
            </p:nvSpPr>
            <p:spPr>
              <a:blipFill>
                <a:blip r:embed="rId2"/>
                <a:stretch>
                  <a:fillRect l="-92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7EF208E-C9DE-4A57-98C1-D0EC7C2147D5}"/>
              </a:ext>
            </a:extLst>
          </p:cNvPr>
          <p:cNvSpPr>
            <a:spLocks noGrp="1"/>
          </p:cNvSpPr>
          <p:nvPr>
            <p:ph type="ctrTitle"/>
          </p:nvPr>
        </p:nvSpPr>
        <p:spPr/>
        <p:txBody>
          <a:bodyPr/>
          <a:lstStyle/>
          <a:p>
            <a:r>
              <a:rPr lang="en-US" altLang="zh-CN" dirty="0"/>
              <a:t>NOI2012</a:t>
            </a:r>
            <a:r>
              <a:rPr lang="zh-CN" altLang="en-US" dirty="0"/>
              <a:t> 骑行川藏</a:t>
            </a:r>
          </a:p>
        </p:txBody>
      </p:sp>
      <p:sp>
        <p:nvSpPr>
          <p:cNvPr id="4" name="内容占位符 3">
            <a:extLst>
              <a:ext uri="{FF2B5EF4-FFF2-40B4-BE49-F238E27FC236}">
                <a16:creationId xmlns:a16="http://schemas.microsoft.com/office/drawing/2014/main" id="{FCF085AA-3065-4F1B-9D61-2DA10672A0B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272194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27594D7-A386-4AC3-830E-E5C0C5065436}"/>
                  </a:ext>
                </a:extLst>
              </p:cNvPr>
              <p:cNvSpPr>
                <a:spLocks noGrp="1"/>
              </p:cNvSpPr>
              <p:nvPr>
                <p:ph idx="1"/>
              </p:nvPr>
            </p:nvSpPr>
            <p:spPr>
              <a:xfrm>
                <a:off x="838200" y="1382233"/>
                <a:ext cx="11091530" cy="4938546"/>
              </a:xfrm>
            </p:spPr>
            <p:txBody>
              <a:bodyPr>
                <a:normAutofit/>
              </a:bodyPr>
              <a:lstStyle/>
              <a:p>
                <a:r>
                  <a:rPr lang="zh-CN" altLang="en-US" sz="2400" dirty="0"/>
                  <a:t>转化条件：</a:t>
                </a:r>
                <a:endParaRPr lang="en-US" altLang="zh-CN" sz="2400" dirty="0"/>
              </a:p>
              <a:p>
                <a:r>
                  <a:rPr lang="zh-CN" altLang="en-US" sz="2400" dirty="0"/>
                  <a:t>约束条件</a:t>
                </a:r>
                <a14:m>
                  <m:oMath xmlns:m="http://schemas.openxmlformats.org/officeDocument/2006/math">
                    <m:r>
                      <a:rPr lang="zh-CN" altLang="en-US" sz="240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r>
                      <a:rPr lang="en-US" altLang="zh-CN" sz="2400" b="0" i="1" smtClean="0">
                        <a:latin typeface="Cambria Math" panose="02040503050406030204" pitchFamily="18" charset="0"/>
                      </a:rPr>
                      <m:t>&gt;0,</m:t>
                    </m:r>
                    <m:nary>
                      <m:naryPr>
                        <m:chr m:val="∑"/>
                        <m:ctrlPr>
                          <a:rPr lang="zh-CN" altLang="en-US" sz="2400" i="1" smtClean="0">
                            <a:latin typeface="Cambria Math" panose="02040503050406030204" pitchFamily="18" charset="0"/>
                          </a:rPr>
                        </m:ctrlPr>
                      </m:naryPr>
                      <m:sub>
                        <m:r>
                          <m:rPr>
                            <m:brk m:alnAt="23"/>
                          </m:rP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=1</m:t>
                        </m:r>
                      </m:sub>
                      <m:sup>
                        <m:r>
                          <a:rPr lang="en-US" altLang="zh-CN" sz="2400" b="0" i="1" smtClean="0">
                            <a:latin typeface="Cambria Math" panose="02040503050406030204" pitchFamily="18" charset="0"/>
                          </a:rPr>
                          <m:t>𝑛</m:t>
                        </m:r>
                      </m:sup>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𝑘</m:t>
                            </m:r>
                          </m:e>
                          <m:sub>
                            <m:r>
                              <a:rPr lang="en-US" altLang="zh-CN" sz="2400" i="1">
                                <a:latin typeface="Cambria Math" panose="02040503050406030204" pitchFamily="18" charset="0"/>
                              </a:rPr>
                              <m:t>𝑖</m:t>
                            </m:r>
                          </m:sub>
                        </m:sSub>
                        <m:sSup>
                          <m:sSupPr>
                            <m:ctrlPr>
                              <a:rPr lang="en-US" altLang="zh-CN" sz="2400" i="1">
                                <a:latin typeface="Cambria Math" panose="02040503050406030204" pitchFamily="18" charset="0"/>
                              </a:rPr>
                            </m:ctrlPr>
                          </m:sSupPr>
                          <m:e>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𝑠</m:t>
                                </m:r>
                              </m:e>
                              <m:sub>
                                <m:r>
                                  <a:rPr lang="en-US" altLang="zh-CN" sz="2400" b="0" i="1" smtClean="0">
                                    <a:latin typeface="Cambria Math" panose="02040503050406030204" pitchFamily="18" charset="0"/>
                                  </a:rPr>
                                  <m:t>𝑖</m:t>
                                </m:r>
                              </m:sub>
                            </m:sSub>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sSubSup>
                                  <m:sSubSupPr>
                                    <m:ctrlPr>
                                      <a:rPr lang="en-US" altLang="zh-CN" sz="2400" i="1">
                                        <a:latin typeface="Cambria Math" panose="02040503050406030204" pitchFamily="18" charset="0"/>
                                      </a:rPr>
                                    </m:ctrlPr>
                                  </m:sSubSup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up>
                                    <m:r>
                                      <a:rPr lang="en-US" altLang="zh-CN" sz="2400" i="1">
                                        <a:latin typeface="Cambria Math" panose="02040503050406030204" pitchFamily="18" charset="0"/>
                                      </a:rPr>
                                      <m:t>′</m:t>
                                    </m:r>
                                  </m:sup>
                                </m:sSubSup>
                              </m:e>
                            </m:d>
                          </m:e>
                          <m:sup>
                            <m:r>
                              <a:rPr lang="en-US" altLang="zh-CN" sz="2400" i="1">
                                <a:latin typeface="Cambria Math" panose="02040503050406030204" pitchFamily="18" charset="0"/>
                              </a:rPr>
                              <m:t>2</m:t>
                            </m:r>
                          </m:sup>
                        </m:sSup>
                        <m:r>
                          <a:rPr lang="en-US" altLang="zh-CN" sz="2400" b="0" i="1" smtClean="0">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𝐸</m:t>
                            </m:r>
                          </m:e>
                          <m:sub>
                            <m:r>
                              <a:rPr lang="en-US" altLang="zh-CN" sz="2400" i="1">
                                <a:latin typeface="Cambria Math" panose="02040503050406030204" pitchFamily="18" charset="0"/>
                              </a:rPr>
                              <m:t>𝑈</m:t>
                            </m:r>
                          </m:sub>
                        </m:sSub>
                      </m:e>
                    </m:nary>
                  </m:oMath>
                </a14:m>
                <a:endParaRPr lang="en-US" altLang="zh-CN" sz="2400" dirty="0"/>
              </a:p>
              <a:p>
                <a:r>
                  <a:rPr lang="zh-CN" altLang="en-US" sz="2400" dirty="0"/>
                  <a:t>最小化：</a:t>
                </a:r>
                <a14:m>
                  <m:oMath xmlns:m="http://schemas.openxmlformats.org/officeDocument/2006/math">
                    <m:nary>
                      <m:naryPr>
                        <m:chr m:val="∑"/>
                        <m:ctrlPr>
                          <a:rPr lang="zh-CN" altLang="en-US" sz="2400" i="1" smtClean="0">
                            <a:latin typeface="Cambria Math" panose="02040503050406030204" pitchFamily="18" charset="0"/>
                          </a:rPr>
                        </m:ctrlPr>
                      </m:naryPr>
                      <m:sub>
                        <m:r>
                          <m:rPr>
                            <m:brk m:alnAt="23"/>
                          </m:rP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=1</m:t>
                        </m:r>
                      </m:sub>
                      <m:sup>
                        <m:r>
                          <a:rPr lang="en-US" altLang="zh-CN" sz="2400" b="0" i="1" smtClean="0">
                            <a:latin typeface="Cambria Math" panose="02040503050406030204" pitchFamily="18" charset="0"/>
                          </a:rPr>
                          <m:t>𝑛</m:t>
                        </m:r>
                      </m:sup>
                      <m:e>
                        <m:f>
                          <m:fPr>
                            <m:ctrlPr>
                              <a:rPr lang="en-US" altLang="zh-CN" sz="2400" b="0" i="1" smtClean="0">
                                <a:latin typeface="Cambria Math" panose="02040503050406030204" pitchFamily="18" charset="0"/>
                              </a:rPr>
                            </m:ctrlPr>
                          </m:fPr>
                          <m:num>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𝑠</m:t>
                                </m:r>
                              </m:e>
                              <m:sub>
                                <m:r>
                                  <a:rPr lang="en-US" altLang="zh-CN" sz="2400" b="0" i="1" smtClean="0">
                                    <a:latin typeface="Cambria Math" panose="02040503050406030204" pitchFamily="18" charset="0"/>
                                  </a:rPr>
                                  <m:t>𝑖</m:t>
                                </m:r>
                              </m:sub>
                            </m:sSub>
                          </m:num>
                          <m:den>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den>
                        </m:f>
                      </m:e>
                    </m:nary>
                  </m:oMath>
                </a14:m>
                <a:endParaRPr lang="en-US" altLang="zh-CN" sz="2400" dirty="0"/>
              </a:p>
              <a:p>
                <a:r>
                  <a:rPr lang="zh-CN" altLang="en-US" sz="2400" dirty="0"/>
                  <a:t>转化为拉格朗日乘数法的条件：</a:t>
                </a:r>
                <a:endParaRPr lang="en-US" altLang="zh-CN" sz="2400" dirty="0"/>
              </a:p>
              <a:p>
                <a:pPr/>
                <a14:m>
                  <m:oMathPara xmlns:m="http://schemas.openxmlformats.org/officeDocument/2006/math">
                    <m:oMathParaPr>
                      <m:jc m:val="left"/>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r>
                        <a:rPr lang="en-US" altLang="zh-CN" sz="2400" b="0" i="1" smtClean="0">
                          <a:latin typeface="Cambria Math" panose="02040503050406030204" pitchFamily="18" charset="0"/>
                        </a:rPr>
                        <m:t>&gt;0,</m:t>
                      </m:r>
                      <m:r>
                        <a:rPr lang="en-US" altLang="zh-CN" sz="2400" i="1" dirty="0" smtClean="0">
                          <a:latin typeface="Cambria Math" panose="02040503050406030204" pitchFamily="18" charset="0"/>
                        </a:rPr>
                        <m:t>𝜑</m:t>
                      </m:r>
                      <m:d>
                        <m:dPr>
                          <m:ctrlPr>
                            <a:rPr lang="en-US" altLang="zh-CN" sz="2400" b="0" i="1" dirty="0" smtClean="0">
                              <a:latin typeface="Cambria Math" panose="02040503050406030204" pitchFamily="18" charset="0"/>
                            </a:rPr>
                          </m:ctrlPr>
                        </m:dPr>
                        <m:e>
                          <m:sSub>
                            <m:sSubPr>
                              <m:ctrlPr>
                                <a:rPr lang="en-US" altLang="zh-CN" sz="2400" b="0" i="1" dirty="0" smtClean="0">
                                  <a:latin typeface="Cambria Math" panose="02040503050406030204" pitchFamily="18" charset="0"/>
                                </a:rPr>
                              </m:ctrlPr>
                            </m:sSubPr>
                            <m:e>
                              <m:r>
                                <a:rPr lang="en-US" altLang="zh-CN" sz="2400" b="0" i="1" dirty="0" smtClean="0">
                                  <a:latin typeface="Cambria Math" panose="02040503050406030204" pitchFamily="18" charset="0"/>
                                </a:rPr>
                                <m:t>𝑣</m:t>
                              </m:r>
                            </m:e>
                            <m:sub>
                              <m:r>
                                <a:rPr lang="en-US" altLang="zh-CN" sz="2400" b="0" i="1" dirty="0" smtClean="0">
                                  <a:latin typeface="Cambria Math" panose="02040503050406030204" pitchFamily="18" charset="0"/>
                                </a:rPr>
                                <m:t>1</m:t>
                              </m:r>
                            </m:sub>
                          </m:sSub>
                          <m:r>
                            <a:rPr lang="en-US" altLang="zh-CN" sz="2400" b="0" i="1" dirty="0" smtClean="0">
                              <a:latin typeface="Cambria Math" panose="02040503050406030204" pitchFamily="18" charset="0"/>
                            </a:rPr>
                            <m:t>,…,</m:t>
                          </m:r>
                          <m:sSub>
                            <m:sSubPr>
                              <m:ctrlPr>
                                <a:rPr lang="en-US" altLang="zh-CN" sz="2400" b="0" i="1" dirty="0" smtClean="0">
                                  <a:latin typeface="Cambria Math" panose="02040503050406030204" pitchFamily="18" charset="0"/>
                                </a:rPr>
                              </m:ctrlPr>
                            </m:sSubPr>
                            <m:e>
                              <m:r>
                                <a:rPr lang="en-US" altLang="zh-CN" sz="2400" b="0" i="1" dirty="0" smtClean="0">
                                  <a:latin typeface="Cambria Math" panose="02040503050406030204" pitchFamily="18" charset="0"/>
                                </a:rPr>
                                <m:t>𝑣</m:t>
                              </m:r>
                            </m:e>
                            <m:sub>
                              <m:r>
                                <a:rPr lang="en-US" altLang="zh-CN" sz="2400" b="0" i="1" dirty="0" smtClean="0">
                                  <a:latin typeface="Cambria Math" panose="02040503050406030204" pitchFamily="18" charset="0"/>
                                </a:rPr>
                                <m:t>𝑛</m:t>
                              </m:r>
                            </m:sub>
                          </m:sSub>
                        </m:e>
                      </m:d>
                      <m:r>
                        <a:rPr lang="en-US" altLang="zh-CN" sz="2400" b="0" i="1" dirty="0" smtClean="0">
                          <a:latin typeface="Cambria Math" panose="02040503050406030204" pitchFamily="18" charset="0"/>
                        </a:rPr>
                        <m:t>=</m:t>
                      </m:r>
                      <m:nary>
                        <m:naryPr>
                          <m:chr m:val="∑"/>
                          <m:ctrlPr>
                            <a:rPr lang="zh-CN" altLang="en-US" sz="2400" i="1" smtClean="0">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𝑘</m:t>
                              </m:r>
                            </m:e>
                            <m:sub>
                              <m:r>
                                <a:rPr lang="en-US" altLang="zh-CN" sz="2400" i="1">
                                  <a:latin typeface="Cambria Math" panose="02040503050406030204" pitchFamily="18" charset="0"/>
                                </a:rPr>
                                <m:t>𝑖</m:t>
                              </m:r>
                            </m:sub>
                          </m:sSub>
                          <m:sSup>
                            <m:sSupPr>
                              <m:ctrlPr>
                                <a:rPr lang="en-US" altLang="zh-CN" sz="2400" i="1">
                                  <a:latin typeface="Cambria Math" panose="02040503050406030204" pitchFamily="18" charset="0"/>
                                </a:rPr>
                              </m:ctrlPr>
                            </m:sSup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𝑖</m:t>
                                  </m:r>
                                </m:sub>
                              </m:sSub>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sSubSup>
                                    <m:sSubSupPr>
                                      <m:ctrlPr>
                                        <a:rPr lang="en-US" altLang="zh-CN" sz="2400" i="1">
                                          <a:latin typeface="Cambria Math" panose="02040503050406030204" pitchFamily="18" charset="0"/>
                                        </a:rPr>
                                      </m:ctrlPr>
                                    </m:sSubSup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up>
                                      <m:r>
                                        <a:rPr lang="en-US" altLang="zh-CN" sz="2400" i="1">
                                          <a:latin typeface="Cambria Math" panose="02040503050406030204" pitchFamily="18" charset="0"/>
                                        </a:rPr>
                                        <m:t>′</m:t>
                                      </m:r>
                                    </m:sup>
                                  </m:sSubSup>
                                </m:e>
                              </m:d>
                            </m:e>
                            <m:sup>
                              <m:r>
                                <a:rPr lang="en-US" altLang="zh-CN" sz="2400" i="1">
                                  <a:latin typeface="Cambria Math" panose="02040503050406030204" pitchFamily="18" charset="0"/>
                                </a:rPr>
                                <m:t>2</m:t>
                              </m:r>
                            </m:sup>
                          </m:sSup>
                          <m:r>
                            <a:rPr lang="en-US" altLang="zh-CN" sz="2400" b="0" i="1" smtClean="0">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𝐸</m:t>
                              </m:r>
                            </m:e>
                            <m:sub>
                              <m:r>
                                <a:rPr lang="en-US" altLang="zh-CN" sz="2400" i="1">
                                  <a:latin typeface="Cambria Math" panose="02040503050406030204" pitchFamily="18" charset="0"/>
                                </a:rPr>
                                <m:t>𝑈</m:t>
                              </m:r>
                            </m:sub>
                          </m:sSub>
                        </m:e>
                      </m:nary>
                    </m:oMath>
                  </m:oMathPara>
                </a14:m>
                <a:endParaRPr lang="en-US" altLang="zh-CN" sz="2400" dirty="0"/>
              </a:p>
              <a:p>
                <a:r>
                  <a:rPr lang="zh-CN" altLang="en-US" sz="2400" dirty="0"/>
                  <a:t>最大化</a:t>
                </a:r>
                <a14:m>
                  <m:oMath xmlns:m="http://schemas.openxmlformats.org/officeDocument/2006/math">
                    <m:r>
                      <a:rPr lang="en-US" altLang="zh-CN" sz="2400" b="0" i="1" smtClean="0">
                        <a:latin typeface="Cambria Math" panose="02040503050406030204" pitchFamily="18" charset="0"/>
                      </a:rPr>
                      <m:t>𝑓</m:t>
                    </m:r>
                    <m:d>
                      <m:dPr>
                        <m:ctrlPr>
                          <a:rPr lang="en-US" altLang="zh-CN" sz="2400" b="0" i="1" smtClean="0">
                            <a:latin typeface="Cambria Math" panose="02040503050406030204" pitchFamily="18" charset="0"/>
                          </a:rPr>
                        </m:ctrlPr>
                      </m:dPr>
                      <m:e>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𝑛</m:t>
                            </m:r>
                          </m:sub>
                        </m:sSub>
                      </m:e>
                    </m:d>
                    <m:r>
                      <a:rPr lang="en-US" altLang="zh-CN" sz="2400" b="0" i="1" smtClean="0">
                        <a:latin typeface="Cambria Math" panose="02040503050406030204" pitchFamily="18" charset="0"/>
                      </a:rPr>
                      <m:t>=</m:t>
                    </m:r>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f>
                          <m:fPr>
                            <m:ctrlPr>
                              <a:rPr lang="en-US" altLang="zh-CN" sz="2400" i="1">
                                <a:latin typeface="Cambria Math" panose="02040503050406030204" pitchFamily="18" charset="0"/>
                              </a:rPr>
                            </m:ctrlPr>
                          </m:fPr>
                          <m:num>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𝑖</m:t>
                                </m:r>
                              </m:sub>
                            </m:sSub>
                          </m:num>
                          <m:den>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den>
                        </m:f>
                      </m:e>
                    </m:nary>
                  </m:oMath>
                </a14:m>
                <a:endParaRPr lang="en-US" altLang="zh-CN" sz="2400" dirty="0"/>
              </a:p>
              <a:p>
                <a:r>
                  <a:rPr lang="zh-CN" altLang="en-US" sz="2400" dirty="0"/>
                  <a:t>由于</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r>
                      <a:rPr lang="en-US" altLang="zh-CN" sz="2400" b="0" i="1" smtClean="0">
                        <a:latin typeface="Cambria Math" panose="02040503050406030204" pitchFamily="18" charset="0"/>
                      </a:rPr>
                      <m:t>→0</m:t>
                    </m:r>
                    <m:r>
                      <a:rPr lang="zh-CN" altLang="en-US" sz="2400" i="1">
                        <a:latin typeface="Cambria Math" panose="02040503050406030204" pitchFamily="18" charset="0"/>
                      </a:rPr>
                      <m:t>时</m:t>
                    </m:r>
                  </m:oMath>
                </a14:m>
                <a:r>
                  <a:rPr lang="zh-CN" altLang="en-US" sz="2400" dirty="0"/>
                  <a:t>，</a:t>
                </a:r>
                <a14:m>
                  <m:oMath xmlns:m="http://schemas.openxmlformats.org/officeDocument/2006/math">
                    <m:r>
                      <a:rPr lang="en-US" altLang="zh-CN" sz="2400" i="1">
                        <a:latin typeface="Cambria Math" panose="02040503050406030204" pitchFamily="18" charset="0"/>
                      </a:rPr>
                      <m:t>𝑓</m:t>
                    </m:r>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𝑛</m:t>
                            </m:r>
                          </m:sub>
                        </m:sSub>
                      </m:e>
                    </m:d>
                    <m:r>
                      <a:rPr lang="en-US" altLang="zh-CN" sz="2400" b="0" i="1" smtClean="0">
                        <a:latin typeface="Cambria Math" panose="02040503050406030204" pitchFamily="18" charset="0"/>
                      </a:rPr>
                      <m:t>→</m:t>
                    </m:r>
                    <m:r>
                      <a:rPr lang="en-US" altLang="zh-CN" sz="2400" dirty="0" smtClean="0">
                        <a:latin typeface="Cambria Math" panose="02040503050406030204" pitchFamily="18" charset="0"/>
                      </a:rPr>
                      <m:t>+</m:t>
                    </m:r>
                    <m:r>
                      <a:rPr lang="en-US" altLang="zh-CN" sz="2400" i="0" dirty="0" smtClean="0">
                        <a:latin typeface="Cambria Math" panose="02040503050406030204" pitchFamily="18" charset="0"/>
                      </a:rPr>
                      <m:t>∞</m:t>
                    </m:r>
                  </m:oMath>
                </a14:m>
                <a:r>
                  <a:rPr lang="zh-CN" altLang="en-US" sz="2400" dirty="0"/>
                  <a:t>，所以最小值必然取在</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&gt;0, …,</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𝑛</m:t>
                        </m:r>
                      </m:sub>
                    </m:sSub>
                    <m:r>
                      <a:rPr lang="en-US" altLang="zh-CN" sz="2400" b="0" i="1" smtClean="0">
                        <a:latin typeface="Cambria Math" panose="02040503050406030204" pitchFamily="18" charset="0"/>
                      </a:rPr>
                      <m:t>&gt;0</m:t>
                    </m:r>
                  </m:oMath>
                </a14:m>
                <a:r>
                  <a:rPr lang="zh-CN" altLang="en-US" sz="2400" dirty="0"/>
                  <a:t>中</a:t>
                </a:r>
                <a:endParaRPr lang="en-US" altLang="zh-CN" sz="2400" dirty="0"/>
              </a:p>
            </p:txBody>
          </p:sp>
        </mc:Choice>
        <mc:Fallback xmlns="">
          <p:sp>
            <p:nvSpPr>
              <p:cNvPr id="2" name="内容占位符 1">
                <a:extLst>
                  <a:ext uri="{FF2B5EF4-FFF2-40B4-BE49-F238E27FC236}">
                    <a16:creationId xmlns:a16="http://schemas.microsoft.com/office/drawing/2014/main" id="{B27594D7-A386-4AC3-830E-E5C0C5065436}"/>
                  </a:ext>
                </a:extLst>
              </p:cNvPr>
              <p:cNvSpPr>
                <a:spLocks noGrp="1" noRot="1" noChangeAspect="1" noMove="1" noResize="1" noEditPoints="1" noAdjustHandles="1" noChangeArrowheads="1" noChangeShapeType="1" noTextEdit="1"/>
              </p:cNvSpPr>
              <p:nvPr>
                <p:ph idx="1"/>
              </p:nvPr>
            </p:nvSpPr>
            <p:spPr>
              <a:xfrm>
                <a:off x="838200" y="1382233"/>
                <a:ext cx="11091530" cy="4938546"/>
              </a:xfrm>
              <a:blipFill>
                <a:blip r:embed="rId2"/>
                <a:stretch>
                  <a:fillRect l="-880"/>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7EF208E-C9DE-4A57-98C1-D0EC7C2147D5}"/>
              </a:ext>
            </a:extLst>
          </p:cNvPr>
          <p:cNvSpPr>
            <a:spLocks noGrp="1"/>
          </p:cNvSpPr>
          <p:nvPr>
            <p:ph type="ctrTitle"/>
          </p:nvPr>
        </p:nvSpPr>
        <p:spPr/>
        <p:txBody>
          <a:bodyPr/>
          <a:lstStyle/>
          <a:p>
            <a:r>
              <a:rPr lang="en-US" altLang="zh-CN" dirty="0"/>
              <a:t>NOI2012</a:t>
            </a:r>
            <a:r>
              <a:rPr lang="zh-CN" altLang="en-US" dirty="0"/>
              <a:t> 骑行川藏</a:t>
            </a:r>
          </a:p>
        </p:txBody>
      </p:sp>
      <p:sp>
        <p:nvSpPr>
          <p:cNvPr id="4" name="内容占位符 3">
            <a:extLst>
              <a:ext uri="{FF2B5EF4-FFF2-40B4-BE49-F238E27FC236}">
                <a16:creationId xmlns:a16="http://schemas.microsoft.com/office/drawing/2014/main" id="{FCF085AA-3065-4F1B-9D61-2DA10672A0B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282314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27594D7-A386-4AC3-830E-E5C0C5065436}"/>
                  </a:ext>
                </a:extLst>
              </p:cNvPr>
              <p:cNvSpPr>
                <a:spLocks noGrp="1"/>
              </p:cNvSpPr>
              <p:nvPr>
                <p:ph idx="1"/>
              </p:nvPr>
            </p:nvSpPr>
            <p:spPr>
              <a:xfrm>
                <a:off x="838200" y="1382233"/>
                <a:ext cx="11091530" cy="4938546"/>
              </a:xfrm>
            </p:spPr>
            <p:txBody>
              <a:bodyPr>
                <a:normAutofit/>
              </a:bodyPr>
              <a:lstStyle/>
              <a:p>
                <a:endParaRPr lang="en-US" altLang="zh-CN" sz="2400" dirty="0"/>
              </a:p>
              <a:p>
                <a:pPr/>
                <a14:m>
                  <m:oMathPara xmlns:m="http://schemas.openxmlformats.org/officeDocument/2006/math">
                    <m:oMathParaPr>
                      <m:jc m:val="left"/>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r>
                        <a:rPr lang="en-US" altLang="zh-CN" sz="2400" b="0" i="1" smtClean="0">
                          <a:latin typeface="Cambria Math" panose="02040503050406030204" pitchFamily="18" charset="0"/>
                        </a:rPr>
                        <m:t>&gt;0,</m:t>
                      </m:r>
                      <m:r>
                        <a:rPr lang="en-US" altLang="zh-CN" sz="2400" i="1" dirty="0" smtClean="0">
                          <a:latin typeface="Cambria Math" panose="02040503050406030204" pitchFamily="18" charset="0"/>
                        </a:rPr>
                        <m:t>𝜑</m:t>
                      </m:r>
                      <m:d>
                        <m:dPr>
                          <m:ctrlPr>
                            <a:rPr lang="en-US" altLang="zh-CN" sz="2400" b="0" i="1" dirty="0" smtClean="0">
                              <a:latin typeface="Cambria Math" panose="02040503050406030204" pitchFamily="18" charset="0"/>
                            </a:rPr>
                          </m:ctrlPr>
                        </m:dPr>
                        <m:e>
                          <m:sSub>
                            <m:sSubPr>
                              <m:ctrlPr>
                                <a:rPr lang="en-US" altLang="zh-CN" sz="2400" b="0" i="1" dirty="0" smtClean="0">
                                  <a:latin typeface="Cambria Math" panose="02040503050406030204" pitchFamily="18" charset="0"/>
                                </a:rPr>
                              </m:ctrlPr>
                            </m:sSubPr>
                            <m:e>
                              <m:r>
                                <a:rPr lang="en-US" altLang="zh-CN" sz="2400" b="0" i="1" dirty="0" smtClean="0">
                                  <a:latin typeface="Cambria Math" panose="02040503050406030204" pitchFamily="18" charset="0"/>
                                </a:rPr>
                                <m:t>𝑣</m:t>
                              </m:r>
                            </m:e>
                            <m:sub>
                              <m:r>
                                <a:rPr lang="en-US" altLang="zh-CN" sz="2400" b="0" i="1" dirty="0" smtClean="0">
                                  <a:latin typeface="Cambria Math" panose="02040503050406030204" pitchFamily="18" charset="0"/>
                                </a:rPr>
                                <m:t>1</m:t>
                              </m:r>
                            </m:sub>
                          </m:sSub>
                          <m:r>
                            <a:rPr lang="en-US" altLang="zh-CN" sz="2400" b="0" i="1" dirty="0" smtClean="0">
                              <a:latin typeface="Cambria Math" panose="02040503050406030204" pitchFamily="18" charset="0"/>
                            </a:rPr>
                            <m:t>,…,</m:t>
                          </m:r>
                          <m:sSub>
                            <m:sSubPr>
                              <m:ctrlPr>
                                <a:rPr lang="en-US" altLang="zh-CN" sz="2400" b="0" i="1" dirty="0" smtClean="0">
                                  <a:latin typeface="Cambria Math" panose="02040503050406030204" pitchFamily="18" charset="0"/>
                                </a:rPr>
                              </m:ctrlPr>
                            </m:sSubPr>
                            <m:e>
                              <m:r>
                                <a:rPr lang="en-US" altLang="zh-CN" sz="2400" b="0" i="1" dirty="0" smtClean="0">
                                  <a:latin typeface="Cambria Math" panose="02040503050406030204" pitchFamily="18" charset="0"/>
                                </a:rPr>
                                <m:t>𝑣</m:t>
                              </m:r>
                            </m:e>
                            <m:sub>
                              <m:r>
                                <a:rPr lang="en-US" altLang="zh-CN" sz="2400" b="0" i="1" dirty="0" smtClean="0">
                                  <a:latin typeface="Cambria Math" panose="02040503050406030204" pitchFamily="18" charset="0"/>
                                </a:rPr>
                                <m:t>𝑛</m:t>
                              </m:r>
                            </m:sub>
                          </m:sSub>
                        </m:e>
                      </m:d>
                      <m:r>
                        <a:rPr lang="en-US" altLang="zh-CN" sz="2400" b="0" i="1" dirty="0" smtClean="0">
                          <a:latin typeface="Cambria Math" panose="02040503050406030204" pitchFamily="18" charset="0"/>
                        </a:rPr>
                        <m:t>=</m:t>
                      </m:r>
                      <m:nary>
                        <m:naryPr>
                          <m:chr m:val="∑"/>
                          <m:ctrlPr>
                            <a:rPr lang="zh-CN" altLang="en-US" sz="2400" i="1" smtClean="0">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𝑘</m:t>
                              </m:r>
                            </m:e>
                            <m:sub>
                              <m:r>
                                <a:rPr lang="en-US" altLang="zh-CN" sz="2400" i="1">
                                  <a:latin typeface="Cambria Math" panose="02040503050406030204" pitchFamily="18" charset="0"/>
                                </a:rPr>
                                <m:t>𝑖</m:t>
                              </m:r>
                            </m:sub>
                          </m:sSub>
                          <m:sSup>
                            <m:sSupPr>
                              <m:ctrlPr>
                                <a:rPr lang="en-US" altLang="zh-CN" sz="2400" i="1">
                                  <a:latin typeface="Cambria Math" panose="02040503050406030204" pitchFamily="18" charset="0"/>
                                </a:rPr>
                              </m:ctrlPr>
                            </m:sSup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𝑖</m:t>
                                  </m:r>
                                </m:sub>
                              </m:sSub>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sSubSup>
                                    <m:sSubSupPr>
                                      <m:ctrlPr>
                                        <a:rPr lang="en-US" altLang="zh-CN" sz="2400" i="1">
                                          <a:latin typeface="Cambria Math" panose="02040503050406030204" pitchFamily="18" charset="0"/>
                                        </a:rPr>
                                      </m:ctrlPr>
                                    </m:sSubSup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up>
                                      <m:r>
                                        <a:rPr lang="en-US" altLang="zh-CN" sz="2400" i="1">
                                          <a:latin typeface="Cambria Math" panose="02040503050406030204" pitchFamily="18" charset="0"/>
                                        </a:rPr>
                                        <m:t>′</m:t>
                                      </m:r>
                                    </m:sup>
                                  </m:sSubSup>
                                </m:e>
                              </m:d>
                            </m:e>
                            <m:sup>
                              <m:r>
                                <a:rPr lang="en-US" altLang="zh-CN" sz="2400" i="1">
                                  <a:latin typeface="Cambria Math" panose="02040503050406030204" pitchFamily="18" charset="0"/>
                                </a:rPr>
                                <m:t>2</m:t>
                              </m:r>
                            </m:sup>
                          </m:sSup>
                          <m:r>
                            <a:rPr lang="en-US" altLang="zh-CN" sz="2400" b="0" i="1" smtClean="0">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𝐸</m:t>
                              </m:r>
                            </m:e>
                            <m:sub>
                              <m:r>
                                <a:rPr lang="en-US" altLang="zh-CN" sz="2400" i="1">
                                  <a:latin typeface="Cambria Math" panose="02040503050406030204" pitchFamily="18" charset="0"/>
                                </a:rPr>
                                <m:t>𝑈</m:t>
                              </m:r>
                            </m:sub>
                          </m:sSub>
                        </m:e>
                      </m:nary>
                    </m:oMath>
                  </m:oMathPara>
                </a14:m>
                <a:endParaRPr lang="en-US" altLang="zh-CN" sz="2400" dirty="0"/>
              </a:p>
              <a:p>
                <a:r>
                  <a:rPr lang="zh-CN" altLang="en-US" sz="2400" dirty="0"/>
                  <a:t>最大化</a:t>
                </a:r>
                <a14:m>
                  <m:oMath xmlns:m="http://schemas.openxmlformats.org/officeDocument/2006/math">
                    <m:r>
                      <a:rPr lang="en-US" altLang="zh-CN" sz="2400" b="0" i="1" smtClean="0">
                        <a:latin typeface="Cambria Math" panose="02040503050406030204" pitchFamily="18" charset="0"/>
                      </a:rPr>
                      <m:t>𝑓</m:t>
                    </m:r>
                    <m:d>
                      <m:dPr>
                        <m:ctrlPr>
                          <a:rPr lang="en-US" altLang="zh-CN" sz="2400" b="0" i="1" smtClean="0">
                            <a:latin typeface="Cambria Math" panose="02040503050406030204" pitchFamily="18" charset="0"/>
                          </a:rPr>
                        </m:ctrlPr>
                      </m:dPr>
                      <m:e>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𝑛</m:t>
                            </m:r>
                          </m:sub>
                        </m:sSub>
                      </m:e>
                    </m:d>
                    <m:r>
                      <a:rPr lang="en-US" altLang="zh-CN" sz="2400" b="0" i="1" smtClean="0">
                        <a:latin typeface="Cambria Math" panose="02040503050406030204" pitchFamily="18" charset="0"/>
                      </a:rPr>
                      <m:t>=</m:t>
                    </m:r>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f>
                          <m:fPr>
                            <m:ctrlPr>
                              <a:rPr lang="en-US" altLang="zh-CN" sz="2400" i="1">
                                <a:latin typeface="Cambria Math" panose="02040503050406030204" pitchFamily="18" charset="0"/>
                              </a:rPr>
                            </m:ctrlPr>
                          </m:fPr>
                          <m:num>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𝑖</m:t>
                                </m:r>
                              </m:sub>
                            </m:sSub>
                          </m:num>
                          <m:den>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den>
                        </m:f>
                      </m:e>
                    </m:nary>
                  </m:oMath>
                </a14:m>
                <a:endParaRPr lang="en-US" altLang="zh-CN" sz="2400" dirty="0"/>
              </a:p>
              <a:p>
                <a:pPr/>
                <a14:m>
                  <m:oMathPara xmlns:m="http://schemas.openxmlformats.org/officeDocument/2006/math">
                    <m:oMathParaPr>
                      <m:jc m:val="left"/>
                    </m:oMathParaPr>
                    <m:oMath xmlns:m="http://schemas.openxmlformats.org/officeDocument/2006/math">
                      <m:r>
                        <a:rPr lang="en-US" altLang="zh-CN" sz="2400" b="0" i="1" smtClean="0">
                          <a:latin typeface="Cambria Math" panose="02040503050406030204" pitchFamily="18" charset="0"/>
                        </a:rPr>
                        <m:t>𝐹</m:t>
                      </m:r>
                      <m:d>
                        <m:dPr>
                          <m:ctrlPr>
                            <a:rPr lang="en-US" altLang="zh-CN" sz="2400" b="0" i="1" smtClean="0">
                              <a:latin typeface="Cambria Math" panose="02040503050406030204" pitchFamily="18" charset="0"/>
                            </a:rPr>
                          </m:ctrlPr>
                        </m:dPr>
                        <m:e>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𝑛</m:t>
                              </m:r>
                            </m:sub>
                          </m:sSub>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𝜆</m:t>
                          </m:r>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𝑓</m:t>
                      </m:r>
                      <m:d>
                        <m:dPr>
                          <m:ctrlPr>
                            <a:rPr lang="en-US" altLang="zh-CN" sz="2400" b="0" i="1" smtClean="0">
                              <a:latin typeface="Cambria Math" panose="02040503050406030204" pitchFamily="18" charset="0"/>
                            </a:rPr>
                          </m:ctrlPr>
                        </m:dPr>
                        <m:e>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𝑛</m:t>
                              </m:r>
                            </m:sub>
                          </m:sSub>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𝜆</m:t>
                      </m:r>
                      <m:r>
                        <a:rPr lang="en-US" altLang="zh-CN" sz="2400" b="0" i="1" smtClean="0">
                          <a:latin typeface="Cambria Math" panose="02040503050406030204" pitchFamily="18" charset="0"/>
                        </a:rPr>
                        <m:t>∗</m:t>
                      </m:r>
                      <m:r>
                        <a:rPr lang="en-US" altLang="zh-CN" sz="2400" i="1" dirty="0">
                          <a:latin typeface="Cambria Math" panose="02040503050406030204" pitchFamily="18" charset="0"/>
                        </a:rPr>
                        <m:t>𝜑</m:t>
                      </m:r>
                      <m:d>
                        <m:dPr>
                          <m:ctrlPr>
                            <a:rPr lang="en-US" altLang="zh-CN" sz="2400" i="1" dirty="0">
                              <a:latin typeface="Cambria Math" panose="02040503050406030204" pitchFamily="18" charset="0"/>
                            </a:rPr>
                          </m:ctrlPr>
                        </m:dPr>
                        <m:e>
                          <m:sSub>
                            <m:sSubPr>
                              <m:ctrlPr>
                                <a:rPr lang="en-US" altLang="zh-CN" sz="2400" i="1" dirty="0">
                                  <a:latin typeface="Cambria Math" panose="02040503050406030204" pitchFamily="18" charset="0"/>
                                </a:rPr>
                              </m:ctrlPr>
                            </m:sSubPr>
                            <m:e>
                              <m:r>
                                <a:rPr lang="en-US" altLang="zh-CN" sz="2400" i="1" dirty="0">
                                  <a:latin typeface="Cambria Math" panose="02040503050406030204" pitchFamily="18" charset="0"/>
                                </a:rPr>
                                <m:t>𝑣</m:t>
                              </m:r>
                            </m:e>
                            <m:sub>
                              <m:r>
                                <a:rPr lang="en-US" altLang="zh-CN" sz="2400" i="1" dirty="0">
                                  <a:latin typeface="Cambria Math" panose="02040503050406030204" pitchFamily="18" charset="0"/>
                                </a:rPr>
                                <m:t>1</m:t>
                              </m:r>
                            </m:sub>
                          </m:sSub>
                          <m:r>
                            <a:rPr lang="en-US" altLang="zh-CN" sz="2400" i="1" dirty="0">
                              <a:latin typeface="Cambria Math" panose="02040503050406030204" pitchFamily="18" charset="0"/>
                            </a:rPr>
                            <m:t>,…,</m:t>
                          </m:r>
                          <m:sSub>
                            <m:sSubPr>
                              <m:ctrlPr>
                                <a:rPr lang="en-US" altLang="zh-CN" sz="2400" i="1" dirty="0">
                                  <a:latin typeface="Cambria Math" panose="02040503050406030204" pitchFamily="18" charset="0"/>
                                </a:rPr>
                              </m:ctrlPr>
                            </m:sSubPr>
                            <m:e>
                              <m:r>
                                <a:rPr lang="en-US" altLang="zh-CN" sz="2400" i="1" dirty="0">
                                  <a:latin typeface="Cambria Math" panose="02040503050406030204" pitchFamily="18" charset="0"/>
                                </a:rPr>
                                <m:t>𝑣</m:t>
                              </m:r>
                            </m:e>
                            <m:sub>
                              <m:r>
                                <a:rPr lang="en-US" altLang="zh-CN" sz="2400" i="1" dirty="0">
                                  <a:latin typeface="Cambria Math" panose="02040503050406030204" pitchFamily="18" charset="0"/>
                                </a:rPr>
                                <m:t>𝑛</m:t>
                              </m:r>
                            </m:sub>
                          </m:sSub>
                        </m:e>
                      </m:d>
                    </m:oMath>
                  </m:oMathPara>
                </a14:m>
                <a:endParaRPr lang="en-US" altLang="zh-CN" sz="2400" dirty="0"/>
              </a:p>
              <a:p>
                <a:endParaRPr lang="en-US" altLang="zh-CN" sz="2400" dirty="0"/>
              </a:p>
              <a:p>
                <a:pPr/>
                <a14:m>
                  <m:oMathPara xmlns:m="http://schemas.openxmlformats.org/officeDocument/2006/math">
                    <m:oMathParaPr>
                      <m:jc m:val="left"/>
                    </m:oMathParaPr>
                    <m:oMath xmlns:m="http://schemas.openxmlformats.org/officeDocument/2006/math">
                      <m:d>
                        <m:dPr>
                          <m:begChr m:val="{"/>
                          <m:endChr m:val=""/>
                          <m:ctrlPr>
                            <a:rPr lang="en-US" altLang="zh-CN" sz="2400" i="1">
                              <a:latin typeface="Cambria Math" panose="02040503050406030204" pitchFamily="18" charset="0"/>
                            </a:rPr>
                          </m:ctrlPr>
                        </m:dPr>
                        <m:e>
                          <m:eqArr>
                            <m:eqArrPr>
                              <m:ctrlPr>
                                <a:rPr lang="en-US" altLang="zh-CN" sz="2400" i="1">
                                  <a:latin typeface="Cambria Math" panose="02040503050406030204" pitchFamily="18" charset="0"/>
                                </a:rPr>
                              </m:ctrlPr>
                            </m:eqArrPr>
                            <m:e>
                              <m:f>
                                <m:fPr>
                                  <m:ctrlPr>
                                    <a:rPr lang="en-US" altLang="zh-CN" sz="2400" i="1">
                                      <a:latin typeface="Cambria Math" panose="02040503050406030204" pitchFamily="18" charset="0"/>
                                    </a:rPr>
                                  </m:ctrlPr>
                                </m:fPr>
                                <m:num>
                                  <m:r>
                                    <a:rPr lang="zh-CN" altLang="en-US" sz="2400" i="1">
                                      <a:latin typeface="Cambria Math" panose="02040503050406030204" pitchFamily="18" charset="0"/>
                                    </a:rPr>
                                    <m:t>𝜕</m:t>
                                  </m:r>
                                  <m:r>
                                    <a:rPr lang="en-US" altLang="zh-CN" sz="2400" i="1">
                                      <a:latin typeface="Cambria Math" panose="02040503050406030204" pitchFamily="18" charset="0"/>
                                    </a:rPr>
                                    <m:t>𝐹</m:t>
                                  </m:r>
                                </m:num>
                                <m:den>
                                  <m:r>
                                    <a:rPr lang="zh-CN" altLang="en-US" sz="2400" i="1">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den>
                              </m:f>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zh-CN" altLang="en-US" sz="2400" i="1">
                                      <a:latin typeface="Cambria Math" panose="02040503050406030204" pitchFamily="18" charset="0"/>
                                    </a:rPr>
                                    <m:t>𝜕</m:t>
                                  </m:r>
                                  <m:r>
                                    <a:rPr lang="en-US" altLang="zh-CN" sz="2400" i="1">
                                      <a:latin typeface="Cambria Math" panose="02040503050406030204" pitchFamily="18" charset="0"/>
                                    </a:rPr>
                                    <m:t>𝑓</m:t>
                                  </m:r>
                                </m:num>
                                <m:den>
                                  <m:r>
                                    <a:rPr lang="zh-CN" altLang="en-US" sz="2400" i="1">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den>
                              </m:f>
                              <m:r>
                                <a:rPr lang="en-US" altLang="zh-CN" sz="2400" i="1">
                                  <a:latin typeface="Cambria Math" panose="02040503050406030204" pitchFamily="18" charset="0"/>
                                </a:rPr>
                                <m:t>+</m:t>
                              </m:r>
                              <m:r>
                                <a:rPr lang="en-US" altLang="zh-CN" sz="2400" i="1">
                                  <a:latin typeface="Cambria Math" panose="02040503050406030204" pitchFamily="18" charset="0"/>
                                </a:rPr>
                                <m:t>𝜆</m:t>
                              </m:r>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zh-CN" altLang="en-US" sz="2400" i="1">
                                      <a:latin typeface="Cambria Math" panose="02040503050406030204" pitchFamily="18" charset="0"/>
                                    </a:rPr>
                                    <m:t>𝜕𝜑</m:t>
                                  </m:r>
                                </m:num>
                                <m:den>
                                  <m:r>
                                    <a:rPr lang="zh-CN" altLang="en-US" sz="2400" i="1">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den>
                              </m:f>
                              <m:r>
                                <a:rPr lang="en-US" altLang="zh-CN" sz="2400" i="1">
                                  <a:latin typeface="Cambria Math" panose="02040503050406030204" pitchFamily="18" charset="0"/>
                                </a:rPr>
                                <m:t>=</m:t>
                              </m:r>
                              <m:r>
                                <a:rPr lang="en-US" altLang="zh-CN" sz="2400" b="0" i="1" smtClean="0">
                                  <a:latin typeface="Cambria Math" panose="02040503050406030204" pitchFamily="18" charset="0"/>
                                </a:rPr>
                                <m:t>2</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𝑘</m:t>
                                  </m:r>
                                </m:e>
                                <m:sub>
                                  <m:r>
                                    <a:rPr lang="en-US" altLang="zh-CN" sz="2400" b="0" i="1" smtClean="0">
                                      <a:latin typeface="Cambria Math" panose="02040503050406030204" pitchFamily="18" charset="0"/>
                                    </a:rPr>
                                    <m:t>𝑖</m:t>
                                  </m:r>
                                </m:sub>
                              </m:sSub>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𝑠</m:t>
                                  </m:r>
                                </m:e>
                                <m:sub>
                                  <m:r>
                                    <a:rPr lang="en-US" altLang="zh-CN" sz="2400" b="0" i="1" smtClean="0">
                                      <a:latin typeface="Cambria Math" panose="02040503050406030204" pitchFamily="18" charset="0"/>
                                    </a:rPr>
                                    <m:t>𝑖</m:t>
                                  </m:r>
                                </m:sub>
                              </m:sSub>
                              <m:d>
                                <m:dPr>
                                  <m:ctrlPr>
                                    <a:rPr lang="en-US" altLang="zh-CN" sz="2400" b="0" i="1" smtClean="0">
                                      <a:latin typeface="Cambria Math" panose="02040503050406030204" pitchFamily="18" charset="0"/>
                                    </a:rPr>
                                  </m:ctrlPr>
                                </m:dPr>
                                <m:e>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r>
                                    <a:rPr lang="en-US" altLang="zh-CN" sz="2400" b="0" i="1" smtClean="0">
                                      <a:latin typeface="Cambria Math" panose="02040503050406030204" pitchFamily="18" charset="0"/>
                                    </a:rPr>
                                    <m:t>−</m:t>
                                  </m:r>
                                  <m:sSubSup>
                                    <m:sSubSupPr>
                                      <m:ctrlPr>
                                        <a:rPr lang="en-US" altLang="zh-CN" sz="2400" b="0" i="1" smtClean="0">
                                          <a:latin typeface="Cambria Math" panose="02040503050406030204" pitchFamily="18" charset="0"/>
                                        </a:rPr>
                                      </m:ctrlPr>
                                    </m:sSubSup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up>
                                      <m:r>
                                        <a:rPr lang="en-US" altLang="zh-CN" sz="2400" b="0" i="1" smtClean="0">
                                          <a:latin typeface="Cambria Math" panose="02040503050406030204" pitchFamily="18" charset="0"/>
                                        </a:rPr>
                                        <m:t>′</m:t>
                                      </m:r>
                                    </m:sup>
                                  </m:sSubSup>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𝜆</m:t>
                              </m:r>
                              <m:f>
                                <m:fPr>
                                  <m:ctrlPr>
                                    <a:rPr lang="en-US" altLang="zh-CN" sz="2400" b="0" i="1" smtClean="0">
                                      <a:latin typeface="Cambria Math" panose="02040503050406030204" pitchFamily="18" charset="0"/>
                                    </a:rPr>
                                  </m:ctrlPr>
                                </m:fPr>
                                <m:num>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𝑠</m:t>
                                      </m:r>
                                    </m:e>
                                    <m:sub>
                                      <m:r>
                                        <a:rPr lang="en-US" altLang="zh-CN" sz="2400" b="0" i="1" smtClean="0">
                                          <a:latin typeface="Cambria Math" panose="02040503050406030204" pitchFamily="18" charset="0"/>
                                        </a:rPr>
                                        <m:t>𝑖</m:t>
                                      </m:r>
                                    </m:sub>
                                  </m:sSub>
                                </m:num>
                                <m:den>
                                  <m:sSubSup>
                                    <m:sSubSupPr>
                                      <m:ctrlPr>
                                        <a:rPr lang="en-US" altLang="zh-CN" sz="2400" b="0" i="1" smtClean="0">
                                          <a:latin typeface="Cambria Math" panose="02040503050406030204" pitchFamily="18" charset="0"/>
                                        </a:rPr>
                                      </m:ctrlPr>
                                    </m:sSubSup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up>
                                      <m:r>
                                        <a:rPr lang="en-US" altLang="zh-CN" sz="2400" b="0" i="1" smtClean="0">
                                          <a:latin typeface="Cambria Math" panose="02040503050406030204" pitchFamily="18" charset="0"/>
                                        </a:rPr>
                                        <m:t>2</m:t>
                                      </m:r>
                                    </m:sup>
                                  </m:sSubSup>
                                </m:den>
                              </m:f>
                              <m:r>
                                <a:rPr lang="en-US" altLang="zh-CN" sz="2400" b="0" i="1" smtClean="0">
                                  <a:latin typeface="Cambria Math" panose="02040503050406030204" pitchFamily="18" charset="0"/>
                                </a:rPr>
                                <m:t>=</m:t>
                              </m:r>
                              <m:r>
                                <a:rPr lang="en-US" altLang="zh-CN" sz="2400" i="1">
                                  <a:latin typeface="Cambria Math" panose="02040503050406030204" pitchFamily="18" charset="0"/>
                                </a:rPr>
                                <m:t>0</m:t>
                              </m:r>
                            </m:e>
                            <m:e/>
                            <m:e>
                              <m:f>
                                <m:fPr>
                                  <m:ctrlPr>
                                    <a:rPr lang="en-US" altLang="zh-CN" sz="2400" i="1">
                                      <a:latin typeface="Cambria Math" panose="02040503050406030204" pitchFamily="18" charset="0"/>
                                    </a:rPr>
                                  </m:ctrlPr>
                                </m:fPr>
                                <m:num>
                                  <m:r>
                                    <a:rPr lang="zh-CN" altLang="en-US" sz="2400" i="1">
                                      <a:latin typeface="Cambria Math" panose="02040503050406030204" pitchFamily="18" charset="0"/>
                                    </a:rPr>
                                    <m:t>𝜕</m:t>
                                  </m:r>
                                  <m:r>
                                    <a:rPr lang="en-US" altLang="zh-CN" sz="2400" i="1">
                                      <a:latin typeface="Cambria Math" panose="02040503050406030204" pitchFamily="18" charset="0"/>
                                    </a:rPr>
                                    <m:t>𝐹</m:t>
                                  </m:r>
                                </m:num>
                                <m:den>
                                  <m:r>
                                    <a:rPr lang="zh-CN" altLang="en-US" sz="2400" i="1">
                                      <a:latin typeface="Cambria Math" panose="02040503050406030204" pitchFamily="18" charset="0"/>
                                    </a:rPr>
                                    <m:t>𝜕</m:t>
                                  </m:r>
                                  <m:r>
                                    <a:rPr lang="en-US" altLang="zh-CN" sz="2400" i="1">
                                      <a:latin typeface="Cambria Math" panose="02040503050406030204" pitchFamily="18" charset="0"/>
                                    </a:rPr>
                                    <m:t>𝜆</m:t>
                                  </m:r>
                                </m:den>
                              </m:f>
                              <m:r>
                                <a:rPr lang="en-US" altLang="zh-CN" sz="2400" i="1">
                                  <a:latin typeface="Cambria Math" panose="02040503050406030204" pitchFamily="18" charset="0"/>
                                </a:rPr>
                                <m:t>=</m:t>
                              </m:r>
                              <m:r>
                                <a:rPr lang="zh-CN" altLang="en-US" sz="2400" i="1">
                                  <a:latin typeface="Cambria Math" panose="02040503050406030204" pitchFamily="18" charset="0"/>
                                </a:rPr>
                                <m:t>𝜑</m:t>
                              </m:r>
                              <m:d>
                                <m:dPr>
                                  <m:ctrlPr>
                                    <a:rPr lang="zh-CN" altLang="en-US" sz="2400" i="1">
                                      <a:latin typeface="Cambria Math" panose="02040503050406030204" pitchFamily="18" charset="0"/>
                                    </a:rPr>
                                  </m:ctrlPr>
                                </m:dPr>
                                <m:e>
                                  <m:sSub>
                                    <m:sSubPr>
                                      <m:ctrlPr>
                                        <a:rPr lang="zh-CN" altLang="en-US" sz="2400" i="1">
                                          <a:latin typeface="Cambria Math" panose="02040503050406030204" pitchFamily="18" charset="0"/>
                                        </a:rPr>
                                      </m:ctrlPr>
                                    </m:sSubPr>
                                    <m:e>
                                      <m:r>
                                        <a:rPr lang="zh-CN" altLang="en-US" sz="2400" i="1">
                                          <a:latin typeface="Cambria Math" panose="02040503050406030204" pitchFamily="18" charset="0"/>
                                        </a:rPr>
                                        <m:t>𝑥</m:t>
                                      </m:r>
                                    </m:e>
                                    <m:sub>
                                      <m:r>
                                        <a:rPr lang="zh-CN" altLang="en-US" sz="2400" i="1">
                                          <a:latin typeface="Cambria Math" panose="02040503050406030204" pitchFamily="18" charset="0"/>
                                        </a:rPr>
                                        <m:t>1</m:t>
                                      </m:r>
                                    </m:sub>
                                  </m:sSub>
                                  <m:r>
                                    <a:rPr lang="zh-CN" altLang="en-US" sz="2400" i="1">
                                      <a:latin typeface="Cambria Math" panose="02040503050406030204" pitchFamily="18" charset="0"/>
                                    </a:rPr>
                                    <m:t>,</m:t>
                                  </m:r>
                                  <m:sSub>
                                    <m:sSubPr>
                                      <m:ctrlPr>
                                        <a:rPr lang="zh-CN" altLang="en-US" sz="2400" i="1">
                                          <a:latin typeface="Cambria Math" panose="02040503050406030204" pitchFamily="18" charset="0"/>
                                        </a:rPr>
                                      </m:ctrlPr>
                                    </m:sSubPr>
                                    <m:e>
                                      <m:r>
                                        <a:rPr lang="zh-CN" altLang="en-US" sz="2400" i="1">
                                          <a:latin typeface="Cambria Math" panose="02040503050406030204" pitchFamily="18" charset="0"/>
                                        </a:rPr>
                                        <m:t>𝑥</m:t>
                                      </m:r>
                                    </m:e>
                                    <m:sub>
                                      <m:r>
                                        <a:rPr lang="zh-CN" altLang="en-US" sz="2400" i="1">
                                          <a:latin typeface="Cambria Math" panose="02040503050406030204" pitchFamily="18" charset="0"/>
                                        </a:rPr>
                                        <m:t>2</m:t>
                                      </m:r>
                                    </m:sub>
                                  </m:sSub>
                                  <m:r>
                                    <a:rPr lang="zh-CN" altLang="en-US" sz="2400" i="1">
                                      <a:latin typeface="Cambria Math" panose="02040503050406030204" pitchFamily="18" charset="0"/>
                                    </a:rPr>
                                    <m:t>,…,</m:t>
                                  </m:r>
                                  <m:sSub>
                                    <m:sSubPr>
                                      <m:ctrlPr>
                                        <a:rPr lang="zh-CN" altLang="en-US" sz="2400" i="1">
                                          <a:latin typeface="Cambria Math" panose="02040503050406030204" pitchFamily="18" charset="0"/>
                                        </a:rPr>
                                      </m:ctrlPr>
                                    </m:sSubPr>
                                    <m:e>
                                      <m:r>
                                        <a:rPr lang="zh-CN" altLang="en-US" sz="2400" i="1">
                                          <a:latin typeface="Cambria Math" panose="02040503050406030204" pitchFamily="18" charset="0"/>
                                        </a:rPr>
                                        <m:t>𝑥</m:t>
                                      </m:r>
                                    </m:e>
                                    <m:sub>
                                      <m:r>
                                        <a:rPr lang="zh-CN" altLang="en-US" sz="2400" i="1">
                                          <a:latin typeface="Cambria Math" panose="02040503050406030204" pitchFamily="18" charset="0"/>
                                        </a:rPr>
                                        <m:t>𝑛</m:t>
                                      </m:r>
                                    </m:sub>
                                  </m:sSub>
                                </m:e>
                              </m:d>
                              <m:r>
                                <a:rPr lang="en-US" altLang="zh-CN" sz="2400" b="0" i="1" smtClean="0">
                                  <a:latin typeface="Cambria Math" panose="02040503050406030204" pitchFamily="18" charset="0"/>
                                </a:rPr>
                                <m:t>=</m:t>
                              </m:r>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𝑘</m:t>
                                      </m:r>
                                    </m:e>
                                    <m:sub>
                                      <m:r>
                                        <a:rPr lang="en-US" altLang="zh-CN" sz="2400" i="1">
                                          <a:latin typeface="Cambria Math" panose="02040503050406030204" pitchFamily="18" charset="0"/>
                                        </a:rPr>
                                        <m:t>𝑖</m:t>
                                      </m:r>
                                    </m:sub>
                                  </m:sSub>
                                  <m:sSup>
                                    <m:sSupPr>
                                      <m:ctrlPr>
                                        <a:rPr lang="en-US" altLang="zh-CN" sz="2400" i="1">
                                          <a:latin typeface="Cambria Math" panose="02040503050406030204" pitchFamily="18" charset="0"/>
                                        </a:rPr>
                                      </m:ctrlPr>
                                    </m:sSup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𝑖</m:t>
                                          </m:r>
                                        </m:sub>
                                      </m:sSub>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sSubSup>
                                            <m:sSubSupPr>
                                              <m:ctrlPr>
                                                <a:rPr lang="en-US" altLang="zh-CN" sz="2400" i="1">
                                                  <a:latin typeface="Cambria Math" panose="02040503050406030204" pitchFamily="18" charset="0"/>
                                                </a:rPr>
                                              </m:ctrlPr>
                                            </m:sSubSup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up>
                                              <m:r>
                                                <a:rPr lang="en-US" altLang="zh-CN" sz="2400" i="1">
                                                  <a:latin typeface="Cambria Math" panose="02040503050406030204" pitchFamily="18" charset="0"/>
                                                </a:rPr>
                                                <m:t>′</m:t>
                                              </m:r>
                                            </m:sup>
                                          </m:sSubSup>
                                        </m:e>
                                      </m:d>
                                    </m:e>
                                    <m:sup>
                                      <m:r>
                                        <a:rPr lang="en-US" altLang="zh-CN" sz="2400" i="1">
                                          <a:latin typeface="Cambria Math" panose="02040503050406030204" pitchFamily="18" charset="0"/>
                                        </a:rPr>
                                        <m:t>2</m:t>
                                      </m:r>
                                    </m:sup>
                                  </m:sSup>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𝐸</m:t>
                                      </m:r>
                                    </m:e>
                                    <m:sub>
                                      <m:r>
                                        <a:rPr lang="en-US" altLang="zh-CN" sz="2400" i="1">
                                          <a:latin typeface="Cambria Math" panose="02040503050406030204" pitchFamily="18" charset="0"/>
                                        </a:rPr>
                                        <m:t>𝑈</m:t>
                                      </m:r>
                                    </m:sub>
                                  </m:sSub>
                                </m:e>
                              </m:nary>
                              <m:r>
                                <a:rPr lang="en-US" altLang="zh-CN" sz="2400" i="1">
                                  <a:latin typeface="Cambria Math" panose="02040503050406030204" pitchFamily="18" charset="0"/>
                                </a:rPr>
                                <m:t>=0</m:t>
                              </m:r>
                            </m:e>
                          </m:eqArr>
                        </m:e>
                      </m:d>
                    </m:oMath>
                  </m:oMathPara>
                </a14:m>
                <a:endParaRPr lang="en-US" altLang="zh-CN" sz="2400" dirty="0"/>
              </a:p>
              <a:p>
                <a:endParaRPr lang="en-US" altLang="zh-CN" sz="2400" dirty="0"/>
              </a:p>
              <a:p>
                <a:endParaRPr lang="en-US" altLang="zh-CN" sz="2400" dirty="0"/>
              </a:p>
            </p:txBody>
          </p:sp>
        </mc:Choice>
        <mc:Fallback xmlns="">
          <p:sp>
            <p:nvSpPr>
              <p:cNvPr id="2" name="内容占位符 1">
                <a:extLst>
                  <a:ext uri="{FF2B5EF4-FFF2-40B4-BE49-F238E27FC236}">
                    <a16:creationId xmlns:a16="http://schemas.microsoft.com/office/drawing/2014/main" id="{B27594D7-A386-4AC3-830E-E5C0C5065436}"/>
                  </a:ext>
                </a:extLst>
              </p:cNvPr>
              <p:cNvSpPr>
                <a:spLocks noGrp="1" noRot="1" noChangeAspect="1" noMove="1" noResize="1" noEditPoints="1" noAdjustHandles="1" noChangeArrowheads="1" noChangeShapeType="1" noTextEdit="1"/>
              </p:cNvSpPr>
              <p:nvPr>
                <p:ph idx="1"/>
              </p:nvPr>
            </p:nvSpPr>
            <p:spPr>
              <a:xfrm>
                <a:off x="838200" y="1382233"/>
                <a:ext cx="11091530" cy="4938546"/>
              </a:xfrm>
              <a:blipFill>
                <a:blip r:embed="rId2"/>
                <a:stretch>
                  <a:fillRect l="-880" t="-741"/>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7EF208E-C9DE-4A57-98C1-D0EC7C2147D5}"/>
              </a:ext>
            </a:extLst>
          </p:cNvPr>
          <p:cNvSpPr>
            <a:spLocks noGrp="1"/>
          </p:cNvSpPr>
          <p:nvPr>
            <p:ph type="ctrTitle"/>
          </p:nvPr>
        </p:nvSpPr>
        <p:spPr/>
        <p:txBody>
          <a:bodyPr/>
          <a:lstStyle/>
          <a:p>
            <a:r>
              <a:rPr lang="en-US" altLang="zh-CN" dirty="0"/>
              <a:t>NOI2012</a:t>
            </a:r>
            <a:r>
              <a:rPr lang="zh-CN" altLang="en-US" dirty="0"/>
              <a:t> 骑行川藏</a:t>
            </a:r>
          </a:p>
        </p:txBody>
      </p:sp>
      <p:sp>
        <p:nvSpPr>
          <p:cNvPr id="4" name="内容占位符 3">
            <a:extLst>
              <a:ext uri="{FF2B5EF4-FFF2-40B4-BE49-F238E27FC236}">
                <a16:creationId xmlns:a16="http://schemas.microsoft.com/office/drawing/2014/main" id="{FCF085AA-3065-4F1B-9D61-2DA10672A0B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907012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27594D7-A386-4AC3-830E-E5C0C5065436}"/>
                  </a:ext>
                </a:extLst>
              </p:cNvPr>
              <p:cNvSpPr>
                <a:spLocks noGrp="1"/>
              </p:cNvSpPr>
              <p:nvPr>
                <p:ph idx="1"/>
              </p:nvPr>
            </p:nvSpPr>
            <p:spPr>
              <a:xfrm>
                <a:off x="838200" y="1382233"/>
                <a:ext cx="11091530" cy="4938546"/>
              </a:xfrm>
            </p:spPr>
            <p:txBody>
              <a:bodyPr>
                <a:normAutofit/>
              </a:bodyPr>
              <a:lstStyle/>
              <a:p>
                <a14:m>
                  <m:oMath xmlns:m="http://schemas.openxmlformats.org/officeDocument/2006/math">
                    <m:r>
                      <a:rPr lang="en-US" altLang="zh-CN" sz="2400" i="1" smtClean="0">
                        <a:latin typeface="Cambria Math" panose="02040503050406030204" pitchFamily="18" charset="0"/>
                      </a:rPr>
                      <m:t>2</m:t>
                    </m:r>
                    <m:r>
                      <a:rPr lang="en-US" altLang="zh-CN" sz="2400" b="0" i="1" smtClean="0">
                        <a:latin typeface="Cambria Math" panose="02040503050406030204" pitchFamily="18" charset="0"/>
                      </a:rPr>
                      <m:t>𝜆</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𝑘</m:t>
                        </m:r>
                      </m:e>
                      <m:sub>
                        <m:r>
                          <a:rPr lang="en-US" altLang="zh-CN" sz="2400" i="1">
                            <a:latin typeface="Cambria Math" panose="02040503050406030204" pitchFamily="18" charset="0"/>
                          </a:rPr>
                          <m:t>𝑖</m:t>
                        </m:r>
                      </m:sub>
                    </m:sSub>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sSubSup>
                          <m:sSubSupPr>
                            <m:ctrlPr>
                              <a:rPr lang="en-US" altLang="zh-CN" sz="2400" i="1">
                                <a:latin typeface="Cambria Math" panose="02040503050406030204" pitchFamily="18" charset="0"/>
                              </a:rPr>
                            </m:ctrlPr>
                          </m:sSubSup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up>
                            <m:r>
                              <a:rPr lang="en-US" altLang="zh-CN" sz="2400" i="1">
                                <a:latin typeface="Cambria Math" panose="02040503050406030204" pitchFamily="18" charset="0"/>
                              </a:rPr>
                              <m:t>′</m:t>
                            </m:r>
                          </m:sup>
                        </m:sSubSup>
                      </m:e>
                    </m:d>
                    <m:sSubSup>
                      <m:sSubSupPr>
                        <m:ctrlPr>
                          <a:rPr lang="en-US" altLang="zh-CN" sz="2400" i="1">
                            <a:latin typeface="Cambria Math" panose="02040503050406030204" pitchFamily="18" charset="0"/>
                          </a:rPr>
                        </m:ctrlPr>
                      </m:sSubSup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up>
                        <m:r>
                          <a:rPr lang="en-US" altLang="zh-CN" sz="2400" i="1">
                            <a:latin typeface="Cambria Math" panose="02040503050406030204" pitchFamily="18" charset="0"/>
                          </a:rPr>
                          <m:t>2</m:t>
                        </m:r>
                      </m:sup>
                    </m:sSubSup>
                    <m:r>
                      <a:rPr lang="en-US" altLang="zh-CN" sz="2400" i="1">
                        <a:latin typeface="Cambria Math" panose="02040503050406030204" pitchFamily="18" charset="0"/>
                      </a:rPr>
                      <m:t>=</m:t>
                    </m:r>
                    <m:r>
                      <a:rPr lang="en-US" altLang="zh-CN" sz="2400" b="0" i="1" smtClean="0">
                        <a:latin typeface="Cambria Math" panose="02040503050406030204" pitchFamily="18" charset="0"/>
                      </a:rPr>
                      <m:t>1</m:t>
                    </m:r>
                  </m:oMath>
                </a14:m>
                <a:r>
                  <a:rPr lang="en-US" altLang="zh-CN" sz="2400" dirty="0"/>
                  <a:t>,</a:t>
                </a:r>
                <a:r>
                  <a:rPr lang="zh-CN" altLang="en-US" sz="2400" dirty="0"/>
                  <a:t> </a:t>
                </a:r>
                <a14:m>
                  <m:oMath xmlns:m="http://schemas.openxmlformats.org/officeDocument/2006/math">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𝑘</m:t>
                            </m:r>
                          </m:e>
                          <m:sub>
                            <m:r>
                              <a:rPr lang="en-US" altLang="zh-CN" sz="2400" i="1">
                                <a:latin typeface="Cambria Math" panose="02040503050406030204" pitchFamily="18" charset="0"/>
                              </a:rPr>
                              <m:t>𝑖</m:t>
                            </m:r>
                          </m:sub>
                        </m:sSub>
                        <m:sSup>
                          <m:sSupPr>
                            <m:ctrlPr>
                              <a:rPr lang="en-US" altLang="zh-CN" sz="2400" i="1">
                                <a:latin typeface="Cambria Math" panose="02040503050406030204" pitchFamily="18" charset="0"/>
                              </a:rPr>
                            </m:ctrlPr>
                          </m:sSup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𝑖</m:t>
                                </m:r>
                              </m:sub>
                            </m:sSub>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sSubSup>
                                  <m:sSubSupPr>
                                    <m:ctrlPr>
                                      <a:rPr lang="en-US" altLang="zh-CN" sz="2400" i="1">
                                        <a:latin typeface="Cambria Math" panose="02040503050406030204" pitchFamily="18" charset="0"/>
                                      </a:rPr>
                                    </m:ctrlPr>
                                  </m:sSubSup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up>
                                    <m:r>
                                      <a:rPr lang="en-US" altLang="zh-CN" sz="2400" i="1">
                                        <a:latin typeface="Cambria Math" panose="02040503050406030204" pitchFamily="18" charset="0"/>
                                      </a:rPr>
                                      <m:t>′</m:t>
                                    </m:r>
                                  </m:sup>
                                </m:sSubSup>
                              </m:e>
                            </m:d>
                          </m:e>
                          <m:sup>
                            <m:r>
                              <a:rPr lang="en-US" altLang="zh-CN" sz="2400" i="1">
                                <a:latin typeface="Cambria Math" panose="02040503050406030204" pitchFamily="18" charset="0"/>
                              </a:rPr>
                              <m:t>2</m:t>
                            </m:r>
                          </m:sup>
                        </m:sSup>
                        <m:r>
                          <a:rPr lang="en-US" altLang="zh-CN" sz="2400" b="0" i="1" smtClean="0">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𝐸</m:t>
                            </m:r>
                          </m:e>
                          <m:sub>
                            <m:r>
                              <a:rPr lang="en-US" altLang="zh-CN" sz="2400" i="1">
                                <a:latin typeface="Cambria Math" panose="02040503050406030204" pitchFamily="18" charset="0"/>
                              </a:rPr>
                              <m:t>𝑈</m:t>
                            </m:r>
                          </m:sub>
                        </m:sSub>
                      </m:e>
                    </m:nary>
                  </m:oMath>
                </a14:m>
                <a:endParaRPr lang="en-US" altLang="zh-CN" sz="2400" dirty="0"/>
              </a:p>
              <a:p>
                <a:r>
                  <a:rPr lang="zh-CN" altLang="en-US" sz="2400" dirty="0"/>
                  <a:t>解方程：</a:t>
                </a:r>
                <a:endParaRPr lang="en-US" altLang="zh-CN" sz="2400" dirty="0"/>
              </a:p>
              <a:p>
                <a:r>
                  <a:rPr lang="zh-CN" altLang="en-US" sz="2400" dirty="0"/>
                  <a:t>如果先尝试确定</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oMath>
                </a14:m>
                <a:r>
                  <a:rPr lang="zh-CN" altLang="en-US" sz="2400" dirty="0"/>
                  <a:t>，则众多</a:t>
                </a:r>
                <a14:m>
                  <m:oMath xmlns:m="http://schemas.openxmlformats.org/officeDocument/2006/math">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oMath>
                </a14:m>
                <a:r>
                  <a:rPr lang="zh-CN" altLang="en-US" sz="2400" dirty="0"/>
                  <a:t>难以协调</a:t>
                </a:r>
                <a:endParaRPr lang="en-US" altLang="zh-CN" sz="2400" dirty="0"/>
              </a:p>
              <a:p>
                <a:r>
                  <a:rPr lang="zh-CN" altLang="en-US" sz="2400" dirty="0"/>
                  <a:t>假定已经确定了</a:t>
                </a:r>
                <a14:m>
                  <m:oMath xmlns:m="http://schemas.openxmlformats.org/officeDocument/2006/math">
                    <m:r>
                      <a:rPr lang="en-US" altLang="zh-CN" sz="2400" b="0" i="1" smtClean="0">
                        <a:latin typeface="Cambria Math" panose="02040503050406030204" pitchFamily="18" charset="0"/>
                      </a:rPr>
                      <m:t>𝜆</m:t>
                    </m:r>
                    <m:r>
                      <a:rPr lang="zh-CN" altLang="en-US" sz="2400" i="1">
                        <a:latin typeface="Cambria Math" panose="02040503050406030204" pitchFamily="18" charset="0"/>
                      </a:rPr>
                      <m:t>，</m:t>
                    </m:r>
                  </m:oMath>
                </a14:m>
                <a:r>
                  <a:rPr lang="zh-CN" altLang="en-US" sz="2400" dirty="0"/>
                  <a:t>那么根据第一个式子所有</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oMath>
                </a14:m>
                <a:r>
                  <a:rPr lang="zh-CN" altLang="en-US" sz="2400" dirty="0"/>
                  <a:t>都可以确定，且都随着</a:t>
                </a:r>
                <a14:m>
                  <m:oMath xmlns:m="http://schemas.openxmlformats.org/officeDocument/2006/math">
                    <m:r>
                      <a:rPr lang="en-US" altLang="zh-CN" sz="2400" i="1">
                        <a:latin typeface="Cambria Math" panose="02040503050406030204" pitchFamily="18" charset="0"/>
                      </a:rPr>
                      <m:t>𝜆</m:t>
                    </m:r>
                  </m:oMath>
                </a14:m>
                <a:r>
                  <a:rPr lang="zh-CN" altLang="en-US" sz="2400" dirty="0"/>
                  <a:t>的增大而减小</a:t>
                </a:r>
                <a:endParaRPr lang="en-US" altLang="zh-CN" sz="2400" dirty="0"/>
              </a:p>
              <a:p>
                <a:r>
                  <a:rPr lang="zh-CN" altLang="en-US" sz="2400" dirty="0"/>
                  <a:t>根据前面的贪心</a:t>
                </a:r>
                <a14:m>
                  <m:oMath xmlns:m="http://schemas.openxmlformats.org/officeDocument/2006/math">
                    <m:sSub>
                      <m:sSubPr>
                        <m:ctrlPr>
                          <a:rPr lang="en-US" altLang="zh-CN" sz="2400" i="1" dirty="0">
                            <a:latin typeface="Cambria Math" panose="02040503050406030204" pitchFamily="18" charset="0"/>
                          </a:rPr>
                        </m:ctrlPr>
                      </m:sSubPr>
                      <m:e>
                        <m:r>
                          <a:rPr lang="en-US" altLang="zh-CN" sz="2400" i="1" dirty="0">
                            <a:latin typeface="Cambria Math" panose="02040503050406030204" pitchFamily="18" charset="0"/>
                          </a:rPr>
                          <m:t>𝑣</m:t>
                        </m:r>
                      </m:e>
                      <m:sub>
                        <m:r>
                          <a:rPr lang="en-US" altLang="zh-CN" sz="2400" i="1" dirty="0">
                            <a:latin typeface="Cambria Math" panose="02040503050406030204" pitchFamily="18" charset="0"/>
                          </a:rPr>
                          <m:t>𝑖</m:t>
                        </m:r>
                      </m:sub>
                    </m:sSub>
                    <m:r>
                      <a:rPr lang="en-US" altLang="zh-CN" sz="2400" i="1" dirty="0">
                        <a:latin typeface="Cambria Math" panose="02040503050406030204" pitchFamily="18" charset="0"/>
                      </a:rPr>
                      <m:t>≥</m:t>
                    </m:r>
                    <m:sSub>
                      <m:sSubPr>
                        <m:ctrlPr>
                          <a:rPr lang="en-US" altLang="zh-CN" sz="2400" i="1" dirty="0">
                            <a:latin typeface="Cambria Math" panose="02040503050406030204" pitchFamily="18" charset="0"/>
                          </a:rPr>
                        </m:ctrlPr>
                      </m:sSubPr>
                      <m:e>
                        <m:r>
                          <a:rPr lang="en-US" altLang="zh-CN" sz="2400" i="1" dirty="0">
                            <a:latin typeface="Cambria Math" panose="02040503050406030204" pitchFamily="18" charset="0"/>
                          </a:rPr>
                          <m:t>𝑣</m:t>
                        </m:r>
                      </m:e>
                      <m:sub>
                        <m:r>
                          <a:rPr lang="en-US" altLang="zh-CN" sz="2400" i="1" dirty="0">
                            <a:latin typeface="Cambria Math" panose="02040503050406030204" pitchFamily="18" charset="0"/>
                          </a:rPr>
                          <m:t>𝑖</m:t>
                        </m:r>
                      </m:sub>
                    </m:sSub>
                    <m:r>
                      <a:rPr lang="en-US" altLang="zh-CN" sz="2400" i="1" dirty="0">
                        <a:latin typeface="Cambria Math" panose="02040503050406030204" pitchFamily="18" charset="0"/>
                      </a:rPr>
                      <m:t>′</m:t>
                    </m:r>
                  </m:oMath>
                </a14:m>
                <a:r>
                  <a:rPr lang="zh-CN" altLang="en-US" sz="2400" dirty="0"/>
                  <a:t>，所以</a:t>
                </a:r>
                <a14:m>
                  <m:oMath xmlns:m="http://schemas.openxmlformats.org/officeDocument/2006/math">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𝑘</m:t>
                            </m:r>
                          </m:e>
                          <m:sub>
                            <m:r>
                              <a:rPr lang="en-US" altLang="zh-CN" sz="2400" i="1">
                                <a:latin typeface="Cambria Math" panose="02040503050406030204" pitchFamily="18" charset="0"/>
                              </a:rPr>
                              <m:t>𝑖</m:t>
                            </m:r>
                          </m:sub>
                        </m:sSub>
                        <m:sSup>
                          <m:sSupPr>
                            <m:ctrlPr>
                              <a:rPr lang="en-US" altLang="zh-CN" sz="2400" i="1">
                                <a:latin typeface="Cambria Math" panose="02040503050406030204" pitchFamily="18" charset="0"/>
                              </a:rPr>
                            </m:ctrlPr>
                          </m:sSup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𝑖</m:t>
                                </m:r>
                              </m:sub>
                            </m:sSub>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sSubSup>
                                  <m:sSubSupPr>
                                    <m:ctrlPr>
                                      <a:rPr lang="en-US" altLang="zh-CN" sz="2400" i="1">
                                        <a:latin typeface="Cambria Math" panose="02040503050406030204" pitchFamily="18" charset="0"/>
                                      </a:rPr>
                                    </m:ctrlPr>
                                  </m:sSubSupPr>
                                  <m:e>
                                    <m:r>
                                      <a:rPr lang="en-US" altLang="zh-CN" sz="2400" i="1">
                                        <a:latin typeface="Cambria Math" panose="02040503050406030204" pitchFamily="18" charset="0"/>
                                      </a:rPr>
                                      <m:t>𝑣</m:t>
                                    </m:r>
                                  </m:e>
                                  <m:sub>
                                    <m:r>
                                      <a:rPr lang="en-US" altLang="zh-CN" sz="2400" i="1">
                                        <a:latin typeface="Cambria Math" panose="02040503050406030204" pitchFamily="18" charset="0"/>
                                      </a:rPr>
                                      <m:t>𝑖</m:t>
                                    </m:r>
                                  </m:sub>
                                  <m:sup>
                                    <m:r>
                                      <a:rPr lang="en-US" altLang="zh-CN" sz="2400" i="1">
                                        <a:latin typeface="Cambria Math" panose="02040503050406030204" pitchFamily="18" charset="0"/>
                                      </a:rPr>
                                      <m:t>′</m:t>
                                    </m:r>
                                  </m:sup>
                                </m:sSubSup>
                              </m:e>
                            </m:d>
                          </m:e>
                          <m:sup>
                            <m:r>
                              <a:rPr lang="en-US" altLang="zh-CN" sz="2400" i="1">
                                <a:latin typeface="Cambria Math" panose="02040503050406030204" pitchFamily="18" charset="0"/>
                              </a:rPr>
                              <m:t>2</m:t>
                            </m:r>
                          </m:sup>
                        </m:sSup>
                      </m:e>
                    </m:nary>
                  </m:oMath>
                </a14:m>
                <a:r>
                  <a:rPr lang="zh-CN" altLang="en-US" sz="2400" dirty="0"/>
                  <a:t>随着</a:t>
                </a:r>
                <a14:m>
                  <m:oMath xmlns:m="http://schemas.openxmlformats.org/officeDocument/2006/math">
                    <m:sSub>
                      <m:sSubPr>
                        <m:ctrlPr>
                          <a:rPr lang="en-US" altLang="zh-CN" sz="2400" b="0" i="1" dirty="0" smtClean="0">
                            <a:latin typeface="Cambria Math" panose="02040503050406030204" pitchFamily="18" charset="0"/>
                          </a:rPr>
                        </m:ctrlPr>
                      </m:sSubPr>
                      <m:e>
                        <m:r>
                          <a:rPr lang="en-US" altLang="zh-CN" sz="2400" b="0" i="1" dirty="0" smtClean="0">
                            <a:latin typeface="Cambria Math" panose="02040503050406030204" pitchFamily="18" charset="0"/>
                          </a:rPr>
                          <m:t>𝑣</m:t>
                        </m:r>
                      </m:e>
                      <m:sub>
                        <m:r>
                          <a:rPr lang="en-US" altLang="zh-CN" sz="2400" b="0" i="1" dirty="0" smtClean="0">
                            <a:latin typeface="Cambria Math" panose="02040503050406030204" pitchFamily="18" charset="0"/>
                          </a:rPr>
                          <m:t>𝑖</m:t>
                        </m:r>
                      </m:sub>
                    </m:sSub>
                  </m:oMath>
                </a14:m>
                <a:r>
                  <a:rPr lang="zh-CN" altLang="en-US" sz="2400" dirty="0"/>
                  <a:t>的增加而增加，随着</a:t>
                </a:r>
                <a14:m>
                  <m:oMath xmlns:m="http://schemas.openxmlformats.org/officeDocument/2006/math">
                    <m:r>
                      <a:rPr lang="en-US" altLang="zh-CN" sz="2400" i="1">
                        <a:latin typeface="Cambria Math" panose="02040503050406030204" pitchFamily="18" charset="0"/>
                      </a:rPr>
                      <m:t>𝜆</m:t>
                    </m:r>
                  </m:oMath>
                </a14:m>
                <a:r>
                  <a:rPr lang="zh-CN" altLang="en-US" sz="2400" dirty="0"/>
                  <a:t>的增大而减小</a:t>
                </a:r>
                <a:endParaRPr lang="en-US" altLang="zh-CN" sz="2400" dirty="0"/>
              </a:p>
              <a:p>
                <a:r>
                  <a:rPr lang="zh-CN" altLang="en-US" sz="2400" dirty="0"/>
                  <a:t>所以可以二分出一个</a:t>
                </a:r>
                <a14:m>
                  <m:oMath xmlns:m="http://schemas.openxmlformats.org/officeDocument/2006/math">
                    <m:r>
                      <a:rPr lang="en-US" altLang="zh-CN" sz="2400" b="0" i="1" smtClean="0">
                        <a:latin typeface="Cambria Math" panose="02040503050406030204" pitchFamily="18" charset="0"/>
                      </a:rPr>
                      <m:t>𝜆</m:t>
                    </m:r>
                    <m:r>
                      <a:rPr lang="zh-CN" altLang="en-US" sz="2400" i="1">
                        <a:latin typeface="Cambria Math" panose="02040503050406030204" pitchFamily="18" charset="0"/>
                      </a:rPr>
                      <m:t>，</m:t>
                    </m:r>
                  </m:oMath>
                </a14:m>
                <a:r>
                  <a:rPr lang="zh-CN" altLang="en-US" sz="2400" dirty="0"/>
                  <a:t>再根据</a:t>
                </a:r>
                <a14:m>
                  <m:oMath xmlns:m="http://schemas.openxmlformats.org/officeDocument/2006/math">
                    <m:r>
                      <a:rPr lang="en-US" altLang="zh-CN" sz="2400" i="1">
                        <a:latin typeface="Cambria Math" panose="02040503050406030204" pitchFamily="18" charset="0"/>
                      </a:rPr>
                      <m:t>𝜆</m:t>
                    </m:r>
                  </m:oMath>
                </a14:m>
                <a:r>
                  <a:rPr lang="zh-CN" altLang="en-US" sz="2400" dirty="0"/>
                  <a:t>和第一个式子二分出各个</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𝑣</m:t>
                        </m:r>
                      </m:e>
                      <m:sub>
                        <m:r>
                          <a:rPr lang="en-US" altLang="zh-CN" sz="2400" b="0" i="1" smtClean="0">
                            <a:latin typeface="Cambria Math" panose="02040503050406030204" pitchFamily="18" charset="0"/>
                          </a:rPr>
                          <m:t>𝑖</m:t>
                        </m:r>
                      </m:sub>
                    </m:sSub>
                  </m:oMath>
                </a14:m>
                <a:r>
                  <a:rPr lang="zh-CN" altLang="en-US" sz="2400" dirty="0"/>
                  <a:t>，根据第二个式子判断</a:t>
                </a:r>
                <a14:m>
                  <m:oMath xmlns:m="http://schemas.openxmlformats.org/officeDocument/2006/math">
                    <m:r>
                      <a:rPr lang="en-US" altLang="zh-CN" sz="2400" b="0" i="1" smtClean="0">
                        <a:latin typeface="Cambria Math" panose="02040503050406030204" pitchFamily="18" charset="0"/>
                      </a:rPr>
                      <m:t>𝜆</m:t>
                    </m:r>
                  </m:oMath>
                </a14:m>
                <a:r>
                  <a:rPr lang="zh-CN" altLang="en-US" sz="2400" dirty="0"/>
                  <a:t>的大小，复杂度</a:t>
                </a:r>
                <a14:m>
                  <m:oMath xmlns:m="http://schemas.openxmlformats.org/officeDocument/2006/math">
                    <m:r>
                      <a:rPr lang="en-US" altLang="zh-CN" sz="2400" b="0" i="1" smtClean="0">
                        <a:latin typeface="Cambria Math" panose="02040503050406030204" pitchFamily="18" charset="0"/>
                      </a:rPr>
                      <m:t>𝑂</m:t>
                    </m:r>
                    <m:r>
                      <a:rPr lang="en-US" altLang="zh-CN" sz="2400" b="0" i="1" smtClean="0">
                        <a:latin typeface="Cambria Math" panose="02040503050406030204" pitchFamily="18" charset="0"/>
                      </a:rPr>
                      <m:t>(</m:t>
                    </m:r>
                    <m:func>
                      <m:funcPr>
                        <m:ctrlPr>
                          <a:rPr lang="en-US" altLang="zh-CN" sz="2400" b="0" i="1" smtClean="0">
                            <a:latin typeface="Cambria Math" panose="02040503050406030204" pitchFamily="18" charset="0"/>
                          </a:rPr>
                        </m:ctrlPr>
                      </m:funcPr>
                      <m:fName>
                        <m:r>
                          <m:rPr>
                            <m:sty m:val="p"/>
                          </m:rPr>
                          <a:rPr lang="en-US" altLang="zh-CN" sz="2400" b="0" i="0" smtClean="0">
                            <a:latin typeface="Cambria Math" panose="02040503050406030204" pitchFamily="18" charset="0"/>
                          </a:rPr>
                          <m:t>log</m:t>
                        </m:r>
                      </m:fName>
                      <m:e>
                        <m:f>
                          <m:fPr>
                            <m:ctrlPr>
                              <a:rPr lang="en-US" altLang="zh-CN" sz="2400" b="0" i="1" smtClean="0">
                                <a:latin typeface="Cambria Math" panose="02040503050406030204" pitchFamily="18" charset="0"/>
                              </a:rPr>
                            </m:ctrlPr>
                          </m:fPr>
                          <m:num>
                            <m:r>
                              <a:rPr lang="en-US" altLang="zh-CN" sz="2400" b="0" i="1" smtClean="0">
                                <a:latin typeface="Cambria Math" panose="02040503050406030204" pitchFamily="18" charset="0"/>
                              </a:rPr>
                              <m:t>1</m:t>
                            </m:r>
                          </m:num>
                          <m:den>
                            <m:r>
                              <a:rPr lang="en-US" altLang="zh-CN" sz="2400" b="0" i="1" smtClean="0">
                                <a:latin typeface="Cambria Math" panose="02040503050406030204" pitchFamily="18" charset="0"/>
                              </a:rPr>
                              <m:t>𝐸𝑃𝑆</m:t>
                            </m:r>
                          </m:den>
                        </m:f>
                      </m:e>
                    </m:func>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m:t>
                    </m:r>
                    <m:func>
                      <m:funcPr>
                        <m:ctrlPr>
                          <a:rPr lang="en-US" altLang="zh-CN" sz="2400" b="0" i="1" smtClean="0">
                            <a:latin typeface="Cambria Math" panose="02040503050406030204" pitchFamily="18" charset="0"/>
                          </a:rPr>
                        </m:ctrlPr>
                      </m:funcPr>
                      <m:fName>
                        <m:r>
                          <m:rPr>
                            <m:sty m:val="p"/>
                          </m:rPr>
                          <a:rPr lang="en-US" altLang="zh-CN" sz="2400" b="0" i="0" smtClean="0">
                            <a:latin typeface="Cambria Math" panose="02040503050406030204" pitchFamily="18" charset="0"/>
                          </a:rPr>
                          <m:t>log</m:t>
                        </m:r>
                      </m:fName>
                      <m:e>
                        <m:f>
                          <m:fPr>
                            <m:ctrlPr>
                              <a:rPr lang="en-US" altLang="zh-CN" sz="2400" b="0" i="1" smtClean="0">
                                <a:latin typeface="Cambria Math" panose="02040503050406030204" pitchFamily="18" charset="0"/>
                              </a:rPr>
                            </m:ctrlPr>
                          </m:fPr>
                          <m:num>
                            <m:r>
                              <a:rPr lang="en-US" altLang="zh-CN" sz="2400" b="0" i="1" smtClean="0">
                                <a:latin typeface="Cambria Math" panose="02040503050406030204" pitchFamily="18" charset="0"/>
                              </a:rPr>
                              <m:t>1</m:t>
                            </m:r>
                          </m:num>
                          <m:den>
                            <m:r>
                              <a:rPr lang="en-US" altLang="zh-CN" sz="2400" b="0" i="1" smtClean="0">
                                <a:latin typeface="Cambria Math" panose="02040503050406030204" pitchFamily="18" charset="0"/>
                              </a:rPr>
                              <m:t>𝐸𝑃𝑆</m:t>
                            </m:r>
                          </m:den>
                        </m:f>
                      </m:e>
                    </m:func>
                    <m:r>
                      <a:rPr lang="en-US" altLang="zh-CN" sz="2400" b="0" i="1" smtClean="0">
                        <a:latin typeface="Cambria Math" panose="02040503050406030204" pitchFamily="18" charset="0"/>
                      </a:rPr>
                      <m:t>)</m:t>
                    </m:r>
                  </m:oMath>
                </a14:m>
                <a:endParaRPr lang="en-US" altLang="zh-CN" sz="2400" dirty="0"/>
              </a:p>
              <a:p>
                <a:r>
                  <a:rPr lang="zh-CN" altLang="en-US" sz="2400" dirty="0"/>
                  <a:t>精度需要开的细一点</a:t>
                </a:r>
                <a:endParaRPr lang="en-US" altLang="zh-CN" sz="2400" dirty="0"/>
              </a:p>
            </p:txBody>
          </p:sp>
        </mc:Choice>
        <mc:Fallback xmlns="">
          <p:sp>
            <p:nvSpPr>
              <p:cNvPr id="2" name="内容占位符 1">
                <a:extLst>
                  <a:ext uri="{FF2B5EF4-FFF2-40B4-BE49-F238E27FC236}">
                    <a16:creationId xmlns:a16="http://schemas.microsoft.com/office/drawing/2014/main" id="{B27594D7-A386-4AC3-830E-E5C0C5065436}"/>
                  </a:ext>
                </a:extLst>
              </p:cNvPr>
              <p:cNvSpPr>
                <a:spLocks noGrp="1" noRot="1" noChangeAspect="1" noMove="1" noResize="1" noEditPoints="1" noAdjustHandles="1" noChangeArrowheads="1" noChangeShapeType="1" noTextEdit="1"/>
              </p:cNvSpPr>
              <p:nvPr>
                <p:ph idx="1"/>
              </p:nvPr>
            </p:nvSpPr>
            <p:spPr>
              <a:xfrm>
                <a:off x="838200" y="1382233"/>
                <a:ext cx="11091530" cy="4938546"/>
              </a:xfrm>
              <a:blipFill>
                <a:blip r:embed="rId2"/>
                <a:stretch>
                  <a:fillRect l="-880" r="-495"/>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7EF208E-C9DE-4A57-98C1-D0EC7C2147D5}"/>
              </a:ext>
            </a:extLst>
          </p:cNvPr>
          <p:cNvSpPr>
            <a:spLocks noGrp="1"/>
          </p:cNvSpPr>
          <p:nvPr>
            <p:ph type="ctrTitle"/>
          </p:nvPr>
        </p:nvSpPr>
        <p:spPr/>
        <p:txBody>
          <a:bodyPr/>
          <a:lstStyle/>
          <a:p>
            <a:r>
              <a:rPr lang="en-US" altLang="zh-CN" dirty="0"/>
              <a:t>NOI2012</a:t>
            </a:r>
            <a:r>
              <a:rPr lang="zh-CN" altLang="en-US" dirty="0"/>
              <a:t> 骑行川藏</a:t>
            </a:r>
          </a:p>
        </p:txBody>
      </p:sp>
      <p:sp>
        <p:nvSpPr>
          <p:cNvPr id="4" name="内容占位符 3">
            <a:extLst>
              <a:ext uri="{FF2B5EF4-FFF2-40B4-BE49-F238E27FC236}">
                <a16:creationId xmlns:a16="http://schemas.microsoft.com/office/drawing/2014/main" id="{FCF085AA-3065-4F1B-9D61-2DA10672A0B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452896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8BCD8F-7DF5-469F-96E7-F0BEF4B739F4}"/>
              </a:ext>
            </a:extLst>
          </p:cNvPr>
          <p:cNvSpPr>
            <a:spLocks noGrp="1"/>
          </p:cNvSpPr>
          <p:nvPr>
            <p:ph type="ctrTitle"/>
          </p:nvPr>
        </p:nvSpPr>
        <p:spPr/>
        <p:txBody>
          <a:bodyPr/>
          <a:lstStyle/>
          <a:p>
            <a:r>
              <a:rPr lang="zh-CN" altLang="en-US" dirty="0"/>
              <a:t>工具和其他</a:t>
            </a:r>
          </a:p>
        </p:txBody>
      </p:sp>
      <p:sp>
        <p:nvSpPr>
          <p:cNvPr id="3" name="内容占位符 2">
            <a:extLst>
              <a:ext uri="{FF2B5EF4-FFF2-40B4-BE49-F238E27FC236}">
                <a16:creationId xmlns:a16="http://schemas.microsoft.com/office/drawing/2014/main" id="{17456F21-33BA-470A-9E40-BA7CFCF7F6E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074339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60F1C6E-02A5-437F-A0FC-4E61302CD2A0}"/>
                  </a:ext>
                </a:extLst>
              </p:cNvPr>
              <p:cNvSpPr>
                <a:spLocks noGrp="1"/>
              </p:cNvSpPr>
              <p:nvPr>
                <p:ph idx="1"/>
              </p:nvPr>
            </p:nvSpPr>
            <p:spPr/>
            <p:txBody>
              <a:bodyPr/>
              <a:lstStyle/>
              <a:p>
                <a14:m>
                  <m:oMath xmlns:m="http://schemas.openxmlformats.org/officeDocument/2006/math">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oMath>
                </a14:m>
                <a:r>
                  <a:rPr lang="zh-CN" altLang="en-US" dirty="0"/>
                  <a:t>之间的曼哈顿距离：</a:t>
                </a:r>
                <a:endParaRPr lang="en-US" altLang="zh-CN" dirty="0"/>
              </a:p>
              <a:p>
                <a:r>
                  <a:rPr lang="zh-CN" altLang="en-US" dirty="0"/>
                  <a:t>切比雪夫距离：</a:t>
                </a:r>
                <a14:m>
                  <m:oMath xmlns:m="http://schemas.openxmlformats.org/officeDocument/2006/math">
                    <m:r>
                      <m:rPr>
                        <m:sty m:val="p"/>
                      </m:rPr>
                      <a:rPr lang="en-US" altLang="zh-CN" i="1" dirty="0">
                        <a:latin typeface="Cambria Math" panose="02040503050406030204" pitchFamily="18" charset="0"/>
                      </a:rPr>
                      <m:t>max</m:t>
                    </m:r>
                    <m:r>
                      <a:rPr lang="en-US" altLang="zh-CN" b="0" i="1" dirty="0" smtClean="0">
                        <a:latin typeface="Cambria Math" panose="02040503050406030204" pitchFamily="18" charset="0"/>
                      </a:rPr>
                      <m:t>(</m:t>
                    </m:r>
                    <m:d>
                      <m:dPr>
                        <m:begChr m:val="|"/>
                        <m:endChr m:val="|"/>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2</m:t>
                            </m:r>
                          </m:sub>
                        </m:sSub>
                      </m:e>
                    </m:d>
                    <m:r>
                      <a:rPr lang="en-US" altLang="zh-CN" b="0" i="1" smtClean="0">
                        <a:latin typeface="Cambria Math" panose="02040503050406030204" pitchFamily="18" charset="0"/>
                      </a:rPr>
                      <m:t>,</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2</m:t>
                        </m:r>
                      </m:sub>
                    </m:sSub>
                    <m:r>
                      <a:rPr lang="en-US" altLang="zh-CN" i="1">
                        <a:latin typeface="Cambria Math" panose="02040503050406030204" pitchFamily="18" charset="0"/>
                      </a:rPr>
                      <m:t>|</m:t>
                    </m:r>
                    <m:r>
                      <a:rPr lang="en-US" altLang="zh-CN" b="0" i="1" dirty="0" smtClean="0">
                        <a:latin typeface="Cambria Math" panose="02040503050406030204" pitchFamily="18" charset="0"/>
                      </a:rPr>
                      <m:t>)</m:t>
                    </m:r>
                  </m:oMath>
                </a14:m>
                <a:endParaRPr lang="en-US" altLang="zh-CN" dirty="0"/>
              </a:p>
            </p:txBody>
          </p:sp>
        </mc:Choice>
        <mc:Fallback xmlns="">
          <p:sp>
            <p:nvSpPr>
              <p:cNvPr id="2" name="内容占位符 1">
                <a:extLst>
                  <a:ext uri="{FF2B5EF4-FFF2-40B4-BE49-F238E27FC236}">
                    <a16:creationId xmlns:a16="http://schemas.microsoft.com/office/drawing/2014/main" id="{960F1C6E-02A5-437F-A0FC-4E61302CD2A0}"/>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B88143D-4C93-42FC-9A04-963E1D6B10B0}"/>
              </a:ext>
            </a:extLst>
          </p:cNvPr>
          <p:cNvSpPr>
            <a:spLocks noGrp="1"/>
          </p:cNvSpPr>
          <p:nvPr>
            <p:ph type="ctrTitle"/>
          </p:nvPr>
        </p:nvSpPr>
        <p:spPr/>
        <p:txBody>
          <a:bodyPr/>
          <a:lstStyle/>
          <a:p>
            <a:r>
              <a:rPr lang="zh-CN" altLang="en-US" dirty="0"/>
              <a:t>曼哈顿距离和切比雪夫距离的转化</a:t>
            </a:r>
          </a:p>
        </p:txBody>
      </p:sp>
      <p:sp>
        <p:nvSpPr>
          <p:cNvPr id="4" name="内容占位符 3">
            <a:extLst>
              <a:ext uri="{FF2B5EF4-FFF2-40B4-BE49-F238E27FC236}">
                <a16:creationId xmlns:a16="http://schemas.microsoft.com/office/drawing/2014/main" id="{D6D60797-C97A-4F4D-ABE0-3CBABCEE679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46381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B64F5CC-E3E4-451B-9A66-BD9236A1BE24}"/>
              </a:ext>
            </a:extLst>
          </p:cNvPr>
          <p:cNvSpPr>
            <a:spLocks noGrp="1"/>
          </p:cNvSpPr>
          <p:nvPr>
            <p:ph idx="1"/>
          </p:nvPr>
        </p:nvSpPr>
        <p:spPr>
          <a:xfrm>
            <a:off x="838200" y="114300"/>
            <a:ext cx="10515600" cy="4938546"/>
          </a:xfrm>
        </p:spPr>
        <p:txBody>
          <a:bodyPr/>
          <a:lstStyle/>
          <a:p>
            <a:r>
              <a:rPr lang="zh-CN" altLang="en-US" dirty="0"/>
              <a:t>数形结合</a:t>
            </a:r>
            <a:endParaRPr lang="en-US" altLang="zh-CN" dirty="0"/>
          </a:p>
          <a:p>
            <a:r>
              <a:rPr lang="zh-CN" altLang="en-US" sz="2000" dirty="0"/>
              <a:t>到一个点曼哈顿距离相等的点</a:t>
            </a:r>
            <a:r>
              <a:rPr lang="en-US" altLang="zh-CN" sz="2000" dirty="0"/>
              <a:t>	 	</a:t>
            </a:r>
            <a:r>
              <a:rPr lang="zh-CN" altLang="en-US" sz="2000" dirty="0"/>
              <a:t>到一个点切比雪夫距离相等的点</a:t>
            </a:r>
          </a:p>
        </p:txBody>
      </p:sp>
      <p:sp>
        <p:nvSpPr>
          <p:cNvPr id="3" name="标题 2">
            <a:extLst>
              <a:ext uri="{FF2B5EF4-FFF2-40B4-BE49-F238E27FC236}">
                <a16:creationId xmlns:a16="http://schemas.microsoft.com/office/drawing/2014/main" id="{1FF097EA-77C8-44F8-87AB-2738F2CFE698}"/>
              </a:ext>
            </a:extLst>
          </p:cNvPr>
          <p:cNvSpPr>
            <a:spLocks noGrp="1"/>
          </p:cNvSpPr>
          <p:nvPr>
            <p:ph type="ctrTitle"/>
          </p:nvPr>
        </p:nvSpPr>
        <p:spPr/>
        <p:txBody>
          <a:bodyPr/>
          <a:lstStyle/>
          <a:p>
            <a:r>
              <a:rPr lang="zh-CN" altLang="en-US" dirty="0"/>
              <a:t>曼哈顿距离和切比雪夫距离的转化</a:t>
            </a:r>
          </a:p>
        </p:txBody>
      </p:sp>
      <p:sp>
        <p:nvSpPr>
          <p:cNvPr id="4" name="内容占位符 3">
            <a:extLst>
              <a:ext uri="{FF2B5EF4-FFF2-40B4-BE49-F238E27FC236}">
                <a16:creationId xmlns:a16="http://schemas.microsoft.com/office/drawing/2014/main" id="{51BC7B50-88EF-46FF-9A56-354EEA085FF6}"/>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AAF678C2-2F6C-4D50-9DB8-0E0549D115D3}"/>
              </a:ext>
            </a:extLst>
          </p:cNvPr>
          <p:cNvPicPr>
            <a:picLocks noChangeAspect="1"/>
          </p:cNvPicPr>
          <p:nvPr/>
        </p:nvPicPr>
        <p:blipFill>
          <a:blip r:embed="rId2"/>
          <a:stretch>
            <a:fillRect/>
          </a:stretch>
        </p:blipFill>
        <p:spPr>
          <a:xfrm>
            <a:off x="1011409" y="3782966"/>
            <a:ext cx="2752381" cy="2257143"/>
          </a:xfrm>
          <a:prstGeom prst="rect">
            <a:avLst/>
          </a:prstGeom>
        </p:spPr>
      </p:pic>
      <p:pic>
        <p:nvPicPr>
          <p:cNvPr id="6" name="图片 5">
            <a:extLst>
              <a:ext uri="{FF2B5EF4-FFF2-40B4-BE49-F238E27FC236}">
                <a16:creationId xmlns:a16="http://schemas.microsoft.com/office/drawing/2014/main" id="{D87A2EF1-6E8E-4ACB-BA1D-805E60F066EB}"/>
              </a:ext>
            </a:extLst>
          </p:cNvPr>
          <p:cNvPicPr>
            <a:picLocks noChangeAspect="1"/>
          </p:cNvPicPr>
          <p:nvPr/>
        </p:nvPicPr>
        <p:blipFill>
          <a:blip r:embed="rId3"/>
          <a:stretch>
            <a:fillRect/>
          </a:stretch>
        </p:blipFill>
        <p:spPr>
          <a:xfrm>
            <a:off x="5755241" y="3416300"/>
            <a:ext cx="3028571" cy="2990476"/>
          </a:xfrm>
          <a:prstGeom prst="rect">
            <a:avLst/>
          </a:prstGeom>
        </p:spPr>
      </p:pic>
    </p:spTree>
    <p:extLst>
      <p:ext uri="{BB962C8B-B14F-4D97-AF65-F5344CB8AC3E}">
        <p14:creationId xmlns:p14="http://schemas.microsoft.com/office/powerpoint/2010/main" val="4039965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29DAE60-47D4-419D-8B05-B0A8DFABB02E}"/>
                  </a:ext>
                </a:extLst>
              </p:cNvPr>
              <p:cNvSpPr>
                <a:spLocks noGrp="1"/>
              </p:cNvSpPr>
              <p:nvPr>
                <p:ph idx="1"/>
              </p:nvPr>
            </p:nvSpPr>
            <p:spPr/>
            <p:txBody>
              <a:bodyPr/>
              <a:lstStyle/>
              <a:p>
                <a:r>
                  <a:rPr lang="zh-CN" altLang="en-US" dirty="0"/>
                  <a:t>若一个大于</a:t>
                </a:r>
                <a:r>
                  <a:rPr lang="en-US" altLang="zh-CN" dirty="0"/>
                  <a:t>1</a:t>
                </a:r>
                <a:r>
                  <a:rPr lang="zh-CN" altLang="en-US" dirty="0"/>
                  <a:t>的正整数</a:t>
                </a:r>
                <a:r>
                  <a:rPr lang="en-US" altLang="zh-CN" dirty="0"/>
                  <a:t>p</a:t>
                </a:r>
                <a:r>
                  <a:rPr lang="zh-CN" altLang="en-US" dirty="0"/>
                  <a:t>，其约数只有</a:t>
                </a:r>
                <a:r>
                  <a:rPr lang="en-US" altLang="zh-CN" dirty="0"/>
                  <a:t>1</a:t>
                </a:r>
                <a:r>
                  <a:rPr lang="zh-CN" altLang="en-US" dirty="0"/>
                  <a:t>和</a:t>
                </a:r>
                <a:r>
                  <a:rPr lang="en-US" altLang="zh-CN" dirty="0"/>
                  <a:t>p</a:t>
                </a:r>
                <a:r>
                  <a:rPr lang="zh-CN" altLang="en-US" dirty="0"/>
                  <a:t>，那么称其为质数，否则是合数</a:t>
                </a:r>
                <a:endParaRPr lang="en-US" altLang="zh-CN" dirty="0"/>
              </a:p>
              <a:p>
                <a14:m>
                  <m:oMath xmlns:m="http://schemas.openxmlformats.org/officeDocument/2006/math">
                    <m:r>
                      <a:rPr lang="en-US" altLang="zh-CN" b="0" i="1" smtClean="0">
                        <a:latin typeface="Cambria Math" panose="02040503050406030204" pitchFamily="18" charset="0"/>
                      </a:rPr>
                      <m:t>𝜋</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zh-CN" altLang="en-US" i="1">
                        <a:latin typeface="Cambria Math" panose="02040503050406030204" pitchFamily="18" charset="0"/>
                      </a:rPr>
                      <m:t>表示</m:t>
                    </m:r>
                  </m:oMath>
                </a14:m>
                <a:r>
                  <a:rPr lang="zh-CN" altLang="en-US" dirty="0"/>
                  <a:t>小于等于</a:t>
                </a:r>
                <a:r>
                  <a:rPr lang="en-US" altLang="zh-CN" dirty="0"/>
                  <a:t>n</a:t>
                </a:r>
                <a:r>
                  <a:rPr lang="zh-CN" altLang="en-US" dirty="0"/>
                  <a:t>的数中素数的数量，</a:t>
                </a:r>
                <a14:m>
                  <m:oMath xmlns:m="http://schemas.openxmlformats.org/officeDocument/2006/math">
                    <m:r>
                      <a:rPr lang="en-US" altLang="zh-CN" b="0" i="1" smtClean="0">
                        <a:latin typeface="Cambria Math" panose="02040503050406030204" pitchFamily="18" charset="0"/>
                      </a:rPr>
                      <m:t>𝜋</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𝑛</m:t>
                                </m:r>
                              </m:e>
                            </m:func>
                          </m:den>
                        </m:f>
                      </m:e>
                    </m:d>
                  </m:oMath>
                </a14:m>
                <a:endParaRPr lang="en-US" altLang="zh-CN" dirty="0"/>
              </a:p>
            </p:txBody>
          </p:sp>
        </mc:Choice>
        <mc:Fallback xmlns="">
          <p:sp>
            <p:nvSpPr>
              <p:cNvPr id="2" name="内容占位符 1">
                <a:extLst>
                  <a:ext uri="{FF2B5EF4-FFF2-40B4-BE49-F238E27FC236}">
                    <a16:creationId xmlns:a16="http://schemas.microsoft.com/office/drawing/2014/main" id="{A29DAE60-47D4-419D-8B05-B0A8DFABB02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6BB5EB9-8F6F-4FC6-A26A-D078801F3068}"/>
              </a:ext>
            </a:extLst>
          </p:cNvPr>
          <p:cNvSpPr>
            <a:spLocks noGrp="1"/>
          </p:cNvSpPr>
          <p:nvPr>
            <p:ph type="ctrTitle"/>
          </p:nvPr>
        </p:nvSpPr>
        <p:spPr/>
        <p:txBody>
          <a:bodyPr/>
          <a:lstStyle/>
          <a:p>
            <a:r>
              <a:rPr lang="zh-CN" altLang="en-US" dirty="0"/>
              <a:t>素数与合数</a:t>
            </a:r>
          </a:p>
        </p:txBody>
      </p:sp>
      <p:sp>
        <p:nvSpPr>
          <p:cNvPr id="4" name="内容占位符 3">
            <a:extLst>
              <a:ext uri="{FF2B5EF4-FFF2-40B4-BE49-F238E27FC236}">
                <a16:creationId xmlns:a16="http://schemas.microsoft.com/office/drawing/2014/main" id="{2891646F-918C-47B6-8EF5-B710976F53B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13970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43EDF19-A72F-4EB4-8607-A6D1A545639B}"/>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oMath>
                  </m:oMathPara>
                </a14:m>
                <a:endParaRPr lang="en-US" altLang="zh-CN" dirty="0"/>
              </a:p>
              <a:p>
                <a:r>
                  <a:rPr lang="zh-CN" altLang="en-US" dirty="0"/>
                  <a:t>转化前的曼哈顿距离等于转化后的切比雪夫距离</a:t>
                </a:r>
                <a:endParaRPr lang="en-US" altLang="zh-CN" dirty="0"/>
              </a:p>
              <a:p>
                <a:endParaRPr lang="en-US" altLang="zh-CN" dirty="0"/>
              </a:p>
              <a:p>
                <a:pPr/>
                <a14:m>
                  <m:oMathPara xmlns:m="http://schemas.openxmlformats.org/officeDocument/2006/math">
                    <m:oMathParaPr>
                      <m:jc m:val="centerGroup"/>
                    </m:oMathParaPr>
                    <m:oMath xmlns:m="http://schemas.openxmlformats.org/officeDocument/2006/math">
                      <m:d>
                        <m:dPr>
                          <m:ctrlPr>
                            <a:rPr lang="en-US" altLang="zh-CN" i="1">
                              <a:latin typeface="Cambria Math" panose="02040503050406030204" pitchFamily="18" charset="0"/>
                            </a:rPr>
                          </m:ctrlPr>
                        </m:dPr>
                        <m:e>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𝑦</m:t>
                          </m:r>
                        </m:e>
                      </m:d>
                      <m:r>
                        <a:rPr lang="en-US" altLang="zh-CN" i="1">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𝑦</m:t>
                          </m:r>
                        </m:num>
                        <m:den>
                          <m:r>
                            <a:rPr lang="en-US" altLang="zh-CN" b="0" i="1" smtClean="0">
                              <a:latin typeface="Cambria Math" panose="02040503050406030204" pitchFamily="18" charset="0"/>
                            </a:rPr>
                            <m:t>2</m:t>
                          </m:r>
                        </m:den>
                      </m:f>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𝑥</m:t>
                          </m:r>
                          <m:r>
                            <a:rPr lang="en-US" altLang="zh-CN" b="0" i="1" smtClean="0">
                              <a:latin typeface="Cambria Math" panose="02040503050406030204" pitchFamily="18" charset="0"/>
                            </a:rPr>
                            <m:t>−</m:t>
                          </m:r>
                          <m:r>
                            <a:rPr lang="en-US" altLang="zh-CN" i="1">
                              <a:latin typeface="Cambria Math" panose="02040503050406030204" pitchFamily="18" charset="0"/>
                            </a:rPr>
                            <m:t>𝑦</m:t>
                          </m:r>
                        </m:num>
                        <m:den>
                          <m:r>
                            <a:rPr lang="en-US" altLang="zh-CN" i="1">
                              <a:latin typeface="Cambria Math" panose="02040503050406030204" pitchFamily="18" charset="0"/>
                            </a:rPr>
                            <m:t>2</m:t>
                          </m:r>
                        </m:den>
                      </m:f>
                      <m:r>
                        <a:rPr lang="en-US" altLang="zh-CN" i="1">
                          <a:latin typeface="Cambria Math" panose="02040503050406030204" pitchFamily="18" charset="0"/>
                        </a:rPr>
                        <m:t>)</m:t>
                      </m:r>
                    </m:oMath>
                  </m:oMathPara>
                </a14:m>
                <a:endParaRPr lang="en-US" altLang="zh-CN" dirty="0"/>
              </a:p>
              <a:p>
                <a:r>
                  <a:rPr lang="zh-CN" altLang="en-US" dirty="0"/>
                  <a:t>转化签的切比雪夫距离等于转化后的曼哈顿距离</a:t>
                </a:r>
                <a:endParaRPr lang="en-US" altLang="zh-CN" dirty="0"/>
              </a:p>
              <a:p>
                <a:endParaRPr lang="en-US" altLang="zh-CN" dirty="0"/>
              </a:p>
              <a:p>
                <a:r>
                  <a:rPr lang="zh-CN" altLang="en-US" dirty="0"/>
                  <a:t>曼哈顿距离的优势：横纵坐标可以一定程度上分离</a:t>
                </a:r>
                <a:endParaRPr lang="en-US" altLang="zh-CN" dirty="0"/>
              </a:p>
              <a:p>
                <a:r>
                  <a:rPr lang="zh-CN" altLang="en-US" dirty="0"/>
                  <a:t>切比雪夫距离的优势：此距离意义下的圆成正方形</a:t>
                </a:r>
              </a:p>
            </p:txBody>
          </p:sp>
        </mc:Choice>
        <mc:Fallback xmlns="">
          <p:sp>
            <p:nvSpPr>
              <p:cNvPr id="2" name="内容占位符 1">
                <a:extLst>
                  <a:ext uri="{FF2B5EF4-FFF2-40B4-BE49-F238E27FC236}">
                    <a16:creationId xmlns:a16="http://schemas.microsoft.com/office/drawing/2014/main" id="{343EDF19-A72F-4EB4-8607-A6D1A545639B}"/>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AEBE778-A8B1-4124-8E33-F020835811C9}"/>
              </a:ext>
            </a:extLst>
          </p:cNvPr>
          <p:cNvSpPr>
            <a:spLocks noGrp="1"/>
          </p:cNvSpPr>
          <p:nvPr>
            <p:ph type="ctrTitle"/>
          </p:nvPr>
        </p:nvSpPr>
        <p:spPr/>
        <p:txBody>
          <a:bodyPr/>
          <a:lstStyle/>
          <a:p>
            <a:r>
              <a:rPr lang="zh-CN" altLang="en-US" dirty="0"/>
              <a:t>曼哈顿距离和切比雪夫距离的转化</a:t>
            </a:r>
          </a:p>
        </p:txBody>
      </p:sp>
      <p:sp>
        <p:nvSpPr>
          <p:cNvPr id="4" name="内容占位符 3">
            <a:extLst>
              <a:ext uri="{FF2B5EF4-FFF2-40B4-BE49-F238E27FC236}">
                <a16:creationId xmlns:a16="http://schemas.microsoft.com/office/drawing/2014/main" id="{794155C2-93A8-49D6-875B-7E963E8D43D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62379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0BCE052-94AA-4949-B0BB-C0F690F3D7CD}"/>
              </a:ext>
            </a:extLst>
          </p:cNvPr>
          <p:cNvSpPr>
            <a:spLocks noGrp="1"/>
          </p:cNvSpPr>
          <p:nvPr>
            <p:ph idx="1"/>
          </p:nvPr>
        </p:nvSpPr>
        <p:spPr/>
        <p:txBody>
          <a:bodyPr/>
          <a:lstStyle/>
          <a:p>
            <a:r>
              <a:rPr lang="zh-CN" altLang="en-US" dirty="0"/>
              <a:t>给定</a:t>
            </a:r>
            <a:r>
              <a:rPr lang="en-US" altLang="zh-CN" dirty="0"/>
              <a:t>n</a:t>
            </a:r>
            <a:r>
              <a:rPr lang="zh-CN" altLang="en-US" dirty="0"/>
              <a:t>个点坐标</a:t>
            </a:r>
            <a:r>
              <a:rPr lang="en-US" altLang="zh-CN" dirty="0"/>
              <a:t>,</a:t>
            </a:r>
            <a:r>
              <a:rPr lang="zh-CN" altLang="en-US" dirty="0"/>
              <a:t>求</a:t>
            </a:r>
            <a:r>
              <a:rPr lang="en-US" altLang="zh-CN" dirty="0"/>
              <a:t>n</a:t>
            </a:r>
            <a:r>
              <a:rPr lang="zh-CN" altLang="en-US" dirty="0"/>
              <a:t>−</a:t>
            </a:r>
            <a:r>
              <a:rPr lang="en-US" altLang="zh-CN" dirty="0"/>
              <a:t>1</a:t>
            </a:r>
            <a:r>
              <a:rPr lang="zh-CN" altLang="en-US" dirty="0"/>
              <a:t>个点到某一个点的最小切比雪夫距离和</a:t>
            </a:r>
            <a:endParaRPr lang="en-US" altLang="zh-CN" dirty="0"/>
          </a:p>
          <a:p>
            <a:endParaRPr lang="en-US" altLang="zh-CN" dirty="0"/>
          </a:p>
          <a:p>
            <a:r>
              <a:rPr lang="zh-CN" altLang="en-US" dirty="0"/>
              <a:t>切比雪夫距离转化成曼哈顿距离</a:t>
            </a:r>
            <a:endParaRPr lang="en-US" altLang="zh-CN" dirty="0"/>
          </a:p>
          <a:p>
            <a:r>
              <a:rPr lang="zh-CN" altLang="en-US" dirty="0"/>
              <a:t>枚举到第</a:t>
            </a:r>
            <a:r>
              <a:rPr lang="en-US" altLang="zh-CN" dirty="0" err="1"/>
              <a:t>i</a:t>
            </a:r>
            <a:r>
              <a:rPr lang="zh-CN" altLang="en-US" dirty="0"/>
              <a:t>个点，横纵坐标对曼哈顿距离的贡献分别计算</a:t>
            </a:r>
            <a:endParaRPr lang="en-US" altLang="zh-CN" dirty="0"/>
          </a:p>
          <a:p>
            <a:r>
              <a:rPr lang="zh-CN" altLang="en-US" dirty="0"/>
              <a:t>分类讨论坐标比当前点小的点和坐标比当前点大的点，用前缀和</a:t>
            </a:r>
            <a:r>
              <a:rPr lang="en-US" altLang="zh-CN" dirty="0"/>
              <a:t>O(1)</a:t>
            </a:r>
            <a:r>
              <a:rPr lang="zh-CN" altLang="en-US" dirty="0"/>
              <a:t>计算到达每个点的距离和</a:t>
            </a:r>
            <a:br>
              <a:rPr lang="zh-CN" altLang="en-US" dirty="0"/>
            </a:br>
            <a:endParaRPr lang="zh-CN" altLang="en-US" dirty="0"/>
          </a:p>
        </p:txBody>
      </p:sp>
      <p:sp>
        <p:nvSpPr>
          <p:cNvPr id="3" name="标题 2">
            <a:extLst>
              <a:ext uri="{FF2B5EF4-FFF2-40B4-BE49-F238E27FC236}">
                <a16:creationId xmlns:a16="http://schemas.microsoft.com/office/drawing/2014/main" id="{E5083C66-6772-4044-A19F-ED4678CD54A3}"/>
              </a:ext>
            </a:extLst>
          </p:cNvPr>
          <p:cNvSpPr>
            <a:spLocks noGrp="1"/>
          </p:cNvSpPr>
          <p:nvPr>
            <p:ph type="ctrTitle"/>
          </p:nvPr>
        </p:nvSpPr>
        <p:spPr/>
        <p:txBody>
          <a:bodyPr/>
          <a:lstStyle/>
          <a:p>
            <a:r>
              <a:rPr lang="en-US" altLang="zh-CN" dirty="0"/>
              <a:t>BZOJ3170</a:t>
            </a:r>
            <a:endParaRPr lang="zh-CN" altLang="en-US" dirty="0"/>
          </a:p>
        </p:txBody>
      </p:sp>
      <p:sp>
        <p:nvSpPr>
          <p:cNvPr id="4" name="内容占位符 3">
            <a:extLst>
              <a:ext uri="{FF2B5EF4-FFF2-40B4-BE49-F238E27FC236}">
                <a16:creationId xmlns:a16="http://schemas.microsoft.com/office/drawing/2014/main" id="{48B1089E-1004-44FF-889C-23073854912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93474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fade">
                                      <p:cBhvr>
                                        <p:cTn id="12" dur="500"/>
                                        <p:tgtEl>
                                          <p:spTgt spid="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animEffect transition="in" filter="fade">
                                      <p:cBhvr>
                                        <p:cTn id="17" dur="500"/>
                                        <p:tgtEl>
                                          <p:spTgt spid="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4" end="4"/>
                                            </p:txEl>
                                          </p:spTgt>
                                        </p:tgtEl>
                                        <p:attrNameLst>
                                          <p:attrName>style.visibility</p:attrName>
                                        </p:attrNameLst>
                                      </p:cBhvr>
                                      <p:to>
                                        <p:strVal val="visible"/>
                                      </p:to>
                                    </p:set>
                                    <p:animEffect transition="in" filter="fade">
                                      <p:cBhvr>
                                        <p:cTn id="22"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224E5A1-97C4-431C-81F3-95FFB323D06E}"/>
                  </a:ext>
                </a:extLst>
              </p:cNvPr>
              <p:cNvSpPr>
                <a:spLocks noGrp="1"/>
              </p:cNvSpPr>
              <p:nvPr>
                <p:ph idx="1"/>
              </p:nvPr>
            </p:nvSpPr>
            <p:spPr/>
            <p:txBody>
              <a:bodyPr>
                <a:normAutofit fontScale="92500"/>
              </a:bodyPr>
              <a:lstStyle/>
              <a:p>
                <a:r>
                  <a:rPr lang="zh-CN" altLang="en-US" dirty="0"/>
                  <a:t>用于对大组合数取模</a:t>
                </a:r>
                <a:endParaRPr lang="en-US" altLang="zh-CN" dirty="0"/>
              </a:p>
              <a:p>
                <a:pPr/>
                <a14:m>
                  <m:oMathPara xmlns:m="http://schemas.openxmlformats.org/officeDocument/2006/math">
                    <m:oMathParaPr>
                      <m:jc m:val="centerGroup"/>
                    </m:oMathParaPr>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𝑚</m:t>
                          </m:r>
                        </m:sup>
                      </m:sSubSup>
                      <m:r>
                        <a:rPr lang="en-US" altLang="zh-CN" b="0" i="1" smtClean="0">
                          <a:latin typeface="Cambria Math" panose="02040503050406030204" pitchFamily="18" charset="0"/>
                        </a:rPr>
                        <m:t> </m:t>
                      </m:r>
                      <m:r>
                        <m:rPr>
                          <m:sty m:val="p"/>
                        </m:rPr>
                        <a:rPr lang="en-US" altLang="zh-CN" i="1">
                          <a:latin typeface="Cambria Math" panose="02040503050406030204" pitchFamily="18" charset="0"/>
                        </a:rPr>
                        <m:t>mod</m:t>
                      </m:r>
                      <m:r>
                        <a:rPr lang="en-US" altLang="zh-CN" b="0" i="1" smtClean="0">
                          <a:latin typeface="Cambria Math" panose="02040503050406030204" pitchFamily="18" charset="0"/>
                        </a:rPr>
                        <m:t> </m:t>
                      </m:r>
                      <m:r>
                        <a:rPr lang="en-US" altLang="zh-CN" b="0" i="1" smtClean="0">
                          <a:latin typeface="Cambria Math" panose="02040503050406030204" pitchFamily="18" charset="0"/>
                        </a:rPr>
                        <m:t>𝑝</m:t>
                      </m:r>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𝑝</m:t>
                          </m:r>
                        </m:sub>
                        <m:sup>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en-US" altLang="zh-CN" b="0" i="1" smtClean="0">
                              <a:latin typeface="Cambria Math" panose="02040503050406030204" pitchFamily="18" charset="0"/>
                            </a:rPr>
                            <m:t>𝑝</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𝑝</m:t>
                          </m:r>
                        </m:sub>
                        <m:sup>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en-US" altLang="zh-CN" b="0" i="1" smtClean="0">
                              <a:latin typeface="Cambria Math" panose="02040503050406030204" pitchFamily="18" charset="0"/>
                            </a:rPr>
                            <m:t>𝑝</m:t>
                          </m:r>
                        </m:sup>
                      </m:sSubSup>
                      <m:r>
                        <a:rPr lang="en-US" altLang="zh-CN" b="0" i="1" smtClean="0">
                          <a:latin typeface="Cambria Math" panose="02040503050406030204" pitchFamily="18" charset="0"/>
                        </a:rPr>
                        <m:t> </m:t>
                      </m:r>
                      <m:r>
                        <m:rPr>
                          <m:sty m:val="p"/>
                        </m:rPr>
                        <a:rPr lang="en-US" altLang="zh-CN" i="1">
                          <a:latin typeface="Cambria Math" panose="02040503050406030204" pitchFamily="18" charset="0"/>
                        </a:rPr>
                        <m:t>mo</m:t>
                      </m:r>
                      <m:r>
                        <m:rPr>
                          <m:sty m:val="p"/>
                        </m:rPr>
                        <a:rPr lang="en-US" altLang="zh-CN" i="1" smtClean="0">
                          <a:latin typeface="Cambria Math" panose="02040503050406030204" pitchFamily="18" charset="0"/>
                        </a:rPr>
                        <m:t>d</m:t>
                      </m:r>
                      <m:r>
                        <a:rPr lang="en-US" altLang="zh-CN" b="0" i="1" smtClean="0">
                          <a:latin typeface="Cambria Math" panose="02040503050406030204" pitchFamily="18" charset="0"/>
                        </a:rPr>
                        <m:t> </m:t>
                      </m:r>
                      <m:r>
                        <a:rPr lang="en-US" altLang="zh-CN" b="0" i="1" smtClean="0">
                          <a:latin typeface="Cambria Math" panose="02040503050406030204" pitchFamily="18" charset="0"/>
                        </a:rPr>
                        <m:t>𝑝</m:t>
                      </m:r>
                    </m:oMath>
                  </m:oMathPara>
                </a14:m>
                <a:endParaRPr lang="en-US" altLang="zh-CN" dirty="0"/>
              </a:p>
              <a:p>
                <a:r>
                  <a:rPr lang="zh-CN" altLang="en-US" dirty="0"/>
                  <a:t>其中</a:t>
                </a:r>
                <a:r>
                  <a:rPr lang="en-US" altLang="zh-CN" dirty="0"/>
                  <a:t>p</a:t>
                </a:r>
                <a:r>
                  <a:rPr lang="zh-CN" altLang="en-US" dirty="0"/>
                  <a:t>是个质数</a:t>
                </a:r>
                <a:endParaRPr lang="en-US" altLang="zh-CN" dirty="0"/>
              </a:p>
              <a:p>
                <a:r>
                  <a:rPr lang="zh-CN" altLang="en-US" dirty="0"/>
                  <a:t>前者若仍过大则递归计算</a:t>
                </a:r>
                <a:endParaRPr lang="en-US" altLang="zh-CN" dirty="0"/>
              </a:p>
              <a:p>
                <a:r>
                  <a:rPr lang="zh-CN" altLang="en-US" dirty="0"/>
                  <a:t>另一种形式：</a:t>
                </a:r>
                <a:endParaRPr lang="en-US" altLang="zh-CN" dirty="0"/>
              </a:p>
              <a:p>
                <a:pPr/>
                <a14:m>
                  <m:oMathPara xmlns:m="http://schemas.openxmlformats.org/officeDocument/2006/math">
                    <m:oMathParaPr>
                      <m:jc m:val="centerGroup"/>
                    </m:oMathParaPr>
                    <m:oMath xmlns:m="http://schemas.openxmlformats.org/officeDocument/2006/math">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𝑛</m:t>
                          </m:r>
                        </m:sub>
                        <m:sup>
                          <m:r>
                            <a:rPr lang="en-US" altLang="zh-CN" i="1">
                              <a:latin typeface="Cambria Math" panose="02040503050406030204" pitchFamily="18" charset="0"/>
                            </a:rPr>
                            <m:t>𝑚</m:t>
                          </m:r>
                        </m:sup>
                      </m:sSubSup>
                      <m:r>
                        <a:rPr lang="en-US" altLang="zh-CN" i="1">
                          <a:latin typeface="Cambria Math" panose="02040503050406030204" pitchFamily="18" charset="0"/>
                        </a:rPr>
                        <m:t> </m:t>
                      </m:r>
                      <m:r>
                        <m:rPr>
                          <m:sty m:val="p"/>
                        </m:rPr>
                        <a:rPr lang="en-US" altLang="zh-CN" i="1">
                          <a:latin typeface="Cambria Math" panose="02040503050406030204" pitchFamily="18" charset="0"/>
                        </a:rPr>
                        <m:t>mod</m:t>
                      </m:r>
                      <m:r>
                        <a:rPr lang="en-US" altLang="zh-CN" i="1">
                          <a:latin typeface="Cambria Math" panose="02040503050406030204" pitchFamily="18" charset="0"/>
                        </a:rPr>
                        <m:t> </m:t>
                      </m:r>
                      <m:r>
                        <a:rPr lang="en-US" altLang="zh-CN" i="1">
                          <a:latin typeface="Cambria Math" panose="02040503050406030204" pitchFamily="18" charset="0"/>
                        </a:rPr>
                        <m:t>𝑝</m:t>
                      </m:r>
                      <m:r>
                        <a:rPr lang="en-US" altLang="zh-CN" i="1">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𝑛</m:t>
                              </m:r>
                            </m:e>
                            <m:sub>
                              <m:r>
                                <a:rPr lang="en-US" altLang="zh-CN" b="0" i="1" smtClean="0">
                                  <a:latin typeface="Cambria Math" panose="02040503050406030204" pitchFamily="18" charset="0"/>
                                </a:rPr>
                                <m:t>1</m:t>
                              </m:r>
                            </m:sub>
                          </m:sSub>
                        </m:sub>
                        <m:sup>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1</m:t>
                              </m:r>
                            </m:sub>
                          </m:sSub>
                        </m:sup>
                      </m:sSubSup>
                      <m:r>
                        <a:rPr lang="en-US" altLang="zh-CN" b="0" i="1" smtClean="0">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𝑛</m:t>
                              </m:r>
                            </m:e>
                            <m:sub>
                              <m:r>
                                <a:rPr lang="en-US" altLang="zh-CN" b="0" i="1" smtClean="0">
                                  <a:latin typeface="Cambria Math" panose="02040503050406030204" pitchFamily="18" charset="0"/>
                                </a:rPr>
                                <m:t>2</m:t>
                              </m:r>
                            </m:sub>
                          </m:sSub>
                        </m:sub>
                        <m:sup>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b="0" i="1" smtClean="0">
                                  <a:latin typeface="Cambria Math" panose="02040503050406030204" pitchFamily="18" charset="0"/>
                                </a:rPr>
                                <m:t>2</m:t>
                              </m:r>
                            </m:sub>
                          </m:sSub>
                        </m:sup>
                      </m:sSubSup>
                      <m:r>
                        <a:rPr lang="en-US" altLang="zh-CN" b="0" i="1" smtClean="0">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sSub>
                            <m:sSubPr>
                              <m:ctrlPr>
                                <a:rPr lang="en-US" altLang="zh-CN" i="1">
                                  <a:latin typeface="Cambria Math" panose="02040503050406030204" pitchFamily="18" charset="0"/>
                                </a:rPr>
                              </m:ctrlPr>
                            </m:sSubPr>
                            <m:e>
                              <m:r>
                                <a:rPr lang="en-US" altLang="zh-CN" i="1">
                                  <a:latin typeface="Cambria Math" panose="02040503050406030204" pitchFamily="18" charset="0"/>
                                </a:rPr>
                                <m:t>𝑛</m:t>
                              </m:r>
                            </m:e>
                            <m:sub>
                              <m:r>
                                <a:rPr lang="en-US" altLang="zh-CN" b="0" i="1" smtClean="0">
                                  <a:latin typeface="Cambria Math" panose="02040503050406030204" pitchFamily="18" charset="0"/>
                                </a:rPr>
                                <m:t>𝑘</m:t>
                              </m:r>
                            </m:sub>
                          </m:sSub>
                        </m:sub>
                        <m:sup>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b="0" i="1" smtClean="0">
                                  <a:latin typeface="Cambria Math" panose="02040503050406030204" pitchFamily="18" charset="0"/>
                                </a:rPr>
                                <m:t>𝑘</m:t>
                              </m:r>
                            </m:sub>
                          </m:sSub>
                        </m:sup>
                      </m:sSubSup>
                      <m:r>
                        <m:rPr>
                          <m:sty m:val="p"/>
                        </m:rPr>
                        <a:rPr lang="en-US" altLang="zh-CN" i="1">
                          <a:latin typeface="Cambria Math" panose="02040503050406030204" pitchFamily="18" charset="0"/>
                        </a:rPr>
                        <m:t>mod</m:t>
                      </m:r>
                      <m:r>
                        <a:rPr lang="en-US" altLang="zh-CN" i="1">
                          <a:latin typeface="Cambria Math" panose="02040503050406030204" pitchFamily="18" charset="0"/>
                        </a:rPr>
                        <m:t> </m:t>
                      </m:r>
                      <m:r>
                        <a:rPr lang="en-US" altLang="zh-CN" i="1">
                          <a:latin typeface="Cambria Math" panose="02040503050406030204" pitchFamily="18" charset="0"/>
                        </a:rPr>
                        <m:t>𝑝</m:t>
                      </m:r>
                    </m:oMath>
                  </m:oMathPara>
                </a14:m>
                <a:endParaRPr lang="en-US" altLang="zh-CN" dirty="0"/>
              </a:p>
              <a:p>
                <a:r>
                  <a:rPr lang="zh-CN" altLang="en-US" dirty="0"/>
                  <a:t>其中</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𝑛</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𝑖</m:t>
                        </m:r>
                      </m:sub>
                    </m:sSub>
                  </m:oMath>
                </a14:m>
                <a:r>
                  <a:rPr lang="zh-CN" altLang="en-US" dirty="0"/>
                  <a:t>是</a:t>
                </a:r>
                <a:r>
                  <a:rPr lang="en-US" altLang="zh-CN" dirty="0"/>
                  <a:t>n</a:t>
                </a:r>
                <a:r>
                  <a:rPr lang="zh-CN" altLang="en-US" dirty="0"/>
                  <a:t>、</a:t>
                </a:r>
                <a:r>
                  <a:rPr lang="en-US" altLang="zh-CN" dirty="0"/>
                  <a:t>m</a:t>
                </a:r>
                <a:r>
                  <a:rPr lang="zh-CN" altLang="en-US" dirty="0"/>
                  <a:t>在</a:t>
                </a:r>
                <a:r>
                  <a:rPr lang="en-US" altLang="zh-CN" dirty="0">
                    <a:solidFill>
                      <a:srgbClr val="FFCC00"/>
                    </a:solidFill>
                  </a:rPr>
                  <a:t>p</a:t>
                </a:r>
                <a:r>
                  <a:rPr lang="zh-CN" altLang="en-US" dirty="0">
                    <a:solidFill>
                      <a:srgbClr val="FFCC00"/>
                    </a:solidFill>
                  </a:rPr>
                  <a:t>进制</a:t>
                </a:r>
                <a:r>
                  <a:rPr lang="zh-CN" altLang="en-US" dirty="0"/>
                  <a:t>下的各个位上的数字</a:t>
                </a:r>
                <a:r>
                  <a:rPr lang="en-US" altLang="zh-CN" dirty="0"/>
                  <a:t>(</a:t>
                </a:r>
                <a:r>
                  <a:rPr lang="zh-CN" altLang="en-US" dirty="0"/>
                  <a:t>常与数论知识联系</a:t>
                </a:r>
                <a:r>
                  <a:rPr lang="en-US" altLang="zh-CN" dirty="0"/>
                  <a:t>)</a:t>
                </a:r>
                <a:endParaRPr lang="zh-CN" altLang="en-US" dirty="0"/>
              </a:p>
            </p:txBody>
          </p:sp>
        </mc:Choice>
        <mc:Fallback xmlns="">
          <p:sp>
            <p:nvSpPr>
              <p:cNvPr id="2" name="内容占位符 1">
                <a:extLst>
                  <a:ext uri="{FF2B5EF4-FFF2-40B4-BE49-F238E27FC236}">
                    <a16:creationId xmlns:a16="http://schemas.microsoft.com/office/drawing/2014/main" id="{0224E5A1-97C4-431C-81F3-95FFB323D06E}"/>
                  </a:ext>
                </a:extLst>
              </p:cNvPr>
              <p:cNvSpPr>
                <a:spLocks noGrp="1" noRot="1" noChangeAspect="1" noMove="1" noResize="1" noEditPoints="1" noAdjustHandles="1" noChangeArrowheads="1" noChangeShapeType="1" noTextEdit="1"/>
              </p:cNvSpPr>
              <p:nvPr>
                <p:ph idx="1"/>
              </p:nvPr>
            </p:nvSpPr>
            <p:spPr>
              <a:blipFill>
                <a:blip r:embed="rId2"/>
                <a:stretch>
                  <a:fillRect l="-1043"/>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279254C-4205-4027-BD5B-331A1E8C4FA4}"/>
              </a:ext>
            </a:extLst>
          </p:cNvPr>
          <p:cNvSpPr>
            <a:spLocks noGrp="1"/>
          </p:cNvSpPr>
          <p:nvPr>
            <p:ph type="ctrTitle"/>
          </p:nvPr>
        </p:nvSpPr>
        <p:spPr/>
        <p:txBody>
          <a:bodyPr/>
          <a:lstStyle/>
          <a:p>
            <a:r>
              <a:rPr lang="zh-CN" altLang="en-US" dirty="0"/>
              <a:t>卢卡斯定理</a:t>
            </a:r>
          </a:p>
        </p:txBody>
      </p:sp>
      <p:sp>
        <p:nvSpPr>
          <p:cNvPr id="4" name="内容占位符 3">
            <a:extLst>
              <a:ext uri="{FF2B5EF4-FFF2-40B4-BE49-F238E27FC236}">
                <a16:creationId xmlns:a16="http://schemas.microsoft.com/office/drawing/2014/main" id="{3BB589C6-061D-4859-8E29-0FF6D7903C3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248631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2462B66-B464-4B22-BA03-2A1BAC637EF4}"/>
              </a:ext>
            </a:extLst>
          </p:cNvPr>
          <p:cNvSpPr>
            <a:spLocks noGrp="1"/>
          </p:cNvSpPr>
          <p:nvPr>
            <p:ph idx="1"/>
          </p:nvPr>
        </p:nvSpPr>
        <p:spPr/>
        <p:txBody>
          <a:bodyPr/>
          <a:lstStyle/>
          <a:p>
            <a:r>
              <a:rPr lang="zh-CN" altLang="en-US" dirty="0"/>
              <a:t>将一个状态映射到一个空间中的一点</a:t>
            </a:r>
            <a:endParaRPr lang="en-US" altLang="zh-CN" dirty="0"/>
          </a:p>
          <a:p>
            <a:r>
              <a:rPr lang="zh-CN" altLang="en-US" dirty="0"/>
              <a:t>例如：线性规划、相空间</a:t>
            </a:r>
            <a:endParaRPr lang="en-US" altLang="zh-CN" dirty="0"/>
          </a:p>
          <a:p>
            <a:r>
              <a:rPr lang="zh-CN" altLang="en-US" dirty="0"/>
              <a:t>推荐食用：</a:t>
            </a:r>
            <a:r>
              <a:rPr lang="zh-CN" altLang="en-US" dirty="0">
                <a:hlinkClick r:id="rId2"/>
              </a:rPr>
              <a:t>为什么方块碰撞能够用来计算</a:t>
            </a:r>
            <a:r>
              <a:rPr lang="el-GR" altLang="zh-CN" dirty="0">
                <a:hlinkClick r:id="rId2"/>
              </a:rPr>
              <a:t>π</a:t>
            </a:r>
            <a:r>
              <a:rPr lang="zh-CN" altLang="el-GR" dirty="0">
                <a:hlinkClick r:id="rId2"/>
              </a:rPr>
              <a:t>？</a:t>
            </a:r>
            <a:r>
              <a:rPr lang="el-GR" altLang="zh-CN" dirty="0">
                <a:hlinkClick r:id="rId2"/>
              </a:rPr>
              <a:t>-3</a:t>
            </a:r>
            <a:r>
              <a:rPr lang="en-US" altLang="zh-CN" dirty="0">
                <a:hlinkClick r:id="rId2"/>
              </a:rPr>
              <a:t>Blue1Brown</a:t>
            </a:r>
            <a:endParaRPr lang="zh-CN" altLang="en-US" dirty="0"/>
          </a:p>
        </p:txBody>
      </p:sp>
      <p:sp>
        <p:nvSpPr>
          <p:cNvPr id="3" name="标题 2">
            <a:extLst>
              <a:ext uri="{FF2B5EF4-FFF2-40B4-BE49-F238E27FC236}">
                <a16:creationId xmlns:a16="http://schemas.microsoft.com/office/drawing/2014/main" id="{34168078-3277-4D86-AB73-7267D2CE7BD2}"/>
              </a:ext>
            </a:extLst>
          </p:cNvPr>
          <p:cNvSpPr>
            <a:spLocks noGrp="1"/>
          </p:cNvSpPr>
          <p:nvPr>
            <p:ph type="ctrTitle"/>
          </p:nvPr>
        </p:nvSpPr>
        <p:spPr/>
        <p:txBody>
          <a:bodyPr/>
          <a:lstStyle/>
          <a:p>
            <a:r>
              <a:rPr lang="zh-CN" altLang="en-US" dirty="0"/>
              <a:t>数形结合的思想</a:t>
            </a:r>
          </a:p>
        </p:txBody>
      </p:sp>
      <p:sp>
        <p:nvSpPr>
          <p:cNvPr id="4" name="内容占位符 3">
            <a:extLst>
              <a:ext uri="{FF2B5EF4-FFF2-40B4-BE49-F238E27FC236}">
                <a16:creationId xmlns:a16="http://schemas.microsoft.com/office/drawing/2014/main" id="{B8BD6EC7-F7CC-428E-883A-80AF163A764F}"/>
              </a:ext>
            </a:extLst>
          </p:cNvPr>
          <p:cNvSpPr>
            <a:spLocks noGrp="1"/>
          </p:cNvSpPr>
          <p:nvPr>
            <p:ph sz="quarter" idx="10"/>
          </p:nvPr>
        </p:nvSpPr>
        <p:spPr/>
        <p:txBody>
          <a:bodyPr/>
          <a:lstStyle/>
          <a:p>
            <a:endParaRPr lang="zh-CN" altLang="en-US"/>
          </a:p>
        </p:txBody>
      </p:sp>
      <p:pic>
        <p:nvPicPr>
          <p:cNvPr id="17410" name="Picture 2" descr="https://upload.wikimedia.org/wikipedia/commons/8/87/Focal_stability.png">
            <a:extLst>
              <a:ext uri="{FF2B5EF4-FFF2-40B4-BE49-F238E27FC236}">
                <a16:creationId xmlns:a16="http://schemas.microsoft.com/office/drawing/2014/main" id="{6F9BC9AF-50A6-4012-9052-C125172CC7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59480" y="1742209"/>
            <a:ext cx="2631558" cy="21381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68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0D56D82-BC95-473B-9353-11085C47C6A1}"/>
                  </a:ext>
                </a:extLst>
              </p:cNvPr>
              <p:cNvSpPr>
                <a:spLocks noGrp="1"/>
              </p:cNvSpPr>
              <p:nvPr>
                <p:ph idx="1"/>
              </p:nvPr>
            </p:nvSpPr>
            <p:spPr/>
            <p:txBody>
              <a:bodyPr/>
              <a:lstStyle/>
              <a:p>
                <a:r>
                  <a:rPr lang="zh-CN" altLang="en-US" dirty="0"/>
                  <a:t>给出若干横坐标不相同的点</a:t>
                </a:r>
                <a14:m>
                  <m:oMath xmlns:m="http://schemas.openxmlformats.org/officeDocument/2006/math">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0</m:t>
                            </m:r>
                          </m:sub>
                        </m:sSub>
                      </m:e>
                    </m:d>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oMath>
                </a14:m>
                <a:endParaRPr lang="en-US" altLang="zh-CN" dirty="0"/>
              </a:p>
              <a:p>
                <a:r>
                  <a:rPr lang="zh-CN" altLang="en-US" dirty="0"/>
                  <a:t>求一个多项式能穿过所有这些点</a:t>
                </a:r>
              </a:p>
            </p:txBody>
          </p:sp>
        </mc:Choice>
        <mc:Fallback xmlns="">
          <p:sp>
            <p:nvSpPr>
              <p:cNvPr id="2" name="内容占位符 1">
                <a:extLst>
                  <a:ext uri="{FF2B5EF4-FFF2-40B4-BE49-F238E27FC236}">
                    <a16:creationId xmlns:a16="http://schemas.microsoft.com/office/drawing/2014/main" id="{50D56D82-BC95-473B-9353-11085C47C6A1}"/>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D45ECE7-9DBD-4D9D-B8C8-D8EFBA3896ED}"/>
              </a:ext>
            </a:extLst>
          </p:cNvPr>
          <p:cNvSpPr>
            <a:spLocks noGrp="1"/>
          </p:cNvSpPr>
          <p:nvPr>
            <p:ph type="ctrTitle"/>
          </p:nvPr>
        </p:nvSpPr>
        <p:spPr/>
        <p:txBody>
          <a:bodyPr/>
          <a:lstStyle/>
          <a:p>
            <a:r>
              <a:rPr lang="zh-CN" altLang="en-US" dirty="0"/>
              <a:t>拉格朗日插值</a:t>
            </a:r>
          </a:p>
        </p:txBody>
      </p:sp>
      <p:sp>
        <p:nvSpPr>
          <p:cNvPr id="4" name="内容占位符 3">
            <a:extLst>
              <a:ext uri="{FF2B5EF4-FFF2-40B4-BE49-F238E27FC236}">
                <a16:creationId xmlns:a16="http://schemas.microsoft.com/office/drawing/2014/main" id="{60C03DEB-B22B-4F99-8613-9FD87C18A7D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353249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0D56D82-BC95-473B-9353-11085C47C6A1}"/>
                  </a:ext>
                </a:extLst>
              </p:cNvPr>
              <p:cNvSpPr>
                <a:spLocks noGrp="1"/>
              </p:cNvSpPr>
              <p:nvPr>
                <p:ph idx="1"/>
              </p:nvPr>
            </p:nvSpPr>
            <p:spPr/>
            <p:txBody>
              <a:bodyPr/>
              <a:lstStyle/>
              <a:p>
                <a:r>
                  <a:rPr lang="zh-CN" altLang="en-US" dirty="0"/>
                  <a:t>给出若干横坐标不相同的点</a:t>
                </a:r>
                <a14:m>
                  <m:oMath xmlns:m="http://schemas.openxmlformats.org/officeDocument/2006/math">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0</m:t>
                            </m:r>
                          </m:sub>
                        </m:sSub>
                      </m:e>
                    </m:d>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oMath>
                </a14:m>
                <a:endParaRPr lang="en-US" altLang="zh-CN" dirty="0"/>
              </a:p>
              <a:p>
                <a:r>
                  <a:rPr lang="zh-CN" altLang="en-US" dirty="0"/>
                  <a:t>求一个多项式能穿过所有这些点</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sup>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Sub>
                        </m:e>
                      </m:nary>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𝑗</m:t>
                          </m:r>
                          <m:r>
                            <a:rPr lang="en-US" altLang="zh-CN" b="0" i="1" smtClean="0">
                              <a:latin typeface="Cambria Math" panose="02040503050406030204" pitchFamily="18" charset="0"/>
                            </a:rPr>
                            <m:t>=0,</m:t>
                          </m:r>
                          <m:r>
                            <a:rPr lang="en-US" altLang="zh-CN" b="0" i="1" smtClean="0">
                              <a:latin typeface="Cambria Math" panose="02040503050406030204" pitchFamily="18" charset="0"/>
                            </a:rPr>
                            <m:t>𝑗</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𝑛</m:t>
                          </m:r>
                        </m:sup>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num>
                            <m:den>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den>
                          </m:f>
                        </m:e>
                      </m:nary>
                    </m:oMath>
                  </m:oMathPara>
                </a14:m>
                <a:endParaRPr lang="zh-CN" altLang="en-US" dirty="0"/>
              </a:p>
            </p:txBody>
          </p:sp>
        </mc:Choice>
        <mc:Fallback xmlns="">
          <p:sp>
            <p:nvSpPr>
              <p:cNvPr id="2" name="内容占位符 1">
                <a:extLst>
                  <a:ext uri="{FF2B5EF4-FFF2-40B4-BE49-F238E27FC236}">
                    <a16:creationId xmlns:a16="http://schemas.microsoft.com/office/drawing/2014/main" id="{50D56D82-BC95-473B-9353-11085C47C6A1}"/>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D45ECE7-9DBD-4D9D-B8C8-D8EFBA3896ED}"/>
              </a:ext>
            </a:extLst>
          </p:cNvPr>
          <p:cNvSpPr>
            <a:spLocks noGrp="1"/>
          </p:cNvSpPr>
          <p:nvPr>
            <p:ph type="ctrTitle"/>
          </p:nvPr>
        </p:nvSpPr>
        <p:spPr/>
        <p:txBody>
          <a:bodyPr/>
          <a:lstStyle/>
          <a:p>
            <a:r>
              <a:rPr lang="zh-CN" altLang="en-US" dirty="0"/>
              <a:t>拉格朗日插值</a:t>
            </a:r>
          </a:p>
        </p:txBody>
      </p:sp>
      <p:sp>
        <p:nvSpPr>
          <p:cNvPr id="4" name="内容占位符 3">
            <a:extLst>
              <a:ext uri="{FF2B5EF4-FFF2-40B4-BE49-F238E27FC236}">
                <a16:creationId xmlns:a16="http://schemas.microsoft.com/office/drawing/2014/main" id="{60C03DEB-B22B-4F99-8613-9FD87C18A7D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774980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8939B0B-0632-4473-8B91-3E65CAB9E54C}"/>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r>
                        <a:rPr lang="en-US" altLang="zh-CN" i="1" smtClean="0">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sSub>
                            <m:sSubPr>
                              <m:ctrlPr>
                                <a:rPr lang="en-US"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sub>
                          </m:sSub>
                        </m:e>
                      </m:nary>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=0,</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𝑖</m:t>
                          </m:r>
                        </m:sub>
                        <m:sup>
                          <m:r>
                            <a:rPr lang="en-US" altLang="zh-CN" i="1">
                              <a:latin typeface="Cambria Math" panose="02040503050406030204" pitchFamily="18" charset="0"/>
                            </a:rPr>
                            <m:t>𝑛</m:t>
                          </m:r>
                        </m:sup>
                        <m:e>
                          <m:f>
                            <m:fPr>
                              <m:ctrlPr>
                                <a:rPr lang="en-US" altLang="zh-CN" i="1">
                                  <a:latin typeface="Cambria Math" panose="02040503050406030204" pitchFamily="18" charset="0"/>
                                </a:rPr>
                              </m:ctrlPr>
                            </m:fPr>
                            <m:num>
                              <m:r>
                                <a:rPr lang="en-US" altLang="zh-CN" i="1">
                                  <a:latin typeface="Cambria Math" panose="02040503050406030204" pitchFamily="18" charset="0"/>
                                </a:rPr>
                                <m:t>𝑥</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num>
                            <m:den>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den>
                          </m:f>
                        </m:e>
                      </m:nary>
                    </m:oMath>
                  </m:oMathPara>
                </a14:m>
                <a:endParaRPr lang="en-US" altLang="zh-CN" dirty="0"/>
              </a:p>
              <a:p>
                <a:endParaRPr lang="en-US" altLang="zh-CN" dirty="0"/>
              </a:p>
              <a:p>
                <a:r>
                  <a:rPr lang="zh-CN" altLang="en-US" dirty="0"/>
                  <a:t>观察</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=0,</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𝑖</m:t>
                        </m:r>
                      </m:sub>
                      <m:sup>
                        <m:r>
                          <a:rPr lang="en-US" altLang="zh-CN" i="1">
                            <a:latin typeface="Cambria Math" panose="02040503050406030204" pitchFamily="18" charset="0"/>
                          </a:rPr>
                          <m:t>𝑛</m:t>
                        </m:r>
                      </m:sup>
                      <m:e>
                        <m:f>
                          <m:fPr>
                            <m:ctrlPr>
                              <a:rPr lang="en-US" altLang="zh-CN" i="1">
                                <a:latin typeface="Cambria Math" panose="02040503050406030204" pitchFamily="18" charset="0"/>
                              </a:rPr>
                            </m:ctrlPr>
                          </m:fPr>
                          <m:num>
                            <m:r>
                              <a:rPr lang="en-US" altLang="zh-CN" i="1">
                                <a:latin typeface="Cambria Math" panose="02040503050406030204" pitchFamily="18" charset="0"/>
                              </a:rPr>
                              <m:t>𝑥</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num>
                          <m:den>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den>
                        </m:f>
                      </m:e>
                    </m:nary>
                  </m:oMath>
                </a14:m>
                <a:endParaRPr lang="en-US" altLang="zh-CN" i="1" dirty="0">
                  <a:latin typeface="Cambria Math" panose="02040503050406030204" pitchFamily="18" charset="0"/>
                </a:endParaRPr>
              </a:p>
              <a:p>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r>
                      <a:rPr lang="zh-CN" altLang="en-US" i="1">
                        <a:latin typeface="Cambria Math" panose="02040503050406030204" pitchFamily="18" charset="0"/>
                      </a:rPr>
                      <m:t>时</m:t>
                    </m:r>
                  </m:oMath>
                </a14:m>
                <a:r>
                  <a:rPr lang="zh-CN" altLang="en-US" dirty="0"/>
                  <a:t>，对于任意</a:t>
                </a:r>
                <a14:m>
                  <m:oMath xmlns:m="http://schemas.openxmlformats.org/officeDocument/2006/math">
                    <m:r>
                      <a:rPr lang="en-US" altLang="zh-CN" b="0" i="1" smtClean="0">
                        <a:latin typeface="Cambria Math" panose="02040503050406030204" pitchFamily="18" charset="0"/>
                      </a:rPr>
                      <m:t>𝑗</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𝑥</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num>
                      <m:den>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den>
                    </m:f>
                    <m:r>
                      <a:rPr lang="en-US" altLang="zh-CN" b="0" i="1" smtClean="0">
                        <a:latin typeface="Cambria Math" panose="02040503050406030204" pitchFamily="18" charset="0"/>
                      </a:rPr>
                      <m:t>=1,</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=0,</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𝑖</m:t>
                        </m:r>
                      </m:sub>
                      <m:sup>
                        <m:r>
                          <a:rPr lang="en-US" altLang="zh-CN" i="1">
                            <a:latin typeface="Cambria Math" panose="02040503050406030204" pitchFamily="18" charset="0"/>
                          </a:rPr>
                          <m:t>𝑛</m:t>
                        </m:r>
                      </m:sup>
                      <m:e>
                        <m:f>
                          <m:fPr>
                            <m:ctrlPr>
                              <a:rPr lang="en-US" altLang="zh-CN" i="1">
                                <a:latin typeface="Cambria Math" panose="02040503050406030204" pitchFamily="18" charset="0"/>
                              </a:rPr>
                            </m:ctrlPr>
                          </m:fPr>
                          <m:num>
                            <m:r>
                              <a:rPr lang="en-US" altLang="zh-CN" i="1">
                                <a:latin typeface="Cambria Math" panose="02040503050406030204" pitchFamily="18" charset="0"/>
                              </a:rPr>
                              <m:t>𝑥</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num>
                          <m:den>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den>
                        </m:f>
                      </m:e>
                    </m:nary>
                    <m:r>
                      <a:rPr lang="en-US" altLang="zh-CN" b="0" i="1" smtClean="0">
                        <a:latin typeface="Cambria Math" panose="02040503050406030204" pitchFamily="18" charset="0"/>
                      </a:rPr>
                      <m:t>=1</m:t>
                    </m:r>
                  </m:oMath>
                </a14:m>
                <a:endParaRPr lang="en-US" altLang="zh-CN" dirty="0"/>
              </a:p>
              <a:p>
                <a14:m>
                  <m:oMath xmlns:m="http://schemas.openxmlformats.org/officeDocument/2006/math">
                    <m:r>
                      <a:rPr lang="en-US" altLang="zh-CN" i="1">
                        <a:latin typeface="Cambria Math" panose="02040503050406030204" pitchFamily="18" charset="0"/>
                      </a:rPr>
                      <m:t>𝑥</m:t>
                    </m:r>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𝑗</m:t>
                        </m:r>
                      </m:sub>
                    </m:sSub>
                    <m:r>
                      <a:rPr lang="zh-CN" altLang="en-US" i="1">
                        <a:latin typeface="Cambria Math" panose="02040503050406030204" pitchFamily="18" charset="0"/>
                      </a:rPr>
                      <m:t>时</m:t>
                    </m:r>
                  </m:oMath>
                </a14:m>
                <a:r>
                  <a:rPr lang="zh-CN" altLang="en-US" dirty="0"/>
                  <a:t>，对于</a:t>
                </a:r>
                <a14:m>
                  <m:oMath xmlns:m="http://schemas.openxmlformats.org/officeDocument/2006/math">
                    <m:f>
                      <m:fPr>
                        <m:ctrlPr>
                          <a:rPr lang="en-US" altLang="zh-CN" i="1">
                            <a:latin typeface="Cambria Math" panose="02040503050406030204" pitchFamily="18" charset="0"/>
                          </a:rPr>
                        </m:ctrlPr>
                      </m:fPr>
                      <m:num>
                        <m:r>
                          <a:rPr lang="en-US" altLang="zh-CN" i="1">
                            <a:latin typeface="Cambria Math" panose="02040503050406030204" pitchFamily="18" charset="0"/>
                          </a:rPr>
                          <m:t>𝑥</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num>
                      <m:den>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den>
                    </m:f>
                    <m:r>
                      <a:rPr lang="en-US" altLang="zh-CN" i="1">
                        <a:latin typeface="Cambria Math" panose="02040503050406030204" pitchFamily="18" charset="0"/>
                      </a:rPr>
                      <m:t>=</m:t>
                    </m:r>
                    <m:r>
                      <a:rPr lang="en-US" altLang="zh-CN" b="0" i="1" smtClean="0">
                        <a:latin typeface="Cambria Math" panose="02040503050406030204" pitchFamily="18" charset="0"/>
                      </a:rPr>
                      <m:t>0</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=0,</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𝑖</m:t>
                        </m:r>
                      </m:sub>
                      <m:sup>
                        <m:r>
                          <a:rPr lang="en-US" altLang="zh-CN" i="1">
                            <a:latin typeface="Cambria Math" panose="02040503050406030204" pitchFamily="18" charset="0"/>
                          </a:rPr>
                          <m:t>𝑛</m:t>
                        </m:r>
                      </m:sup>
                      <m:e>
                        <m:f>
                          <m:fPr>
                            <m:ctrlPr>
                              <a:rPr lang="en-US" altLang="zh-CN" i="1">
                                <a:latin typeface="Cambria Math" panose="02040503050406030204" pitchFamily="18" charset="0"/>
                              </a:rPr>
                            </m:ctrlPr>
                          </m:fPr>
                          <m:num>
                            <m:r>
                              <a:rPr lang="en-US" altLang="zh-CN" i="1">
                                <a:latin typeface="Cambria Math" panose="02040503050406030204" pitchFamily="18" charset="0"/>
                              </a:rPr>
                              <m:t>𝑥</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num>
                          <m:den>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den>
                        </m:f>
                      </m:e>
                    </m:nary>
                    <m:r>
                      <a:rPr lang="en-US" altLang="zh-CN" i="1">
                        <a:latin typeface="Cambria Math" panose="02040503050406030204" pitchFamily="18" charset="0"/>
                      </a:rPr>
                      <m:t>=</m:t>
                    </m:r>
                    <m:r>
                      <a:rPr lang="en-US" altLang="zh-CN" b="0" i="1" smtClean="0">
                        <a:latin typeface="Cambria Math" panose="02040503050406030204" pitchFamily="18" charset="0"/>
                      </a:rPr>
                      <m:t>0</m:t>
                    </m:r>
                  </m:oMath>
                </a14:m>
                <a:endParaRPr lang="zh-CN" altLang="en-US" dirty="0"/>
              </a:p>
              <a:p>
                <a:endParaRPr lang="zh-CN" altLang="en-US" dirty="0"/>
              </a:p>
            </p:txBody>
          </p:sp>
        </mc:Choice>
        <mc:Fallback xmlns="">
          <p:sp>
            <p:nvSpPr>
              <p:cNvPr id="2" name="内容占位符 1">
                <a:extLst>
                  <a:ext uri="{FF2B5EF4-FFF2-40B4-BE49-F238E27FC236}">
                    <a16:creationId xmlns:a16="http://schemas.microsoft.com/office/drawing/2014/main" id="{98939B0B-0632-4473-8B91-3E65CAB9E54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C5BAF11-BB06-4E9E-AC2A-01F48F59E30F}"/>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36CC2E3F-AE35-47E5-A995-43BAB1D492E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894857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12B0117-4A18-4698-9701-A7B3EC678B70}"/>
              </a:ext>
            </a:extLst>
          </p:cNvPr>
          <p:cNvSpPr>
            <a:spLocks noGrp="1"/>
          </p:cNvSpPr>
          <p:nvPr>
            <p:ph idx="1"/>
          </p:nvPr>
        </p:nvSpPr>
        <p:spPr/>
        <p:txBody>
          <a:bodyPr/>
          <a:lstStyle/>
          <a:p>
            <a:r>
              <a:rPr lang="zh-CN" altLang="en-US" dirty="0"/>
              <a:t>用来快速计算卷积</a:t>
            </a:r>
          </a:p>
        </p:txBody>
      </p:sp>
      <p:sp>
        <p:nvSpPr>
          <p:cNvPr id="3" name="标题 2">
            <a:extLst>
              <a:ext uri="{FF2B5EF4-FFF2-40B4-BE49-F238E27FC236}">
                <a16:creationId xmlns:a16="http://schemas.microsoft.com/office/drawing/2014/main" id="{F74317AC-5E12-422A-B673-08DCEC4F8FE8}"/>
              </a:ext>
            </a:extLst>
          </p:cNvPr>
          <p:cNvSpPr>
            <a:spLocks noGrp="1"/>
          </p:cNvSpPr>
          <p:nvPr>
            <p:ph type="ctrTitle"/>
          </p:nvPr>
        </p:nvSpPr>
        <p:spPr/>
        <p:txBody>
          <a:bodyPr/>
          <a:lstStyle/>
          <a:p>
            <a:r>
              <a:rPr lang="zh-CN" altLang="en-US" dirty="0"/>
              <a:t>快速傅里叶变换</a:t>
            </a:r>
            <a:r>
              <a:rPr lang="en-US" altLang="zh-CN" dirty="0"/>
              <a:t>FFT</a:t>
            </a:r>
            <a:endParaRPr lang="zh-CN" altLang="en-US" dirty="0"/>
          </a:p>
        </p:txBody>
      </p:sp>
      <p:sp>
        <p:nvSpPr>
          <p:cNvPr id="4" name="内容占位符 3">
            <a:extLst>
              <a:ext uri="{FF2B5EF4-FFF2-40B4-BE49-F238E27FC236}">
                <a16:creationId xmlns:a16="http://schemas.microsoft.com/office/drawing/2014/main" id="{7DB35360-1160-4B31-8F19-627F8008D9A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90267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866AFBD-1EAE-4EBC-8E77-C1405B74D127}"/>
                  </a:ext>
                </a:extLst>
              </p:cNvPr>
              <p:cNvSpPr>
                <a:spLocks noGrp="1"/>
              </p:cNvSpPr>
              <p:nvPr>
                <p:ph idx="1"/>
              </p:nvPr>
            </p:nvSpPr>
            <p:spPr>
              <a:xfrm>
                <a:off x="838200" y="537221"/>
                <a:ext cx="4914014" cy="4938546"/>
              </a:xfrm>
            </p:spPr>
            <p:txBody>
              <a:bodyPr/>
              <a:lstStyle/>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h</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sup>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solidFill>
                                    <a:srgbClr val="FFCC00"/>
                                  </a:solidFill>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solidFill>
                                <a:srgbClr val="FFCC00"/>
                              </a:solidFill>
                              <a:latin typeface="Cambria Math" panose="02040503050406030204" pitchFamily="18" charset="0"/>
                            </a:rPr>
                            <m:t>𝑛</m:t>
                          </m:r>
                          <m: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𝑖</m:t>
                          </m:r>
                          <m:r>
                            <a:rPr lang="en-US" altLang="zh-CN" b="0" i="1" smtClean="0">
                              <a:latin typeface="Cambria Math" panose="02040503050406030204" pitchFamily="18" charset="0"/>
                            </a:rPr>
                            <m:t>)</m:t>
                          </m:r>
                        </m:e>
                      </m:nary>
                    </m:oMath>
                  </m:oMathPara>
                </a14:m>
                <a:endParaRPr lang="zh-CN" altLang="en-US" dirty="0"/>
              </a:p>
            </p:txBody>
          </p:sp>
        </mc:Choice>
        <mc:Fallback xmlns="">
          <p:sp>
            <p:nvSpPr>
              <p:cNvPr id="2" name="内容占位符 1">
                <a:extLst>
                  <a:ext uri="{FF2B5EF4-FFF2-40B4-BE49-F238E27FC236}">
                    <a16:creationId xmlns:a16="http://schemas.microsoft.com/office/drawing/2014/main" id="{9866AFBD-1EAE-4EBC-8E77-C1405B74D127}"/>
                  </a:ext>
                </a:extLst>
              </p:cNvPr>
              <p:cNvSpPr>
                <a:spLocks noGrp="1" noRot="1" noChangeAspect="1" noMove="1" noResize="1" noEditPoints="1" noAdjustHandles="1" noChangeArrowheads="1" noChangeShapeType="1" noTextEdit="1"/>
              </p:cNvSpPr>
              <p:nvPr>
                <p:ph idx="1"/>
              </p:nvPr>
            </p:nvSpPr>
            <p:spPr>
              <a:xfrm>
                <a:off x="838200" y="537221"/>
                <a:ext cx="4914014" cy="4938546"/>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9436195-95EA-4392-9C13-D14CF20B11D6}"/>
              </a:ext>
            </a:extLst>
          </p:cNvPr>
          <p:cNvSpPr>
            <a:spLocks noGrp="1"/>
          </p:cNvSpPr>
          <p:nvPr>
            <p:ph type="ctrTitle"/>
          </p:nvPr>
        </p:nvSpPr>
        <p:spPr/>
        <p:txBody>
          <a:bodyPr/>
          <a:lstStyle/>
          <a:p>
            <a:r>
              <a:rPr lang="zh-CN" altLang="en-US" dirty="0"/>
              <a:t>卷积</a:t>
            </a:r>
          </a:p>
        </p:txBody>
      </p:sp>
      <p:sp>
        <p:nvSpPr>
          <p:cNvPr id="4" name="内容占位符 3">
            <a:extLst>
              <a:ext uri="{FF2B5EF4-FFF2-40B4-BE49-F238E27FC236}">
                <a16:creationId xmlns:a16="http://schemas.microsoft.com/office/drawing/2014/main" id="{809FD02D-7E4D-485E-9D08-039F226C8972}"/>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80A54D14-DD4D-46CE-A257-512DEDFF0B3E}"/>
              </a:ext>
            </a:extLst>
          </p:cNvPr>
          <p:cNvPicPr>
            <a:picLocks noChangeAspect="1"/>
          </p:cNvPicPr>
          <p:nvPr/>
        </p:nvPicPr>
        <p:blipFill>
          <a:blip r:embed="rId3"/>
          <a:stretch>
            <a:fillRect/>
          </a:stretch>
        </p:blipFill>
        <p:spPr>
          <a:xfrm>
            <a:off x="717868" y="3795957"/>
            <a:ext cx="4748681" cy="1781602"/>
          </a:xfrm>
          <a:prstGeom prst="rect">
            <a:avLst/>
          </a:prstGeom>
        </p:spPr>
      </p:pic>
      <p:cxnSp>
        <p:nvCxnSpPr>
          <p:cNvPr id="9" name="直接连接符 8">
            <a:extLst>
              <a:ext uri="{FF2B5EF4-FFF2-40B4-BE49-F238E27FC236}">
                <a16:creationId xmlns:a16="http://schemas.microsoft.com/office/drawing/2014/main" id="{132A809D-0447-426D-9689-FC2E6C45B112}"/>
              </a:ext>
            </a:extLst>
          </p:cNvPr>
          <p:cNvCxnSpPr/>
          <p:nvPr/>
        </p:nvCxnSpPr>
        <p:spPr>
          <a:xfrm>
            <a:off x="1105786" y="4412512"/>
            <a:ext cx="3891516" cy="510362"/>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11" name="直接连接符 10">
            <a:extLst>
              <a:ext uri="{FF2B5EF4-FFF2-40B4-BE49-F238E27FC236}">
                <a16:creationId xmlns:a16="http://schemas.microsoft.com/office/drawing/2014/main" id="{A46A6ECE-AE61-4A81-BD83-784F9E6D726E}"/>
              </a:ext>
            </a:extLst>
          </p:cNvPr>
          <p:cNvCxnSpPr/>
          <p:nvPr/>
        </p:nvCxnSpPr>
        <p:spPr>
          <a:xfrm>
            <a:off x="1609725" y="4405313"/>
            <a:ext cx="2886075" cy="509587"/>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cxnSp>
        <p:nvCxnSpPr>
          <p:cNvPr id="13" name="直接连接符 12">
            <a:extLst>
              <a:ext uri="{FF2B5EF4-FFF2-40B4-BE49-F238E27FC236}">
                <a16:creationId xmlns:a16="http://schemas.microsoft.com/office/drawing/2014/main" id="{F92E2F2D-DDA4-4DCA-8D5A-C644B01AC32F}"/>
              </a:ext>
            </a:extLst>
          </p:cNvPr>
          <p:cNvCxnSpPr/>
          <p:nvPr/>
        </p:nvCxnSpPr>
        <p:spPr>
          <a:xfrm>
            <a:off x="2085975" y="4412512"/>
            <a:ext cx="1928813" cy="510362"/>
          </a:xfrm>
          <a:prstGeom prst="line">
            <a:avLst/>
          </a:prstGeom>
          <a:ln>
            <a:solidFill>
              <a:srgbClr val="FFC000"/>
            </a:solidFill>
          </a:ln>
        </p:spPr>
        <p:style>
          <a:lnRef idx="3">
            <a:schemeClr val="dk1"/>
          </a:lnRef>
          <a:fillRef idx="0">
            <a:schemeClr val="dk1"/>
          </a:fillRef>
          <a:effectRef idx="2">
            <a:schemeClr val="dk1"/>
          </a:effectRef>
          <a:fontRef idx="minor">
            <a:schemeClr val="tx1"/>
          </a:fontRef>
        </p:style>
      </p:cxnSp>
      <p:cxnSp>
        <p:nvCxnSpPr>
          <p:cNvPr id="15" name="直接连接符 14">
            <a:extLst>
              <a:ext uri="{FF2B5EF4-FFF2-40B4-BE49-F238E27FC236}">
                <a16:creationId xmlns:a16="http://schemas.microsoft.com/office/drawing/2014/main" id="{51EF216D-F674-4E76-8A0B-0B81615BF842}"/>
              </a:ext>
            </a:extLst>
          </p:cNvPr>
          <p:cNvCxnSpPr/>
          <p:nvPr/>
        </p:nvCxnSpPr>
        <p:spPr>
          <a:xfrm>
            <a:off x="2533650" y="4412512"/>
            <a:ext cx="966788" cy="510362"/>
          </a:xfrm>
          <a:prstGeom prst="line">
            <a:avLst/>
          </a:prstGeom>
          <a:ln>
            <a:solidFill>
              <a:srgbClr val="FFFF00"/>
            </a:solidFill>
          </a:ln>
        </p:spPr>
        <p:style>
          <a:lnRef idx="3">
            <a:schemeClr val="dk1"/>
          </a:lnRef>
          <a:fillRef idx="0">
            <a:schemeClr val="dk1"/>
          </a:fillRef>
          <a:effectRef idx="2">
            <a:schemeClr val="dk1"/>
          </a:effectRef>
          <a:fontRef idx="minor">
            <a:schemeClr val="tx1"/>
          </a:fontRef>
        </p:style>
      </p:cxnSp>
      <p:cxnSp>
        <p:nvCxnSpPr>
          <p:cNvPr id="17" name="直接连接符 16">
            <a:extLst>
              <a:ext uri="{FF2B5EF4-FFF2-40B4-BE49-F238E27FC236}">
                <a16:creationId xmlns:a16="http://schemas.microsoft.com/office/drawing/2014/main" id="{E31E2AEC-08F6-44D3-861B-7874508FA722}"/>
              </a:ext>
            </a:extLst>
          </p:cNvPr>
          <p:cNvCxnSpPr/>
          <p:nvPr/>
        </p:nvCxnSpPr>
        <p:spPr>
          <a:xfrm>
            <a:off x="3050381" y="4405313"/>
            <a:ext cx="0" cy="517561"/>
          </a:xfrm>
          <a:prstGeom prst="line">
            <a:avLst/>
          </a:prstGeom>
          <a:ln>
            <a:solidFill>
              <a:srgbClr val="92D050"/>
            </a:solidFill>
          </a:ln>
        </p:spPr>
        <p:style>
          <a:lnRef idx="3">
            <a:schemeClr val="dk1"/>
          </a:lnRef>
          <a:fillRef idx="0">
            <a:schemeClr val="dk1"/>
          </a:fillRef>
          <a:effectRef idx="2">
            <a:schemeClr val="dk1"/>
          </a:effectRef>
          <a:fontRef idx="minor">
            <a:schemeClr val="tx1"/>
          </a:fontRef>
        </p:style>
      </p:cxnSp>
      <p:cxnSp>
        <p:nvCxnSpPr>
          <p:cNvPr id="19" name="直接连接符 18">
            <a:extLst>
              <a:ext uri="{FF2B5EF4-FFF2-40B4-BE49-F238E27FC236}">
                <a16:creationId xmlns:a16="http://schemas.microsoft.com/office/drawing/2014/main" id="{9317DF7E-A370-4290-8123-32818EF13116}"/>
              </a:ext>
            </a:extLst>
          </p:cNvPr>
          <p:cNvCxnSpPr/>
          <p:nvPr/>
        </p:nvCxnSpPr>
        <p:spPr>
          <a:xfrm flipH="1">
            <a:off x="2566988" y="4412512"/>
            <a:ext cx="933450" cy="502388"/>
          </a:xfrm>
          <a:prstGeom prst="line">
            <a:avLst/>
          </a:prstGeom>
          <a:ln>
            <a:solidFill>
              <a:srgbClr val="00B050"/>
            </a:solidFill>
          </a:ln>
        </p:spPr>
        <p:style>
          <a:lnRef idx="3">
            <a:schemeClr val="dk1"/>
          </a:lnRef>
          <a:fillRef idx="0">
            <a:schemeClr val="dk1"/>
          </a:fillRef>
          <a:effectRef idx="2">
            <a:schemeClr val="dk1"/>
          </a:effectRef>
          <a:fontRef idx="minor">
            <a:schemeClr val="tx1"/>
          </a:fontRef>
        </p:style>
      </p:cxnSp>
      <p:cxnSp>
        <p:nvCxnSpPr>
          <p:cNvPr id="25" name="直接连接符 24">
            <a:extLst>
              <a:ext uri="{FF2B5EF4-FFF2-40B4-BE49-F238E27FC236}">
                <a16:creationId xmlns:a16="http://schemas.microsoft.com/office/drawing/2014/main" id="{47DEE56D-1440-4408-AE17-E09A4B9D1F0E}"/>
              </a:ext>
            </a:extLst>
          </p:cNvPr>
          <p:cNvCxnSpPr/>
          <p:nvPr/>
        </p:nvCxnSpPr>
        <p:spPr>
          <a:xfrm flipH="1">
            <a:off x="2119313" y="4405313"/>
            <a:ext cx="1895475" cy="524760"/>
          </a:xfrm>
          <a:prstGeom prst="line">
            <a:avLst/>
          </a:prstGeom>
          <a:ln>
            <a:solidFill>
              <a:srgbClr val="00B0F0"/>
            </a:solidFill>
          </a:ln>
        </p:spPr>
        <p:style>
          <a:lnRef idx="3">
            <a:schemeClr val="dk1"/>
          </a:lnRef>
          <a:fillRef idx="0">
            <a:schemeClr val="dk1"/>
          </a:fillRef>
          <a:effectRef idx="2">
            <a:schemeClr val="dk1"/>
          </a:effectRef>
          <a:fontRef idx="minor">
            <a:schemeClr val="tx1"/>
          </a:fontRef>
        </p:style>
      </p:cxnSp>
      <p:cxnSp>
        <p:nvCxnSpPr>
          <p:cNvPr id="27" name="直接连接符 26">
            <a:extLst>
              <a:ext uri="{FF2B5EF4-FFF2-40B4-BE49-F238E27FC236}">
                <a16:creationId xmlns:a16="http://schemas.microsoft.com/office/drawing/2014/main" id="{9BE4548B-4143-4C36-9EB2-910BD458C40D}"/>
              </a:ext>
            </a:extLst>
          </p:cNvPr>
          <p:cNvCxnSpPr/>
          <p:nvPr/>
        </p:nvCxnSpPr>
        <p:spPr>
          <a:xfrm flipH="1">
            <a:off x="1604963" y="4412512"/>
            <a:ext cx="2913764" cy="502388"/>
          </a:xfrm>
          <a:prstGeom prst="line">
            <a:avLst/>
          </a:prstGeom>
          <a:ln>
            <a:solidFill>
              <a:srgbClr val="0070C0"/>
            </a:solidFill>
          </a:ln>
        </p:spPr>
        <p:style>
          <a:lnRef idx="3">
            <a:schemeClr val="dk1"/>
          </a:lnRef>
          <a:fillRef idx="0">
            <a:schemeClr val="dk1"/>
          </a:fillRef>
          <a:effectRef idx="2">
            <a:schemeClr val="dk1"/>
          </a:effectRef>
          <a:fontRef idx="minor">
            <a:schemeClr val="tx1"/>
          </a:fontRef>
        </p:style>
      </p:cxnSp>
      <p:cxnSp>
        <p:nvCxnSpPr>
          <p:cNvPr id="29" name="直接连接符 28">
            <a:extLst>
              <a:ext uri="{FF2B5EF4-FFF2-40B4-BE49-F238E27FC236}">
                <a16:creationId xmlns:a16="http://schemas.microsoft.com/office/drawing/2014/main" id="{3007C78A-0EC6-4179-9A99-DBD67C990889}"/>
              </a:ext>
            </a:extLst>
          </p:cNvPr>
          <p:cNvCxnSpPr/>
          <p:nvPr/>
        </p:nvCxnSpPr>
        <p:spPr>
          <a:xfrm flipH="1">
            <a:off x="1071563" y="4412512"/>
            <a:ext cx="3925739" cy="502388"/>
          </a:xfrm>
          <a:prstGeom prst="line">
            <a:avLst/>
          </a:prstGeom>
          <a:ln>
            <a:solidFill>
              <a:srgbClr val="002060"/>
            </a:solidFill>
          </a:ln>
        </p:spPr>
        <p:style>
          <a:lnRef idx="3">
            <a:schemeClr val="dk1"/>
          </a:lnRef>
          <a:fillRef idx="0">
            <a:schemeClr val="dk1"/>
          </a:fillRef>
          <a:effectRef idx="2">
            <a:schemeClr val="dk1"/>
          </a:effectRef>
          <a:fontRef idx="minor">
            <a:schemeClr val="tx1"/>
          </a:fontRef>
        </p:style>
      </p:cxnSp>
      <p:pic>
        <p:nvPicPr>
          <p:cNvPr id="30" name="图片 29">
            <a:extLst>
              <a:ext uri="{FF2B5EF4-FFF2-40B4-BE49-F238E27FC236}">
                <a16:creationId xmlns:a16="http://schemas.microsoft.com/office/drawing/2014/main" id="{BDAC35B5-B53E-4932-992B-7223741DDA2B}"/>
              </a:ext>
            </a:extLst>
          </p:cNvPr>
          <p:cNvPicPr>
            <a:picLocks noChangeAspect="1"/>
          </p:cNvPicPr>
          <p:nvPr/>
        </p:nvPicPr>
        <p:blipFill>
          <a:blip r:embed="rId4"/>
          <a:stretch>
            <a:fillRect/>
          </a:stretch>
        </p:blipFill>
        <p:spPr>
          <a:xfrm>
            <a:off x="6765741" y="2834390"/>
            <a:ext cx="2228571" cy="1190476"/>
          </a:xfrm>
          <a:prstGeom prst="rect">
            <a:avLst/>
          </a:prstGeom>
        </p:spPr>
      </p:pic>
      <mc:AlternateContent xmlns:mc="http://schemas.openxmlformats.org/markup-compatibility/2006" xmlns:a14="http://schemas.microsoft.com/office/drawing/2010/main">
        <mc:Choice Requires="a14">
          <p:sp>
            <p:nvSpPr>
              <p:cNvPr id="31" name="文本框 30">
                <a:extLst>
                  <a:ext uri="{FF2B5EF4-FFF2-40B4-BE49-F238E27FC236}">
                    <a16:creationId xmlns:a16="http://schemas.microsoft.com/office/drawing/2014/main" id="{1A2B8BCB-6849-401D-A8AF-FF4B09628DDB}"/>
                  </a:ext>
                </a:extLst>
              </p:cNvPr>
              <p:cNvSpPr txBox="1"/>
              <p:nvPr/>
            </p:nvSpPr>
            <p:spPr>
              <a:xfrm>
                <a:off x="6923995" y="4412512"/>
                <a:ext cx="1912062" cy="52411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sz="2800" b="0" i="1" smtClean="0">
                          <a:latin typeface="Cambria Math" panose="02040503050406030204" pitchFamily="18" charset="0"/>
                        </a:rPr>
                        <m:t>𝑂</m:t>
                      </m:r>
                      <m:r>
                        <a:rPr lang="en-US" altLang="zh-CN" sz="2800" b="0" i="1" smtClean="0">
                          <a:latin typeface="Cambria Math" panose="02040503050406030204" pitchFamily="18" charset="0"/>
                        </a:rPr>
                        <m:t>(</m:t>
                      </m:r>
                      <m:sSup>
                        <m:sSupPr>
                          <m:ctrlPr>
                            <a:rPr lang="en-US" altLang="zh-CN" sz="2800" b="0" i="1" smtClean="0">
                              <a:latin typeface="Cambria Math" panose="02040503050406030204" pitchFamily="18" charset="0"/>
                            </a:rPr>
                          </m:ctrlPr>
                        </m:sSupPr>
                        <m:e>
                          <m:r>
                            <a:rPr lang="en-US" altLang="zh-CN" sz="2800" b="0" i="1" smtClean="0">
                              <a:latin typeface="Cambria Math" panose="02040503050406030204" pitchFamily="18" charset="0"/>
                            </a:rPr>
                            <m:t>𝑛</m:t>
                          </m:r>
                        </m:e>
                        <m:sup>
                          <m:r>
                            <a:rPr lang="en-US" altLang="zh-CN" sz="2800" b="0" i="1" smtClean="0">
                              <a:latin typeface="Cambria Math" panose="02040503050406030204" pitchFamily="18" charset="0"/>
                            </a:rPr>
                            <m:t>2</m:t>
                          </m:r>
                        </m:sup>
                      </m:sSup>
                      <m:r>
                        <a:rPr lang="en-US" altLang="zh-CN" sz="2800" b="0" i="1" smtClean="0">
                          <a:latin typeface="Cambria Math" panose="02040503050406030204" pitchFamily="18" charset="0"/>
                        </a:rPr>
                        <m:t>)</m:t>
                      </m:r>
                      <m:r>
                        <a:rPr lang="zh-CN" altLang="en-US" sz="2800" i="1">
                          <a:latin typeface="Cambria Math" panose="02040503050406030204" pitchFamily="18" charset="0"/>
                        </a:rPr>
                        <m:t>暴力</m:t>
                      </m:r>
                    </m:oMath>
                  </m:oMathPara>
                </a14:m>
                <a:endParaRPr lang="zh-CN" altLang="en-US" sz="2800" dirty="0"/>
              </a:p>
            </p:txBody>
          </p:sp>
        </mc:Choice>
        <mc:Fallback xmlns="">
          <p:sp>
            <p:nvSpPr>
              <p:cNvPr id="31" name="文本框 30">
                <a:extLst>
                  <a:ext uri="{FF2B5EF4-FFF2-40B4-BE49-F238E27FC236}">
                    <a16:creationId xmlns:a16="http://schemas.microsoft.com/office/drawing/2014/main" id="{1A2B8BCB-6849-401D-A8AF-FF4B09628DDB}"/>
                  </a:ext>
                </a:extLst>
              </p:cNvPr>
              <p:cNvSpPr txBox="1">
                <a:spLocks noRot="1" noChangeAspect="1" noMove="1" noResize="1" noEditPoints="1" noAdjustHandles="1" noChangeArrowheads="1" noChangeShapeType="1" noTextEdit="1"/>
              </p:cNvSpPr>
              <p:nvPr/>
            </p:nvSpPr>
            <p:spPr>
              <a:xfrm>
                <a:off x="6923995" y="4412512"/>
                <a:ext cx="1912062" cy="524118"/>
              </a:xfrm>
              <a:prstGeom prst="rect">
                <a:avLst/>
              </a:prstGeom>
              <a:blipFill>
                <a:blip r:embed="rId5"/>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58452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7192444-68A3-4A19-8AEB-0A5E97331E54}"/>
                  </a:ext>
                </a:extLst>
              </p:cNvPr>
              <p:cNvSpPr>
                <a:spLocks noGrp="1"/>
              </p:cNvSpPr>
              <p:nvPr>
                <p:ph idx="1"/>
              </p:nvPr>
            </p:nvSpPr>
            <p:spPr>
              <a:xfrm>
                <a:off x="838200" y="1382233"/>
                <a:ext cx="6007100" cy="4938546"/>
              </a:xfrm>
            </p:spPr>
            <p:txBody>
              <a:bodyPr/>
              <a:lstStyle/>
              <a:p>
                <a:r>
                  <a:rPr lang="zh-CN" altLang="en-US" dirty="0"/>
                  <a:t>虚数单位</a:t>
                </a:r>
                <a:r>
                  <a:rPr lang="en-US" altLang="zh-CN" dirty="0" err="1"/>
                  <a:t>i</a:t>
                </a:r>
                <a:r>
                  <a:rPr lang="zh-CN" altLang="en-US" dirty="0"/>
                  <a:t>：</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𝑖</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=−1</m:t>
                    </m:r>
                  </m:oMath>
                </a14:m>
                <a:endParaRPr lang="en-US" altLang="zh-CN" dirty="0"/>
              </a:p>
              <a:p>
                <a:r>
                  <a:rPr lang="zh-CN" altLang="en-US" dirty="0"/>
                  <a:t>复数：</a:t>
                </a:r>
                <a14:m>
                  <m:oMath xmlns:m="http://schemas.openxmlformats.org/officeDocument/2006/math">
                    <m:r>
                      <a:rPr lang="en-US" altLang="zh-CN" b="0" i="1" smtClean="0">
                        <a:latin typeface="Cambria Math" panose="02040503050406030204" pitchFamily="18" charset="0"/>
                      </a:rPr>
                      <m:t>𝑧</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en-US" altLang="zh-CN" b="0" i="1" smtClean="0">
                            <a:latin typeface="Cambria Math" panose="02040503050406030204" pitchFamily="18" charset="0"/>
                          </a:rPr>
                          <m:t>𝑅</m:t>
                        </m:r>
                      </m:e>
                    </m:d>
                  </m:oMath>
                </a14:m>
                <a:r>
                  <a:rPr lang="zh-CN" altLang="en-US" b="0" dirty="0"/>
                  <a:t>，可以在复平面上用点</a:t>
                </a:r>
                <a:r>
                  <a:rPr lang="en-US" altLang="zh-CN" b="0" dirty="0"/>
                  <a:t>(</a:t>
                </a:r>
                <a:r>
                  <a:rPr lang="en-US" altLang="zh-CN" b="0" dirty="0" err="1"/>
                  <a:t>a,b</a:t>
                </a:r>
                <a:r>
                  <a:rPr lang="en-US" altLang="zh-CN" b="0" dirty="0"/>
                  <a:t>)</a:t>
                </a:r>
                <a:r>
                  <a:rPr lang="zh-CN" altLang="en-US" b="0" dirty="0"/>
                  <a:t>来表示</a:t>
                </a:r>
                <a:endParaRPr lang="en-US" altLang="zh-CN" b="0" dirty="0"/>
              </a:p>
            </p:txBody>
          </p:sp>
        </mc:Choice>
        <mc:Fallback xmlns="">
          <p:sp>
            <p:nvSpPr>
              <p:cNvPr id="2" name="内容占位符 1">
                <a:extLst>
                  <a:ext uri="{FF2B5EF4-FFF2-40B4-BE49-F238E27FC236}">
                    <a16:creationId xmlns:a16="http://schemas.microsoft.com/office/drawing/2014/main" id="{47192444-68A3-4A19-8AEB-0A5E97331E54}"/>
                  </a:ext>
                </a:extLst>
              </p:cNvPr>
              <p:cNvSpPr>
                <a:spLocks noGrp="1" noRot="1" noChangeAspect="1" noMove="1" noResize="1" noEditPoints="1" noAdjustHandles="1" noChangeArrowheads="1" noChangeShapeType="1" noTextEdit="1"/>
              </p:cNvSpPr>
              <p:nvPr>
                <p:ph idx="1"/>
              </p:nvPr>
            </p:nvSpPr>
            <p:spPr>
              <a:xfrm>
                <a:off x="838200" y="1382233"/>
                <a:ext cx="6007100" cy="4938546"/>
              </a:xfrm>
              <a:blipFill>
                <a:blip r:embed="rId2"/>
                <a:stretch>
                  <a:fillRect l="-213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6F61B7C-FCD5-4254-B635-7546987AA8C2}"/>
              </a:ext>
            </a:extLst>
          </p:cNvPr>
          <p:cNvSpPr>
            <a:spLocks noGrp="1"/>
          </p:cNvSpPr>
          <p:nvPr>
            <p:ph type="ctrTitle"/>
          </p:nvPr>
        </p:nvSpPr>
        <p:spPr/>
        <p:txBody>
          <a:bodyPr/>
          <a:lstStyle/>
          <a:p>
            <a:r>
              <a:rPr lang="zh-CN" altLang="en-US" dirty="0"/>
              <a:t>复数</a:t>
            </a:r>
          </a:p>
        </p:txBody>
      </p:sp>
      <p:sp>
        <p:nvSpPr>
          <p:cNvPr id="4" name="内容占位符 3">
            <a:extLst>
              <a:ext uri="{FF2B5EF4-FFF2-40B4-BE49-F238E27FC236}">
                <a16:creationId xmlns:a16="http://schemas.microsoft.com/office/drawing/2014/main" id="{0BB3C35A-E41E-48F8-A13F-9E0E2797A2A4}"/>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5560AAE8-8578-44EF-9455-A5C830743588}"/>
              </a:ext>
            </a:extLst>
          </p:cNvPr>
          <p:cNvPicPr>
            <a:picLocks noChangeAspect="1"/>
          </p:cNvPicPr>
          <p:nvPr/>
        </p:nvPicPr>
        <p:blipFill>
          <a:blip r:embed="rId3"/>
          <a:stretch>
            <a:fillRect/>
          </a:stretch>
        </p:blipFill>
        <p:spPr>
          <a:xfrm>
            <a:off x="7234471" y="2075315"/>
            <a:ext cx="3742857" cy="3552381"/>
          </a:xfrm>
          <a:prstGeom prst="rect">
            <a:avLst/>
          </a:prstGeom>
        </p:spPr>
      </p:pic>
    </p:spTree>
    <p:extLst>
      <p:ext uri="{BB962C8B-B14F-4D97-AF65-F5344CB8AC3E}">
        <p14:creationId xmlns:p14="http://schemas.microsoft.com/office/powerpoint/2010/main" val="352923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109112F-5044-4788-AD85-A67553C1E295}"/>
                  </a:ext>
                </a:extLst>
              </p:cNvPr>
              <p:cNvSpPr>
                <a:spLocks noGrp="1"/>
              </p:cNvSpPr>
              <p:nvPr>
                <p:ph idx="1"/>
              </p:nvPr>
            </p:nvSpPr>
            <p:spPr/>
            <p:txBody>
              <a:bodyPr/>
              <a:lstStyle/>
              <a:p>
                <a:r>
                  <a:rPr lang="zh-CN" altLang="en-US" dirty="0"/>
                  <a:t>正整数集中包含无限个素数</a:t>
                </a:r>
                <a:endParaRPr lang="en-US" altLang="zh-CN" dirty="0"/>
              </a:p>
              <a:p>
                <a:r>
                  <a:rPr lang="zh-CN" altLang="en-US" dirty="0"/>
                  <a:t>反证</a:t>
                </a:r>
                <a:r>
                  <a:rPr lang="en-US" altLang="zh-CN" dirty="0"/>
                  <a:t>:</a:t>
                </a:r>
              </a:p>
              <a:p>
                <a:r>
                  <a:rPr lang="en-US" altLang="zh-CN" dirty="0"/>
                  <a:t>	</a:t>
                </a:r>
                <a:r>
                  <a:rPr lang="zh-CN" altLang="en-US" dirty="0"/>
                  <a:t>假设素数有限，设其为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sub>
                    </m:sSub>
                  </m:oMath>
                </a14:m>
                <a:endParaRPr lang="en-US" altLang="zh-CN" b="0" dirty="0"/>
              </a:p>
              <a:p>
                <a:r>
                  <a:rPr lang="en-US" altLang="zh-CN" dirty="0"/>
                  <a:t>	</a:t>
                </a:r>
                <a:r>
                  <a:rPr lang="zh-CN" altLang="en-US" dirty="0"/>
                  <a:t>构造</a:t>
                </a:r>
                <a14:m>
                  <m:oMath xmlns:m="http://schemas.openxmlformats.org/officeDocument/2006/math">
                    <m:r>
                      <a:rPr lang="en-US" altLang="zh-CN" b="0" i="1" smtClean="0">
                        <a:latin typeface="Cambria Math" panose="02040503050406030204" pitchFamily="18" charset="0"/>
                      </a:rPr>
                      <m:t>𝑆</m:t>
                    </m:r>
                    <m:r>
                      <a:rPr lang="en-US" altLang="zh-CN" b="0" i="1" smtClean="0">
                        <a:latin typeface="Cambria Math" panose="02040503050406030204" pitchFamily="18" charset="0"/>
                      </a:rPr>
                      <m:t>=1+</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sub>
                    </m:sSub>
                  </m:oMath>
                </a14:m>
                <a:endParaRPr lang="en-US" altLang="zh-CN" b="0" dirty="0"/>
              </a:p>
              <a:p>
                <a:r>
                  <a:rPr lang="en-US" altLang="zh-CN" dirty="0"/>
                  <a:t>	</a:t>
                </a:r>
                <a14:m>
                  <m:oMath xmlns:m="http://schemas.openxmlformats.org/officeDocument/2006/math">
                    <m:r>
                      <a:rPr lang="en-US" altLang="zh-CN" b="0" i="1" smtClean="0">
                        <a:latin typeface="Cambria Math" panose="02040503050406030204" pitchFamily="18" charset="0"/>
                      </a:rPr>
                      <m:t>𝑆</m:t>
                    </m:r>
                    <m:r>
                      <a:rPr lang="en-US" altLang="zh-CN" b="0" i="1" smtClean="0">
                        <a:latin typeface="Cambria Math" panose="02040503050406030204" pitchFamily="18" charset="0"/>
                      </a:rPr>
                      <m:t> </m:t>
                    </m:r>
                    <m:r>
                      <a:rPr lang="en-US" altLang="zh-CN" b="0" i="1" smtClean="0">
                        <a:latin typeface="Cambria Math" panose="02040503050406030204" pitchFamily="18" charset="0"/>
                      </a:rPr>
                      <m:t>𝑚𝑜𝑑</m:t>
                    </m:r>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=1</m:t>
                    </m:r>
                  </m:oMath>
                </a14:m>
                <a:r>
                  <a:rPr lang="zh-CN" altLang="en-US" dirty="0"/>
                  <a:t>，</a:t>
                </a:r>
                <a14:m>
                  <m:oMath xmlns:m="http://schemas.openxmlformats.org/officeDocument/2006/math">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𝑝</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𝑝</m:t>
                        </m:r>
                      </m:e>
                      <m:sub>
                        <m:r>
                          <a:rPr lang="en-US" altLang="zh-CN" b="0" i="1" dirty="0" smtClean="0">
                            <a:latin typeface="Cambria Math" panose="02040503050406030204" pitchFamily="18" charset="0"/>
                          </a:rPr>
                          <m:t>𝑛</m:t>
                        </m:r>
                      </m:sub>
                    </m:sSub>
                  </m:oMath>
                </a14:m>
                <a:r>
                  <a:rPr lang="zh-CN" altLang="en-US" dirty="0"/>
                  <a:t>都不是</a:t>
                </a:r>
                <a:r>
                  <a:rPr lang="en-US" altLang="zh-CN" dirty="0"/>
                  <a:t>S</a:t>
                </a:r>
                <a:r>
                  <a:rPr lang="zh-CN" altLang="en-US" dirty="0"/>
                  <a:t>的约数，与算数基本定理矛盾</a:t>
                </a:r>
                <a:endParaRPr lang="en-US" altLang="zh-CN" dirty="0"/>
              </a:p>
            </p:txBody>
          </p:sp>
        </mc:Choice>
        <mc:Fallback xmlns="">
          <p:sp>
            <p:nvSpPr>
              <p:cNvPr id="2" name="内容占位符 1">
                <a:extLst>
                  <a:ext uri="{FF2B5EF4-FFF2-40B4-BE49-F238E27FC236}">
                    <a16:creationId xmlns:a16="http://schemas.microsoft.com/office/drawing/2014/main" id="{C109112F-5044-4788-AD85-A67553C1E295}"/>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B05AA4D-E48F-4CE3-AE6D-F84C70F6DD4B}"/>
              </a:ext>
            </a:extLst>
          </p:cNvPr>
          <p:cNvSpPr>
            <a:spLocks noGrp="1"/>
          </p:cNvSpPr>
          <p:nvPr>
            <p:ph type="ctrTitle"/>
          </p:nvPr>
        </p:nvSpPr>
        <p:spPr/>
        <p:txBody>
          <a:bodyPr/>
          <a:lstStyle/>
          <a:p>
            <a:r>
              <a:rPr lang="zh-CN" altLang="en-US" dirty="0"/>
              <a:t>素数无限定理</a:t>
            </a:r>
          </a:p>
        </p:txBody>
      </p:sp>
      <p:sp>
        <p:nvSpPr>
          <p:cNvPr id="4" name="内容占位符 3">
            <a:extLst>
              <a:ext uri="{FF2B5EF4-FFF2-40B4-BE49-F238E27FC236}">
                <a16:creationId xmlns:a16="http://schemas.microsoft.com/office/drawing/2014/main" id="{7D9CE2DB-24A7-478C-BE88-1284D7A37DC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241978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918A215-8FD4-497B-8E32-B7E736954909}"/>
                  </a:ext>
                </a:extLst>
              </p:cNvPr>
              <p:cNvSpPr>
                <a:spLocks noGrp="1"/>
              </p:cNvSpPr>
              <p:nvPr>
                <p:ph idx="1"/>
              </p:nvPr>
            </p:nvSpPr>
            <p:spPr/>
            <p:txBody>
              <a:bodyPr>
                <a:normAutofit/>
              </a:bodyPr>
              <a:lstStyle/>
              <a:p>
                <a:pPr/>
                <a14:m>
                  <m:oMathPara xmlns:m="http://schemas.openxmlformats.org/officeDocument/2006/math">
                    <m:oMathParaPr>
                      <m:jc m:val="left"/>
                    </m:oMathParaPr>
                    <m:oMath xmlns:m="http://schemas.openxmlformats.org/officeDocument/2006/math">
                      <m:sSub>
                        <m:sSubPr>
                          <m:ctrlPr>
                            <a:rPr lang="en-US" altLang="zh-CN" b="0" i="1" smtClean="0">
                              <a:latin typeface="Cambria Math" panose="02040503050406030204" pitchFamily="18" charset="0"/>
                            </a:rPr>
                          </m:ctrlPr>
                        </m:sSubPr>
                        <m:e>
                          <m:r>
                            <a:rPr lang="en-US" altLang="zh-CN" i="1" smtClean="0">
                              <a:latin typeface="Cambria Math" panose="02040503050406030204" pitchFamily="18" charset="0"/>
                            </a:rPr>
                            <m:t>𝑧</m:t>
                          </m:r>
                        </m:e>
                        <m:sub>
                          <m:r>
                            <a:rPr lang="en-US" altLang="zh-CN" b="0" i="1" smtClean="0">
                              <a:latin typeface="Cambria Math" panose="02040503050406030204" pitchFamily="18" charset="0"/>
                            </a:rPr>
                            <m:t>1</m:t>
                          </m:r>
                        </m:sub>
                      </m:sSub>
                      <m:r>
                        <a:rPr lang="en-US" altLang="zh-CN" i="1">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i="1">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i="1">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i="1">
                              <a:latin typeface="Cambria Math" panose="02040503050406030204" pitchFamily="18" charset="0"/>
                            </a:rPr>
                            <m:t>𝑏</m:t>
                          </m:r>
                        </m:e>
                        <m:sub>
                          <m:r>
                            <a:rPr lang="en-US" altLang="zh-CN" b="0" i="1" smtClean="0">
                              <a:latin typeface="Cambria Math" panose="02040503050406030204" pitchFamily="18" charset="0"/>
                            </a:rPr>
                            <m:t>1</m:t>
                          </m:r>
                        </m:sub>
                      </m:sSub>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𝑧</m:t>
                          </m:r>
                        </m:e>
                        <m:sub>
                          <m:r>
                            <a:rPr lang="en-US" altLang="zh-CN" b="0" i="1" smtClean="0">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b="0" i="1" smtClean="0">
                              <a:latin typeface="Cambria Math" panose="02040503050406030204" pitchFamily="18" charset="0"/>
                            </a:rPr>
                            <m:t>2</m:t>
                          </m:r>
                        </m:sub>
                      </m:sSub>
                      <m:r>
                        <a:rPr lang="en-US" altLang="zh-CN" i="1">
                          <a:latin typeface="Cambria Math" panose="02040503050406030204" pitchFamily="18" charset="0"/>
                        </a:rPr>
                        <m:t>∗</m:t>
                      </m:r>
                      <m:r>
                        <a:rPr lang="en-US" altLang="zh-CN" i="1">
                          <a:latin typeface="Cambria Math" panose="02040503050406030204" pitchFamily="18" charset="0"/>
                        </a:rPr>
                        <m:t>𝑖</m:t>
                      </m:r>
                    </m:oMath>
                  </m:oMathPara>
                </a14:m>
                <a:endParaRPr lang="en-US" altLang="zh-CN" dirty="0"/>
              </a:p>
              <a:p>
                <a:r>
                  <a:rPr lang="zh-CN" altLang="en-US" dirty="0"/>
                  <a:t>共轭：</a:t>
                </a:r>
                <a14:m>
                  <m:oMath xmlns:m="http://schemas.openxmlformats.org/officeDocument/2006/math">
                    <m:acc>
                      <m:accPr>
                        <m:chr m:val="̅"/>
                        <m:ctrlPr>
                          <a:rPr lang="zh-CN" altLang="en-US" i="1" smtClean="0">
                            <a:latin typeface="Cambria Math" panose="02040503050406030204" pitchFamily="18" charset="0"/>
                          </a:rPr>
                        </m:ctrlPr>
                      </m:accPr>
                      <m:e>
                        <m:sSub>
                          <m:sSubPr>
                            <m:ctrlPr>
                              <a:rPr lang="zh-CN" altLang="en-US" i="1" smtClean="0">
                                <a:latin typeface="Cambria Math" panose="02040503050406030204" pitchFamily="18" charset="0"/>
                              </a:rPr>
                            </m:ctrlPr>
                          </m:sSubPr>
                          <m:e>
                            <m:r>
                              <a:rPr lang="zh-CN" altLang="en-US" i="1" smtClean="0">
                                <a:latin typeface="Cambria Math" panose="02040503050406030204" pitchFamily="18" charset="0"/>
                              </a:rPr>
                              <m:t>𝑧</m:t>
                            </m:r>
                          </m:e>
                          <m:sub>
                            <m:r>
                              <a:rPr lang="zh-CN" altLang="en-US" i="1" smtClean="0">
                                <a:latin typeface="Cambria Math" panose="02040503050406030204" pitchFamily="18" charset="0"/>
                              </a:rPr>
                              <m:t>1</m:t>
                            </m:r>
                          </m:sub>
                        </m:sSub>
                      </m:e>
                    </m:acc>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e>
                    </m:d>
                    <m:r>
                      <a:rPr lang="en-US" altLang="zh-CN" b="0" i="1" smtClean="0">
                        <a:latin typeface="Cambria Math" panose="02040503050406030204" pitchFamily="18" charset="0"/>
                      </a:rPr>
                      <m:t>∗</m:t>
                    </m:r>
                    <m:r>
                      <a:rPr lang="en-US" altLang="zh-CN" b="0" i="1" smtClean="0">
                        <a:latin typeface="Cambria Math" panose="02040503050406030204" pitchFamily="18" charset="0"/>
                      </a:rPr>
                      <m:t>𝑖</m:t>
                    </m:r>
                  </m:oMath>
                </a14:m>
                <a:endParaRPr lang="en-US" altLang="zh-CN" dirty="0"/>
              </a:p>
              <a:p>
                <a:r>
                  <a:rPr lang="zh-CN" altLang="en-US" dirty="0"/>
                  <a:t>加减法：</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𝑧</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𝑧</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i="1">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e>
                    </m:d>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r>
                          <a:rPr lang="en-US" altLang="zh-CN" i="1">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e>
                    </m:d>
                    <m:r>
                      <a:rPr lang="en-US" altLang="zh-CN" b="0" i="1" smtClean="0">
                        <a:latin typeface="Cambria Math" panose="02040503050406030204" pitchFamily="18" charset="0"/>
                      </a:rPr>
                      <m:t>∗</m:t>
                    </m:r>
                    <m:r>
                      <a:rPr lang="en-US" altLang="zh-CN" b="0" i="1" smtClean="0">
                        <a:latin typeface="Cambria Math" panose="02040503050406030204" pitchFamily="18" charset="0"/>
                      </a:rPr>
                      <m:t>𝑖</m:t>
                    </m:r>
                  </m:oMath>
                </a14:m>
                <a:endParaRPr lang="en-US" altLang="zh-CN" dirty="0"/>
              </a:p>
              <a:p>
                <a:r>
                  <a:rPr lang="zh-CN" altLang="en-US" dirty="0"/>
                  <a:t>乘法</a:t>
                </a:r>
                <a:r>
                  <a:rPr lang="en-US" altLang="zh-CN" dirty="0"/>
                  <a:t>(</a:t>
                </a:r>
                <a:r>
                  <a:rPr lang="zh-CN" altLang="en-US" dirty="0"/>
                  <a:t>直接使用分配律</a:t>
                </a:r>
                <a:r>
                  <a:rPr lang="en-US" altLang="zh-CN" dirty="0"/>
                  <a:t>)</a:t>
                </a:r>
                <a:r>
                  <a:rPr lang="zh-CN" altLang="en-US" dirty="0"/>
                  <a:t>：</a:t>
                </a:r>
                <a:endParaRPr lang="en-US" altLang="zh-CN" dirty="0"/>
              </a:p>
              <a:p>
                <a:r>
                  <a:rPr lang="en-US" altLang="zh-CN" b="0" dirty="0"/>
                  <a:t>	</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𝑧</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𝑧</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oMath>
                </a14:m>
                <a:endParaRPr lang="en-US" altLang="zh-CN" dirty="0"/>
              </a:p>
              <a:p>
                <a:r>
                  <a:rPr lang="en-US" altLang="zh-CN" dirty="0"/>
                  <a:t>		  </a:t>
                </a:r>
                <a14:m>
                  <m:oMath xmlns:m="http://schemas.openxmlformats.org/officeDocument/2006/math">
                    <m:r>
                      <a:rPr lang="en-US" altLang="zh-CN" b="0" i="1">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𝑖</m:t>
                    </m:r>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r>
                      <a:rPr lang="en-US" altLang="zh-CN" i="1">
                        <a:latin typeface="Cambria Math" panose="02040503050406030204" pitchFamily="18" charset="0"/>
                      </a:rPr>
                      <m:t>+</m:t>
                    </m:r>
                    <m:d>
                      <m:dPr>
                        <m:ctrlPr>
                          <a:rPr lang="en-US" altLang="zh-CN" b="0" i="1" smtClean="0">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1</m:t>
                            </m:r>
                          </m:sub>
                        </m:sSub>
                      </m:e>
                    </m:d>
                    <m:r>
                      <a:rPr lang="en-US" altLang="zh-CN" i="1">
                        <a:latin typeface="Cambria Math" panose="02040503050406030204" pitchFamily="18" charset="0"/>
                      </a:rPr>
                      <m:t>∗</m:t>
                    </m:r>
                    <m:r>
                      <a:rPr lang="en-US" altLang="zh-CN" i="1">
                        <a:latin typeface="Cambria Math" panose="02040503050406030204" pitchFamily="18" charset="0"/>
                      </a:rPr>
                      <m:t>𝑖</m:t>
                    </m:r>
                  </m:oMath>
                </a14:m>
                <a:endParaRPr lang="en-US" altLang="zh-CN" dirty="0"/>
              </a:p>
              <a:p>
                <a:r>
                  <a:rPr lang="zh-CN" altLang="en-US" dirty="0"/>
                  <a:t>除法</a:t>
                </a:r>
                <a:r>
                  <a:rPr lang="en-US" altLang="zh-CN" dirty="0"/>
                  <a:t>(</a:t>
                </a:r>
                <a:r>
                  <a:rPr lang="zh-CN" altLang="en-US" dirty="0"/>
                  <a:t>类似无理数除法</a:t>
                </a:r>
                <a:r>
                  <a:rPr lang="en-US" altLang="zh-CN" dirty="0"/>
                  <a:t>)</a:t>
                </a:r>
                <a:r>
                  <a:rPr lang="zh-CN" altLang="en-US" dirty="0"/>
                  <a:t>：</a:t>
                </a:r>
                <a:endParaRPr lang="en-US" altLang="zh-CN" dirty="0"/>
              </a:p>
              <a:p>
                <a:r>
                  <a:rPr lang="en-US" altLang="zh-CN" dirty="0"/>
                  <a:t>	</a:t>
                </a:r>
                <a14:m>
                  <m:oMath xmlns:m="http://schemas.openxmlformats.org/officeDocument/2006/math">
                    <m:f>
                      <m:fPr>
                        <m:ctrlPr>
                          <a:rPr lang="en-US" altLang="zh-CN" b="0" i="1" smtClean="0">
                            <a:latin typeface="Cambria Math" panose="02040503050406030204" pitchFamily="18" charset="0"/>
                          </a:rPr>
                        </m:ctrlPr>
                      </m:fPr>
                      <m:num>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𝑧</m:t>
                            </m:r>
                          </m:e>
                          <m:sub>
                            <m:r>
                              <a:rPr lang="en-US" altLang="zh-CN" b="0" i="1" smtClean="0">
                                <a:latin typeface="Cambria Math" panose="02040503050406030204" pitchFamily="18" charset="0"/>
                              </a:rPr>
                              <m:t>1</m:t>
                            </m:r>
                          </m:sub>
                        </m:sSub>
                      </m:num>
                      <m:den>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𝑧</m:t>
                            </m:r>
                          </m:e>
                          <m:sub>
                            <m:r>
                              <a:rPr lang="en-US" altLang="zh-CN" b="0" i="1" smtClean="0">
                                <a:latin typeface="Cambria Math" panose="02040503050406030204" pitchFamily="18" charset="0"/>
                              </a:rPr>
                              <m:t>2</m:t>
                            </m:r>
                          </m:sub>
                        </m:sSub>
                      </m:den>
                    </m:f>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 </m:t>
                        </m:r>
                      </m:num>
                      <m:den>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𝑖</m:t>
                        </m:r>
                      </m:den>
                    </m:f>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1</m:t>
                            </m:r>
                          </m:sub>
                        </m:sSub>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b="0" i="1" smtClean="0">
                            <a:latin typeface="Cambria Math" panose="02040503050406030204" pitchFamily="18" charset="0"/>
                          </a:rPr>
                          <m:t>)</m:t>
                        </m:r>
                        <m:r>
                          <a:rPr lang="en-US" altLang="zh-CN" i="1">
                            <a:latin typeface="Cambria Math" panose="02040503050406030204" pitchFamily="18" charset="0"/>
                          </a:rPr>
                          <m:t>∗</m:t>
                        </m:r>
                        <m:d>
                          <m:dPr>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2</m:t>
                                </m:r>
                              </m:sub>
                            </m:sSub>
                            <m:r>
                              <a:rPr lang="en-US" altLang="zh-CN" i="1">
                                <a:latin typeface="Cambria Math" panose="02040503050406030204" pitchFamily="18" charset="0"/>
                              </a:rPr>
                              <m:t>∗</m:t>
                            </m:r>
                            <m:r>
                              <a:rPr lang="en-US" altLang="zh-CN" i="1">
                                <a:latin typeface="Cambria Math" panose="02040503050406030204" pitchFamily="18" charset="0"/>
                              </a:rPr>
                              <m:t>𝑖</m:t>
                            </m:r>
                          </m:e>
                        </m:d>
                      </m:num>
                      <m:den>
                        <m:d>
                          <m:dPr>
                            <m:ctrlPr>
                              <a:rPr lang="en-US" altLang="zh-CN" b="0" i="1" smtClean="0">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2</m:t>
                                </m:r>
                              </m:sub>
                            </m:sSub>
                            <m:r>
                              <a:rPr lang="en-US" altLang="zh-CN" i="1">
                                <a:latin typeface="Cambria Math" panose="02040503050406030204" pitchFamily="18" charset="0"/>
                              </a:rPr>
                              <m:t>∗</m:t>
                            </m:r>
                            <m:r>
                              <a:rPr lang="en-US" altLang="zh-CN" i="1">
                                <a:latin typeface="Cambria Math" panose="02040503050406030204" pitchFamily="18" charset="0"/>
                              </a:rPr>
                              <m:t>𝑖</m:t>
                            </m:r>
                          </m:e>
                        </m:d>
                        <m:r>
                          <a:rPr lang="en-US" altLang="zh-CN" b="0" i="1" smtClean="0">
                            <a:latin typeface="Cambria Math" panose="02040503050406030204" pitchFamily="18" charset="0"/>
                          </a:rPr>
                          <m:t>∗</m:t>
                        </m:r>
                        <m:d>
                          <m:dPr>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2</m:t>
                                </m:r>
                              </m:sub>
                            </m:sSub>
                            <m:r>
                              <a:rPr lang="en-US" altLang="zh-CN" i="1">
                                <a:latin typeface="Cambria Math" panose="02040503050406030204" pitchFamily="18" charset="0"/>
                              </a:rPr>
                              <m:t>∗</m:t>
                            </m:r>
                            <m:r>
                              <a:rPr lang="en-US" altLang="zh-CN" i="1">
                                <a:latin typeface="Cambria Math" panose="02040503050406030204" pitchFamily="18" charset="0"/>
                              </a:rPr>
                              <m:t>𝑖</m:t>
                            </m:r>
                          </m:e>
                        </m:d>
                      </m:den>
                    </m:f>
                    <m:r>
                      <a:rPr lang="en-US" altLang="zh-CN" i="1">
                        <a:latin typeface="Cambria Math" panose="02040503050406030204" pitchFamily="18" charset="0"/>
                      </a:rPr>
                      <m:t>=</m:t>
                    </m:r>
                  </m:oMath>
                </a14:m>
                <a:r>
                  <a:rPr lang="en-US" altLang="zh-CN" dirty="0"/>
                  <a:t> </a:t>
                </a:r>
                <a14:m>
                  <m:oMath xmlns:m="http://schemas.openxmlformats.org/officeDocument/2006/math">
                    <m:f>
                      <m:fPr>
                        <m:ctrlPr>
                          <a:rPr lang="en-US" altLang="zh-CN" i="1">
                            <a:latin typeface="Cambria Math" panose="02040503050406030204" pitchFamily="18" charset="0"/>
                          </a:rPr>
                        </m:ctrlPr>
                      </m:fPr>
                      <m:num>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2</m:t>
                            </m:r>
                          </m:sub>
                        </m:sSub>
                        <m:r>
                          <a:rPr lang="en-US" altLang="zh-CN" i="1">
                            <a:latin typeface="Cambria Math" panose="02040503050406030204" pitchFamily="18" charset="0"/>
                          </a:rPr>
                          <m:t>)+</m:t>
                        </m:r>
                        <m:d>
                          <m:dPr>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1</m:t>
                                    </m:r>
                                  </m:sub>
                                </m:sSub>
                                <m:r>
                                  <a:rPr lang="en-US" altLang="zh-CN" b="0" i="1" smtClean="0">
                                    <a:latin typeface="Cambria Math" panose="02040503050406030204" pitchFamily="18" charset="0"/>
                                  </a:rPr>
                                  <m:t>−</m:t>
                                </m:r>
                                <m:r>
                                  <a:rPr lang="en-US" altLang="zh-CN" i="1">
                                    <a:latin typeface="Cambria Math" panose="02040503050406030204" pitchFamily="18" charset="0"/>
                                  </a:rPr>
                                  <m:t>𝑎</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2</m:t>
                                </m:r>
                              </m:sub>
                            </m:sSub>
                          </m:e>
                        </m:d>
                        <m:r>
                          <a:rPr lang="en-US" altLang="zh-CN" i="1">
                            <a:latin typeface="Cambria Math" panose="02040503050406030204" pitchFamily="18" charset="0"/>
                          </a:rPr>
                          <m:t>∗</m:t>
                        </m:r>
                        <m:r>
                          <a:rPr lang="en-US" altLang="zh-CN" i="1">
                            <a:latin typeface="Cambria Math" panose="02040503050406030204" pitchFamily="18" charset="0"/>
                          </a:rPr>
                          <m:t>𝑖</m:t>
                        </m:r>
                        <m:r>
                          <m:rPr>
                            <m:nor/>
                          </m:rPr>
                          <a:rPr lang="en-US" altLang="zh-CN" dirty="0"/>
                          <m:t> </m:t>
                        </m:r>
                      </m:num>
                      <m:den>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up>
                            <m:r>
                              <a:rPr lang="en-US" altLang="zh-CN" b="0" i="1" smtClean="0">
                                <a:latin typeface="Cambria Math" panose="02040503050406030204" pitchFamily="18" charset="0"/>
                              </a:rPr>
                              <m:t>2</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up>
                            <m:r>
                              <a:rPr lang="en-US" altLang="zh-CN" b="0" i="1" smtClean="0">
                                <a:latin typeface="Cambria Math" panose="02040503050406030204" pitchFamily="18" charset="0"/>
                              </a:rPr>
                              <m:t>2</m:t>
                            </m:r>
                          </m:sup>
                        </m:sSubSup>
                      </m:den>
                    </m:f>
                  </m:oMath>
                </a14:m>
                <a:endParaRPr lang="zh-CN" altLang="en-US" dirty="0"/>
              </a:p>
            </p:txBody>
          </p:sp>
        </mc:Choice>
        <mc:Fallback xmlns="">
          <p:sp>
            <p:nvSpPr>
              <p:cNvPr id="2" name="内容占位符 1">
                <a:extLst>
                  <a:ext uri="{FF2B5EF4-FFF2-40B4-BE49-F238E27FC236}">
                    <a16:creationId xmlns:a16="http://schemas.microsoft.com/office/drawing/2014/main" id="{5918A215-8FD4-497B-8E32-B7E73695490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58351A4-3532-42D7-AF84-AE51E189D218}"/>
              </a:ext>
            </a:extLst>
          </p:cNvPr>
          <p:cNvSpPr>
            <a:spLocks noGrp="1"/>
          </p:cNvSpPr>
          <p:nvPr>
            <p:ph type="ctrTitle"/>
          </p:nvPr>
        </p:nvSpPr>
        <p:spPr/>
        <p:txBody>
          <a:bodyPr/>
          <a:lstStyle/>
          <a:p>
            <a:r>
              <a:rPr lang="zh-CN" altLang="en-US" dirty="0"/>
              <a:t>复数的运算</a:t>
            </a:r>
          </a:p>
        </p:txBody>
      </p:sp>
      <p:sp>
        <p:nvSpPr>
          <p:cNvPr id="4" name="内容占位符 3">
            <a:extLst>
              <a:ext uri="{FF2B5EF4-FFF2-40B4-BE49-F238E27FC236}">
                <a16:creationId xmlns:a16="http://schemas.microsoft.com/office/drawing/2014/main" id="{5119A7BE-9288-46B7-A9F2-1D50C51D526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473406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D88D39F-8570-4505-B263-56BA22FA8B1B}"/>
                  </a:ext>
                </a:extLst>
              </p:cNvPr>
              <p:cNvSpPr>
                <a:spLocks noGrp="1"/>
              </p:cNvSpPr>
              <p:nvPr>
                <p:ph idx="1"/>
              </p:nvPr>
            </p:nvSpPr>
            <p:spPr>
              <a:xfrm>
                <a:off x="838200" y="1382233"/>
                <a:ext cx="6642100" cy="4938546"/>
              </a:xfrm>
            </p:spPr>
            <p:txBody>
              <a:bodyPr/>
              <a:lstStyle/>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𝑒</m:t>
                          </m:r>
                        </m:e>
                        <m:sup>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𝜋</m:t>
                          </m:r>
                        </m:sup>
                      </m:sSup>
                      <m:r>
                        <a:rPr lang="en-US" altLang="zh-CN" b="0" i="1" smtClean="0">
                          <a:latin typeface="Cambria Math" panose="02040503050406030204" pitchFamily="18" charset="0"/>
                        </a:rPr>
                        <m:t>+1=0</m:t>
                      </m:r>
                    </m:oMath>
                  </m:oMathPara>
                </a14:m>
                <a:endParaRPr lang="en-US" altLang="zh-CN" dirty="0"/>
              </a:p>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𝑒</m:t>
                          </m:r>
                        </m:e>
                        <m:sup>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sup>
                      </m:sSup>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cos</m:t>
                          </m:r>
                        </m:fName>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e>
                      </m:func>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sin</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oMath>
                  </m:oMathPara>
                </a14:m>
                <a:endParaRPr lang="en-US" altLang="zh-CN" dirty="0"/>
              </a:p>
              <a:p>
                <a:endParaRPr lang="en-US" altLang="zh-CN" i="1" dirty="0">
                  <a:latin typeface="Cambria Math" panose="02040503050406030204" pitchFamily="18" charset="0"/>
                </a:endParaRPr>
              </a:p>
              <a:p>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𝑒</m:t>
                        </m:r>
                      </m:e>
                      <m:sup>
                        <m:r>
                          <a:rPr lang="en-US" altLang="zh-CN" i="1">
                            <a:latin typeface="Cambria Math" panose="02040503050406030204" pitchFamily="18" charset="0"/>
                          </a:rPr>
                          <m:t>𝑖</m:t>
                        </m:r>
                        <m:r>
                          <a:rPr lang="en-US" altLang="zh-CN" i="1">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𝜃</m:t>
                            </m:r>
                          </m:e>
                          <m:sub>
                            <m:r>
                              <a:rPr lang="en-US" altLang="zh-CN" b="0" i="1" smtClean="0">
                                <a:latin typeface="Cambria Math" panose="02040503050406030204" pitchFamily="18" charset="0"/>
                              </a:rPr>
                              <m:t>1</m:t>
                            </m:r>
                          </m:sub>
                        </m:sSub>
                      </m:sup>
                    </m:sSup>
                    <m:r>
                      <a:rPr lang="en-US" altLang="zh-CN" b="0" i="1" smtClean="0">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𝑒</m:t>
                        </m:r>
                      </m:e>
                      <m:sup>
                        <m:r>
                          <a:rPr lang="en-US" altLang="zh-CN" i="1">
                            <a:latin typeface="Cambria Math" panose="02040503050406030204" pitchFamily="18" charset="0"/>
                          </a:rPr>
                          <m:t>𝑖</m:t>
                        </m:r>
                        <m:r>
                          <a:rPr lang="en-US" altLang="zh-CN" i="1">
                            <a:latin typeface="Cambria Math" panose="02040503050406030204" pitchFamily="18" charset="0"/>
                          </a:rPr>
                          <m:t>∗</m:t>
                        </m:r>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𝜃</m:t>
                        </m:r>
                      </m:sup>
                    </m:sSup>
                    <m:r>
                      <a:rPr lang="en-US" altLang="zh-CN" b="0" i="1" smtClean="0">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𝑒</m:t>
                        </m:r>
                      </m:e>
                      <m:sup>
                        <m:r>
                          <a:rPr lang="en-US" altLang="zh-CN" i="1">
                            <a:latin typeface="Cambria Math" panose="02040503050406030204" pitchFamily="18" charset="0"/>
                          </a:rPr>
                          <m:t>𝑖</m:t>
                        </m:r>
                        <m:r>
                          <a:rPr lang="en-US" altLang="zh-CN" i="1">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𝜃</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𝜃</m:t>
                        </m:r>
                        <m:r>
                          <a:rPr lang="en-US" altLang="zh-CN" b="0" i="1" smtClean="0">
                            <a:latin typeface="Cambria Math" panose="02040503050406030204" pitchFamily="18" charset="0"/>
                          </a:rPr>
                          <m:t>)</m:t>
                        </m:r>
                      </m:sup>
                    </m:sSup>
                  </m:oMath>
                </a14:m>
                <a:r>
                  <a:rPr lang="zh-CN" altLang="en-US" dirty="0"/>
                  <a:t>，即转过了</a:t>
                </a:r>
                <a14:m>
                  <m:oMath xmlns:m="http://schemas.openxmlformats.org/officeDocument/2006/math">
                    <m:r>
                      <m:rPr>
                        <m:sty m:val="p"/>
                      </m:rPr>
                      <a:rPr lang="en-US" altLang="zh-CN" b="0" i="0" smtClean="0">
                        <a:latin typeface="Cambria Math" panose="02040503050406030204" pitchFamily="18" charset="0"/>
                      </a:rPr>
                      <m:t>Δ</m:t>
                    </m:r>
                    <m:r>
                      <a:rPr lang="en-US" altLang="zh-CN" b="0" i="1" smtClean="0">
                        <a:latin typeface="Cambria Math" panose="02040503050406030204" pitchFamily="18" charset="0"/>
                      </a:rPr>
                      <m:t>𝜃</m:t>
                    </m:r>
                  </m:oMath>
                </a14:m>
                <a:endParaRPr lang="zh-CN" altLang="en-US" dirty="0"/>
              </a:p>
            </p:txBody>
          </p:sp>
        </mc:Choice>
        <mc:Fallback xmlns="">
          <p:sp>
            <p:nvSpPr>
              <p:cNvPr id="2" name="内容占位符 1">
                <a:extLst>
                  <a:ext uri="{FF2B5EF4-FFF2-40B4-BE49-F238E27FC236}">
                    <a16:creationId xmlns:a16="http://schemas.microsoft.com/office/drawing/2014/main" id="{BD88D39F-8570-4505-B263-56BA22FA8B1B}"/>
                  </a:ext>
                </a:extLst>
              </p:cNvPr>
              <p:cNvSpPr>
                <a:spLocks noGrp="1" noRot="1" noChangeAspect="1" noMove="1" noResize="1" noEditPoints="1" noAdjustHandles="1" noChangeArrowheads="1" noChangeShapeType="1" noTextEdit="1"/>
              </p:cNvSpPr>
              <p:nvPr>
                <p:ph idx="1"/>
              </p:nvPr>
            </p:nvSpPr>
            <p:spPr>
              <a:xfrm>
                <a:off x="838200" y="1382233"/>
                <a:ext cx="6642100" cy="4938546"/>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9C3D82A-C20D-4B68-BA4A-B822F65299F0}"/>
              </a:ext>
            </a:extLst>
          </p:cNvPr>
          <p:cNvSpPr>
            <a:spLocks noGrp="1"/>
          </p:cNvSpPr>
          <p:nvPr>
            <p:ph type="ctrTitle"/>
          </p:nvPr>
        </p:nvSpPr>
        <p:spPr/>
        <p:txBody>
          <a:bodyPr/>
          <a:lstStyle/>
          <a:p>
            <a:r>
              <a:rPr lang="zh-CN" altLang="en-US" dirty="0"/>
              <a:t>欧拉定理</a:t>
            </a:r>
          </a:p>
        </p:txBody>
      </p:sp>
      <p:sp>
        <p:nvSpPr>
          <p:cNvPr id="4" name="内容占位符 3">
            <a:extLst>
              <a:ext uri="{FF2B5EF4-FFF2-40B4-BE49-F238E27FC236}">
                <a16:creationId xmlns:a16="http://schemas.microsoft.com/office/drawing/2014/main" id="{69CB623C-ADD6-4A86-9E89-28C4C4BE9C48}"/>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8F66D48C-B938-4CF3-B7C8-A6EA4C6EA22E}"/>
              </a:ext>
            </a:extLst>
          </p:cNvPr>
          <p:cNvPicPr>
            <a:picLocks noChangeAspect="1"/>
          </p:cNvPicPr>
          <p:nvPr/>
        </p:nvPicPr>
        <p:blipFill>
          <a:blip r:embed="rId3"/>
          <a:stretch>
            <a:fillRect/>
          </a:stretch>
        </p:blipFill>
        <p:spPr>
          <a:xfrm>
            <a:off x="7725057" y="726921"/>
            <a:ext cx="4514286" cy="4676190"/>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5A3A3E37-5C89-4134-9734-F585F962A737}"/>
                  </a:ext>
                </a:extLst>
              </p:cNvPr>
              <p:cNvSpPr txBox="1"/>
              <p:nvPr/>
            </p:nvSpPr>
            <p:spPr>
              <a:xfrm>
                <a:off x="9248682" y="5487571"/>
                <a:ext cx="2107821" cy="93500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p>
                        <m:sSupPr>
                          <m:ctrlPr>
                            <a:rPr lang="en-US" altLang="zh-CN" sz="4000" b="0" i="1" smtClean="0">
                              <a:latin typeface="Cambria Math" panose="02040503050406030204" pitchFamily="18" charset="0"/>
                            </a:rPr>
                          </m:ctrlPr>
                        </m:sSupPr>
                        <m:e>
                          <m:r>
                            <a:rPr lang="en-US" altLang="zh-CN" sz="4000" b="0" i="1" smtClean="0">
                              <a:latin typeface="Cambria Math" panose="02040503050406030204" pitchFamily="18" charset="0"/>
                            </a:rPr>
                            <m:t>𝑧</m:t>
                          </m:r>
                          <m:r>
                            <a:rPr lang="en-US" altLang="zh-CN" sz="4000" b="0" i="1" smtClean="0">
                              <a:latin typeface="Cambria Math" panose="02040503050406030204" pitchFamily="18" charset="0"/>
                            </a:rPr>
                            <m:t>=</m:t>
                          </m:r>
                          <m:r>
                            <a:rPr lang="en-US" altLang="zh-CN" sz="4000" b="0" i="1" smtClean="0">
                              <a:latin typeface="Cambria Math" panose="02040503050406030204" pitchFamily="18" charset="0"/>
                            </a:rPr>
                            <m:t>𝑒</m:t>
                          </m:r>
                        </m:e>
                        <m:sup>
                          <m:r>
                            <a:rPr lang="en-US" altLang="zh-CN" sz="4000" b="0" i="1" smtClean="0">
                              <a:latin typeface="Cambria Math" panose="02040503050406030204" pitchFamily="18" charset="0"/>
                            </a:rPr>
                            <m:t>𝑖</m:t>
                          </m:r>
                          <m:r>
                            <a:rPr lang="en-US" altLang="zh-CN" sz="4000" b="0" i="1" smtClean="0">
                              <a:latin typeface="Cambria Math" panose="02040503050406030204" pitchFamily="18" charset="0"/>
                            </a:rPr>
                            <m:t>∗</m:t>
                          </m:r>
                          <m:f>
                            <m:fPr>
                              <m:ctrlPr>
                                <a:rPr lang="en-US" altLang="zh-CN" sz="4000" b="0" i="1" smtClean="0">
                                  <a:latin typeface="Cambria Math" panose="02040503050406030204" pitchFamily="18" charset="0"/>
                                </a:rPr>
                              </m:ctrlPr>
                            </m:fPr>
                            <m:num>
                              <m:r>
                                <a:rPr lang="en-US" altLang="zh-CN" sz="4000" b="0" i="1" smtClean="0">
                                  <a:latin typeface="Cambria Math" panose="02040503050406030204" pitchFamily="18" charset="0"/>
                                </a:rPr>
                                <m:t>𝜋</m:t>
                              </m:r>
                            </m:num>
                            <m:den>
                              <m:r>
                                <a:rPr lang="en-US" altLang="zh-CN" sz="4000" b="0" i="1" smtClean="0">
                                  <a:latin typeface="Cambria Math" panose="02040503050406030204" pitchFamily="18" charset="0"/>
                                </a:rPr>
                                <m:t>3</m:t>
                              </m:r>
                            </m:den>
                          </m:f>
                        </m:sup>
                      </m:sSup>
                    </m:oMath>
                  </m:oMathPara>
                </a14:m>
                <a:endParaRPr lang="zh-CN" altLang="en-US" sz="4000" dirty="0"/>
              </a:p>
            </p:txBody>
          </p:sp>
        </mc:Choice>
        <mc:Fallback xmlns="">
          <p:sp>
            <p:nvSpPr>
              <p:cNvPr id="6" name="文本框 5">
                <a:extLst>
                  <a:ext uri="{FF2B5EF4-FFF2-40B4-BE49-F238E27FC236}">
                    <a16:creationId xmlns:a16="http://schemas.microsoft.com/office/drawing/2014/main" id="{5A3A3E37-5C89-4134-9734-F585F962A737}"/>
                  </a:ext>
                </a:extLst>
              </p:cNvPr>
              <p:cNvSpPr txBox="1">
                <a:spLocks noRot="1" noChangeAspect="1" noMove="1" noResize="1" noEditPoints="1" noAdjustHandles="1" noChangeArrowheads="1" noChangeShapeType="1" noTextEdit="1"/>
              </p:cNvSpPr>
              <p:nvPr/>
            </p:nvSpPr>
            <p:spPr>
              <a:xfrm>
                <a:off x="9248682" y="5487571"/>
                <a:ext cx="2107821" cy="935000"/>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89354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D88D39F-8570-4505-B263-56BA22FA8B1B}"/>
                  </a:ext>
                </a:extLst>
              </p:cNvPr>
              <p:cNvSpPr>
                <a:spLocks noGrp="1"/>
              </p:cNvSpPr>
              <p:nvPr>
                <p:ph idx="1"/>
              </p:nvPr>
            </p:nvSpPr>
            <p:spPr>
              <a:xfrm>
                <a:off x="838200" y="1382233"/>
                <a:ext cx="10642600" cy="4938546"/>
              </a:xfrm>
            </p:spPr>
            <p:txBody>
              <a:bodyPr/>
              <a:lstStyle/>
              <a:p>
                <a:r>
                  <a:rPr lang="en-US" altLang="zh-CN" b="0" dirty="0"/>
                  <a:t>n</a:t>
                </a:r>
                <a14:m>
                  <m:oMath xmlns:m="http://schemas.openxmlformats.org/officeDocument/2006/math">
                    <m:r>
                      <a:rPr lang="zh-CN" altLang="en-US" i="1">
                        <a:latin typeface="Cambria Math" panose="02040503050406030204" pitchFamily="18" charset="0"/>
                      </a:rPr>
                      <m:t>次</m:t>
                    </m:r>
                    <m:r>
                      <a:rPr lang="zh-CN" altLang="en-US" i="1" smtClean="0">
                        <a:latin typeface="Cambria Math" panose="02040503050406030204" pitchFamily="18" charset="0"/>
                      </a:rPr>
                      <m:t>根</m:t>
                    </m:r>
                    <m:r>
                      <a:rPr lang="en-US" altLang="zh-CN" b="0" i="1" smtClean="0">
                        <a:latin typeface="Cambria Math" panose="02040503050406030204" pitchFamily="18" charset="0"/>
                      </a:rPr>
                      <m:t>𝑧</m:t>
                    </m:r>
                  </m:oMath>
                </a14:m>
                <a:r>
                  <a:rPr lang="zh-CN" altLang="en-US" b="0" dirty="0">
                    <a:latin typeface="Cambria Math" panose="02040503050406030204" pitchFamily="18" charset="0"/>
                  </a:rPr>
                  <a:t>是个复数，满足</a:t>
                </a:r>
                <a14:m>
                  <m:oMath xmlns:m="http://schemas.openxmlformats.org/officeDocument/2006/math">
                    <m:sSup>
                      <m:sSupPr>
                        <m:ctrlPr>
                          <a:rPr lang="en-US" altLang="zh-CN" b="0" i="1" smtClean="0">
                            <a:latin typeface="Cambria Math" panose="02040503050406030204" pitchFamily="18" charset="0"/>
                          </a:rPr>
                        </m:ctrlPr>
                      </m:sSupPr>
                      <m:e>
                        <m:r>
                          <m:rPr>
                            <m:sty m:val="p"/>
                          </m:rPr>
                          <a:rPr lang="en-US" altLang="zh-CN" b="0" i="0" smtClean="0">
                            <a:latin typeface="Cambria Math" panose="02040503050406030204" pitchFamily="18" charset="0"/>
                          </a:rPr>
                          <m:t>z</m:t>
                        </m:r>
                      </m:e>
                      <m:sup>
                        <m:r>
                          <m:rPr>
                            <m:sty m:val="p"/>
                          </m:rPr>
                          <a:rPr lang="en-US" altLang="zh-CN" b="0" i="0" smtClean="0">
                            <a:latin typeface="Cambria Math" panose="02040503050406030204" pitchFamily="18" charset="0"/>
                          </a:rPr>
                          <m:t>n</m:t>
                        </m:r>
                      </m:sup>
                    </m:sSup>
                    <m:r>
                      <a:rPr lang="en-US" altLang="zh-CN" b="0" i="1" smtClean="0">
                        <a:latin typeface="Cambria Math" panose="02040503050406030204" pitchFamily="18" charset="0"/>
                      </a:rPr>
                      <m:t>=1</m:t>
                    </m:r>
                  </m:oMath>
                </a14:m>
                <a:endParaRPr lang="en-US" altLang="zh-CN" b="0" dirty="0">
                  <a:latin typeface="Cambria Math" panose="02040503050406030204" pitchFamily="18" charset="0"/>
                </a:endParaRPr>
              </a:p>
              <a:p>
                <a:r>
                  <a:rPr lang="zh-CN" altLang="en-US" dirty="0"/>
                  <a:t>根据</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𝑒</m:t>
                        </m:r>
                      </m:e>
                      <m:sup>
                        <m:r>
                          <a:rPr lang="en-US" altLang="zh-CN" i="1">
                            <a:latin typeface="Cambria Math" panose="02040503050406030204" pitchFamily="18" charset="0"/>
                          </a:rPr>
                          <m:t>𝑖</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𝜃</m:t>
                            </m:r>
                          </m:e>
                          <m:sub>
                            <m:r>
                              <a:rPr lang="en-US" altLang="zh-CN" i="1">
                                <a:latin typeface="Cambria Math" panose="02040503050406030204" pitchFamily="18" charset="0"/>
                              </a:rPr>
                              <m:t>1</m:t>
                            </m:r>
                          </m:sub>
                        </m:sSub>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𝑒</m:t>
                        </m:r>
                      </m:e>
                      <m:sup>
                        <m:r>
                          <a:rPr lang="en-US" altLang="zh-CN" i="1">
                            <a:latin typeface="Cambria Math" panose="02040503050406030204" pitchFamily="18" charset="0"/>
                          </a:rPr>
                          <m:t>𝑖</m:t>
                        </m:r>
                        <m:r>
                          <a:rPr lang="en-US" altLang="zh-CN" i="1">
                            <a:latin typeface="Cambria Math" panose="02040503050406030204" pitchFamily="18" charset="0"/>
                          </a:rPr>
                          <m:t>∗</m:t>
                        </m:r>
                        <m:r>
                          <m:rPr>
                            <m:sty m:val="p"/>
                          </m:rPr>
                          <a:rPr lang="en-US" altLang="zh-CN">
                            <a:latin typeface="Cambria Math" panose="02040503050406030204" pitchFamily="18" charset="0"/>
                          </a:rPr>
                          <m:t>Δ</m:t>
                        </m:r>
                        <m:r>
                          <a:rPr lang="en-US" altLang="zh-CN" i="1">
                            <a:latin typeface="Cambria Math" panose="02040503050406030204" pitchFamily="18" charset="0"/>
                          </a:rPr>
                          <m:t>𝜃</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𝑒</m:t>
                        </m:r>
                      </m:e>
                      <m:sup>
                        <m:r>
                          <a:rPr lang="en-US" altLang="zh-CN" i="1">
                            <a:latin typeface="Cambria Math" panose="02040503050406030204" pitchFamily="18" charset="0"/>
                          </a:rPr>
                          <m:t>𝑖</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𝜃</m:t>
                            </m:r>
                          </m:e>
                          <m:sub>
                            <m:r>
                              <a:rPr lang="en-US" altLang="zh-CN" i="1">
                                <a:latin typeface="Cambria Math" panose="02040503050406030204" pitchFamily="18" charset="0"/>
                              </a:rPr>
                              <m:t>1</m:t>
                            </m:r>
                          </m:sub>
                        </m:sSub>
                        <m:r>
                          <a:rPr lang="en-US" altLang="zh-CN" i="1">
                            <a:latin typeface="Cambria Math" panose="02040503050406030204" pitchFamily="18" charset="0"/>
                          </a:rPr>
                          <m:t>+</m:t>
                        </m:r>
                        <m:r>
                          <m:rPr>
                            <m:sty m:val="p"/>
                          </m:rPr>
                          <a:rPr lang="en-US" altLang="zh-CN">
                            <a:latin typeface="Cambria Math" panose="02040503050406030204" pitchFamily="18" charset="0"/>
                          </a:rPr>
                          <m:t>Δ</m:t>
                        </m:r>
                        <m:r>
                          <a:rPr lang="en-US" altLang="zh-CN" i="1">
                            <a:latin typeface="Cambria Math" panose="02040503050406030204" pitchFamily="18" charset="0"/>
                          </a:rPr>
                          <m:t>𝜃</m:t>
                        </m:r>
                        <m:r>
                          <a:rPr lang="en-US" altLang="zh-CN" i="1">
                            <a:latin typeface="Cambria Math" panose="02040503050406030204" pitchFamily="18" charset="0"/>
                          </a:rPr>
                          <m:t>)</m:t>
                        </m:r>
                      </m:sup>
                    </m:sSup>
                    <m:r>
                      <a:rPr lang="zh-CN" altLang="en-US" i="1" smtClean="0">
                        <a:latin typeface="Cambria Math" panose="02040503050406030204" pitchFamily="18" charset="0"/>
                      </a:rPr>
                      <m:t>，</m:t>
                    </m:r>
                  </m:oMath>
                </a14:m>
                <a:r>
                  <a:rPr lang="zh-CN" altLang="en-US" dirty="0"/>
                  <a:t>将自身角度乘</a:t>
                </a:r>
                <a:r>
                  <a:rPr lang="en-US" altLang="zh-CN" dirty="0"/>
                  <a:t>n</a:t>
                </a:r>
                <a:r>
                  <a:rPr lang="zh-CN" altLang="en-US" dirty="0"/>
                  <a:t>倍后是</a:t>
                </a:r>
                <a14:m>
                  <m:oMath xmlns:m="http://schemas.openxmlformats.org/officeDocument/2006/math">
                    <m:r>
                      <a:rPr lang="en-US" altLang="zh-CN" b="0" i="1" smtClean="0">
                        <a:latin typeface="Cambria Math" panose="02040503050406030204" pitchFamily="18" charset="0"/>
                      </a:rPr>
                      <m:t>2</m:t>
                    </m:r>
                    <m:r>
                      <a:rPr lang="en-US" altLang="zh-CN" b="0" i="1" smtClean="0">
                        <a:latin typeface="Cambria Math" panose="02040503050406030204" pitchFamily="18" charset="0"/>
                      </a:rPr>
                      <m:t>𝜋</m:t>
                    </m:r>
                  </m:oMath>
                </a14:m>
                <a:r>
                  <a:rPr lang="zh-CN" altLang="en-US" dirty="0"/>
                  <a:t>的整数倍，即</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𝑧</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𝑒</m:t>
                          </m:r>
                        </m:e>
                        <m:sup>
                          <m:r>
                            <a:rPr lang="en-US" altLang="zh-CN" b="0" i="1" smtClean="0">
                              <a:latin typeface="Cambria Math" panose="02040503050406030204" pitchFamily="18" charset="0"/>
                            </a:rPr>
                            <m:t>𝑖</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2</m:t>
                              </m:r>
                              <m:r>
                                <a:rPr lang="en-US" altLang="zh-CN" b="0" i="1" smtClean="0">
                                  <a:latin typeface="Cambria Math" panose="02040503050406030204" pitchFamily="18" charset="0"/>
                                </a:rPr>
                                <m:t>𝑘</m:t>
                              </m:r>
                              <m:r>
                                <a:rPr lang="en-US" altLang="zh-CN" b="0" i="1" smtClean="0">
                                  <a:latin typeface="Cambria Math" panose="02040503050406030204" pitchFamily="18" charset="0"/>
                                </a:rPr>
                                <m:t>𝜋</m:t>
                              </m:r>
                            </m:num>
                            <m:den>
                              <m:r>
                                <a:rPr lang="en-US" altLang="zh-CN" b="0" i="1" smtClean="0">
                                  <a:latin typeface="Cambria Math" panose="02040503050406030204" pitchFamily="18" charset="0"/>
                                </a:rPr>
                                <m:t>𝑛</m:t>
                              </m:r>
                            </m:den>
                          </m:f>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=0,1,2,…</m:t>
                      </m:r>
                      <m:r>
                        <a:rPr lang="en-US" altLang="zh-CN" b="0" i="1" smtClean="0">
                          <a:latin typeface="Cambria Math" panose="02040503050406030204" pitchFamily="18" charset="0"/>
                        </a:rPr>
                        <m:t>𝑛</m:t>
                      </m:r>
                      <m:r>
                        <a:rPr lang="en-US" altLang="zh-CN" b="0" i="1" smtClean="0">
                          <a:latin typeface="Cambria Math" panose="02040503050406030204" pitchFamily="18" charset="0"/>
                        </a:rPr>
                        <m:t>−1)</m:t>
                      </m:r>
                    </m:oMath>
                  </m:oMathPara>
                </a14:m>
                <a:endParaRPr lang="en-US" altLang="zh-CN" dirty="0"/>
              </a:p>
              <a:p>
                <a:r>
                  <a:rPr lang="en-US" altLang="zh-CN" dirty="0"/>
                  <a:t>n</a:t>
                </a:r>
                <a:r>
                  <a:rPr lang="zh-CN" altLang="en-US" dirty="0"/>
                  <a:t>次单位根：</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𝑒</m:t>
                        </m:r>
                      </m:e>
                      <m:sup>
                        <m:r>
                          <a:rPr lang="en-US" altLang="zh-CN" b="0" i="1" smtClean="0">
                            <a:latin typeface="Cambria Math" panose="02040503050406030204" pitchFamily="18" charset="0"/>
                          </a:rPr>
                          <m:t>𝑖</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2</m:t>
                            </m:r>
                            <m:r>
                              <a:rPr lang="en-US" altLang="zh-CN" b="0" i="1" smtClean="0">
                                <a:latin typeface="Cambria Math" panose="02040503050406030204" pitchFamily="18" charset="0"/>
                              </a:rPr>
                              <m:t>𝜋</m:t>
                            </m:r>
                          </m:num>
                          <m:den>
                            <m:r>
                              <a:rPr lang="en-US" altLang="zh-CN" b="0" i="1" smtClean="0">
                                <a:latin typeface="Cambria Math" panose="02040503050406030204" pitchFamily="18" charset="0"/>
                              </a:rPr>
                              <m:t>𝑛</m:t>
                            </m:r>
                          </m:den>
                        </m:f>
                      </m:sup>
                    </m:sSup>
                  </m:oMath>
                </a14:m>
                <a:endParaRPr lang="zh-CN" altLang="en-US" dirty="0"/>
              </a:p>
            </p:txBody>
          </p:sp>
        </mc:Choice>
        <mc:Fallback xmlns="">
          <p:sp>
            <p:nvSpPr>
              <p:cNvPr id="2" name="内容占位符 1">
                <a:extLst>
                  <a:ext uri="{FF2B5EF4-FFF2-40B4-BE49-F238E27FC236}">
                    <a16:creationId xmlns:a16="http://schemas.microsoft.com/office/drawing/2014/main" id="{BD88D39F-8570-4505-B263-56BA22FA8B1B}"/>
                  </a:ext>
                </a:extLst>
              </p:cNvPr>
              <p:cNvSpPr>
                <a:spLocks noGrp="1" noRot="1" noChangeAspect="1" noMove="1" noResize="1" noEditPoints="1" noAdjustHandles="1" noChangeArrowheads="1" noChangeShapeType="1" noTextEdit="1"/>
              </p:cNvSpPr>
              <p:nvPr>
                <p:ph idx="1"/>
              </p:nvPr>
            </p:nvSpPr>
            <p:spPr>
              <a:xfrm>
                <a:off x="838200" y="1382233"/>
                <a:ext cx="10642600" cy="4938546"/>
              </a:xfrm>
              <a:blipFill>
                <a:blip r:embed="rId2"/>
                <a:stretch>
                  <a:fillRect l="-1203" r="-80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9C3D82A-C20D-4B68-BA4A-B822F65299F0}"/>
              </a:ext>
            </a:extLst>
          </p:cNvPr>
          <p:cNvSpPr>
            <a:spLocks noGrp="1"/>
          </p:cNvSpPr>
          <p:nvPr>
            <p:ph type="ctrTitle"/>
          </p:nvPr>
        </p:nvSpPr>
        <p:spPr/>
        <p:txBody>
          <a:bodyPr/>
          <a:lstStyle/>
          <a:p>
            <a:r>
              <a:rPr lang="en-US" altLang="zh-CN" dirty="0"/>
              <a:t>n</a:t>
            </a:r>
            <a:r>
              <a:rPr lang="zh-CN" altLang="en-US" dirty="0"/>
              <a:t>次单位根</a:t>
            </a:r>
          </a:p>
        </p:txBody>
      </p:sp>
      <p:sp>
        <p:nvSpPr>
          <p:cNvPr id="4" name="内容占位符 3">
            <a:extLst>
              <a:ext uri="{FF2B5EF4-FFF2-40B4-BE49-F238E27FC236}">
                <a16:creationId xmlns:a16="http://schemas.microsoft.com/office/drawing/2014/main" id="{69CB623C-ADD6-4A86-9E89-28C4C4BE9C4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1417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2A1C893-C93A-49AB-AD33-15E26410BA99}"/>
                  </a:ext>
                </a:extLst>
              </p:cNvPr>
              <p:cNvSpPr>
                <a:spLocks noGrp="1"/>
              </p:cNvSpPr>
              <p:nvPr>
                <p:ph idx="1"/>
              </p:nvPr>
            </p:nvSpPr>
            <p:spPr/>
            <p:txBody>
              <a:bodyPr>
                <a:normAutofit/>
              </a:bodyPr>
              <a:lstStyle/>
              <a:p>
                <a:r>
                  <a:rPr lang="zh-CN" altLang="en-US" dirty="0"/>
                  <a:t>流程：</a:t>
                </a:r>
                <a:endParaRPr lang="en-US" altLang="zh-CN" dirty="0"/>
              </a:p>
              <a:p>
                <a:r>
                  <a:rPr lang="zh-CN" altLang="en-US" dirty="0"/>
                  <a:t>先对数列</a:t>
                </a:r>
                <a14:m>
                  <m:oMath xmlns:m="http://schemas.openxmlformats.org/officeDocument/2006/math">
                    <m:r>
                      <a:rPr lang="en-US" altLang="zh-CN" b="0" i="1" smtClean="0">
                        <a:latin typeface="Cambria Math" panose="02040503050406030204" pitchFamily="18" charset="0"/>
                      </a:rPr>
                      <m:t>𝑓</m:t>
                    </m:r>
                    <m:r>
                      <a:rPr lang="zh-CN" altLang="en-US" i="1">
                        <a:latin typeface="Cambria Math" panose="02040503050406030204" pitchFamily="18" charset="0"/>
                      </a:rPr>
                      <m:t>和</m:t>
                    </m:r>
                    <m:r>
                      <a:rPr lang="en-US" altLang="zh-CN" b="0" i="1" smtClean="0">
                        <a:latin typeface="Cambria Math" panose="02040503050406030204" pitchFamily="18" charset="0"/>
                      </a:rPr>
                      <m:t>𝑔</m:t>
                    </m:r>
                  </m:oMath>
                </a14:m>
                <a:r>
                  <a:rPr lang="zh-CN" altLang="en-US" dirty="0"/>
                  <a:t>分别进行离散傅里叶变换</a:t>
                </a:r>
                <a:r>
                  <a:rPr lang="en-US" altLang="zh-CN" dirty="0"/>
                  <a:t>(DFT)</a:t>
                </a:r>
                <a:r>
                  <a:rPr lang="zh-CN" altLang="en-US" dirty="0"/>
                  <a:t>，得到</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𝑔</m:t>
                        </m:r>
                      </m:e>
                      <m:sup>
                        <m:r>
                          <a:rPr lang="en-US" altLang="zh-CN" b="0" i="1" smtClean="0">
                            <a:latin typeface="Cambria Math" panose="02040503050406030204" pitchFamily="18" charset="0"/>
                          </a:rPr>
                          <m:t>′</m:t>
                        </m:r>
                      </m:sup>
                    </m:sSup>
                  </m:oMath>
                </a14:m>
                <a:endParaRPr lang="en-US" altLang="zh-CN" b="0" dirty="0"/>
              </a:p>
              <a:p>
                <a:r>
                  <a:rPr lang="zh-CN" altLang="en-US" dirty="0"/>
                  <a:t>然后计算</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h</m:t>
                        </m:r>
                      </m:e>
                      <m:sup>
                        <m:r>
                          <a:rPr lang="en-US" altLang="zh-CN" b="0" i="1" smtClean="0">
                            <a:latin typeface="Cambria Math" panose="02040503050406030204" pitchFamily="18" charset="0"/>
                          </a:rPr>
                          <m:t>′</m:t>
                        </m:r>
                      </m:sup>
                    </m:s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𝑔</m:t>
                        </m:r>
                      </m:e>
                      <m:sup>
                        <m:r>
                          <a:rPr lang="en-US" altLang="zh-CN" b="0" i="1" smtClean="0">
                            <a:latin typeface="Cambria Math" panose="02040503050406030204" pitchFamily="18" charset="0"/>
                          </a:rPr>
                          <m:t>′</m:t>
                        </m:r>
                      </m:sup>
                    </m:s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oMath>
                </a14:m>
                <a:endParaRPr lang="en-US" altLang="zh-CN" b="0" dirty="0"/>
              </a:p>
              <a:p>
                <a:r>
                  <a:rPr lang="zh-CN" altLang="en-US" dirty="0"/>
                  <a:t>对</a:t>
                </a:r>
                <a14:m>
                  <m:oMath xmlns:m="http://schemas.openxmlformats.org/officeDocument/2006/math">
                    <m:r>
                      <a:rPr lang="en-US" altLang="zh-CN" b="0" i="1" smtClean="0">
                        <a:latin typeface="Cambria Math" panose="02040503050406030204" pitchFamily="18" charset="0"/>
                      </a:rPr>
                      <m:t>h</m:t>
                    </m:r>
                    <m:r>
                      <a:rPr lang="en-US" altLang="zh-CN" b="0" i="1" smtClean="0">
                        <a:latin typeface="Cambria Math" panose="02040503050406030204" pitchFamily="18" charset="0"/>
                      </a:rPr>
                      <m:t>′</m:t>
                    </m:r>
                  </m:oMath>
                </a14:m>
                <a:r>
                  <a:rPr lang="zh-CN" altLang="en-US" dirty="0"/>
                  <a:t>做</a:t>
                </a:r>
                <a:r>
                  <a:rPr lang="en-US" altLang="zh-CN" dirty="0"/>
                  <a:t>DFT</a:t>
                </a:r>
                <a:r>
                  <a:rPr lang="zh-CN" altLang="en-US" dirty="0"/>
                  <a:t>的逆变换</a:t>
                </a:r>
                <a:r>
                  <a:rPr lang="en-US" altLang="zh-CN" dirty="0"/>
                  <a:t>(IDFT)</a:t>
                </a:r>
                <a:r>
                  <a:rPr lang="zh-CN" altLang="en-US" dirty="0"/>
                  <a:t>，得到</a:t>
                </a:r>
                <a14:m>
                  <m:oMath xmlns:m="http://schemas.openxmlformats.org/officeDocument/2006/math">
                    <m:r>
                      <a:rPr lang="en-US" altLang="zh-CN" b="0" i="1" smtClean="0">
                        <a:latin typeface="Cambria Math" panose="02040503050406030204" pitchFamily="18" charset="0"/>
                      </a:rPr>
                      <m:t>h</m:t>
                    </m:r>
                  </m:oMath>
                </a14:m>
                <a:endParaRPr lang="en-US" altLang="zh-CN" dirty="0"/>
              </a:p>
            </p:txBody>
          </p:sp>
        </mc:Choice>
        <mc:Fallback xmlns="">
          <p:sp>
            <p:nvSpPr>
              <p:cNvPr id="2" name="内容占位符 1">
                <a:extLst>
                  <a:ext uri="{FF2B5EF4-FFF2-40B4-BE49-F238E27FC236}">
                    <a16:creationId xmlns:a16="http://schemas.microsoft.com/office/drawing/2014/main" id="{62A1C893-C93A-49AB-AD33-15E26410BA9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8FF3ED2-5109-42E9-BD31-C840B52EDA1B}"/>
              </a:ext>
            </a:extLst>
          </p:cNvPr>
          <p:cNvSpPr>
            <a:spLocks noGrp="1"/>
          </p:cNvSpPr>
          <p:nvPr>
            <p:ph type="ctrTitle"/>
          </p:nvPr>
        </p:nvSpPr>
        <p:spPr/>
        <p:txBody>
          <a:bodyPr/>
          <a:lstStyle/>
          <a:p>
            <a:r>
              <a:rPr lang="en-US" altLang="zh-CN" dirty="0"/>
              <a:t>FFT</a:t>
            </a:r>
            <a:endParaRPr lang="zh-CN" altLang="en-US" dirty="0"/>
          </a:p>
        </p:txBody>
      </p:sp>
      <p:sp>
        <p:nvSpPr>
          <p:cNvPr id="4" name="内容占位符 3">
            <a:extLst>
              <a:ext uri="{FF2B5EF4-FFF2-40B4-BE49-F238E27FC236}">
                <a16:creationId xmlns:a16="http://schemas.microsoft.com/office/drawing/2014/main" id="{790373C8-3D47-457F-954A-80AD02921DD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643922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B8AC218-7535-44C2-97F2-FEDA5D07FDA6}"/>
                  </a:ext>
                </a:extLst>
              </p:cNvPr>
              <p:cNvSpPr>
                <a:spLocks noGrp="1"/>
              </p:cNvSpPr>
              <p:nvPr>
                <p:ph idx="1"/>
              </p:nvPr>
            </p:nvSpPr>
            <p:spPr>
              <a:xfrm>
                <a:off x="838200" y="1382233"/>
                <a:ext cx="10515600" cy="2046767"/>
              </a:xfrm>
            </p:spPr>
            <p:txBody>
              <a:bodyPr/>
              <a:lstStyle/>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begChr m:val="["/>
                          <m:endChr m:val="]"/>
                          <m:ctrlPr>
                            <a:rPr lang="en-US" altLang="zh-CN" b="0" i="1" smtClean="0">
                              <a:latin typeface="Cambria Math" panose="02040503050406030204" pitchFamily="18" charset="0"/>
                            </a:rPr>
                          </m:ctrlPr>
                        </m:dPr>
                        <m:e>
                          <m:r>
                            <a:rPr lang="en-US" altLang="zh-CN" b="0" i="1" smtClean="0">
                              <a:solidFill>
                                <a:srgbClr val="FFCC00"/>
                              </a:solidFill>
                              <a:latin typeface="Cambria Math" panose="02040503050406030204" pitchFamily="18" charset="0"/>
                            </a:rPr>
                            <m:t>𝑘</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solidFill>
                                <a:srgbClr val="00B0F0"/>
                              </a:solidFill>
                              <a:latin typeface="Cambria Math" panose="02040503050406030204" pitchFamily="18" charset="0"/>
                            </a:rPr>
                            <m:t>𝑗</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e>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solidFill>
                                    <a:srgbClr val="00B0F0"/>
                                  </a:solidFill>
                                  <a:latin typeface="Cambria Math" panose="02040503050406030204" pitchFamily="18" charset="0"/>
                                </a:rPr>
                                <m:t>𝑗</m:t>
                              </m:r>
                            </m:e>
                          </m:d>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up>
                              <m:r>
                                <a:rPr lang="en-US" altLang="zh-CN" b="0" i="1" smtClean="0">
                                  <a:solidFill>
                                    <a:srgbClr val="00B0F0"/>
                                  </a:solidFill>
                                  <a:latin typeface="Cambria Math" panose="02040503050406030204" pitchFamily="18" charset="0"/>
                                </a:rPr>
                                <m:t>𝑗</m:t>
                              </m:r>
                              <m:r>
                                <a:rPr lang="en-US" altLang="zh-CN" b="0" i="1" smtClean="0">
                                  <a:latin typeface="Cambria Math" panose="02040503050406030204" pitchFamily="18" charset="0"/>
                                </a:rPr>
                                <m:t>∗</m:t>
                              </m:r>
                              <m:r>
                                <a:rPr lang="en-US" altLang="zh-CN" b="0" i="1" smtClean="0">
                                  <a:solidFill>
                                    <a:srgbClr val="FFCC00"/>
                                  </a:solidFill>
                                  <a:latin typeface="Cambria Math" panose="02040503050406030204" pitchFamily="18" charset="0"/>
                                </a:rPr>
                                <m:t>𝑘</m:t>
                              </m:r>
                            </m:sup>
                          </m:sSubSup>
                        </m:e>
                      </m:nary>
                      <m:r>
                        <a:rPr lang="en-US" altLang="zh-CN" b="0" i="1" smtClean="0">
                          <a:latin typeface="Cambria Math" panose="02040503050406030204" pitchFamily="18" charset="0"/>
                        </a:rPr>
                        <m:t>   (</m:t>
                      </m:r>
                      <m:r>
                        <a:rPr lang="en-US" altLang="zh-CN" b="0" i="1" smtClean="0">
                          <a:latin typeface="Cambria Math" panose="02040503050406030204" pitchFamily="18" charset="0"/>
                        </a:rPr>
                        <m:t>𝑘</m:t>
                      </m:r>
                      <m:r>
                        <a:rPr lang="en-US" altLang="zh-CN" b="0" i="1" smtClean="0">
                          <a:latin typeface="Cambria Math" panose="02040503050406030204" pitchFamily="18" charset="0"/>
                        </a:rPr>
                        <m:t>=0,1,2,…,</m:t>
                      </m:r>
                      <m:r>
                        <a:rPr lang="en-US" altLang="zh-CN" b="0" i="1" smtClean="0">
                          <a:latin typeface="Cambria Math" panose="02040503050406030204" pitchFamily="18" charset="0"/>
                        </a:rPr>
                        <m:t>𝑛</m:t>
                      </m:r>
                      <m:r>
                        <a:rPr lang="en-US" altLang="zh-CN" b="0" i="1" smtClean="0">
                          <a:latin typeface="Cambria Math" panose="02040503050406030204" pitchFamily="18" charset="0"/>
                        </a:rPr>
                        <m:t>−1)</m:t>
                      </m:r>
                    </m:oMath>
                  </m:oMathPara>
                </a14:m>
                <a:endParaRPr lang="zh-CN" altLang="en-US" dirty="0"/>
              </a:p>
            </p:txBody>
          </p:sp>
        </mc:Choice>
        <mc:Fallback xmlns="">
          <p:sp>
            <p:nvSpPr>
              <p:cNvPr id="2" name="内容占位符 1">
                <a:extLst>
                  <a:ext uri="{FF2B5EF4-FFF2-40B4-BE49-F238E27FC236}">
                    <a16:creationId xmlns:a16="http://schemas.microsoft.com/office/drawing/2014/main" id="{6B8AC218-7535-44C2-97F2-FEDA5D07FDA6}"/>
                  </a:ext>
                </a:extLst>
              </p:cNvPr>
              <p:cNvSpPr>
                <a:spLocks noGrp="1" noRot="1" noChangeAspect="1" noMove="1" noResize="1" noEditPoints="1" noAdjustHandles="1" noChangeArrowheads="1" noChangeShapeType="1" noTextEdit="1"/>
              </p:cNvSpPr>
              <p:nvPr>
                <p:ph idx="1"/>
              </p:nvPr>
            </p:nvSpPr>
            <p:spPr>
              <a:xfrm>
                <a:off x="838200" y="1382233"/>
                <a:ext cx="10515600" cy="2046767"/>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9651977-1AE1-42E1-85BB-D6305C45E235}"/>
              </a:ext>
            </a:extLst>
          </p:cNvPr>
          <p:cNvSpPr>
            <a:spLocks noGrp="1"/>
          </p:cNvSpPr>
          <p:nvPr>
            <p:ph type="ctrTitle"/>
          </p:nvPr>
        </p:nvSpPr>
        <p:spPr/>
        <p:txBody>
          <a:bodyPr/>
          <a:lstStyle/>
          <a:p>
            <a:r>
              <a:rPr lang="en-US" altLang="zh-CN" dirty="0"/>
              <a:t>DFT</a:t>
            </a:r>
            <a:endParaRPr lang="zh-CN" altLang="en-US" dirty="0"/>
          </a:p>
        </p:txBody>
      </p:sp>
      <p:sp>
        <p:nvSpPr>
          <p:cNvPr id="4" name="内容占位符 3">
            <a:extLst>
              <a:ext uri="{FF2B5EF4-FFF2-40B4-BE49-F238E27FC236}">
                <a16:creationId xmlns:a16="http://schemas.microsoft.com/office/drawing/2014/main" id="{99E21DA5-A5C8-4144-92D0-0EF6192232E8}"/>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2531D268-012D-429C-B0CB-C8AE447494DA}"/>
                  </a:ext>
                </a:extLst>
              </p:cNvPr>
              <p:cNvSpPr txBox="1">
                <a:spLocks/>
              </p:cNvSpPr>
              <p:nvPr/>
            </p:nvSpPr>
            <p:spPr>
              <a:xfrm>
                <a:off x="838200" y="4375804"/>
                <a:ext cx="10515600" cy="2046767"/>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solidFill>
                                <a:srgbClr val="FFCC00"/>
                              </a:solidFill>
                              <a:latin typeface="Cambria Math" panose="02040503050406030204" pitchFamily="18" charset="0"/>
                            </a:rPr>
                            <m:t>𝑘</m:t>
                          </m:r>
                        </m:e>
                      </m:d>
                      <m:r>
                        <a:rPr lang="en-US" altLang="zh-CN" i="1">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𝑛</m:t>
                          </m:r>
                        </m:den>
                      </m:f>
                      <m:nary>
                        <m:naryPr>
                          <m:chr m:val="∑"/>
                          <m:ctrlPr>
                            <a:rPr lang="en-US" altLang="zh-CN" i="1">
                              <a:latin typeface="Cambria Math" panose="02040503050406030204" pitchFamily="18" charset="0"/>
                            </a:rPr>
                          </m:ctrlPr>
                        </m:naryPr>
                        <m:sub>
                          <m:r>
                            <m:rPr>
                              <m:brk m:alnAt="23"/>
                            </m:rPr>
                            <a:rPr lang="en-US" altLang="zh-CN" i="1">
                              <a:solidFill>
                                <a:srgbClr val="00B0F0"/>
                              </a:solidFill>
                              <a:latin typeface="Cambria Math" panose="02040503050406030204" pitchFamily="18" charset="0"/>
                            </a:rPr>
                            <m:t>𝑗</m:t>
                          </m:r>
                          <m:r>
                            <a:rPr lang="en-US" altLang="zh-CN" i="1">
                              <a:latin typeface="Cambria Math" panose="02040503050406030204" pitchFamily="18" charset="0"/>
                            </a:rPr>
                            <m:t>=0</m:t>
                          </m:r>
                        </m:sub>
                        <m:sup>
                          <m:r>
                            <a:rPr lang="en-US" altLang="zh-CN" i="1">
                              <a:latin typeface="Cambria Math" panose="02040503050406030204" pitchFamily="18" charset="0"/>
                            </a:rPr>
                            <m:t>𝑛</m:t>
                          </m:r>
                          <m:r>
                            <a:rPr lang="en-US" altLang="zh-CN" i="1">
                              <a:latin typeface="Cambria Math" panose="02040503050406030204" pitchFamily="18" charset="0"/>
                            </a:rPr>
                            <m:t>−1</m:t>
                          </m:r>
                        </m:sup>
                        <m:e>
                          <m:r>
                            <a:rPr lang="en-US" altLang="zh-CN" i="1">
                              <a:latin typeface="Cambria Math" panose="02040503050406030204" pitchFamily="18" charset="0"/>
                            </a:rPr>
                            <m:t>𝑓</m:t>
                          </m:r>
                          <m:r>
                            <a:rPr lang="en-US" altLang="zh-CN" b="0" i="1" smtClean="0">
                              <a:latin typeface="Cambria Math" panose="02040503050406030204" pitchFamily="18" charset="0"/>
                            </a:rPr>
                            <m:t>′</m:t>
                          </m:r>
                          <m:d>
                            <m:dPr>
                              <m:begChr m:val="["/>
                              <m:endChr m:val="]"/>
                              <m:ctrlPr>
                                <a:rPr lang="en-US" altLang="zh-CN" i="1">
                                  <a:latin typeface="Cambria Math" panose="02040503050406030204" pitchFamily="18" charset="0"/>
                                </a:rPr>
                              </m:ctrlPr>
                            </m:dPr>
                            <m:e>
                              <m:r>
                                <a:rPr lang="en-US" altLang="zh-CN" i="1">
                                  <a:solidFill>
                                    <a:srgbClr val="00B0F0"/>
                                  </a:solidFill>
                                  <a:latin typeface="Cambria Math" panose="02040503050406030204" pitchFamily="18" charset="0"/>
                                </a:rPr>
                                <m:t>𝑗</m:t>
                              </m:r>
                            </m:e>
                          </m:d>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b="0" i="1" smtClean="0">
                                  <a:latin typeface="Cambria Math" panose="02040503050406030204" pitchFamily="18" charset="0"/>
                                </a:rPr>
                                <m:t>−</m:t>
                              </m:r>
                              <m:r>
                                <a:rPr lang="en-US" altLang="zh-CN" i="1">
                                  <a:solidFill>
                                    <a:srgbClr val="00B0F0"/>
                                  </a:solidFill>
                                  <a:latin typeface="Cambria Math" panose="02040503050406030204" pitchFamily="18" charset="0"/>
                                </a:rPr>
                                <m:t>𝑗</m:t>
                              </m:r>
                              <m:r>
                                <a:rPr lang="en-US" altLang="zh-CN" i="1">
                                  <a:latin typeface="Cambria Math" panose="02040503050406030204" pitchFamily="18" charset="0"/>
                                </a:rPr>
                                <m:t>∗</m:t>
                              </m:r>
                              <m:r>
                                <a:rPr lang="en-US" altLang="zh-CN" i="1">
                                  <a:solidFill>
                                    <a:srgbClr val="FFCC00"/>
                                  </a:solidFill>
                                  <a:latin typeface="Cambria Math" panose="02040503050406030204" pitchFamily="18" charset="0"/>
                                </a:rPr>
                                <m:t>𝑘</m:t>
                              </m:r>
                            </m:sup>
                          </m:sSubSup>
                        </m:e>
                      </m:nary>
                      <m:r>
                        <a:rPr lang="en-US" altLang="zh-CN" i="1">
                          <a:latin typeface="Cambria Math" panose="02040503050406030204" pitchFamily="18" charset="0"/>
                        </a:rPr>
                        <m:t>   (</m:t>
                      </m:r>
                      <m:r>
                        <a:rPr lang="en-US" altLang="zh-CN" i="1">
                          <a:latin typeface="Cambria Math" panose="02040503050406030204" pitchFamily="18" charset="0"/>
                        </a:rPr>
                        <m:t>𝑘</m:t>
                      </m:r>
                      <m:r>
                        <a:rPr lang="en-US" altLang="zh-CN" i="1">
                          <a:latin typeface="Cambria Math" panose="02040503050406030204" pitchFamily="18" charset="0"/>
                        </a:rPr>
                        <m:t>=0,1,2,…,</m:t>
                      </m:r>
                      <m:r>
                        <a:rPr lang="en-US" altLang="zh-CN" i="1">
                          <a:latin typeface="Cambria Math" panose="02040503050406030204" pitchFamily="18" charset="0"/>
                        </a:rPr>
                        <m:t>𝑛</m:t>
                      </m:r>
                      <m:r>
                        <a:rPr lang="en-US" altLang="zh-CN" i="1">
                          <a:latin typeface="Cambria Math" panose="02040503050406030204" pitchFamily="18" charset="0"/>
                        </a:rPr>
                        <m:t>−1)</m:t>
                      </m:r>
                    </m:oMath>
                  </m:oMathPara>
                </a14:m>
                <a:endParaRPr lang="zh-CN" altLang="en-US" dirty="0"/>
              </a:p>
            </p:txBody>
          </p:sp>
        </mc:Choice>
        <mc:Fallback xmlns="">
          <p:sp>
            <p:nvSpPr>
              <p:cNvPr id="5" name="内容占位符 1">
                <a:extLst>
                  <a:ext uri="{FF2B5EF4-FFF2-40B4-BE49-F238E27FC236}">
                    <a16:creationId xmlns:a16="http://schemas.microsoft.com/office/drawing/2014/main" id="{2531D268-012D-429C-B0CB-C8AE447494DA}"/>
                  </a:ext>
                </a:extLst>
              </p:cNvPr>
              <p:cNvSpPr txBox="1">
                <a:spLocks noRot="1" noChangeAspect="1" noMove="1" noResize="1" noEditPoints="1" noAdjustHandles="1" noChangeArrowheads="1" noChangeShapeType="1" noTextEdit="1"/>
              </p:cNvSpPr>
              <p:nvPr/>
            </p:nvSpPr>
            <p:spPr>
              <a:xfrm>
                <a:off x="838200" y="4375804"/>
                <a:ext cx="10515600" cy="2046767"/>
              </a:xfrm>
              <a:prstGeom prst="rect">
                <a:avLst/>
              </a:prstGeom>
              <a:blipFill>
                <a:blip r:embed="rId3"/>
                <a:stretch>
                  <a:fillRect/>
                </a:stretch>
              </a:blipFill>
            </p:spPr>
            <p:txBody>
              <a:bodyPr/>
              <a:lstStyle/>
              <a:p>
                <a:r>
                  <a:rPr lang="zh-CN" altLang="en-US">
                    <a:noFill/>
                  </a:rPr>
                  <a:t> </a:t>
                </a:r>
              </a:p>
            </p:txBody>
          </p:sp>
        </mc:Fallback>
      </mc:AlternateContent>
      <p:sp>
        <p:nvSpPr>
          <p:cNvPr id="6" name="标题 2">
            <a:extLst>
              <a:ext uri="{FF2B5EF4-FFF2-40B4-BE49-F238E27FC236}">
                <a16:creationId xmlns:a16="http://schemas.microsoft.com/office/drawing/2014/main" id="{E5A1CF82-93E8-4294-97D3-0BCF9DCABFF3}"/>
              </a:ext>
            </a:extLst>
          </p:cNvPr>
          <p:cNvSpPr txBox="1">
            <a:spLocks/>
          </p:cNvSpPr>
          <p:nvPr/>
        </p:nvSpPr>
        <p:spPr>
          <a:xfrm>
            <a:off x="838200" y="3429000"/>
            <a:ext cx="9144000" cy="9468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bg1"/>
                </a:solidFill>
                <a:latin typeface="思源黑体 CN Light" panose="020B0300000000000000" pitchFamily="34" charset="-122"/>
                <a:ea typeface="思源黑体 CN Light" panose="020B0300000000000000" pitchFamily="34" charset="-122"/>
                <a:cs typeface="+mj-cs"/>
              </a:defRPr>
            </a:lvl1pPr>
          </a:lstStyle>
          <a:p>
            <a:r>
              <a:rPr lang="en-US" altLang="zh-CN" dirty="0"/>
              <a:t>IDFT(</a:t>
            </a:r>
            <a:r>
              <a:rPr lang="zh-CN" altLang="en-US" dirty="0"/>
              <a:t>一个数列先进行</a:t>
            </a:r>
            <a:r>
              <a:rPr lang="en-US" altLang="zh-CN" dirty="0"/>
              <a:t>DFT</a:t>
            </a:r>
            <a:r>
              <a:rPr lang="zh-CN" altLang="en-US" dirty="0"/>
              <a:t>再进行</a:t>
            </a:r>
            <a:r>
              <a:rPr lang="en-US" altLang="zh-CN" dirty="0"/>
              <a:t>IDFT</a:t>
            </a:r>
            <a:r>
              <a:rPr lang="zh-CN" altLang="en-US" dirty="0"/>
              <a:t>后不变</a:t>
            </a:r>
            <a:r>
              <a:rPr lang="en-US" altLang="zh-CN" dirty="0"/>
              <a:t>)</a:t>
            </a:r>
            <a:endParaRPr lang="zh-CN" altLang="en-US" dirty="0"/>
          </a:p>
        </p:txBody>
      </p:sp>
    </p:spTree>
    <p:extLst>
      <p:ext uri="{BB962C8B-B14F-4D97-AF65-F5344CB8AC3E}">
        <p14:creationId xmlns:p14="http://schemas.microsoft.com/office/powerpoint/2010/main" val="300423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FB335DC-1118-4E2C-B684-A7B58231FD5A}"/>
              </a:ext>
            </a:extLst>
          </p:cNvPr>
          <p:cNvSpPr>
            <a:spLocks noGrp="1"/>
          </p:cNvSpPr>
          <p:nvPr>
            <p:ph idx="1"/>
          </p:nvPr>
        </p:nvSpPr>
        <p:spPr/>
        <p:txBody>
          <a:bodyPr/>
          <a:lstStyle/>
          <a:p>
            <a:r>
              <a:rPr lang="en-US" altLang="zh-CN" dirty="0"/>
              <a:t>???</a:t>
            </a:r>
          </a:p>
          <a:p>
            <a:r>
              <a:rPr lang="zh-CN" altLang="en-US" dirty="0"/>
              <a:t>先理解</a:t>
            </a:r>
            <a:r>
              <a:rPr lang="en-US" altLang="zh-CN" dirty="0"/>
              <a:t>IDFT</a:t>
            </a:r>
            <a:r>
              <a:rPr lang="zh-CN" altLang="en-US" dirty="0"/>
              <a:t>是</a:t>
            </a:r>
            <a:r>
              <a:rPr lang="en-US" altLang="zh-CN" dirty="0"/>
              <a:t>DFT</a:t>
            </a:r>
            <a:r>
              <a:rPr lang="zh-CN" altLang="en-US" dirty="0"/>
              <a:t>的</a:t>
            </a:r>
            <a:r>
              <a:rPr lang="zh-CN" altLang="en-US" dirty="0">
                <a:solidFill>
                  <a:srgbClr val="FFCC00"/>
                </a:solidFill>
              </a:rPr>
              <a:t>逆运算</a:t>
            </a:r>
            <a:endParaRPr lang="en-US" altLang="zh-CN" dirty="0">
              <a:solidFill>
                <a:srgbClr val="FFCC00"/>
              </a:solidFill>
            </a:endParaRPr>
          </a:p>
          <a:p>
            <a:r>
              <a:rPr lang="en-US" altLang="zh-CN" dirty="0"/>
              <a:t>DFT</a:t>
            </a:r>
            <a:r>
              <a:rPr lang="zh-CN" altLang="en-US" dirty="0"/>
              <a:t>可以被看做是一次求和，而</a:t>
            </a:r>
            <a:r>
              <a:rPr lang="en-US" altLang="zh-CN" dirty="0"/>
              <a:t>IDFT</a:t>
            </a:r>
            <a:r>
              <a:rPr lang="zh-CN" altLang="en-US" dirty="0"/>
              <a:t>可以被看做是一次</a:t>
            </a:r>
            <a:r>
              <a:rPr lang="zh-CN" altLang="en-US" dirty="0">
                <a:solidFill>
                  <a:srgbClr val="FFCC00"/>
                </a:solidFill>
              </a:rPr>
              <a:t>反演</a:t>
            </a:r>
            <a:endParaRPr lang="en-US" altLang="zh-CN" dirty="0">
              <a:solidFill>
                <a:srgbClr val="FFCC00"/>
              </a:solidFill>
            </a:endParaRPr>
          </a:p>
        </p:txBody>
      </p:sp>
      <p:sp>
        <p:nvSpPr>
          <p:cNvPr id="3" name="标题 2">
            <a:extLst>
              <a:ext uri="{FF2B5EF4-FFF2-40B4-BE49-F238E27FC236}">
                <a16:creationId xmlns:a16="http://schemas.microsoft.com/office/drawing/2014/main" id="{0C29D45D-5144-4BF9-9544-37E674A9F51F}"/>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3C1A7240-CCEF-4F9C-8119-F5E83EC58FA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375390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FB335DC-1118-4E2C-B684-A7B58231FD5A}"/>
                  </a:ext>
                </a:extLst>
              </p:cNvPr>
              <p:cNvSpPr>
                <a:spLocks noGrp="1"/>
              </p:cNvSpPr>
              <p:nvPr>
                <p:ph idx="1"/>
              </p:nvPr>
            </p:nvSpPr>
            <p:spPr>
              <a:xfrm>
                <a:off x="838200" y="1382233"/>
                <a:ext cx="6121400" cy="4938546"/>
              </a:xfrm>
            </p:spPr>
            <p:txBody>
              <a:bodyPr numCol="2"/>
              <a:lstStyle/>
              <a:p>
                <a:pPr>
                  <a:lnSpc>
                    <a:spcPct val="120000"/>
                  </a:lnSpc>
                </a:pPr>
                <a14:m>
                  <m:oMathPara xmlns:m="http://schemas.openxmlformats.org/officeDocument/2006/math">
                    <m:oMathParaPr>
                      <m:jc m:val="left"/>
                    </m:oMathParaPr>
                    <m:oMath xmlns:m="http://schemas.openxmlformats.org/officeDocument/2006/math">
                      <m:r>
                        <a:rPr lang="en-US" altLang="zh-CN" i="1" smtClean="0">
                          <a:solidFill>
                            <a:schemeClr val="bg1"/>
                          </a:solidFill>
                          <a:latin typeface="Cambria Math" panose="02040503050406030204" pitchFamily="18" charset="0"/>
                        </a:rPr>
                        <m:t>𝑓</m:t>
                      </m:r>
                      <m:d>
                        <m:dPr>
                          <m:begChr m:val="["/>
                          <m:endChr m:val="]"/>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𝑘</m:t>
                          </m:r>
                        </m:e>
                      </m:d>
                      <m:r>
                        <a:rPr lang="en-US" altLang="zh-CN" i="1">
                          <a:solidFill>
                            <a:schemeClr val="bg1"/>
                          </a:solidFill>
                          <a:latin typeface="Cambria Math" panose="02040503050406030204" pitchFamily="18" charset="0"/>
                        </a:rPr>
                        <m:t>=</m:t>
                      </m:r>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num>
                        <m:den>
                          <m:r>
                            <a:rPr lang="en-US" altLang="zh-CN" i="1">
                              <a:solidFill>
                                <a:schemeClr val="bg1"/>
                              </a:solidFill>
                              <a:latin typeface="Cambria Math" panose="02040503050406030204" pitchFamily="18" charset="0"/>
                            </a:rPr>
                            <m:t>𝑛</m:t>
                          </m:r>
                        </m:den>
                      </m:f>
                      <m:nary>
                        <m:naryPr>
                          <m:chr m:val="∑"/>
                          <m:ctrlPr>
                            <a:rPr lang="en-US" altLang="zh-CN" i="1">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𝑘</m:t>
                              </m:r>
                            </m:sup>
                          </m:sSubSup>
                          <m:r>
                            <a:rPr lang="zh-CN" altLang="en-US" i="1" smtClean="0">
                              <a:solidFill>
                                <a:schemeClr val="bg1"/>
                              </a:solidFill>
                              <a:latin typeface="Cambria Math" panose="02040503050406030204" pitchFamily="18" charset="0"/>
                            </a:rPr>
                            <m:t>∗</m:t>
                          </m:r>
                          <m:nary>
                            <m:naryPr>
                              <m:chr m:val="∑"/>
                              <m:ctrlPr>
                                <a:rPr lang="en-US" altLang="zh-CN" i="1">
                                  <a:solidFill>
                                    <a:schemeClr val="bg1"/>
                                  </a:solidFill>
                                  <a:latin typeface="Cambria Math" panose="02040503050406030204" pitchFamily="18" charset="0"/>
                                </a:rPr>
                              </m:ctrlPr>
                            </m:naryPr>
                            <m:sub>
                              <m:r>
                                <a:rPr lang="en-US" altLang="zh-CN" b="0" i="1" smtClean="0">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r>
                                <a:rPr lang="en-US" altLang="zh-CN" i="1">
                                  <a:solidFill>
                                    <a:schemeClr val="bg1"/>
                                  </a:solidFill>
                                  <a:latin typeface="Cambria Math" panose="02040503050406030204" pitchFamily="18" charset="0"/>
                                </a:rPr>
                                <m:t>𝑓</m:t>
                              </m:r>
                              <m:d>
                                <m:dPr>
                                  <m:begChr m:val="["/>
                                  <m:endChr m:val="]"/>
                                  <m:ctrlPr>
                                    <a:rPr lang="en-US" altLang="zh-CN" i="1">
                                      <a:solidFill>
                                        <a:schemeClr val="bg1"/>
                                      </a:solidFill>
                                      <a:latin typeface="Cambria Math" panose="02040503050406030204" pitchFamily="18" charset="0"/>
                                    </a:rPr>
                                  </m:ctrlPr>
                                </m:dPr>
                                <m:e>
                                  <m:r>
                                    <a:rPr lang="en-US" altLang="zh-CN" b="0" i="1" smtClean="0">
                                      <a:solidFill>
                                        <a:schemeClr val="bg1"/>
                                      </a:solidFill>
                                      <a:latin typeface="Cambria Math" panose="02040503050406030204" pitchFamily="18" charset="0"/>
                                    </a:rPr>
                                    <m:t>𝑙</m:t>
                                  </m:r>
                                </m:e>
                              </m:d>
                              <m:r>
                                <a:rPr lang="en-US" altLang="zh-CN" i="1">
                                  <a:solidFill>
                                    <a:schemeClr val="bg1"/>
                                  </a:solidFill>
                                  <a:latin typeface="Cambria Math" panose="02040503050406030204" pitchFamily="18" charset="0"/>
                                </a:rPr>
                                <m:t>∗</m:t>
                              </m:r>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b="0" i="1" smtClean="0">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𝑗</m:t>
                                  </m:r>
                                </m:sup>
                              </m:sSubSup>
                            </m:e>
                          </m:nary>
                        </m:e>
                      </m:nary>
                    </m:oMath>
                  </m:oMathPara>
                </a14:m>
                <a:endParaRPr lang="en-US" altLang="zh-CN" dirty="0">
                  <a:solidFill>
                    <a:schemeClr val="bg1"/>
                  </a:solidFill>
                </a:endParaRPr>
              </a:p>
              <a:p>
                <a:pPr>
                  <a:lnSpc>
                    <a:spcPct val="120000"/>
                  </a:lnSpc>
                </a:pPr>
                <a14:m>
                  <m:oMathPara xmlns:m="http://schemas.openxmlformats.org/officeDocument/2006/math">
                    <m:oMathParaPr>
                      <m:jc m:val="left"/>
                    </m:oMathParaPr>
                    <m:oMath xmlns:m="http://schemas.openxmlformats.org/officeDocument/2006/math">
                      <m:r>
                        <a:rPr lang="en-US" altLang="zh-CN" b="0" i="1" smtClean="0">
                          <a:solidFill>
                            <a:schemeClr val="bg1"/>
                          </a:solidFill>
                          <a:latin typeface="Cambria Math" panose="02040503050406030204" pitchFamily="18" charset="0"/>
                        </a:rPr>
                        <m:t>          </m:t>
                      </m:r>
                      <m:r>
                        <a:rPr lang="en-US" altLang="zh-CN" i="1">
                          <a:solidFill>
                            <a:schemeClr val="bg1"/>
                          </a:solidFill>
                          <a:latin typeface="Cambria Math" panose="02040503050406030204" pitchFamily="18" charset="0"/>
                        </a:rPr>
                        <m:t>=</m:t>
                      </m:r>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num>
                        <m:den>
                          <m:r>
                            <a:rPr lang="en-US" altLang="zh-CN" i="1">
                              <a:solidFill>
                                <a:schemeClr val="bg1"/>
                              </a:solidFill>
                              <a:latin typeface="Cambria Math" panose="02040503050406030204" pitchFamily="18" charset="0"/>
                            </a:rPr>
                            <m:t>𝑛</m:t>
                          </m:r>
                        </m:den>
                      </m:f>
                      <m:nary>
                        <m:naryPr>
                          <m:chr m:val="∑"/>
                          <m:ctrlPr>
                            <a:rPr lang="en-US" altLang="zh-CN" i="1">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𝑘</m:t>
                              </m:r>
                            </m:sup>
                          </m:sSubSup>
                          <m:r>
                            <a:rPr lang="zh-CN" altLang="en-US" i="1">
                              <a:solidFill>
                                <a:schemeClr val="bg1"/>
                              </a:solidFill>
                              <a:latin typeface="Cambria Math" panose="02040503050406030204" pitchFamily="18" charset="0"/>
                            </a:rPr>
                            <m:t>∗</m:t>
                          </m:r>
                          <m:nary>
                            <m:naryPr>
                              <m:chr m:val="∑"/>
                              <m:ctrlPr>
                                <a:rPr lang="en-US" altLang="zh-CN" i="1">
                                  <a:solidFill>
                                    <a:schemeClr val="bg1"/>
                                  </a:solidFill>
                                  <a:latin typeface="Cambria Math" panose="02040503050406030204" pitchFamily="18" charset="0"/>
                                </a:rPr>
                              </m:ctrlPr>
                            </m:naryPr>
                            <m:sub>
                              <m:r>
                                <a:rPr lang="en-US" altLang="zh-CN" i="1">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r>
                                <a:rPr lang="en-US" altLang="zh-CN" i="1">
                                  <a:solidFill>
                                    <a:schemeClr val="bg1"/>
                                  </a:solidFill>
                                  <a:latin typeface="Cambria Math" panose="02040503050406030204" pitchFamily="18" charset="0"/>
                                </a:rPr>
                                <m:t>𝑓</m:t>
                              </m:r>
                              <m:d>
                                <m:dPr>
                                  <m:begChr m:val="["/>
                                  <m:endChr m:val="]"/>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𝑙</m:t>
                                  </m:r>
                                </m:e>
                              </m:d>
                              <m:r>
                                <a:rPr lang="en-US" altLang="zh-CN" i="1">
                                  <a:solidFill>
                                    <a:schemeClr val="bg1"/>
                                  </a:solidFill>
                                  <a:latin typeface="Cambria Math" panose="02040503050406030204" pitchFamily="18" charset="0"/>
                                </a:rPr>
                                <m:t>∗</m:t>
                              </m:r>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i="1">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𝑗</m:t>
                                  </m:r>
                                </m:sup>
                              </m:sSubSup>
                            </m:e>
                          </m:nary>
                        </m:e>
                      </m:nary>
                    </m:oMath>
                  </m:oMathPara>
                </a14:m>
                <a:endParaRPr lang="zh-CN" altLang="en-US" dirty="0">
                  <a:solidFill>
                    <a:schemeClr val="bg1"/>
                  </a:solidFill>
                </a:endParaRPr>
              </a:p>
              <a:p>
                <a:pPr>
                  <a:lnSpc>
                    <a:spcPct val="120000"/>
                  </a:lnSpc>
                </a:pPr>
                <a14:m>
                  <m:oMathPara xmlns:m="http://schemas.openxmlformats.org/officeDocument/2006/math">
                    <m:oMathParaPr>
                      <m:jc m:val="left"/>
                    </m:oMathParaPr>
                    <m:oMath xmlns:m="http://schemas.openxmlformats.org/officeDocument/2006/math">
                      <m:r>
                        <a:rPr lang="en-US" altLang="zh-CN" i="1">
                          <a:solidFill>
                            <a:schemeClr val="bg1"/>
                          </a:solidFill>
                          <a:latin typeface="Cambria Math" panose="02040503050406030204" pitchFamily="18" charset="0"/>
                        </a:rPr>
                        <m:t> </m:t>
                      </m:r>
                      <m:r>
                        <a:rPr lang="en-US" altLang="zh-CN" b="0" i="1" smtClean="0">
                          <a:solidFill>
                            <a:schemeClr val="bg1"/>
                          </a:solidFill>
                          <a:latin typeface="Cambria Math" panose="02040503050406030204" pitchFamily="18" charset="0"/>
                        </a:rPr>
                        <m:t>        </m:t>
                      </m:r>
                      <m:r>
                        <a:rPr lang="en-US" altLang="zh-CN" i="1">
                          <a:solidFill>
                            <a:schemeClr val="bg1"/>
                          </a:solidFill>
                          <a:latin typeface="Cambria Math" panose="02040503050406030204" pitchFamily="18" charset="0"/>
                        </a:rPr>
                        <m:t>=</m:t>
                      </m:r>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num>
                        <m:den>
                          <m:r>
                            <a:rPr lang="en-US" altLang="zh-CN" i="1">
                              <a:solidFill>
                                <a:schemeClr val="bg1"/>
                              </a:solidFill>
                              <a:latin typeface="Cambria Math" panose="02040503050406030204" pitchFamily="18" charset="0"/>
                            </a:rPr>
                            <m:t>𝑛</m:t>
                          </m:r>
                        </m:den>
                      </m:f>
                      <m:nary>
                        <m:naryPr>
                          <m:chr m:val="∑"/>
                          <m:ctrlPr>
                            <a:rPr lang="en-US" altLang="zh-CN" i="1">
                              <a:solidFill>
                                <a:schemeClr val="bg1"/>
                              </a:solidFill>
                              <a:latin typeface="Cambria Math" panose="02040503050406030204" pitchFamily="18" charset="0"/>
                            </a:rPr>
                          </m:ctrlPr>
                        </m:naryPr>
                        <m:sub>
                          <m:r>
                            <a:rPr lang="en-US" altLang="zh-CN" i="1">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r>
                            <a:rPr lang="en-US" altLang="zh-CN" i="1">
                              <a:solidFill>
                                <a:schemeClr val="bg1"/>
                              </a:solidFill>
                              <a:latin typeface="Cambria Math" panose="02040503050406030204" pitchFamily="18" charset="0"/>
                            </a:rPr>
                            <m:t>𝑓</m:t>
                          </m:r>
                          <m:d>
                            <m:dPr>
                              <m:begChr m:val="["/>
                              <m:endChr m:val="]"/>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𝑙</m:t>
                              </m:r>
                            </m:e>
                          </m:d>
                        </m:e>
                      </m:nary>
                      <m:nary>
                        <m:naryPr>
                          <m:chr m:val="∑"/>
                          <m:ctrlPr>
                            <a:rPr lang="en-US" altLang="zh-CN" i="1">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i="1" smtClean="0">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𝑘</m:t>
                              </m:r>
                            </m:sup>
                          </m:sSubSup>
                          <m:r>
                            <a:rPr lang="en-US" altLang="zh-CN" b="0" i="1" smtClean="0">
                              <a:solidFill>
                                <a:schemeClr val="bg1"/>
                              </a:solidFill>
                              <a:latin typeface="Cambria Math" panose="02040503050406030204" pitchFamily="18" charset="0"/>
                            </a:rPr>
                            <m:t>∗</m:t>
                          </m:r>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i="1">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𝑗</m:t>
                              </m:r>
                            </m:sup>
                          </m:sSubSup>
                        </m:e>
                      </m:nary>
                    </m:oMath>
                  </m:oMathPara>
                </a14:m>
                <a:endParaRPr lang="en-US" altLang="zh-CN" dirty="0">
                  <a:solidFill>
                    <a:schemeClr val="bg1"/>
                  </a:solidFill>
                </a:endParaRPr>
              </a:p>
            </p:txBody>
          </p:sp>
        </mc:Choice>
        <mc:Fallback xmlns="">
          <p:sp>
            <p:nvSpPr>
              <p:cNvPr id="2" name="内容占位符 1">
                <a:extLst>
                  <a:ext uri="{FF2B5EF4-FFF2-40B4-BE49-F238E27FC236}">
                    <a16:creationId xmlns:a16="http://schemas.microsoft.com/office/drawing/2014/main" id="{EFB335DC-1118-4E2C-B684-A7B58231FD5A}"/>
                  </a:ext>
                </a:extLst>
              </p:cNvPr>
              <p:cNvSpPr>
                <a:spLocks noGrp="1" noRot="1" noChangeAspect="1" noMove="1" noResize="1" noEditPoints="1" noAdjustHandles="1" noChangeArrowheads="1" noChangeShapeType="1" noTextEdit="1"/>
              </p:cNvSpPr>
              <p:nvPr>
                <p:ph idx="1"/>
              </p:nvPr>
            </p:nvSpPr>
            <p:spPr>
              <a:xfrm>
                <a:off x="838200" y="1382233"/>
                <a:ext cx="6121400" cy="4938546"/>
              </a:xfrm>
              <a:blipFill>
                <a:blip r:embed="rId4"/>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C29D45D-5144-4BF9-9544-37E674A9F51F}"/>
              </a:ext>
            </a:extLst>
          </p:cNvPr>
          <p:cNvSpPr>
            <a:spLocks noGrp="1"/>
          </p:cNvSpPr>
          <p:nvPr>
            <p:ph type="ctrTitle"/>
          </p:nvPr>
        </p:nvSpPr>
        <p:spPr/>
        <p:txBody>
          <a:bodyPr/>
          <a:lstStyle/>
          <a:p>
            <a:r>
              <a:rPr lang="en-US" altLang="zh-CN" dirty="0"/>
              <a:t>IDFT</a:t>
            </a:r>
            <a:r>
              <a:rPr lang="zh-CN" altLang="en-US" dirty="0"/>
              <a:t>是</a:t>
            </a:r>
            <a:r>
              <a:rPr lang="en-US" altLang="zh-CN" dirty="0"/>
              <a:t>DFT</a:t>
            </a:r>
            <a:r>
              <a:rPr lang="zh-CN" altLang="en-US" dirty="0"/>
              <a:t>的逆运算</a:t>
            </a:r>
          </a:p>
        </p:txBody>
      </p:sp>
      <p:sp>
        <p:nvSpPr>
          <p:cNvPr id="4" name="内容占位符 3">
            <a:extLst>
              <a:ext uri="{FF2B5EF4-FFF2-40B4-BE49-F238E27FC236}">
                <a16:creationId xmlns:a16="http://schemas.microsoft.com/office/drawing/2014/main" id="{3C1A7240-CCEF-4F9C-8119-F5E83EC58FA3}"/>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DAF3A070-F987-444D-8431-0A7A7DF1327B}"/>
                  </a:ext>
                </a:extLst>
              </p:cNvPr>
              <p:cNvSpPr txBox="1">
                <a:spLocks/>
              </p:cNvSpPr>
              <p:nvPr/>
            </p:nvSpPr>
            <p:spPr>
              <a:xfrm>
                <a:off x="6959600" y="2942994"/>
                <a:ext cx="6121400" cy="4938546"/>
              </a:xfrm>
              <a:prstGeom prst="rect">
                <a:avLst/>
              </a:prstGeom>
            </p:spPr>
            <p:txBody>
              <a:bodyPr vert="horz" lIns="91440" tIns="45720" rIns="91440" bIns="45720" numCol="2"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14:m>
                  <m:oMathPara xmlns:m="http://schemas.openxmlformats.org/officeDocument/2006/math">
                    <m:oMathParaPr>
                      <m:jc m:val="left"/>
                    </m:oMathParaPr>
                    <m:oMath xmlns:m="http://schemas.openxmlformats.org/officeDocument/2006/math">
                      <m:r>
                        <a:rPr lang="en-US" altLang="zh-CN" i="1" smtClean="0">
                          <a:solidFill>
                            <a:schemeClr val="bg1"/>
                          </a:solidFill>
                          <a:latin typeface="Cambria Math" panose="02040503050406030204" pitchFamily="18" charset="0"/>
                        </a:rPr>
                        <m:t>=</m:t>
                      </m:r>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num>
                        <m:den>
                          <m:r>
                            <a:rPr lang="en-US" altLang="zh-CN" i="1">
                              <a:solidFill>
                                <a:schemeClr val="bg1"/>
                              </a:solidFill>
                              <a:latin typeface="Cambria Math" panose="02040503050406030204" pitchFamily="18" charset="0"/>
                            </a:rPr>
                            <m:t>𝑛</m:t>
                          </m:r>
                        </m:den>
                      </m:f>
                      <m:nary>
                        <m:naryPr>
                          <m:chr m:val="∑"/>
                          <m:ctrlPr>
                            <a:rPr lang="en-US" altLang="zh-CN" i="1">
                              <a:solidFill>
                                <a:schemeClr val="bg1"/>
                              </a:solidFill>
                              <a:latin typeface="Cambria Math" panose="02040503050406030204" pitchFamily="18" charset="0"/>
                            </a:rPr>
                          </m:ctrlPr>
                        </m:naryPr>
                        <m:sub>
                          <m:r>
                            <a:rPr lang="en-US" altLang="zh-CN" i="1">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r>
                            <a:rPr lang="en-US" altLang="zh-CN" i="1">
                              <a:solidFill>
                                <a:schemeClr val="bg1"/>
                              </a:solidFill>
                              <a:latin typeface="Cambria Math" panose="02040503050406030204" pitchFamily="18" charset="0"/>
                            </a:rPr>
                            <m:t>𝑓</m:t>
                          </m:r>
                          <m:d>
                            <m:dPr>
                              <m:begChr m:val="["/>
                              <m:endChr m:val="]"/>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𝑙</m:t>
                              </m:r>
                            </m:e>
                          </m:d>
                        </m:e>
                      </m:nary>
                      <m:nary>
                        <m:naryPr>
                          <m:chr m:val="∑"/>
                          <m:ctrlPr>
                            <a:rPr lang="en-US" altLang="zh-CN" i="1">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b="0" i="1" smtClean="0">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𝑙</m:t>
                              </m:r>
                              <m:r>
                                <a:rPr lang="en-US" altLang="zh-CN" b="0" i="1" smtClean="0">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𝑘</m:t>
                              </m:r>
                              <m:r>
                                <a:rPr lang="en-US" altLang="zh-CN" b="0" i="1" smtClean="0">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𝑗</m:t>
                              </m:r>
                            </m:sup>
                          </m:sSubSup>
                        </m:e>
                      </m:nary>
                    </m:oMath>
                  </m:oMathPara>
                </a14:m>
                <a:endParaRPr lang="en-US" altLang="zh-CN" dirty="0">
                  <a:solidFill>
                    <a:schemeClr val="bg1"/>
                  </a:solidFill>
                </a:endParaRPr>
              </a:p>
            </p:txBody>
          </p:sp>
        </mc:Choice>
        <mc:Fallback xmlns="">
          <p:sp>
            <p:nvSpPr>
              <p:cNvPr id="5" name="内容占位符 1">
                <a:extLst>
                  <a:ext uri="{FF2B5EF4-FFF2-40B4-BE49-F238E27FC236}">
                    <a16:creationId xmlns:a16="http://schemas.microsoft.com/office/drawing/2014/main" id="{DAF3A070-F987-444D-8431-0A7A7DF1327B}"/>
                  </a:ext>
                </a:extLst>
              </p:cNvPr>
              <p:cNvSpPr txBox="1">
                <a:spLocks noRot="1" noChangeAspect="1" noMove="1" noResize="1" noEditPoints="1" noAdjustHandles="1" noChangeArrowheads="1" noChangeShapeType="1" noTextEdit="1"/>
              </p:cNvSpPr>
              <p:nvPr/>
            </p:nvSpPr>
            <p:spPr>
              <a:xfrm>
                <a:off x="6959600" y="2942994"/>
                <a:ext cx="6121400" cy="4938546"/>
              </a:xfrm>
              <a:prstGeom prst="rect">
                <a:avLst/>
              </a:prstGeom>
              <a:blipFill>
                <a:blip r:embed="rId5"/>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595718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FB335DC-1118-4E2C-B684-A7B58231FD5A}"/>
                  </a:ext>
                </a:extLst>
              </p:cNvPr>
              <p:cNvSpPr>
                <a:spLocks noGrp="1"/>
              </p:cNvSpPr>
              <p:nvPr>
                <p:ph idx="1"/>
              </p:nvPr>
            </p:nvSpPr>
            <p:spPr>
              <a:xfrm>
                <a:off x="838200" y="2791056"/>
                <a:ext cx="6121400" cy="1939278"/>
              </a:xfrm>
            </p:spPr>
            <p:txBody>
              <a:bodyPr numCol="2">
                <a:normAutofit/>
              </a:bodyPr>
              <a:lstStyle/>
              <a:p>
                <a:pPr>
                  <a:lnSpc>
                    <a:spcPct val="120000"/>
                  </a:lnSpc>
                </a:pPr>
                <a14:m>
                  <m:oMathPara xmlns:m="http://schemas.openxmlformats.org/officeDocument/2006/math">
                    <m:oMathParaPr>
                      <m:jc m:val="left"/>
                    </m:oMathParaPr>
                    <m:oMath xmlns:m="http://schemas.openxmlformats.org/officeDocument/2006/math">
                      <m:r>
                        <a:rPr lang="en-US" altLang="zh-CN" i="1" smtClean="0">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solidFill>
                                <a:srgbClr val="FFCC00"/>
                              </a:solidFill>
                              <a:latin typeface="Cambria Math" panose="02040503050406030204" pitchFamily="18" charset="0"/>
                            </a:rPr>
                            <m:t>𝑘</m:t>
                          </m:r>
                        </m:e>
                      </m:d>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𝑛</m:t>
                          </m:r>
                        </m:den>
                      </m:f>
                      <m:nary>
                        <m:naryPr>
                          <m:chr m:val="∑"/>
                          <m:ctrlPr>
                            <a:rPr lang="en-US" altLang="zh-CN" i="1">
                              <a:latin typeface="Cambria Math" panose="02040503050406030204" pitchFamily="18" charset="0"/>
                            </a:rPr>
                          </m:ctrlPr>
                        </m:naryPr>
                        <m:sub>
                          <m:r>
                            <a:rPr lang="en-US" altLang="zh-CN" i="1">
                              <a:solidFill>
                                <a:srgbClr val="C00000"/>
                              </a:solidFill>
                              <a:latin typeface="Cambria Math" panose="02040503050406030204" pitchFamily="18" charset="0"/>
                            </a:rPr>
                            <m:t>𝑙</m:t>
                          </m:r>
                          <m:r>
                            <a:rPr lang="en-US" altLang="zh-CN" i="1">
                              <a:latin typeface="Cambria Math" panose="02040503050406030204" pitchFamily="18" charset="0"/>
                            </a:rPr>
                            <m:t>=0</m:t>
                          </m:r>
                        </m:sub>
                        <m:sup>
                          <m:r>
                            <a:rPr lang="en-US" altLang="zh-CN" i="1">
                              <a:latin typeface="Cambria Math" panose="02040503050406030204" pitchFamily="18" charset="0"/>
                            </a:rPr>
                            <m:t>𝑛</m:t>
                          </m:r>
                          <m:r>
                            <a:rPr lang="en-US" altLang="zh-CN" i="1">
                              <a:latin typeface="Cambria Math" panose="02040503050406030204" pitchFamily="18" charset="0"/>
                            </a:rPr>
                            <m:t>−1</m:t>
                          </m:r>
                        </m:sup>
                        <m:e>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solidFill>
                                    <a:srgbClr val="C00000"/>
                                  </a:solidFill>
                                  <a:latin typeface="Cambria Math" panose="02040503050406030204" pitchFamily="18" charset="0"/>
                                </a:rPr>
                                <m:t>𝑙</m:t>
                              </m:r>
                            </m:e>
                          </m:d>
                        </m:e>
                      </m:nary>
                      <m:nary>
                        <m:naryPr>
                          <m:chr m:val="∑"/>
                          <m:ctrlPr>
                            <a:rPr lang="en-US" altLang="zh-CN" i="1">
                              <a:latin typeface="Cambria Math" panose="02040503050406030204" pitchFamily="18" charset="0"/>
                            </a:rPr>
                          </m:ctrlPr>
                        </m:naryPr>
                        <m:sub>
                          <m:r>
                            <m:rPr>
                              <m:brk m:alnAt="23"/>
                            </m:rPr>
                            <a:rPr lang="en-US" altLang="zh-CN" i="1">
                              <a:solidFill>
                                <a:srgbClr val="00B0F0"/>
                              </a:solidFill>
                              <a:latin typeface="Cambria Math" panose="02040503050406030204" pitchFamily="18" charset="0"/>
                            </a:rPr>
                            <m:t>𝑗</m:t>
                          </m:r>
                          <m:r>
                            <a:rPr lang="en-US" altLang="zh-CN" i="1">
                              <a:latin typeface="Cambria Math" panose="02040503050406030204" pitchFamily="18" charset="0"/>
                            </a:rPr>
                            <m:t>=0</m:t>
                          </m:r>
                        </m:sub>
                        <m:sup>
                          <m:r>
                            <a:rPr lang="en-US" altLang="zh-CN" i="1">
                              <a:latin typeface="Cambria Math" panose="02040503050406030204" pitchFamily="18" charset="0"/>
                            </a:rPr>
                            <m:t>𝑛</m:t>
                          </m:r>
                          <m:r>
                            <a:rPr lang="en-US" altLang="zh-CN" i="1">
                              <a:latin typeface="Cambria Math" panose="02040503050406030204" pitchFamily="18" charset="0"/>
                            </a:rPr>
                            <m:t>−1</m:t>
                          </m:r>
                        </m:sup>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m:t>
                              </m:r>
                              <m:r>
                                <a:rPr lang="en-US" altLang="zh-CN" i="1">
                                  <a:solidFill>
                                    <a:srgbClr val="C00000"/>
                                  </a:solidFill>
                                  <a:latin typeface="Cambria Math" panose="02040503050406030204" pitchFamily="18" charset="0"/>
                                </a:rPr>
                                <m:t>𝑙</m:t>
                              </m:r>
                              <m:r>
                                <a:rPr lang="en-US" altLang="zh-CN" i="1">
                                  <a:latin typeface="Cambria Math" panose="02040503050406030204" pitchFamily="18" charset="0"/>
                                </a:rPr>
                                <m:t>−</m:t>
                              </m:r>
                              <m:r>
                                <a:rPr lang="en-US" altLang="zh-CN" i="1">
                                  <a:solidFill>
                                    <a:srgbClr val="FFCC00"/>
                                  </a:solidFill>
                                  <a:latin typeface="Cambria Math" panose="02040503050406030204" pitchFamily="18" charset="0"/>
                                </a:rPr>
                                <m:t>𝑘</m:t>
                              </m:r>
                              <m:r>
                                <a:rPr lang="en-US" altLang="zh-CN" i="1">
                                  <a:latin typeface="Cambria Math" panose="02040503050406030204" pitchFamily="18" charset="0"/>
                                </a:rPr>
                                <m:t>)</m:t>
                              </m:r>
                              <m:r>
                                <a:rPr lang="en-US" altLang="zh-CN" i="1">
                                  <a:solidFill>
                                    <a:srgbClr val="00B0F0"/>
                                  </a:solidFill>
                                  <a:latin typeface="Cambria Math" panose="02040503050406030204" pitchFamily="18" charset="0"/>
                                </a:rPr>
                                <m:t>𝑗</m:t>
                              </m:r>
                            </m:sup>
                          </m:sSubSup>
                        </m:e>
                      </m:nary>
                    </m:oMath>
                  </m:oMathPara>
                </a14:m>
                <a:endParaRPr lang="en-US" altLang="zh-CN" dirty="0"/>
              </a:p>
            </p:txBody>
          </p:sp>
        </mc:Choice>
        <mc:Fallback xmlns="">
          <p:sp>
            <p:nvSpPr>
              <p:cNvPr id="2" name="内容占位符 1">
                <a:extLst>
                  <a:ext uri="{FF2B5EF4-FFF2-40B4-BE49-F238E27FC236}">
                    <a16:creationId xmlns:a16="http://schemas.microsoft.com/office/drawing/2014/main" id="{EFB335DC-1118-4E2C-B684-A7B58231FD5A}"/>
                  </a:ext>
                </a:extLst>
              </p:cNvPr>
              <p:cNvSpPr>
                <a:spLocks noGrp="1" noRot="1" noChangeAspect="1" noMove="1" noResize="1" noEditPoints="1" noAdjustHandles="1" noChangeArrowheads="1" noChangeShapeType="1" noTextEdit="1"/>
              </p:cNvSpPr>
              <p:nvPr>
                <p:ph idx="1"/>
              </p:nvPr>
            </p:nvSpPr>
            <p:spPr>
              <a:xfrm>
                <a:off x="838200" y="2791056"/>
                <a:ext cx="6121400" cy="1939278"/>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C29D45D-5144-4BF9-9544-37E674A9F51F}"/>
              </a:ext>
            </a:extLst>
          </p:cNvPr>
          <p:cNvSpPr>
            <a:spLocks noGrp="1"/>
          </p:cNvSpPr>
          <p:nvPr>
            <p:ph type="ctrTitle"/>
          </p:nvPr>
        </p:nvSpPr>
        <p:spPr/>
        <p:txBody>
          <a:bodyPr/>
          <a:lstStyle/>
          <a:p>
            <a:r>
              <a:rPr lang="en-US" altLang="zh-CN" dirty="0"/>
              <a:t>IDFT</a:t>
            </a:r>
            <a:r>
              <a:rPr lang="zh-CN" altLang="en-US" dirty="0"/>
              <a:t>是</a:t>
            </a:r>
            <a:r>
              <a:rPr lang="en-US" altLang="zh-CN" dirty="0"/>
              <a:t>DFT</a:t>
            </a:r>
            <a:r>
              <a:rPr lang="zh-CN" altLang="en-US" dirty="0"/>
              <a:t>的逆运算</a:t>
            </a:r>
          </a:p>
        </p:txBody>
      </p:sp>
      <p:sp>
        <p:nvSpPr>
          <p:cNvPr id="4" name="内容占位符 3">
            <a:extLst>
              <a:ext uri="{FF2B5EF4-FFF2-40B4-BE49-F238E27FC236}">
                <a16:creationId xmlns:a16="http://schemas.microsoft.com/office/drawing/2014/main" id="{3C1A7240-CCEF-4F9C-8119-F5E83EC58FA3}"/>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DAF3A070-F987-444D-8431-0A7A7DF1327B}"/>
                  </a:ext>
                </a:extLst>
              </p:cNvPr>
              <p:cNvSpPr txBox="1">
                <a:spLocks/>
              </p:cNvSpPr>
              <p:nvPr/>
            </p:nvSpPr>
            <p:spPr>
              <a:xfrm>
                <a:off x="5803900" y="1200612"/>
                <a:ext cx="6121400" cy="4938546"/>
              </a:xfrm>
              <a:prstGeom prst="rect">
                <a:avLst/>
              </a:prstGeom>
            </p:spPr>
            <p:txBody>
              <a:bodyPr vert="horz" lIns="91440" tIns="45720" rIns="91440" bIns="45720" numCol="1"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endParaRPr lang="en-US" altLang="zh-CN" dirty="0"/>
              </a:p>
              <a:p>
                <a:pPr>
                  <a:lnSpc>
                    <a:spcPct val="120000"/>
                  </a:lnSpc>
                </a:pPr>
                <a:r>
                  <a:rPr lang="zh-CN" altLang="en-US" dirty="0"/>
                  <a:t>当</a:t>
                </a:r>
                <a14:m>
                  <m:oMath xmlns:m="http://schemas.openxmlformats.org/officeDocument/2006/math">
                    <m:r>
                      <a:rPr lang="en-US" altLang="zh-CN" i="1">
                        <a:solidFill>
                          <a:srgbClr val="C00000"/>
                        </a:solidFill>
                        <a:latin typeface="Cambria Math" panose="02040503050406030204" pitchFamily="18" charset="0"/>
                      </a:rPr>
                      <m:t>𝑙</m:t>
                    </m:r>
                    <m:r>
                      <a:rPr lang="en-US" altLang="zh-CN" b="0" i="1" smtClean="0">
                        <a:solidFill>
                          <a:schemeClr val="bg1"/>
                        </a:solidFill>
                        <a:latin typeface="Cambria Math" panose="02040503050406030204" pitchFamily="18" charset="0"/>
                      </a:rPr>
                      <m:t>≠</m:t>
                    </m:r>
                    <m:r>
                      <a:rPr lang="en-US" altLang="zh-CN" i="1">
                        <a:solidFill>
                          <a:srgbClr val="FFCC00"/>
                        </a:solidFill>
                        <a:latin typeface="Cambria Math" panose="02040503050406030204" pitchFamily="18" charset="0"/>
                      </a:rPr>
                      <m:t>𝑘</m:t>
                    </m:r>
                  </m:oMath>
                </a14:m>
                <a:r>
                  <a:rPr lang="zh-CN" altLang="en-US" dirty="0"/>
                  <a:t>时，</a:t>
                </a:r>
                <a:endParaRPr lang="en-US" altLang="zh-CN" dirty="0"/>
              </a:p>
              <a:p>
                <a:pPr>
                  <a:lnSpc>
                    <a:spcPct val="120000"/>
                  </a:lnSpc>
                </a:pPr>
                <a:r>
                  <a:rPr lang="en-US" altLang="zh-CN" dirty="0"/>
                  <a:t> </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solidFill>
                              <a:srgbClr val="00B0F0"/>
                            </a:solidFill>
                            <a:latin typeface="Cambria Math" panose="02040503050406030204" pitchFamily="18" charset="0"/>
                          </a:rPr>
                          <m:t>𝑗</m:t>
                        </m:r>
                        <m:r>
                          <a:rPr lang="en-US" altLang="zh-CN" i="1">
                            <a:latin typeface="Cambria Math" panose="02040503050406030204" pitchFamily="18" charset="0"/>
                          </a:rPr>
                          <m:t>=0</m:t>
                        </m:r>
                      </m:sub>
                      <m:sup>
                        <m:r>
                          <a:rPr lang="en-US" altLang="zh-CN" i="1">
                            <a:latin typeface="Cambria Math" panose="02040503050406030204" pitchFamily="18" charset="0"/>
                          </a:rPr>
                          <m:t>𝑛</m:t>
                        </m:r>
                        <m:r>
                          <a:rPr lang="en-US" altLang="zh-CN" i="1">
                            <a:latin typeface="Cambria Math" panose="02040503050406030204" pitchFamily="18" charset="0"/>
                          </a:rPr>
                          <m:t>−1</m:t>
                        </m:r>
                      </m:sup>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m:t>
                            </m:r>
                            <m:r>
                              <a:rPr lang="en-US" altLang="zh-CN" i="1">
                                <a:solidFill>
                                  <a:srgbClr val="C00000"/>
                                </a:solidFill>
                                <a:latin typeface="Cambria Math" panose="02040503050406030204" pitchFamily="18" charset="0"/>
                              </a:rPr>
                              <m:t>𝑙</m:t>
                            </m:r>
                            <m:r>
                              <a:rPr lang="en-US" altLang="zh-CN" i="1">
                                <a:latin typeface="Cambria Math" panose="02040503050406030204" pitchFamily="18" charset="0"/>
                              </a:rPr>
                              <m:t>−</m:t>
                            </m:r>
                            <m:r>
                              <a:rPr lang="en-US" altLang="zh-CN" i="1">
                                <a:solidFill>
                                  <a:srgbClr val="FFCC00"/>
                                </a:solidFill>
                                <a:latin typeface="Cambria Math" panose="02040503050406030204" pitchFamily="18" charset="0"/>
                              </a:rPr>
                              <m:t>𝑘</m:t>
                            </m:r>
                            <m:r>
                              <a:rPr lang="en-US" altLang="zh-CN" i="1">
                                <a:latin typeface="Cambria Math" panose="02040503050406030204" pitchFamily="18" charset="0"/>
                              </a:rPr>
                              <m:t>)</m:t>
                            </m:r>
                            <m:r>
                              <a:rPr lang="en-US" altLang="zh-CN" i="1">
                                <a:solidFill>
                                  <a:srgbClr val="00B0F0"/>
                                </a:solidFill>
                                <a:latin typeface="Cambria Math" panose="02040503050406030204" pitchFamily="18" charset="0"/>
                              </a:rPr>
                              <m:t>𝑗</m:t>
                            </m:r>
                          </m:sup>
                        </m:sSubSup>
                      </m:e>
                    </m:nary>
                  </m:oMath>
                </a14:m>
                <a:r>
                  <a:rPr lang="en-US" altLang="zh-CN" dirty="0"/>
                  <a:t>= </a:t>
                </a:r>
                <a14:m>
                  <m:oMath xmlns:m="http://schemas.openxmlformats.org/officeDocument/2006/math">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m:t>
                        </m:r>
                        <m:r>
                          <a:rPr lang="en-US" altLang="zh-CN" i="1">
                            <a:solidFill>
                              <a:srgbClr val="C00000"/>
                            </a:solidFill>
                            <a:latin typeface="Cambria Math" panose="02040503050406030204" pitchFamily="18" charset="0"/>
                          </a:rPr>
                          <m:t>𝑙</m:t>
                        </m:r>
                        <m:r>
                          <a:rPr lang="en-US" altLang="zh-CN" i="1">
                            <a:latin typeface="Cambria Math" panose="02040503050406030204" pitchFamily="18" charset="0"/>
                          </a:rPr>
                          <m:t>−</m:t>
                        </m:r>
                        <m:r>
                          <a:rPr lang="en-US" altLang="zh-CN" i="1">
                            <a:solidFill>
                              <a:srgbClr val="FFCC00"/>
                            </a:solidFill>
                            <a:latin typeface="Cambria Math" panose="02040503050406030204" pitchFamily="18" charset="0"/>
                          </a:rPr>
                          <m:t>𝑘</m:t>
                        </m:r>
                        <m:r>
                          <a:rPr lang="en-US" altLang="zh-CN" i="1">
                            <a:latin typeface="Cambria Math" panose="02040503050406030204" pitchFamily="18" charset="0"/>
                          </a:rPr>
                          <m:t>)</m:t>
                        </m:r>
                      </m:sup>
                    </m:sSubSup>
                    <m:r>
                      <a:rPr lang="zh-CN" altLang="en-US" i="1" smtClean="0">
                        <a:solidFill>
                          <a:schemeClr val="bg1"/>
                        </a:solidFill>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solidFill>
                              <a:srgbClr val="00B0F0"/>
                            </a:solidFill>
                            <a:latin typeface="Cambria Math" panose="02040503050406030204" pitchFamily="18" charset="0"/>
                          </a:rPr>
                          <m:t>𝑗</m:t>
                        </m:r>
                        <m:r>
                          <a:rPr lang="en-US" altLang="zh-CN" i="1">
                            <a:latin typeface="Cambria Math" panose="02040503050406030204" pitchFamily="18" charset="0"/>
                          </a:rPr>
                          <m:t>=0</m:t>
                        </m:r>
                      </m:sub>
                      <m:sup>
                        <m:r>
                          <a:rPr lang="en-US" altLang="zh-CN" i="1">
                            <a:latin typeface="Cambria Math" panose="02040503050406030204" pitchFamily="18" charset="0"/>
                          </a:rPr>
                          <m:t>𝑛</m:t>
                        </m:r>
                        <m:r>
                          <a:rPr lang="en-US" altLang="zh-CN" i="1">
                            <a:latin typeface="Cambria Math" panose="02040503050406030204" pitchFamily="18" charset="0"/>
                          </a:rPr>
                          <m:t>−1</m:t>
                        </m:r>
                      </m:sup>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solidFill>
                                  <a:srgbClr val="00B0F0"/>
                                </a:solidFill>
                                <a:latin typeface="Cambria Math" panose="02040503050406030204" pitchFamily="18" charset="0"/>
                              </a:rPr>
                              <m:t>𝑗</m:t>
                            </m:r>
                          </m:sup>
                        </m:sSubSup>
                      </m:e>
                    </m:nary>
                  </m:oMath>
                </a14:m>
                <a:endParaRPr lang="en-US" altLang="zh-CN" dirty="0">
                  <a:solidFill>
                    <a:srgbClr val="00B0F0"/>
                  </a:solidFill>
                </a:endParaRPr>
              </a:p>
              <a:p>
                <a:pPr>
                  <a:lnSpc>
                    <a:spcPct val="120000"/>
                  </a:lnSpc>
                </a:pPr>
                <a:r>
                  <a:rPr lang="en-US" altLang="zh-CN" dirty="0"/>
                  <a:t>		  = </a:t>
                </a:r>
                <a14:m>
                  <m:oMath xmlns:m="http://schemas.openxmlformats.org/officeDocument/2006/math">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m:t>
                        </m:r>
                        <m:r>
                          <a:rPr lang="en-US" altLang="zh-CN" i="1">
                            <a:solidFill>
                              <a:srgbClr val="C00000"/>
                            </a:solidFill>
                            <a:latin typeface="Cambria Math" panose="02040503050406030204" pitchFamily="18" charset="0"/>
                          </a:rPr>
                          <m:t>𝑙</m:t>
                        </m:r>
                        <m:r>
                          <a:rPr lang="en-US" altLang="zh-CN" i="1">
                            <a:latin typeface="Cambria Math" panose="02040503050406030204" pitchFamily="18" charset="0"/>
                          </a:rPr>
                          <m:t>−</m:t>
                        </m:r>
                        <m:r>
                          <a:rPr lang="en-US" altLang="zh-CN" i="1">
                            <a:solidFill>
                              <a:srgbClr val="FFCC00"/>
                            </a:solidFill>
                            <a:latin typeface="Cambria Math" panose="02040503050406030204" pitchFamily="18" charset="0"/>
                          </a:rPr>
                          <m:t>𝑘</m:t>
                        </m:r>
                        <m:r>
                          <a:rPr lang="en-US" altLang="zh-CN" i="1">
                            <a:latin typeface="Cambria Math" panose="02040503050406030204" pitchFamily="18" charset="0"/>
                          </a:rPr>
                          <m:t>)</m:t>
                        </m:r>
                      </m:sup>
                    </m:sSubSup>
                    <m:r>
                      <a:rPr lang="zh-CN" altLang="en-US" i="1">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𝑛</m:t>
                            </m:r>
                          </m:sup>
                        </m:sSubSup>
                      </m:num>
                      <m:den>
                        <m:r>
                          <a:rPr lang="en-US" altLang="zh-CN" b="0" i="1" smtClean="0">
                            <a:latin typeface="Cambria Math" panose="02040503050406030204" pitchFamily="18" charset="0"/>
                          </a:rPr>
                          <m:t>1−</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Sub>
                      </m:den>
                    </m:f>
                  </m:oMath>
                </a14:m>
                <a:endParaRPr lang="en-US" altLang="zh-CN" dirty="0"/>
              </a:p>
              <a:p>
                <a:pPr>
                  <a:lnSpc>
                    <a:spcPct val="120000"/>
                  </a:lnSpc>
                </a:pPr>
                <a:r>
                  <a:rPr lang="en-US" altLang="zh-CN" dirty="0"/>
                  <a:t>		  = </a:t>
                </a:r>
                <a14:m>
                  <m:oMath xmlns:m="http://schemas.openxmlformats.org/officeDocument/2006/math">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m:t>
                        </m:r>
                        <m:r>
                          <a:rPr lang="en-US" altLang="zh-CN" i="1">
                            <a:solidFill>
                              <a:srgbClr val="C00000"/>
                            </a:solidFill>
                            <a:latin typeface="Cambria Math" panose="02040503050406030204" pitchFamily="18" charset="0"/>
                          </a:rPr>
                          <m:t>𝑙</m:t>
                        </m:r>
                        <m:r>
                          <a:rPr lang="en-US" altLang="zh-CN" i="1">
                            <a:latin typeface="Cambria Math" panose="02040503050406030204" pitchFamily="18" charset="0"/>
                          </a:rPr>
                          <m:t>−</m:t>
                        </m:r>
                        <m:r>
                          <a:rPr lang="en-US" altLang="zh-CN" i="1">
                            <a:solidFill>
                              <a:srgbClr val="FFCC00"/>
                            </a:solidFill>
                            <a:latin typeface="Cambria Math" panose="02040503050406030204" pitchFamily="18" charset="0"/>
                          </a:rPr>
                          <m:t>𝑘</m:t>
                        </m:r>
                        <m:r>
                          <a:rPr lang="en-US" altLang="zh-CN" i="1">
                            <a:latin typeface="Cambria Math" panose="02040503050406030204" pitchFamily="18" charset="0"/>
                          </a:rPr>
                          <m:t>)</m:t>
                        </m:r>
                      </m:sup>
                    </m:sSubSup>
                    <m:r>
                      <a:rPr lang="zh-CN" altLang="en-US"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r>
                          <a:rPr lang="en-US" altLang="zh-CN" b="0" i="1" smtClean="0">
                            <a:latin typeface="Cambria Math" panose="02040503050406030204" pitchFamily="18" charset="0"/>
                          </a:rPr>
                          <m:t>1</m:t>
                        </m:r>
                      </m:num>
                      <m:den>
                        <m:r>
                          <a:rPr lang="en-US" altLang="zh-CN" i="1">
                            <a:latin typeface="Cambria Math" panose="02040503050406030204" pitchFamily="18" charset="0"/>
                          </a:rPr>
                          <m:t>1−</m:t>
                        </m:r>
                        <m:sSub>
                          <m:sSubPr>
                            <m:ctrlPr>
                              <a:rPr lang="en-US" altLang="zh-CN" i="1">
                                <a:latin typeface="Cambria Math" panose="02040503050406030204" pitchFamily="18" charset="0"/>
                              </a:rPr>
                            </m:ctrlPr>
                          </m:sSubPr>
                          <m:e>
                            <m:r>
                              <a:rPr lang="en-US" altLang="zh-CN" i="1">
                                <a:latin typeface="Cambria Math" panose="02040503050406030204" pitchFamily="18" charset="0"/>
                              </a:rPr>
                              <m:t>𝑤</m:t>
                            </m:r>
                          </m:e>
                          <m:sub>
                            <m:r>
                              <a:rPr lang="en-US" altLang="zh-CN" i="1">
                                <a:latin typeface="Cambria Math" panose="02040503050406030204" pitchFamily="18" charset="0"/>
                              </a:rPr>
                              <m:t>𝑛</m:t>
                            </m:r>
                          </m:sub>
                        </m:sSub>
                      </m:den>
                    </m:f>
                  </m:oMath>
                </a14:m>
                <a:endParaRPr lang="en-US" altLang="zh-CN" dirty="0"/>
              </a:p>
              <a:p>
                <a:pPr>
                  <a:lnSpc>
                    <a:spcPct val="120000"/>
                  </a:lnSpc>
                </a:pPr>
                <a:r>
                  <a:rPr lang="en-US" altLang="zh-CN" dirty="0"/>
                  <a:t>		  =0</a:t>
                </a:r>
              </a:p>
              <a:p>
                <a:pPr>
                  <a:lnSpc>
                    <a:spcPct val="120000"/>
                  </a:lnSpc>
                </a:pPr>
                <a:endParaRPr lang="en-US" altLang="zh-CN" dirty="0"/>
              </a:p>
            </p:txBody>
          </p:sp>
        </mc:Choice>
        <mc:Fallback xmlns="">
          <p:sp>
            <p:nvSpPr>
              <p:cNvPr id="5" name="内容占位符 1">
                <a:extLst>
                  <a:ext uri="{FF2B5EF4-FFF2-40B4-BE49-F238E27FC236}">
                    <a16:creationId xmlns:a16="http://schemas.microsoft.com/office/drawing/2014/main" id="{DAF3A070-F987-444D-8431-0A7A7DF1327B}"/>
                  </a:ext>
                </a:extLst>
              </p:cNvPr>
              <p:cNvSpPr txBox="1">
                <a:spLocks noRot="1" noChangeAspect="1" noMove="1" noResize="1" noEditPoints="1" noAdjustHandles="1" noChangeArrowheads="1" noChangeShapeType="1" noTextEdit="1"/>
              </p:cNvSpPr>
              <p:nvPr/>
            </p:nvSpPr>
            <p:spPr>
              <a:xfrm>
                <a:off x="5803900" y="1200612"/>
                <a:ext cx="6121400" cy="4938546"/>
              </a:xfrm>
              <a:prstGeom prst="rect">
                <a:avLst/>
              </a:prstGeom>
              <a:blipFill>
                <a:blip r:embed="rId3"/>
                <a:stretch>
                  <a:fillRect l="-199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872705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FB335DC-1118-4E2C-B684-A7B58231FD5A}"/>
                  </a:ext>
                </a:extLst>
              </p:cNvPr>
              <p:cNvSpPr>
                <a:spLocks noGrp="1"/>
              </p:cNvSpPr>
              <p:nvPr>
                <p:ph idx="1"/>
              </p:nvPr>
            </p:nvSpPr>
            <p:spPr>
              <a:xfrm>
                <a:off x="838200" y="2791056"/>
                <a:ext cx="6121400" cy="1939278"/>
              </a:xfrm>
            </p:spPr>
            <p:txBody>
              <a:bodyPr numCol="2">
                <a:normAutofit/>
              </a:bodyPr>
              <a:lstStyle/>
              <a:p>
                <a:pPr>
                  <a:lnSpc>
                    <a:spcPct val="120000"/>
                  </a:lnSpc>
                </a:pPr>
                <a14:m>
                  <m:oMathPara xmlns:m="http://schemas.openxmlformats.org/officeDocument/2006/math">
                    <m:oMathParaPr>
                      <m:jc m:val="left"/>
                    </m:oMathParaPr>
                    <m:oMath xmlns:m="http://schemas.openxmlformats.org/officeDocument/2006/math">
                      <m:r>
                        <a:rPr lang="en-US" altLang="zh-CN" i="1" smtClean="0">
                          <a:solidFill>
                            <a:schemeClr val="bg1"/>
                          </a:solidFill>
                          <a:latin typeface="Cambria Math" panose="02040503050406030204" pitchFamily="18" charset="0"/>
                        </a:rPr>
                        <m:t>𝑓</m:t>
                      </m:r>
                      <m:d>
                        <m:dPr>
                          <m:begChr m:val="["/>
                          <m:endChr m:val="]"/>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𝑘</m:t>
                          </m:r>
                        </m:e>
                      </m:d>
                      <m:r>
                        <a:rPr lang="en-US" altLang="zh-CN" i="1">
                          <a:solidFill>
                            <a:schemeClr val="bg1"/>
                          </a:solidFill>
                          <a:latin typeface="Cambria Math" panose="02040503050406030204" pitchFamily="18" charset="0"/>
                        </a:rPr>
                        <m:t>=</m:t>
                      </m:r>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num>
                        <m:den>
                          <m:r>
                            <a:rPr lang="en-US" altLang="zh-CN" i="1">
                              <a:solidFill>
                                <a:schemeClr val="bg1"/>
                              </a:solidFill>
                              <a:latin typeface="Cambria Math" panose="02040503050406030204" pitchFamily="18" charset="0"/>
                            </a:rPr>
                            <m:t>𝑛</m:t>
                          </m:r>
                        </m:den>
                      </m:f>
                      <m:nary>
                        <m:naryPr>
                          <m:chr m:val="∑"/>
                          <m:ctrlPr>
                            <a:rPr lang="en-US" altLang="zh-CN" i="1">
                              <a:solidFill>
                                <a:schemeClr val="bg1"/>
                              </a:solidFill>
                              <a:latin typeface="Cambria Math" panose="02040503050406030204" pitchFamily="18" charset="0"/>
                            </a:rPr>
                          </m:ctrlPr>
                        </m:naryPr>
                        <m:sub>
                          <m:r>
                            <a:rPr lang="en-US" altLang="zh-CN" i="1">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r>
                            <a:rPr lang="en-US" altLang="zh-CN" i="1">
                              <a:solidFill>
                                <a:schemeClr val="bg1"/>
                              </a:solidFill>
                              <a:latin typeface="Cambria Math" panose="02040503050406030204" pitchFamily="18" charset="0"/>
                            </a:rPr>
                            <m:t>𝑓</m:t>
                          </m:r>
                          <m:d>
                            <m:dPr>
                              <m:begChr m:val="["/>
                              <m:endChr m:val="]"/>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𝑙</m:t>
                              </m:r>
                            </m:e>
                          </m:d>
                        </m:e>
                      </m:nary>
                      <m:nary>
                        <m:naryPr>
                          <m:chr m:val="∑"/>
                          <m:ctrlPr>
                            <a:rPr lang="en-US" altLang="zh-CN" i="1">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𝑘</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𝑗</m:t>
                              </m:r>
                            </m:sup>
                          </m:sSubSup>
                        </m:e>
                      </m:nary>
                    </m:oMath>
                  </m:oMathPara>
                </a14:m>
                <a:endParaRPr lang="en-US" altLang="zh-CN" dirty="0">
                  <a:solidFill>
                    <a:schemeClr val="bg1"/>
                  </a:solidFill>
                </a:endParaRPr>
              </a:p>
            </p:txBody>
          </p:sp>
        </mc:Choice>
        <mc:Fallback xmlns="">
          <p:sp>
            <p:nvSpPr>
              <p:cNvPr id="2" name="内容占位符 1">
                <a:extLst>
                  <a:ext uri="{FF2B5EF4-FFF2-40B4-BE49-F238E27FC236}">
                    <a16:creationId xmlns:a16="http://schemas.microsoft.com/office/drawing/2014/main" id="{EFB335DC-1118-4E2C-B684-A7B58231FD5A}"/>
                  </a:ext>
                </a:extLst>
              </p:cNvPr>
              <p:cNvSpPr>
                <a:spLocks noGrp="1" noRot="1" noChangeAspect="1" noMove="1" noResize="1" noEditPoints="1" noAdjustHandles="1" noChangeArrowheads="1" noChangeShapeType="1" noTextEdit="1"/>
              </p:cNvSpPr>
              <p:nvPr>
                <p:ph idx="1"/>
              </p:nvPr>
            </p:nvSpPr>
            <p:spPr>
              <a:xfrm>
                <a:off x="838200" y="2791056"/>
                <a:ext cx="6121400" cy="1939278"/>
              </a:xfrm>
              <a:blipFill>
                <a:blip r:embed="rId4"/>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C29D45D-5144-4BF9-9544-37E674A9F51F}"/>
              </a:ext>
            </a:extLst>
          </p:cNvPr>
          <p:cNvSpPr>
            <a:spLocks noGrp="1"/>
          </p:cNvSpPr>
          <p:nvPr>
            <p:ph type="ctrTitle"/>
          </p:nvPr>
        </p:nvSpPr>
        <p:spPr/>
        <p:txBody>
          <a:bodyPr/>
          <a:lstStyle/>
          <a:p>
            <a:r>
              <a:rPr lang="en-US" altLang="zh-CN" dirty="0"/>
              <a:t>IDFT</a:t>
            </a:r>
            <a:r>
              <a:rPr lang="zh-CN" altLang="en-US" dirty="0"/>
              <a:t>是</a:t>
            </a:r>
            <a:r>
              <a:rPr lang="en-US" altLang="zh-CN" dirty="0"/>
              <a:t>DFT</a:t>
            </a:r>
            <a:r>
              <a:rPr lang="zh-CN" altLang="en-US" dirty="0"/>
              <a:t>的逆运算</a:t>
            </a:r>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DAF3A070-F987-444D-8431-0A7A7DF1327B}"/>
                  </a:ext>
                </a:extLst>
              </p:cNvPr>
              <p:cNvSpPr txBox="1">
                <a:spLocks/>
              </p:cNvSpPr>
              <p:nvPr/>
            </p:nvSpPr>
            <p:spPr>
              <a:xfrm>
                <a:off x="5803900" y="1200612"/>
                <a:ext cx="6121400" cy="4938546"/>
              </a:xfrm>
              <a:prstGeom prst="rect">
                <a:avLst/>
              </a:prstGeom>
            </p:spPr>
            <p:txBody>
              <a:bodyPr vert="horz" lIns="91440" tIns="45720" rIns="91440" bIns="45720" numCol="1"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endParaRPr lang="en-US" altLang="zh-CN" dirty="0">
                  <a:solidFill>
                    <a:schemeClr val="bg1"/>
                  </a:solidFill>
                </a:endParaRPr>
              </a:p>
              <a:p>
                <a:pPr>
                  <a:lnSpc>
                    <a:spcPct val="120000"/>
                  </a:lnSpc>
                </a:pPr>
                <a:r>
                  <a:rPr lang="zh-CN" altLang="en-US" dirty="0">
                    <a:solidFill>
                      <a:schemeClr val="bg1"/>
                    </a:solidFill>
                  </a:rPr>
                  <a:t>当</a:t>
                </a:r>
                <a14:m>
                  <m:oMath xmlns:m="http://schemas.openxmlformats.org/officeDocument/2006/math">
                    <m:r>
                      <a:rPr lang="en-US" altLang="zh-CN" i="1">
                        <a:solidFill>
                          <a:schemeClr val="bg1"/>
                        </a:solidFill>
                        <a:latin typeface="Cambria Math" panose="02040503050406030204" pitchFamily="18" charset="0"/>
                      </a:rPr>
                      <m:t>𝑙</m:t>
                    </m:r>
                    <m:r>
                      <a:rPr lang="en-US" altLang="zh-CN" b="0" i="1" smtClean="0">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𝑘</m:t>
                    </m:r>
                  </m:oMath>
                </a14:m>
                <a:r>
                  <a:rPr lang="zh-CN" altLang="en-US" dirty="0">
                    <a:solidFill>
                      <a:schemeClr val="bg1"/>
                    </a:solidFill>
                  </a:rPr>
                  <a:t>时，</a:t>
                </a:r>
                <a:endParaRPr lang="en-US" altLang="zh-CN" dirty="0">
                  <a:solidFill>
                    <a:schemeClr val="bg1"/>
                  </a:solidFill>
                </a:endParaRPr>
              </a:p>
              <a:p>
                <a:pPr>
                  <a:lnSpc>
                    <a:spcPct val="120000"/>
                  </a:lnSpc>
                </a:pPr>
                <a:r>
                  <a:rPr lang="en-US" altLang="zh-CN" dirty="0">
                    <a:solidFill>
                      <a:schemeClr val="bg1"/>
                    </a:solidFill>
                  </a:rPr>
                  <a:t> </a:t>
                </a:r>
                <a14:m>
                  <m:oMath xmlns:m="http://schemas.openxmlformats.org/officeDocument/2006/math">
                    <m:nary>
                      <m:naryPr>
                        <m:chr m:val="∑"/>
                        <m:ctrlPr>
                          <a:rPr lang="en-US" altLang="zh-CN" i="1">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𝑘</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𝑗</m:t>
                            </m:r>
                          </m:sup>
                        </m:sSubSup>
                      </m:e>
                    </m:nary>
                  </m:oMath>
                </a14:m>
                <a:r>
                  <a:rPr lang="en-US" altLang="zh-CN" dirty="0">
                    <a:solidFill>
                      <a:schemeClr val="bg1"/>
                    </a:solidFill>
                  </a:rPr>
                  <a:t>= </a:t>
                </a:r>
                <a14:m>
                  <m:oMath xmlns:m="http://schemas.openxmlformats.org/officeDocument/2006/math">
                    <m:nary>
                      <m:naryPr>
                        <m:chr m:val="∑"/>
                        <m:ctrlPr>
                          <a:rPr lang="en-US" altLang="zh-CN" i="1">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b="0" i="1" smtClean="0">
                                <a:solidFill>
                                  <a:schemeClr val="bg1"/>
                                </a:solidFill>
                                <a:latin typeface="Cambria Math" panose="02040503050406030204" pitchFamily="18" charset="0"/>
                              </a:rPr>
                              <m:t>0</m:t>
                            </m:r>
                            <m:r>
                              <a:rPr lang="zh-CN" altLang="en-US"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𝑗</m:t>
                            </m:r>
                          </m:sup>
                        </m:sSubSup>
                      </m:e>
                    </m:nary>
                  </m:oMath>
                </a14:m>
                <a:endParaRPr lang="en-US" altLang="zh-CN" dirty="0">
                  <a:solidFill>
                    <a:schemeClr val="bg1"/>
                  </a:solidFill>
                </a:endParaRPr>
              </a:p>
              <a:p>
                <a:pPr>
                  <a:lnSpc>
                    <a:spcPct val="120000"/>
                  </a:lnSpc>
                </a:pPr>
                <a:r>
                  <a:rPr lang="en-US" altLang="zh-CN" dirty="0">
                    <a:solidFill>
                      <a:schemeClr val="bg1"/>
                    </a:solidFill>
                  </a:rPr>
                  <a:t>		 </a:t>
                </a:r>
                <a14:m>
                  <m:oMath xmlns:m="http://schemas.openxmlformats.org/officeDocument/2006/math">
                    <m:r>
                      <a:rPr lang="en-US" altLang="zh-CN" b="0" i="0" dirty="0" smtClean="0">
                        <a:solidFill>
                          <a:schemeClr val="bg1"/>
                        </a:solidFill>
                        <a:latin typeface="Cambria Math" panose="02040503050406030204" pitchFamily="18" charset="0"/>
                      </a:rPr>
                      <m:t> </m:t>
                    </m:r>
                    <m:r>
                      <a:rPr lang="en-US" altLang="zh-CN" i="1" dirty="0" smtClean="0">
                        <a:solidFill>
                          <a:schemeClr val="bg1"/>
                        </a:solidFill>
                        <a:latin typeface="Cambria Math" panose="02040503050406030204" pitchFamily="18" charset="0"/>
                      </a:rPr>
                      <m:t>=</m:t>
                    </m:r>
                    <m:nary>
                      <m:naryPr>
                        <m:chr m:val="∑"/>
                        <m:ctrlPr>
                          <a:rPr lang="en-US" altLang="zh-CN" i="1">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r>
                          <a:rPr lang="en-US" altLang="zh-CN" b="0" i="1" smtClean="0">
                            <a:solidFill>
                              <a:schemeClr val="bg1"/>
                            </a:solidFill>
                            <a:latin typeface="Cambria Math" panose="02040503050406030204" pitchFamily="18" charset="0"/>
                          </a:rPr>
                          <m:t>1</m:t>
                        </m:r>
                      </m:e>
                    </m:nary>
                  </m:oMath>
                </a14:m>
                <a:endParaRPr lang="en-US" altLang="zh-CN" dirty="0">
                  <a:solidFill>
                    <a:schemeClr val="bg1"/>
                  </a:solidFill>
                </a:endParaRPr>
              </a:p>
              <a:p>
                <a:pPr>
                  <a:lnSpc>
                    <a:spcPct val="120000"/>
                  </a:lnSpc>
                </a:pPr>
                <a:r>
                  <a:rPr lang="en-US" altLang="zh-CN" dirty="0">
                    <a:solidFill>
                      <a:schemeClr val="bg1"/>
                    </a:solidFill>
                  </a:rPr>
                  <a:t>		  </a:t>
                </a:r>
                <a14:m>
                  <m:oMath xmlns:m="http://schemas.openxmlformats.org/officeDocument/2006/math">
                    <m:r>
                      <a:rPr lang="en-US" altLang="zh-CN" i="1" dirty="0">
                        <a:solidFill>
                          <a:schemeClr val="bg1"/>
                        </a:solidFill>
                        <a:latin typeface="Cambria Math" panose="02040503050406030204" pitchFamily="18" charset="0"/>
                      </a:rPr>
                      <m:t>=</m:t>
                    </m:r>
                    <m:r>
                      <a:rPr lang="en-US" altLang="zh-CN" b="0" i="1" dirty="0" smtClean="0">
                        <a:solidFill>
                          <a:schemeClr val="bg1"/>
                        </a:solidFill>
                        <a:latin typeface="Cambria Math" panose="02040503050406030204" pitchFamily="18" charset="0"/>
                      </a:rPr>
                      <m:t>𝑛</m:t>
                    </m:r>
                  </m:oMath>
                </a14:m>
                <a:endParaRPr lang="en-US" altLang="zh-CN" dirty="0">
                  <a:solidFill>
                    <a:schemeClr val="bg1"/>
                  </a:solidFill>
                </a:endParaRPr>
              </a:p>
            </p:txBody>
          </p:sp>
        </mc:Choice>
        <mc:Fallback xmlns="">
          <p:sp>
            <p:nvSpPr>
              <p:cNvPr id="5" name="内容占位符 1">
                <a:extLst>
                  <a:ext uri="{FF2B5EF4-FFF2-40B4-BE49-F238E27FC236}">
                    <a16:creationId xmlns:a16="http://schemas.microsoft.com/office/drawing/2014/main" id="{DAF3A070-F987-444D-8431-0A7A7DF1327B}"/>
                  </a:ext>
                </a:extLst>
              </p:cNvPr>
              <p:cNvSpPr txBox="1">
                <a:spLocks noRot="1" noChangeAspect="1" noMove="1" noResize="1" noEditPoints="1" noAdjustHandles="1" noChangeArrowheads="1" noChangeShapeType="1" noTextEdit="1"/>
              </p:cNvSpPr>
              <p:nvPr/>
            </p:nvSpPr>
            <p:spPr>
              <a:xfrm>
                <a:off x="5803900" y="1200612"/>
                <a:ext cx="6121400" cy="4938546"/>
              </a:xfrm>
              <a:prstGeom prst="rect">
                <a:avLst/>
              </a:prstGeom>
              <a:blipFill>
                <a:blip r:embed="rId5"/>
                <a:stretch>
                  <a:fillRect l="-199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70339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FB335DC-1118-4E2C-B684-A7B58231FD5A}"/>
                  </a:ext>
                </a:extLst>
              </p:cNvPr>
              <p:cNvSpPr>
                <a:spLocks noGrp="1"/>
              </p:cNvSpPr>
              <p:nvPr>
                <p:ph idx="1"/>
              </p:nvPr>
            </p:nvSpPr>
            <p:spPr>
              <a:xfrm>
                <a:off x="838200" y="1724256"/>
                <a:ext cx="6121400" cy="3724044"/>
              </a:xfrm>
            </p:spPr>
            <p:txBody>
              <a:bodyPr numCol="2">
                <a:normAutofit/>
              </a:bodyPr>
              <a:lstStyle/>
              <a:p>
                <a:pPr>
                  <a:lnSpc>
                    <a:spcPct val="120000"/>
                  </a:lnSpc>
                </a:pPr>
                <a14:m>
                  <m:oMathPara xmlns:m="http://schemas.openxmlformats.org/officeDocument/2006/math">
                    <m:oMathParaPr>
                      <m:jc m:val="left"/>
                    </m:oMathParaPr>
                    <m:oMath xmlns:m="http://schemas.openxmlformats.org/officeDocument/2006/math">
                      <m:r>
                        <a:rPr lang="en-US" altLang="zh-CN" i="1" smtClean="0">
                          <a:solidFill>
                            <a:schemeClr val="bg1"/>
                          </a:solidFill>
                          <a:latin typeface="Cambria Math" panose="02040503050406030204" pitchFamily="18" charset="0"/>
                        </a:rPr>
                        <m:t>𝑓</m:t>
                      </m:r>
                      <m:d>
                        <m:dPr>
                          <m:begChr m:val="["/>
                          <m:endChr m:val="]"/>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𝑘</m:t>
                          </m:r>
                        </m:e>
                      </m:d>
                      <m:r>
                        <a:rPr lang="en-US" altLang="zh-CN" i="1">
                          <a:solidFill>
                            <a:schemeClr val="bg1"/>
                          </a:solidFill>
                          <a:latin typeface="Cambria Math" panose="02040503050406030204" pitchFamily="18" charset="0"/>
                        </a:rPr>
                        <m:t>=</m:t>
                      </m:r>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num>
                        <m:den>
                          <m:r>
                            <a:rPr lang="en-US" altLang="zh-CN" i="1">
                              <a:solidFill>
                                <a:schemeClr val="bg1"/>
                              </a:solidFill>
                              <a:latin typeface="Cambria Math" panose="02040503050406030204" pitchFamily="18" charset="0"/>
                            </a:rPr>
                            <m:t>𝑛</m:t>
                          </m:r>
                        </m:den>
                      </m:f>
                      <m:nary>
                        <m:naryPr>
                          <m:chr m:val="∑"/>
                          <m:ctrlPr>
                            <a:rPr lang="en-US" altLang="zh-CN" i="1">
                              <a:solidFill>
                                <a:schemeClr val="bg1"/>
                              </a:solidFill>
                              <a:latin typeface="Cambria Math" panose="02040503050406030204" pitchFamily="18" charset="0"/>
                            </a:rPr>
                          </m:ctrlPr>
                        </m:naryPr>
                        <m:sub>
                          <m:r>
                            <a:rPr lang="en-US" altLang="zh-CN" i="1">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r>
                            <a:rPr lang="en-US" altLang="zh-CN" i="1">
                              <a:solidFill>
                                <a:schemeClr val="bg1"/>
                              </a:solidFill>
                              <a:latin typeface="Cambria Math" panose="02040503050406030204" pitchFamily="18" charset="0"/>
                            </a:rPr>
                            <m:t>𝑓</m:t>
                          </m:r>
                          <m:d>
                            <m:dPr>
                              <m:begChr m:val="["/>
                              <m:endChr m:val="]"/>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𝑙</m:t>
                              </m:r>
                            </m:e>
                          </m:d>
                        </m:e>
                      </m:nary>
                      <m:nary>
                        <m:naryPr>
                          <m:chr m:val="∑"/>
                          <m:ctrlPr>
                            <a:rPr lang="en-US" altLang="zh-CN" i="1">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𝑘</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𝑗</m:t>
                              </m:r>
                            </m:sup>
                          </m:sSubSup>
                        </m:e>
                      </m:nary>
                    </m:oMath>
                  </m:oMathPara>
                </a14:m>
                <a:endParaRPr lang="en-US" altLang="zh-CN" dirty="0">
                  <a:solidFill>
                    <a:schemeClr val="bg1"/>
                  </a:solidFill>
                </a:endParaRPr>
              </a:p>
              <a:p>
                <a:pPr>
                  <a:lnSpc>
                    <a:spcPct val="120000"/>
                  </a:lnSpc>
                </a:pPr>
                <a14:m>
                  <m:oMathPara xmlns:m="http://schemas.openxmlformats.org/officeDocument/2006/math">
                    <m:oMathParaPr>
                      <m:jc m:val="left"/>
                    </m:oMathParaPr>
                    <m:oMath xmlns:m="http://schemas.openxmlformats.org/officeDocument/2006/math">
                      <m:r>
                        <a:rPr lang="en-US" altLang="zh-CN" b="0" i="1" smtClean="0">
                          <a:solidFill>
                            <a:schemeClr val="bg1"/>
                          </a:solidFill>
                          <a:latin typeface="Cambria Math" panose="02040503050406030204" pitchFamily="18" charset="0"/>
                        </a:rPr>
                        <m:t>          </m:t>
                      </m:r>
                      <m:r>
                        <a:rPr lang="en-US" altLang="zh-CN" i="1">
                          <a:solidFill>
                            <a:schemeClr val="bg1"/>
                          </a:solidFill>
                          <a:latin typeface="Cambria Math" panose="02040503050406030204" pitchFamily="18" charset="0"/>
                        </a:rPr>
                        <m:t>=</m:t>
                      </m:r>
                      <m:nary>
                        <m:naryPr>
                          <m:chr m:val="∑"/>
                          <m:ctrlPr>
                            <a:rPr lang="en-US" altLang="zh-CN" i="1">
                              <a:solidFill>
                                <a:schemeClr val="bg1"/>
                              </a:solidFill>
                              <a:latin typeface="Cambria Math" panose="02040503050406030204" pitchFamily="18" charset="0"/>
                            </a:rPr>
                          </m:ctrlPr>
                        </m:naryPr>
                        <m:sub>
                          <m:r>
                            <a:rPr lang="en-US" altLang="zh-CN" i="1">
                              <a:solidFill>
                                <a:schemeClr val="bg1"/>
                              </a:solidFill>
                              <a:latin typeface="Cambria Math" panose="02040503050406030204" pitchFamily="18" charset="0"/>
                            </a:rPr>
                            <m:t>𝑙</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r>
                            <a:rPr lang="en-US" altLang="zh-CN" i="1">
                              <a:solidFill>
                                <a:schemeClr val="bg1"/>
                              </a:solidFill>
                              <a:latin typeface="Cambria Math" panose="02040503050406030204" pitchFamily="18" charset="0"/>
                            </a:rPr>
                            <m:t>𝑓</m:t>
                          </m:r>
                          <m:d>
                            <m:dPr>
                              <m:begChr m:val="["/>
                              <m:endChr m:val="]"/>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𝑙</m:t>
                              </m:r>
                            </m:e>
                          </m:d>
                          <m:r>
                            <a:rPr lang="en-US" altLang="zh-CN" b="0" i="1" smtClean="0">
                              <a:solidFill>
                                <a:schemeClr val="bg1"/>
                              </a:solidFill>
                              <a:latin typeface="Cambria Math" panose="02040503050406030204" pitchFamily="18" charset="0"/>
                            </a:rPr>
                            <m:t>∗</m:t>
                          </m:r>
                        </m:e>
                      </m:nary>
                      <m:r>
                        <a:rPr lang="en-US" altLang="zh-CN" b="0" i="1" smtClean="0">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𝑙</m:t>
                      </m:r>
                      <m:r>
                        <a:rPr lang="en-US" altLang="zh-CN" b="0" i="1" smtClean="0">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𝑘</m:t>
                      </m:r>
                      <m:r>
                        <a:rPr lang="en-US" altLang="zh-CN" b="0" i="1" smtClean="0">
                          <a:solidFill>
                            <a:schemeClr val="bg1"/>
                          </a:solidFill>
                          <a:latin typeface="Cambria Math" panose="02040503050406030204" pitchFamily="18" charset="0"/>
                        </a:rPr>
                        <m:t>]</m:t>
                      </m:r>
                    </m:oMath>
                  </m:oMathPara>
                </a14:m>
                <a:endParaRPr lang="en-US" altLang="zh-CN" dirty="0">
                  <a:solidFill>
                    <a:schemeClr val="bg1"/>
                  </a:solidFill>
                </a:endParaRPr>
              </a:p>
              <a:p>
                <a:pPr>
                  <a:lnSpc>
                    <a:spcPct val="120000"/>
                  </a:lnSpc>
                </a:pPr>
                <a14:m>
                  <m:oMathPara xmlns:m="http://schemas.openxmlformats.org/officeDocument/2006/math">
                    <m:oMathParaPr>
                      <m:jc m:val="left"/>
                    </m:oMathParaPr>
                    <m:oMath xmlns:m="http://schemas.openxmlformats.org/officeDocument/2006/math">
                      <m:r>
                        <a:rPr lang="en-US" altLang="zh-CN" b="0" i="1" dirty="0" smtClean="0">
                          <a:solidFill>
                            <a:schemeClr val="bg1"/>
                          </a:solidFill>
                          <a:latin typeface="Cambria Math" panose="02040503050406030204" pitchFamily="18" charset="0"/>
                        </a:rPr>
                        <m:t>          </m:t>
                      </m:r>
                      <m:r>
                        <a:rPr lang="en-US" altLang="zh-CN" i="1" dirty="0">
                          <a:solidFill>
                            <a:schemeClr val="bg1"/>
                          </a:solidFill>
                          <a:latin typeface="Cambria Math" panose="02040503050406030204" pitchFamily="18" charset="0"/>
                        </a:rPr>
                        <m:t>=</m:t>
                      </m:r>
                      <m:r>
                        <a:rPr lang="en-US" altLang="zh-CN" b="0" i="1" dirty="0" smtClean="0">
                          <a:solidFill>
                            <a:schemeClr val="bg1"/>
                          </a:solidFill>
                          <a:latin typeface="Cambria Math" panose="02040503050406030204" pitchFamily="18" charset="0"/>
                        </a:rPr>
                        <m:t>𝑓</m:t>
                      </m:r>
                      <m:r>
                        <a:rPr lang="en-US" altLang="zh-CN" b="0" i="1" dirty="0" smtClean="0">
                          <a:solidFill>
                            <a:schemeClr val="bg1"/>
                          </a:solidFill>
                          <a:latin typeface="Cambria Math" panose="02040503050406030204" pitchFamily="18" charset="0"/>
                        </a:rPr>
                        <m:t>[</m:t>
                      </m:r>
                      <m:r>
                        <a:rPr lang="en-US" altLang="zh-CN" b="0" i="1" dirty="0" smtClean="0">
                          <a:solidFill>
                            <a:schemeClr val="bg1"/>
                          </a:solidFill>
                          <a:latin typeface="Cambria Math" panose="02040503050406030204" pitchFamily="18" charset="0"/>
                        </a:rPr>
                        <m:t>𝑘</m:t>
                      </m:r>
                      <m:r>
                        <a:rPr lang="en-US" altLang="zh-CN" b="0" i="1" dirty="0" smtClean="0">
                          <a:solidFill>
                            <a:schemeClr val="bg1"/>
                          </a:solidFill>
                          <a:latin typeface="Cambria Math" panose="02040503050406030204" pitchFamily="18" charset="0"/>
                        </a:rPr>
                        <m:t>]</m:t>
                      </m:r>
                    </m:oMath>
                  </m:oMathPara>
                </a14:m>
                <a:endParaRPr lang="en-US" altLang="zh-CN" dirty="0">
                  <a:solidFill>
                    <a:schemeClr val="bg1"/>
                  </a:solidFill>
                </a:endParaRPr>
              </a:p>
            </p:txBody>
          </p:sp>
        </mc:Choice>
        <mc:Fallback xmlns="">
          <p:sp>
            <p:nvSpPr>
              <p:cNvPr id="2" name="内容占位符 1">
                <a:extLst>
                  <a:ext uri="{FF2B5EF4-FFF2-40B4-BE49-F238E27FC236}">
                    <a16:creationId xmlns:a16="http://schemas.microsoft.com/office/drawing/2014/main" id="{EFB335DC-1118-4E2C-B684-A7B58231FD5A}"/>
                  </a:ext>
                </a:extLst>
              </p:cNvPr>
              <p:cNvSpPr>
                <a:spLocks noGrp="1" noRot="1" noChangeAspect="1" noMove="1" noResize="1" noEditPoints="1" noAdjustHandles="1" noChangeArrowheads="1" noChangeShapeType="1" noTextEdit="1"/>
              </p:cNvSpPr>
              <p:nvPr>
                <p:ph idx="1"/>
              </p:nvPr>
            </p:nvSpPr>
            <p:spPr>
              <a:xfrm>
                <a:off x="838200" y="1724256"/>
                <a:ext cx="6121400" cy="3724044"/>
              </a:xfrm>
              <a:blipFill>
                <a:blip r:embed="rId3"/>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C29D45D-5144-4BF9-9544-37E674A9F51F}"/>
              </a:ext>
            </a:extLst>
          </p:cNvPr>
          <p:cNvSpPr>
            <a:spLocks noGrp="1"/>
          </p:cNvSpPr>
          <p:nvPr>
            <p:ph type="ctrTitle"/>
          </p:nvPr>
        </p:nvSpPr>
        <p:spPr/>
        <p:txBody>
          <a:bodyPr/>
          <a:lstStyle/>
          <a:p>
            <a:r>
              <a:rPr lang="en-US" altLang="zh-CN" dirty="0"/>
              <a:t>IDFT</a:t>
            </a:r>
            <a:r>
              <a:rPr lang="zh-CN" altLang="en-US" dirty="0"/>
              <a:t>是</a:t>
            </a:r>
            <a:r>
              <a:rPr lang="en-US" altLang="zh-CN" dirty="0"/>
              <a:t>DFT</a:t>
            </a:r>
            <a:r>
              <a:rPr lang="zh-CN" altLang="en-US" dirty="0"/>
              <a:t>的逆运算</a:t>
            </a:r>
          </a:p>
        </p:txBody>
      </p:sp>
      <p:sp>
        <p:nvSpPr>
          <p:cNvPr id="4" name="内容占位符 3">
            <a:extLst>
              <a:ext uri="{FF2B5EF4-FFF2-40B4-BE49-F238E27FC236}">
                <a16:creationId xmlns:a16="http://schemas.microsoft.com/office/drawing/2014/main" id="{3C1A7240-CCEF-4F9C-8119-F5E83EC58FA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827169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DA72B84B-DFEB-4AA3-8B2F-A46290759BAE}"/>
              </a:ext>
            </a:extLst>
          </p:cNvPr>
          <p:cNvSpPr>
            <a:spLocks noGrp="1"/>
          </p:cNvSpPr>
          <p:nvPr>
            <p:ph type="ctrTitle"/>
          </p:nvPr>
        </p:nvSpPr>
        <p:spPr/>
        <p:txBody>
          <a:bodyPr/>
          <a:lstStyle/>
          <a:p>
            <a:r>
              <a:rPr lang="zh-CN" altLang="en-US" dirty="0"/>
              <a:t>欧拉线性筛</a:t>
            </a:r>
          </a:p>
        </p:txBody>
      </p:sp>
      <p:sp>
        <p:nvSpPr>
          <p:cNvPr id="4" name="内容占位符 3">
            <a:extLst>
              <a:ext uri="{FF2B5EF4-FFF2-40B4-BE49-F238E27FC236}">
                <a16:creationId xmlns:a16="http://schemas.microsoft.com/office/drawing/2014/main" id="{AF7B709C-D876-4E77-AE07-E971927D6BF2}"/>
              </a:ext>
            </a:extLst>
          </p:cNvPr>
          <p:cNvSpPr>
            <a:spLocks noGrp="1"/>
          </p:cNvSpPr>
          <p:nvPr>
            <p:ph sz="quarter" idx="10"/>
          </p:nvPr>
        </p:nvSpPr>
        <p:spPr/>
        <p:txBody>
          <a:bodyPr/>
          <a:lstStyle/>
          <a:p>
            <a:endParaRPr lang="zh-CN" altLang="en-US" dirty="0"/>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619BA8CB-34F7-4425-9731-72992DF6229B}"/>
                  </a:ext>
                </a:extLst>
              </p:cNvPr>
              <p:cNvSpPr txBox="1"/>
              <p:nvPr/>
            </p:nvSpPr>
            <p:spPr>
              <a:xfrm>
                <a:off x="6579219" y="2569129"/>
                <a:ext cx="4917687" cy="3046988"/>
              </a:xfrm>
              <a:prstGeom prst="rect">
                <a:avLst/>
              </a:prstGeom>
              <a:noFill/>
            </p:spPr>
            <p:txBody>
              <a:bodyPr wrap="square" rtlCol="0">
                <a:spAutoFit/>
              </a:bodyPr>
              <a:lstStyle/>
              <a:p>
                <a:r>
                  <a:rPr lang="zh-CN" altLang="en-US" sz="3200" dirty="0">
                    <a:solidFill>
                      <a:schemeClr val="bg1"/>
                    </a:solidFill>
                  </a:rPr>
                  <a:t>每个数只会被自身的</a:t>
                </a:r>
                <a:r>
                  <a:rPr lang="zh-CN" altLang="en-US" sz="3200" dirty="0">
                    <a:solidFill>
                      <a:srgbClr val="FFCC00"/>
                    </a:solidFill>
                  </a:rPr>
                  <a:t>最小质因子</a:t>
                </a:r>
                <a:r>
                  <a:rPr lang="zh-CN" altLang="en-US" sz="3200" dirty="0">
                    <a:solidFill>
                      <a:schemeClr val="bg1"/>
                    </a:solidFill>
                  </a:rPr>
                  <a:t>筛掉</a:t>
                </a:r>
                <a:endParaRPr lang="en-US" altLang="zh-CN" sz="3200" dirty="0">
                  <a:solidFill>
                    <a:schemeClr val="bg1"/>
                  </a:solidFill>
                </a:endParaRPr>
              </a:p>
              <a:p>
                <a:endParaRPr lang="en-US" altLang="zh-CN" sz="3200" dirty="0">
                  <a:solidFill>
                    <a:schemeClr val="bg1"/>
                  </a:solidFill>
                </a:endParaRPr>
              </a:p>
              <a:p>
                <a:r>
                  <a:rPr lang="zh-CN" altLang="en-US" sz="3200" dirty="0">
                    <a:solidFill>
                      <a:schemeClr val="bg1"/>
                    </a:solidFill>
                  </a:rPr>
                  <a:t>可用于计算</a:t>
                </a:r>
                <a:r>
                  <a:rPr lang="zh-CN" altLang="en-US" sz="3200" dirty="0">
                    <a:solidFill>
                      <a:srgbClr val="FFCC00"/>
                    </a:solidFill>
                  </a:rPr>
                  <a:t>积性函数</a:t>
                </a:r>
                <a:endParaRPr lang="en-US" altLang="zh-CN" sz="3200" dirty="0">
                  <a:solidFill>
                    <a:srgbClr val="FFCC00"/>
                  </a:solidFill>
                </a:endParaRPr>
              </a:p>
              <a:p>
                <a:endParaRPr lang="en-US" altLang="zh-CN" sz="3200" dirty="0">
                  <a:solidFill>
                    <a:schemeClr val="bg1"/>
                  </a:solidFill>
                </a:endParaRPr>
              </a:p>
              <a:p>
                <a:r>
                  <a:rPr lang="zh-CN" altLang="en-US" sz="3200" dirty="0">
                    <a:solidFill>
                      <a:schemeClr val="bg1"/>
                    </a:solidFill>
                  </a:rPr>
                  <a:t>复杂度</a:t>
                </a:r>
                <a14:m>
                  <m:oMath xmlns:m="http://schemas.openxmlformats.org/officeDocument/2006/math">
                    <m:r>
                      <a:rPr lang="en-US" altLang="zh-CN" sz="3200" b="0" i="1" smtClean="0">
                        <a:solidFill>
                          <a:schemeClr val="bg1"/>
                        </a:solidFill>
                        <a:latin typeface="Cambria Math" panose="02040503050406030204" pitchFamily="18" charset="0"/>
                      </a:rPr>
                      <m:t>𝑂</m:t>
                    </m:r>
                    <m:r>
                      <a:rPr lang="en-US" altLang="zh-CN" sz="3200" b="0" i="1" smtClean="0">
                        <a:solidFill>
                          <a:schemeClr val="bg1"/>
                        </a:solidFill>
                        <a:latin typeface="Cambria Math" panose="02040503050406030204" pitchFamily="18" charset="0"/>
                      </a:rPr>
                      <m:t>(</m:t>
                    </m:r>
                    <m:r>
                      <a:rPr lang="en-US" altLang="zh-CN" sz="3200" b="0" i="1" smtClean="0">
                        <a:solidFill>
                          <a:schemeClr val="bg1"/>
                        </a:solidFill>
                        <a:latin typeface="Cambria Math" panose="02040503050406030204" pitchFamily="18" charset="0"/>
                      </a:rPr>
                      <m:t>𝑛</m:t>
                    </m:r>
                    <m:r>
                      <a:rPr lang="en-US" altLang="zh-CN" sz="3200" b="0" i="1" smtClean="0">
                        <a:solidFill>
                          <a:schemeClr val="bg1"/>
                        </a:solidFill>
                        <a:latin typeface="Cambria Math" panose="02040503050406030204" pitchFamily="18" charset="0"/>
                      </a:rPr>
                      <m:t>)</m:t>
                    </m:r>
                  </m:oMath>
                </a14:m>
                <a:endParaRPr lang="zh-CN" altLang="en-US" sz="3200" dirty="0">
                  <a:solidFill>
                    <a:schemeClr val="bg1"/>
                  </a:solidFill>
                </a:endParaRPr>
              </a:p>
            </p:txBody>
          </p:sp>
        </mc:Choice>
        <mc:Fallback xmlns="">
          <p:sp>
            <p:nvSpPr>
              <p:cNvPr id="6" name="文本框 5">
                <a:extLst>
                  <a:ext uri="{FF2B5EF4-FFF2-40B4-BE49-F238E27FC236}">
                    <a16:creationId xmlns:a16="http://schemas.microsoft.com/office/drawing/2014/main" id="{619BA8CB-34F7-4425-9731-72992DF6229B}"/>
                  </a:ext>
                </a:extLst>
              </p:cNvPr>
              <p:cNvSpPr txBox="1">
                <a:spLocks noRot="1" noChangeAspect="1" noMove="1" noResize="1" noEditPoints="1" noAdjustHandles="1" noChangeArrowheads="1" noChangeShapeType="1" noTextEdit="1"/>
              </p:cNvSpPr>
              <p:nvPr/>
            </p:nvSpPr>
            <p:spPr>
              <a:xfrm>
                <a:off x="6579219" y="2569129"/>
                <a:ext cx="4917687" cy="3046988"/>
              </a:xfrm>
              <a:prstGeom prst="rect">
                <a:avLst/>
              </a:prstGeom>
              <a:blipFill>
                <a:blip r:embed="rId3"/>
                <a:stretch>
                  <a:fillRect l="-3098" t="-2800" b="-5600"/>
                </a:stretch>
              </a:blipFill>
            </p:spPr>
            <p:txBody>
              <a:bodyPr/>
              <a:lstStyle/>
              <a:p>
                <a:r>
                  <a:rPr lang="zh-CN" altLang="en-US">
                    <a:noFill/>
                  </a:rPr>
                  <a:t> </a:t>
                </a:r>
              </a:p>
            </p:txBody>
          </p:sp>
        </mc:Fallback>
      </mc:AlternateContent>
      <p:pic>
        <p:nvPicPr>
          <p:cNvPr id="9" name="图片 8">
            <a:extLst>
              <a:ext uri="{FF2B5EF4-FFF2-40B4-BE49-F238E27FC236}">
                <a16:creationId xmlns:a16="http://schemas.microsoft.com/office/drawing/2014/main" id="{F261C1E1-99C3-47C3-BB48-59065990E76A}"/>
              </a:ext>
            </a:extLst>
          </p:cNvPr>
          <p:cNvPicPr>
            <a:picLocks noChangeAspect="1"/>
          </p:cNvPicPr>
          <p:nvPr/>
        </p:nvPicPr>
        <p:blipFill>
          <a:blip r:embed="rId4"/>
          <a:stretch>
            <a:fillRect/>
          </a:stretch>
        </p:blipFill>
        <p:spPr>
          <a:xfrm>
            <a:off x="1286573" y="2246543"/>
            <a:ext cx="4400550" cy="3209925"/>
          </a:xfrm>
          <a:prstGeom prst="rect">
            <a:avLst/>
          </a:prstGeom>
        </p:spPr>
      </p:pic>
    </p:spTree>
    <p:extLst>
      <p:ext uri="{BB962C8B-B14F-4D97-AF65-F5344CB8AC3E}">
        <p14:creationId xmlns:p14="http://schemas.microsoft.com/office/powerpoint/2010/main" val="3782820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FB5A151-5BD6-42F0-8FCF-587F985E7AFB}"/>
                  </a:ext>
                </a:extLst>
              </p:cNvPr>
              <p:cNvSpPr>
                <a:spLocks noGrp="1"/>
              </p:cNvSpPr>
              <p:nvPr>
                <p:ph idx="1"/>
              </p:nvPr>
            </p:nvSpPr>
            <p:spPr/>
            <p:txBody>
              <a:bodyPr/>
              <a:lstStyle/>
              <a:p>
                <a:r>
                  <a:rPr lang="zh-CN" altLang="en-US" dirty="0"/>
                  <a:t>流程：</a:t>
                </a:r>
                <a:endParaRPr lang="en-US" altLang="zh-CN" dirty="0"/>
              </a:p>
              <a:p>
                <a:r>
                  <a:rPr lang="zh-CN" altLang="en-US" dirty="0"/>
                  <a:t>先对数列</a:t>
                </a:r>
                <a14:m>
                  <m:oMath xmlns:m="http://schemas.openxmlformats.org/officeDocument/2006/math">
                    <m:r>
                      <a:rPr lang="en-US" altLang="zh-CN" i="1">
                        <a:latin typeface="Cambria Math" panose="02040503050406030204" pitchFamily="18" charset="0"/>
                      </a:rPr>
                      <m:t>𝑓</m:t>
                    </m:r>
                    <m:r>
                      <a:rPr lang="zh-CN" altLang="en-US" i="1">
                        <a:latin typeface="Cambria Math" panose="02040503050406030204" pitchFamily="18" charset="0"/>
                      </a:rPr>
                      <m:t>和</m:t>
                    </m:r>
                    <m:r>
                      <a:rPr lang="en-US" altLang="zh-CN" i="1">
                        <a:latin typeface="Cambria Math" panose="02040503050406030204" pitchFamily="18" charset="0"/>
                      </a:rPr>
                      <m:t>𝑔</m:t>
                    </m:r>
                  </m:oMath>
                </a14:m>
                <a:r>
                  <a:rPr lang="zh-CN" altLang="en-US" dirty="0"/>
                  <a:t>分别进行离散傅里叶变换</a:t>
                </a:r>
                <a:r>
                  <a:rPr lang="en-US" altLang="zh-CN" dirty="0"/>
                  <a:t>(DFT)</a:t>
                </a:r>
                <a:r>
                  <a:rPr lang="zh-CN" altLang="en-US" dirty="0"/>
                  <a:t>，得到</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𝑓</m:t>
                        </m:r>
                      </m:e>
                      <m:sup>
                        <m:r>
                          <a:rPr lang="en-US" altLang="zh-CN" i="1">
                            <a:latin typeface="Cambria Math" panose="02040503050406030204" pitchFamily="18" charset="0"/>
                          </a:rPr>
                          <m:t>′</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𝑔</m:t>
                        </m:r>
                      </m:e>
                      <m:sup>
                        <m:r>
                          <a:rPr lang="en-US" altLang="zh-CN" i="1">
                            <a:latin typeface="Cambria Math" panose="02040503050406030204" pitchFamily="18" charset="0"/>
                          </a:rPr>
                          <m:t>′</m:t>
                        </m:r>
                      </m:sup>
                    </m:sSup>
                  </m:oMath>
                </a14:m>
                <a:endParaRPr lang="en-US" altLang="zh-CN" dirty="0"/>
              </a:p>
              <a:p>
                <a:r>
                  <a:rPr lang="en-US" altLang="zh-CN" dirty="0">
                    <a:solidFill>
                      <a:srgbClr val="FFC000"/>
                    </a:solidFill>
                  </a:rPr>
                  <a:t>???</a:t>
                </a:r>
                <a:r>
                  <a:rPr lang="zh-CN" altLang="en-US" dirty="0">
                    <a:solidFill>
                      <a:srgbClr val="FFC000"/>
                    </a:solidFill>
                  </a:rPr>
                  <a:t>然后计算</a:t>
                </a:r>
                <a14:m>
                  <m:oMath xmlns:m="http://schemas.openxmlformats.org/officeDocument/2006/math">
                    <m:sSup>
                      <m:sSupPr>
                        <m:ctrlPr>
                          <a:rPr lang="en-US" altLang="zh-CN" i="1">
                            <a:solidFill>
                              <a:srgbClr val="FFC000"/>
                            </a:solidFill>
                            <a:latin typeface="Cambria Math" panose="02040503050406030204" pitchFamily="18" charset="0"/>
                          </a:rPr>
                        </m:ctrlPr>
                      </m:sSupPr>
                      <m:e>
                        <m:r>
                          <a:rPr lang="en-US" altLang="zh-CN" i="1">
                            <a:solidFill>
                              <a:srgbClr val="FFC000"/>
                            </a:solidFill>
                            <a:latin typeface="Cambria Math" panose="02040503050406030204" pitchFamily="18" charset="0"/>
                          </a:rPr>
                          <m:t>h</m:t>
                        </m:r>
                      </m:e>
                      <m:sup>
                        <m:r>
                          <a:rPr lang="en-US" altLang="zh-CN" i="1">
                            <a:solidFill>
                              <a:srgbClr val="FFC000"/>
                            </a:solidFill>
                            <a:latin typeface="Cambria Math" panose="02040503050406030204" pitchFamily="18" charset="0"/>
                          </a:rPr>
                          <m:t>′</m:t>
                        </m:r>
                      </m:sup>
                    </m:sSup>
                    <m:d>
                      <m:dPr>
                        <m:begChr m:val="["/>
                        <m:endChr m:val="]"/>
                        <m:ctrlPr>
                          <a:rPr lang="en-US" altLang="zh-CN" i="1">
                            <a:solidFill>
                              <a:srgbClr val="FFC000"/>
                            </a:solidFill>
                            <a:latin typeface="Cambria Math" panose="02040503050406030204" pitchFamily="18" charset="0"/>
                          </a:rPr>
                        </m:ctrlPr>
                      </m:dPr>
                      <m:e>
                        <m:r>
                          <a:rPr lang="en-US" altLang="zh-CN" i="1">
                            <a:solidFill>
                              <a:srgbClr val="FFC000"/>
                            </a:solidFill>
                            <a:latin typeface="Cambria Math" panose="02040503050406030204" pitchFamily="18" charset="0"/>
                          </a:rPr>
                          <m:t>𝑖</m:t>
                        </m:r>
                      </m:e>
                    </m:d>
                    <m:r>
                      <a:rPr lang="en-US" altLang="zh-CN" i="1">
                        <a:solidFill>
                          <a:srgbClr val="FFC000"/>
                        </a:solidFill>
                        <a:latin typeface="Cambria Math" panose="02040503050406030204" pitchFamily="18" charset="0"/>
                      </a:rPr>
                      <m:t>=</m:t>
                    </m:r>
                    <m:sSup>
                      <m:sSupPr>
                        <m:ctrlPr>
                          <a:rPr lang="en-US" altLang="zh-CN" i="1">
                            <a:solidFill>
                              <a:srgbClr val="FFC000"/>
                            </a:solidFill>
                            <a:latin typeface="Cambria Math" panose="02040503050406030204" pitchFamily="18" charset="0"/>
                          </a:rPr>
                        </m:ctrlPr>
                      </m:sSupPr>
                      <m:e>
                        <m:r>
                          <a:rPr lang="en-US" altLang="zh-CN" i="1">
                            <a:solidFill>
                              <a:srgbClr val="FFC000"/>
                            </a:solidFill>
                            <a:latin typeface="Cambria Math" panose="02040503050406030204" pitchFamily="18" charset="0"/>
                          </a:rPr>
                          <m:t>𝑓</m:t>
                        </m:r>
                      </m:e>
                      <m:sup>
                        <m:r>
                          <a:rPr lang="en-US" altLang="zh-CN" i="1">
                            <a:solidFill>
                              <a:srgbClr val="FFC000"/>
                            </a:solidFill>
                            <a:latin typeface="Cambria Math" panose="02040503050406030204" pitchFamily="18" charset="0"/>
                          </a:rPr>
                          <m:t>′</m:t>
                        </m:r>
                      </m:sup>
                    </m:sSup>
                    <m:d>
                      <m:dPr>
                        <m:begChr m:val="["/>
                        <m:endChr m:val="]"/>
                        <m:ctrlPr>
                          <a:rPr lang="en-US" altLang="zh-CN" i="1">
                            <a:solidFill>
                              <a:srgbClr val="FFC000"/>
                            </a:solidFill>
                            <a:latin typeface="Cambria Math" panose="02040503050406030204" pitchFamily="18" charset="0"/>
                          </a:rPr>
                        </m:ctrlPr>
                      </m:dPr>
                      <m:e>
                        <m:r>
                          <a:rPr lang="en-US" altLang="zh-CN" i="1">
                            <a:solidFill>
                              <a:srgbClr val="FFC000"/>
                            </a:solidFill>
                            <a:latin typeface="Cambria Math" panose="02040503050406030204" pitchFamily="18" charset="0"/>
                          </a:rPr>
                          <m:t>𝑖</m:t>
                        </m:r>
                      </m:e>
                    </m:d>
                    <m:r>
                      <a:rPr lang="en-US" altLang="zh-CN" i="1">
                        <a:solidFill>
                          <a:srgbClr val="FFC000"/>
                        </a:solidFill>
                        <a:latin typeface="Cambria Math" panose="02040503050406030204" pitchFamily="18" charset="0"/>
                      </a:rPr>
                      <m:t>∗</m:t>
                    </m:r>
                    <m:sSup>
                      <m:sSupPr>
                        <m:ctrlPr>
                          <a:rPr lang="en-US" altLang="zh-CN" i="1">
                            <a:solidFill>
                              <a:srgbClr val="FFC000"/>
                            </a:solidFill>
                            <a:latin typeface="Cambria Math" panose="02040503050406030204" pitchFamily="18" charset="0"/>
                          </a:rPr>
                        </m:ctrlPr>
                      </m:sSupPr>
                      <m:e>
                        <m:r>
                          <a:rPr lang="en-US" altLang="zh-CN" i="1">
                            <a:solidFill>
                              <a:srgbClr val="FFC000"/>
                            </a:solidFill>
                            <a:latin typeface="Cambria Math" panose="02040503050406030204" pitchFamily="18" charset="0"/>
                          </a:rPr>
                          <m:t>𝑔</m:t>
                        </m:r>
                      </m:e>
                      <m:sup>
                        <m:r>
                          <a:rPr lang="en-US" altLang="zh-CN" i="1">
                            <a:solidFill>
                              <a:srgbClr val="FFC000"/>
                            </a:solidFill>
                            <a:latin typeface="Cambria Math" panose="02040503050406030204" pitchFamily="18" charset="0"/>
                          </a:rPr>
                          <m:t>′</m:t>
                        </m:r>
                      </m:sup>
                    </m:sSup>
                    <m:d>
                      <m:dPr>
                        <m:begChr m:val="["/>
                        <m:endChr m:val="]"/>
                        <m:ctrlPr>
                          <a:rPr lang="en-US" altLang="zh-CN" i="1">
                            <a:solidFill>
                              <a:srgbClr val="FFC000"/>
                            </a:solidFill>
                            <a:latin typeface="Cambria Math" panose="02040503050406030204" pitchFamily="18" charset="0"/>
                          </a:rPr>
                        </m:ctrlPr>
                      </m:dPr>
                      <m:e>
                        <m:r>
                          <a:rPr lang="en-US" altLang="zh-CN" i="1">
                            <a:solidFill>
                              <a:srgbClr val="FFC000"/>
                            </a:solidFill>
                            <a:latin typeface="Cambria Math" panose="02040503050406030204" pitchFamily="18" charset="0"/>
                          </a:rPr>
                          <m:t>𝑖</m:t>
                        </m:r>
                      </m:e>
                    </m:d>
                  </m:oMath>
                </a14:m>
                <a:endParaRPr lang="en-US" altLang="zh-CN" dirty="0">
                  <a:solidFill>
                    <a:srgbClr val="FFC000"/>
                  </a:solidFill>
                </a:endParaRPr>
              </a:p>
              <a:p>
                <a:r>
                  <a:rPr lang="zh-CN" altLang="en-US" dirty="0"/>
                  <a:t>对</a:t>
                </a:r>
                <a14:m>
                  <m:oMath xmlns:m="http://schemas.openxmlformats.org/officeDocument/2006/math">
                    <m:r>
                      <a:rPr lang="en-US" altLang="zh-CN" i="1">
                        <a:latin typeface="Cambria Math" panose="02040503050406030204" pitchFamily="18" charset="0"/>
                      </a:rPr>
                      <m:t>h</m:t>
                    </m:r>
                    <m:r>
                      <a:rPr lang="en-US" altLang="zh-CN" i="1">
                        <a:latin typeface="Cambria Math" panose="02040503050406030204" pitchFamily="18" charset="0"/>
                      </a:rPr>
                      <m:t>′</m:t>
                    </m:r>
                  </m:oMath>
                </a14:m>
                <a:r>
                  <a:rPr lang="zh-CN" altLang="en-US" dirty="0"/>
                  <a:t>做</a:t>
                </a:r>
                <a:r>
                  <a:rPr lang="en-US" altLang="zh-CN" dirty="0"/>
                  <a:t>DFT</a:t>
                </a:r>
                <a:r>
                  <a:rPr lang="zh-CN" altLang="en-US" dirty="0"/>
                  <a:t>的逆变换</a:t>
                </a:r>
                <a:r>
                  <a:rPr lang="en-US" altLang="zh-CN" dirty="0"/>
                  <a:t>(IDFT)</a:t>
                </a:r>
                <a:r>
                  <a:rPr lang="zh-CN" altLang="en-US" dirty="0"/>
                  <a:t>，得到</a:t>
                </a:r>
                <a14:m>
                  <m:oMath xmlns:m="http://schemas.openxmlformats.org/officeDocument/2006/math">
                    <m:r>
                      <a:rPr lang="en-US" altLang="zh-CN" i="1">
                        <a:latin typeface="Cambria Math" panose="02040503050406030204" pitchFamily="18" charset="0"/>
                      </a:rPr>
                      <m:t>h</m:t>
                    </m:r>
                  </m:oMath>
                </a14:m>
                <a:endParaRPr lang="en-US" altLang="zh-CN" dirty="0"/>
              </a:p>
              <a:p>
                <a:endParaRPr lang="en-US" altLang="zh-CN" dirty="0"/>
              </a:p>
              <a:p>
                <a:r>
                  <a:rPr lang="zh-CN" altLang="en-US" dirty="0"/>
                  <a:t>这有什么道理呢？</a:t>
                </a:r>
                <a:endParaRPr lang="en-US" altLang="zh-CN" dirty="0"/>
              </a:p>
            </p:txBody>
          </p:sp>
        </mc:Choice>
        <mc:Fallback xmlns="">
          <p:sp>
            <p:nvSpPr>
              <p:cNvPr id="2" name="内容占位符 1">
                <a:extLst>
                  <a:ext uri="{FF2B5EF4-FFF2-40B4-BE49-F238E27FC236}">
                    <a16:creationId xmlns:a16="http://schemas.microsoft.com/office/drawing/2014/main" id="{3FB5A151-5BD6-42F0-8FCF-587F985E7AFB}"/>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2E6C5C3-CBA5-475A-AEBE-6D28A19E112A}"/>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1761F6F1-C59F-4227-9562-B02EFB95AC6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55700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01C45A7-5623-453D-B3B1-822E3CFA5151}"/>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e>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𝑖</m:t>
                              </m:r>
                            </m:sup>
                          </m:sSup>
                        </m:e>
                      </m:nary>
                      <m:r>
                        <a:rPr lang="en-US" altLang="zh-CN" b="0" i="1" smtClean="0">
                          <a:latin typeface="Cambria Math" panose="02040503050406030204" pitchFamily="18" charset="0"/>
                        </a:rPr>
                        <m:t>,</m:t>
                      </m:r>
                      <m:r>
                        <a:rPr lang="en-US" altLang="zh-CN" b="0" i="1" smtClean="0">
                          <a:latin typeface="Cambria Math" panose="02040503050406030204" pitchFamily="18" charset="0"/>
                        </a:rPr>
                        <m:t>𝐺</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e>
                          <m:r>
                            <a:rPr lang="en-US" altLang="zh-CN" b="0" i="1" smtClean="0">
                              <a:latin typeface="Cambria Math" panose="02040503050406030204" pitchFamily="18" charset="0"/>
                            </a:rPr>
                            <m:t>𝑔</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𝑖</m:t>
                              </m:r>
                            </m:sup>
                          </m:sSup>
                        </m:e>
                      </m:nary>
                    </m:oMath>
                  </m:oMathPara>
                </a14:m>
                <a:endParaRPr lang="en-US" altLang="zh-CN" dirty="0"/>
              </a:p>
              <a:p>
                <a:r>
                  <a:rPr lang="zh-CN" altLang="en-US" dirty="0"/>
                  <a:t>计算</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𝐺</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zh-CN" altLang="en-US" dirty="0"/>
                  <a:t>发现</a:t>
                </a:r>
                <a14:m>
                  <m:oMath xmlns:m="http://schemas.openxmlformats.org/officeDocument/2006/math">
                    <m:r>
                      <a:rPr lang="en-US" altLang="zh-CN" b="0" i="1" dirty="0" smtClean="0">
                        <a:latin typeface="Cambria Math" panose="02040503050406030204" pitchFamily="18" charset="0"/>
                      </a:rPr>
                      <m:t>𝑓</m:t>
                    </m:r>
                    <m:d>
                      <m:dPr>
                        <m:begChr m:val="["/>
                        <m:endChr m:val="]"/>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𝑖</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𝑔</m:t>
                    </m:r>
                    <m:d>
                      <m:dPr>
                        <m:begChr m:val="["/>
                        <m:endChr m:val="]"/>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𝑗</m:t>
                        </m:r>
                      </m:e>
                    </m:d>
                    <m:r>
                      <a:rPr lang="en-US" altLang="zh-CN" b="0" i="1" dirty="0" smtClean="0">
                        <a:latin typeface="Cambria Math" panose="02040503050406030204" pitchFamily="18" charset="0"/>
                      </a:rPr>
                      <m:t>∗</m:t>
                    </m:r>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𝑥</m:t>
                        </m:r>
                      </m:e>
                      <m:sup>
                        <m:r>
                          <a:rPr lang="en-US" altLang="zh-CN" b="0" i="1" dirty="0" smtClean="0">
                            <a:latin typeface="Cambria Math" panose="02040503050406030204" pitchFamily="18" charset="0"/>
                          </a:rPr>
                          <m:t>𝑖</m:t>
                        </m:r>
                      </m:sup>
                    </m:sSup>
                    <m:r>
                      <a:rPr lang="en-US" altLang="zh-CN" b="0" i="1" dirty="0" smtClean="0">
                        <a:latin typeface="Cambria Math" panose="02040503050406030204" pitchFamily="18" charset="0"/>
                      </a:rPr>
                      <m:t>∗</m:t>
                    </m:r>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𝑥</m:t>
                        </m:r>
                      </m:e>
                      <m:sup>
                        <m:r>
                          <a:rPr lang="en-US" altLang="zh-CN" b="0" i="1" dirty="0" smtClean="0">
                            <a:latin typeface="Cambria Math" panose="02040503050406030204" pitchFamily="18" charset="0"/>
                          </a:rPr>
                          <m:t>𝑗</m:t>
                        </m:r>
                      </m:sup>
                    </m:sSup>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𝑓</m:t>
                    </m:r>
                    <m:d>
                      <m:dPr>
                        <m:begChr m:val="["/>
                        <m:endChr m:val="]"/>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𝑖</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𝑔</m:t>
                    </m:r>
                    <m:d>
                      <m:dPr>
                        <m:begChr m:val="["/>
                        <m:endChr m:val="]"/>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𝑗</m:t>
                        </m:r>
                      </m:e>
                    </m:d>
                    <m:r>
                      <a:rPr lang="en-US" altLang="zh-CN" b="0" i="1" dirty="0" smtClean="0">
                        <a:latin typeface="Cambria Math" panose="02040503050406030204" pitchFamily="18" charset="0"/>
                      </a:rPr>
                      <m:t>∗</m:t>
                    </m:r>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𝑥</m:t>
                        </m:r>
                      </m:e>
                      <m:sup>
                        <m: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𝑗</m:t>
                        </m:r>
                      </m:sup>
                    </m:sSup>
                    <m:r>
                      <a:rPr lang="zh-CN" altLang="en-US" i="1" dirty="0">
                        <a:latin typeface="Cambria Math" panose="02040503050406030204" pitchFamily="18" charset="0"/>
                      </a:rPr>
                      <m:t>，</m:t>
                    </m:r>
                  </m:oMath>
                </a14:m>
                <a:r>
                  <a:rPr lang="zh-CN" altLang="en-US" dirty="0"/>
                  <a:t>里面</a:t>
                </a:r>
                <a14:m>
                  <m:oMath xmlns:m="http://schemas.openxmlformats.org/officeDocument/2006/math">
                    <m:r>
                      <a:rPr lang="en-US" altLang="zh-CN" i="1" dirty="0">
                        <a:latin typeface="Cambria Math" panose="02040503050406030204" pitchFamily="18" charset="0"/>
                      </a:rPr>
                      <m:t>𝑓</m:t>
                    </m:r>
                    <m:d>
                      <m:dPr>
                        <m:begChr m:val="["/>
                        <m:endChr m:val="]"/>
                        <m:ctrlPr>
                          <a:rPr lang="en-US" altLang="zh-CN" i="1" dirty="0">
                            <a:latin typeface="Cambria Math" panose="02040503050406030204" pitchFamily="18" charset="0"/>
                          </a:rPr>
                        </m:ctrlPr>
                      </m:dPr>
                      <m:e>
                        <m:r>
                          <a:rPr lang="en-US" altLang="zh-CN" i="1" dirty="0">
                            <a:latin typeface="Cambria Math" panose="02040503050406030204" pitchFamily="18" charset="0"/>
                          </a:rPr>
                          <m:t>𝑖</m:t>
                        </m:r>
                      </m:e>
                    </m:d>
                    <m:r>
                      <a:rPr lang="en-US" altLang="zh-CN" i="1" dirty="0">
                        <a:latin typeface="Cambria Math" panose="02040503050406030204" pitchFamily="18" charset="0"/>
                      </a:rPr>
                      <m:t>∗</m:t>
                    </m:r>
                    <m:r>
                      <a:rPr lang="en-US" altLang="zh-CN" i="1" dirty="0">
                        <a:latin typeface="Cambria Math" panose="02040503050406030204" pitchFamily="18" charset="0"/>
                      </a:rPr>
                      <m:t>𝑔</m:t>
                    </m:r>
                    <m:d>
                      <m:dPr>
                        <m:begChr m:val="["/>
                        <m:endChr m:val="]"/>
                        <m:ctrlPr>
                          <a:rPr lang="en-US" altLang="zh-CN" i="1" dirty="0">
                            <a:latin typeface="Cambria Math" panose="02040503050406030204" pitchFamily="18" charset="0"/>
                          </a:rPr>
                        </m:ctrlPr>
                      </m:dPr>
                      <m:e>
                        <m:r>
                          <a:rPr lang="en-US" altLang="zh-CN" i="1" dirty="0">
                            <a:latin typeface="Cambria Math" panose="02040503050406030204" pitchFamily="18" charset="0"/>
                          </a:rPr>
                          <m:t>𝑗</m:t>
                        </m:r>
                      </m:e>
                    </m:d>
                  </m:oMath>
                </a14:m>
                <a:r>
                  <a:rPr lang="zh-CN" altLang="en-US" dirty="0"/>
                  <a:t>的贡献被送到了</a:t>
                </a:r>
                <a:r>
                  <a:rPr lang="en-US" altLang="zh-CN" dirty="0" err="1"/>
                  <a:t>i+j</a:t>
                </a:r>
                <a:r>
                  <a:rPr lang="zh-CN" altLang="en-US" dirty="0"/>
                  <a:t>次项</a:t>
                </a:r>
                <a:endParaRPr lang="en-US" altLang="zh-CN" dirty="0"/>
              </a:p>
              <a:p>
                <a:r>
                  <a:rPr lang="zh-CN" altLang="en-US" dirty="0"/>
                  <a:t>所以</a:t>
                </a:r>
                <a:endParaRPr lang="en-US" altLang="zh-CN" b="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𝐺</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2</m:t>
                          </m:r>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e>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𝑗</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𝑖</m:t>
                              </m:r>
                            </m:sup>
                            <m:e>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𝑗</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𝑖</m:t>
                                  </m:r>
                                </m:sup>
                              </m:sSup>
                            </m:e>
                          </m:nary>
                        </m:e>
                      </m:nary>
                    </m:oMath>
                  </m:oMathPara>
                </a14:m>
                <a:endParaRPr lang="en-US" altLang="zh-CN" dirty="0"/>
              </a:p>
              <a:p>
                <a:r>
                  <a:rPr lang="zh-CN" altLang="en-US" dirty="0"/>
                  <a:t>发现新多项式的系数是两个旧多项式的卷积，求卷积和求多项式系数是等价的</a:t>
                </a:r>
              </a:p>
            </p:txBody>
          </p:sp>
        </mc:Choice>
        <mc:Fallback xmlns="">
          <p:sp>
            <p:nvSpPr>
              <p:cNvPr id="2" name="内容占位符 1">
                <a:extLst>
                  <a:ext uri="{FF2B5EF4-FFF2-40B4-BE49-F238E27FC236}">
                    <a16:creationId xmlns:a16="http://schemas.microsoft.com/office/drawing/2014/main" id="{D01C45A7-5623-453D-B3B1-822E3CFA5151}"/>
                  </a:ext>
                </a:extLst>
              </p:cNvPr>
              <p:cNvSpPr>
                <a:spLocks noGrp="1" noRot="1" noChangeAspect="1" noMove="1" noResize="1" noEditPoints="1" noAdjustHandles="1" noChangeArrowheads="1" noChangeShapeType="1" noTextEdit="1"/>
              </p:cNvSpPr>
              <p:nvPr>
                <p:ph idx="1"/>
              </p:nvPr>
            </p:nvSpPr>
            <p:spPr>
              <a:blipFill>
                <a:blip r:embed="rId2"/>
                <a:stretch>
                  <a:fillRect l="-1217" r="-696" b="-370"/>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00BD531-CB6E-43B3-B8EC-0A5AE6361AE8}"/>
              </a:ext>
            </a:extLst>
          </p:cNvPr>
          <p:cNvSpPr>
            <a:spLocks noGrp="1"/>
          </p:cNvSpPr>
          <p:nvPr>
            <p:ph type="ctrTitle"/>
          </p:nvPr>
        </p:nvSpPr>
        <p:spPr/>
        <p:txBody>
          <a:bodyPr/>
          <a:lstStyle/>
          <a:p>
            <a:r>
              <a:rPr lang="zh-CN" altLang="en-US" dirty="0"/>
              <a:t>多项式和卷积</a:t>
            </a:r>
          </a:p>
        </p:txBody>
      </p:sp>
      <p:sp>
        <p:nvSpPr>
          <p:cNvPr id="4" name="内容占位符 3">
            <a:extLst>
              <a:ext uri="{FF2B5EF4-FFF2-40B4-BE49-F238E27FC236}">
                <a16:creationId xmlns:a16="http://schemas.microsoft.com/office/drawing/2014/main" id="{1F1FEF32-E472-4BA0-B587-3B3A5F3B0E3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181615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5A05A95-31F8-48E8-8E91-C6BC135DE83D}"/>
                  </a:ext>
                </a:extLst>
              </p:cNvPr>
              <p:cNvSpPr>
                <a:spLocks noGrp="1"/>
              </p:cNvSpPr>
              <p:nvPr>
                <p:ph idx="1"/>
              </p:nvPr>
            </p:nvSpPr>
            <p:spPr/>
            <p:txBody>
              <a:bodyPr/>
              <a:lstStyle/>
              <a:p>
                <a:r>
                  <a:rPr lang="zh-CN" altLang="en-US" dirty="0"/>
                  <a:t>系数表示法：</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0</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0</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𝑛</m:t>
                        </m:r>
                      </m:sup>
                    </m:sSup>
                  </m:oMath>
                </a14:m>
                <a:endParaRPr lang="en-US" altLang="zh-CN" b="0" dirty="0"/>
              </a:p>
              <a:p>
                <a:r>
                  <a:rPr lang="zh-CN" altLang="en-US" dirty="0"/>
                  <a:t>点值表示法：</a:t>
                </a:r>
                <a:endParaRPr lang="en-US" altLang="zh-CN" dirty="0"/>
              </a:p>
              <a:p>
                <a:r>
                  <a:rPr lang="en-US" altLang="zh-CN" dirty="0"/>
                  <a:t>	</a:t>
                </a:r>
                <a:r>
                  <a:rPr lang="zh-CN" altLang="en-US" dirty="0"/>
                  <a:t>取</a:t>
                </a:r>
                <a:r>
                  <a:rPr lang="en-US" altLang="zh-CN" dirty="0"/>
                  <a:t>n+1</a:t>
                </a:r>
                <a14:m>
                  <m:oMath xmlns:m="http://schemas.openxmlformats.org/officeDocument/2006/math">
                    <m:r>
                      <a:rPr lang="zh-CN" altLang="en-US" b="0" i="1" dirty="0">
                        <a:latin typeface="Cambria Math" panose="02040503050406030204" pitchFamily="18" charset="0"/>
                      </a:rPr>
                      <m:t>个</m:t>
                    </m:r>
                    <m:r>
                      <a:rPr lang="zh-CN" altLang="en-US" i="1" dirty="0" smtClean="0">
                        <a:latin typeface="Cambria Math" panose="02040503050406030204" pitchFamily="18" charset="0"/>
                      </a:rPr>
                      <m:t>自变量</m:t>
                    </m:r>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𝐶</m:t>
                    </m:r>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zh-CN" altLang="en-US" dirty="0"/>
                  <a:t>分别代入</a:t>
                </a:r>
                <a14:m>
                  <m:oMath xmlns:m="http://schemas.openxmlformats.org/officeDocument/2006/math">
                    <m:r>
                      <a:rPr lang="en-US" altLang="zh-CN" b="0" i="1" dirty="0" smtClean="0">
                        <a:latin typeface="Cambria Math" panose="02040503050406030204" pitchFamily="18" charset="0"/>
                      </a:rPr>
                      <m:t>𝐹</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𝑥</m:t>
                    </m:r>
                    <m:r>
                      <a:rPr lang="en-US" altLang="zh-CN" b="0" i="1" dirty="0" smtClean="0">
                        <a:latin typeface="Cambria Math" panose="02040503050406030204" pitchFamily="18" charset="0"/>
                      </a:rPr>
                      <m:t>)</m:t>
                    </m:r>
                    <m:r>
                      <a:rPr lang="zh-CN" altLang="en-US" i="1" dirty="0">
                        <a:latin typeface="Cambria Math" panose="02040503050406030204" pitchFamily="18" charset="0"/>
                      </a:rPr>
                      <m:t>求值</m:t>
                    </m:r>
                  </m:oMath>
                </a14:m>
                <a:r>
                  <a:rPr lang="zh-CN" altLang="en-US" dirty="0"/>
                  <a:t>，得到</a:t>
                </a:r>
                <a:r>
                  <a:rPr lang="en-US" altLang="zh-CN" dirty="0"/>
                  <a:t>n+1</a:t>
                </a:r>
                <a:r>
                  <a:rPr lang="zh-CN" altLang="en-US" dirty="0"/>
                  <a:t>个点</a:t>
                </a:r>
                <a14:m>
                  <m:oMath xmlns:m="http://schemas.openxmlformats.org/officeDocument/2006/math">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e>
                        </m:d>
                      </m:e>
                    </m:d>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e>
                        </m:d>
                      </m:e>
                    </m:d>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e>
                        </m:d>
                      </m:e>
                    </m:d>
                  </m:oMath>
                </a14:m>
                <a:endParaRPr lang="en-US" altLang="zh-CN" b="0" dirty="0"/>
              </a:p>
              <a:p>
                <a:r>
                  <a:rPr lang="en-US" altLang="zh-CN" dirty="0"/>
                  <a:t>	</a:t>
                </a:r>
                <a:r>
                  <a:rPr lang="zh-CN" altLang="en-US" dirty="0"/>
                  <a:t>这若干个点可以唯一确定一个多项式</a:t>
                </a:r>
                <a:endParaRPr lang="en-US" altLang="zh-CN" dirty="0"/>
              </a:p>
              <a:p>
                <a:r>
                  <a:rPr lang="en-US" altLang="zh-CN" dirty="0"/>
                  <a:t>	</a:t>
                </a:r>
                <a:r>
                  <a:rPr lang="zh-CN" altLang="en-US" dirty="0"/>
                  <a:t>例如</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=1+2</m:t>
                    </m:r>
                    <m:r>
                      <a:rPr lang="en-US" altLang="zh-CN" b="0" i="1" smtClean="0">
                        <a:latin typeface="Cambria Math" panose="02040503050406030204" pitchFamily="18" charset="0"/>
                      </a:rPr>
                      <m:t>𝑥</m:t>
                    </m:r>
                    <m:r>
                      <a:rPr lang="en-US" altLang="zh-CN" b="0" i="1" smtClean="0">
                        <a:latin typeface="Cambria Math" panose="02040503050406030204" pitchFamily="18" charset="0"/>
                      </a:rPr>
                      <m:t>+3</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zh-CN" altLang="en-US" i="1">
                        <a:latin typeface="Cambria Math" panose="02040503050406030204" pitchFamily="18" charset="0"/>
                      </a:rPr>
                      <m:t>，</m:t>
                    </m:r>
                  </m:oMath>
                </a14:m>
                <a:r>
                  <a:rPr lang="zh-CN" altLang="en-US" dirty="0"/>
                  <a:t>取</a:t>
                </a:r>
                <a:r>
                  <a:rPr lang="en-US" altLang="zh-CN" dirty="0"/>
                  <a:t>{0,1,2}</a:t>
                </a:r>
                <a:r>
                  <a:rPr lang="zh-CN" altLang="en-US" dirty="0"/>
                  <a:t>，得到</a:t>
                </a:r>
                <a:r>
                  <a:rPr lang="en-US" altLang="zh-CN" dirty="0"/>
                  <a:t>(0,1),(1,6),(2,17)</a:t>
                </a:r>
              </a:p>
            </p:txBody>
          </p:sp>
        </mc:Choice>
        <mc:Fallback xmlns="">
          <p:sp>
            <p:nvSpPr>
              <p:cNvPr id="2" name="内容占位符 1">
                <a:extLst>
                  <a:ext uri="{FF2B5EF4-FFF2-40B4-BE49-F238E27FC236}">
                    <a16:creationId xmlns:a16="http://schemas.microsoft.com/office/drawing/2014/main" id="{75A05A95-31F8-48E8-8E91-C6BC135DE83D}"/>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11D1270-FAD7-4323-A9C3-15A28E7C2CD1}"/>
              </a:ext>
            </a:extLst>
          </p:cNvPr>
          <p:cNvSpPr>
            <a:spLocks noGrp="1"/>
          </p:cNvSpPr>
          <p:nvPr>
            <p:ph type="ctrTitle"/>
          </p:nvPr>
        </p:nvSpPr>
        <p:spPr/>
        <p:txBody>
          <a:bodyPr/>
          <a:lstStyle/>
          <a:p>
            <a:r>
              <a:rPr lang="zh-CN" altLang="en-US" dirty="0"/>
              <a:t>多项式的表示法</a:t>
            </a:r>
          </a:p>
        </p:txBody>
      </p:sp>
      <p:sp>
        <p:nvSpPr>
          <p:cNvPr id="4" name="内容占位符 3">
            <a:extLst>
              <a:ext uri="{FF2B5EF4-FFF2-40B4-BE49-F238E27FC236}">
                <a16:creationId xmlns:a16="http://schemas.microsoft.com/office/drawing/2014/main" id="{BED28FE9-910F-4348-9C88-AE232C1BBCD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51567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5019854-062B-4152-AD4C-C09AFBA0C653}"/>
                  </a:ext>
                </a:extLst>
              </p:cNvPr>
              <p:cNvSpPr>
                <a:spLocks noGrp="1"/>
              </p:cNvSpPr>
              <p:nvPr>
                <p:ph idx="1"/>
              </p:nvPr>
            </p:nvSpPr>
            <p:spPr/>
            <p:txBody>
              <a:bodyPr/>
              <a:lstStyle/>
              <a:p>
                <a14:m>
                  <m:oMath xmlns:m="http://schemas.openxmlformats.org/officeDocument/2006/math">
                    <m:r>
                      <a:rPr lang="zh-CN" altLang="en-US" i="1" smtClean="0">
                        <a:latin typeface="Cambria Math" panose="02040503050406030204" pitchFamily="18" charset="0"/>
                      </a:rPr>
                      <m:t>如果</m:t>
                    </m:r>
                    <m:r>
                      <a:rPr lang="en-US" altLang="zh-CN" b="0" i="1" smtClean="0">
                        <a:latin typeface="Cambria Math" panose="02040503050406030204" pitchFamily="18" charset="0"/>
                      </a:rPr>
                      <m:t>𝐻</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𝐺</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zh-CN" altLang="en-US" dirty="0"/>
                  <a:t>那么</a:t>
                </a:r>
                <a14:m>
                  <m:oMath xmlns:m="http://schemas.openxmlformats.org/officeDocument/2006/math">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𝑖</m:t>
                            </m:r>
                          </m:sub>
                        </m:sSub>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𝐻</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𝑖</m:t>
                                </m:r>
                              </m:sub>
                            </m:sSub>
                          </m:e>
                        </m:d>
                      </m:e>
                    </m:d>
                    <m:r>
                      <a:rPr lang="en-US" altLang="zh-CN" b="0" i="1" dirty="0" smtClean="0">
                        <a:latin typeface="Cambria Math" panose="02040503050406030204" pitchFamily="18" charset="0"/>
                      </a:rPr>
                      <m:t>=</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𝑖</m:t>
                            </m:r>
                          </m:sub>
                        </m:sSub>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𝐹</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𝑖</m:t>
                                </m:r>
                              </m:sub>
                            </m:sSub>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𝐺</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𝑖</m:t>
                                </m:r>
                              </m:sub>
                            </m:sSub>
                          </m:e>
                        </m:d>
                      </m:e>
                    </m:d>
                  </m:oMath>
                </a14:m>
                <a:endParaRPr lang="en-US" altLang="zh-CN" dirty="0"/>
              </a:p>
              <a:p>
                <a:r>
                  <a:rPr lang="zh-CN" altLang="en-US" dirty="0"/>
                  <a:t>即使用点值表示法完成一次多项式乘法，时间复杂度是</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oMath>
                </a14:m>
                <a:endParaRPr lang="en-US" altLang="zh-CN" b="0" dirty="0"/>
              </a:p>
              <a:p>
                <a:r>
                  <a:rPr lang="zh-CN" altLang="en-US" dirty="0"/>
                  <a:t>所以可以先将多项式转化为点值表示法，对位相乘后得到点值表示的新多项式，再差值乘系数表示法</a:t>
                </a:r>
                <a:endParaRPr lang="en-US" altLang="zh-CN" b="0" dirty="0"/>
              </a:p>
            </p:txBody>
          </p:sp>
        </mc:Choice>
        <mc:Fallback xmlns="">
          <p:sp>
            <p:nvSpPr>
              <p:cNvPr id="2" name="内容占位符 1">
                <a:extLst>
                  <a:ext uri="{FF2B5EF4-FFF2-40B4-BE49-F238E27FC236}">
                    <a16:creationId xmlns:a16="http://schemas.microsoft.com/office/drawing/2014/main" id="{B5019854-062B-4152-AD4C-C09AFBA0C653}"/>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C3B3EDC-B76A-4978-A4C8-BD6F38681C12}"/>
              </a:ext>
            </a:extLst>
          </p:cNvPr>
          <p:cNvSpPr>
            <a:spLocks noGrp="1"/>
          </p:cNvSpPr>
          <p:nvPr>
            <p:ph type="ctrTitle"/>
          </p:nvPr>
        </p:nvSpPr>
        <p:spPr/>
        <p:txBody>
          <a:bodyPr/>
          <a:lstStyle/>
          <a:p>
            <a:r>
              <a:rPr lang="zh-CN" altLang="en-US" dirty="0"/>
              <a:t>点值表示法的优势</a:t>
            </a:r>
          </a:p>
        </p:txBody>
      </p:sp>
      <p:sp>
        <p:nvSpPr>
          <p:cNvPr id="4" name="内容占位符 3">
            <a:extLst>
              <a:ext uri="{FF2B5EF4-FFF2-40B4-BE49-F238E27FC236}">
                <a16:creationId xmlns:a16="http://schemas.microsoft.com/office/drawing/2014/main" id="{21C9A8E4-FB25-4B86-9AD6-6E84BBD755D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505147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3FDA300-3809-4324-A5C3-541E177AB22F}"/>
                  </a:ext>
                </a:extLst>
              </p:cNvPr>
              <p:cNvSpPr>
                <a:spLocks noGrp="1"/>
              </p:cNvSpPr>
              <p:nvPr>
                <p:ph idx="1"/>
              </p:nvPr>
            </p:nvSpPr>
            <p:spPr/>
            <p:txBody>
              <a:bodyPr/>
              <a:lstStyle/>
              <a:p>
                <a:pPr>
                  <a:lnSpc>
                    <a:spcPct val="120000"/>
                  </a:lnSpc>
                </a:pPr>
                <a14:m>
                  <m:oMathPara xmlns:m="http://schemas.openxmlformats.org/officeDocument/2006/math">
                    <m:oMathParaPr>
                      <m:jc m:val="left"/>
                    </m:oMathParaPr>
                    <m:oMath xmlns:m="http://schemas.openxmlformats.org/officeDocument/2006/math">
                      <m:sSup>
                        <m:sSupPr>
                          <m:ctrlPr>
                            <a:rPr lang="en-US" altLang="zh-CN" i="1" smtClean="0">
                              <a:latin typeface="Cambria Math" panose="02040503050406030204" pitchFamily="18" charset="0"/>
                            </a:rPr>
                          </m:ctrlPr>
                        </m:sSupPr>
                        <m:e>
                          <m:r>
                            <a:rPr lang="en-US" altLang="zh-CN" i="1">
                              <a:latin typeface="Cambria Math" panose="02040503050406030204" pitchFamily="18" charset="0"/>
                            </a:rPr>
                            <m:t>𝑓</m:t>
                          </m:r>
                        </m:e>
                        <m:sup>
                          <m:r>
                            <a:rPr lang="en-US" altLang="zh-CN" i="1">
                              <a:latin typeface="Cambria Math" panose="02040503050406030204" pitchFamily="18" charset="0"/>
                            </a:rPr>
                            <m:t>′</m:t>
                          </m:r>
                        </m:sup>
                      </m:sSup>
                      <m:d>
                        <m:dPr>
                          <m:begChr m:val="["/>
                          <m:endChr m:val="]"/>
                          <m:ctrlPr>
                            <a:rPr lang="en-US" altLang="zh-CN" i="1">
                              <a:latin typeface="Cambria Math" panose="02040503050406030204" pitchFamily="18" charset="0"/>
                            </a:rPr>
                          </m:ctrlPr>
                        </m:dPr>
                        <m:e>
                          <m:r>
                            <a:rPr lang="en-US" altLang="zh-CN" i="1">
                              <a:solidFill>
                                <a:srgbClr val="FFCC00"/>
                              </a:solidFill>
                              <a:latin typeface="Cambria Math" panose="02040503050406030204" pitchFamily="18" charset="0"/>
                            </a:rPr>
                            <m:t>𝑘</m:t>
                          </m:r>
                        </m:e>
                      </m:d>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solidFill>
                                <a:srgbClr val="00B0F0"/>
                              </a:solidFill>
                              <a:latin typeface="Cambria Math" panose="02040503050406030204" pitchFamily="18" charset="0"/>
                            </a:rPr>
                            <m:t>𝑗</m:t>
                          </m:r>
                          <m:r>
                            <a:rPr lang="en-US" altLang="zh-CN" i="1">
                              <a:latin typeface="Cambria Math" panose="02040503050406030204" pitchFamily="18" charset="0"/>
                            </a:rPr>
                            <m:t>=0</m:t>
                          </m:r>
                        </m:sub>
                        <m:sup>
                          <m:r>
                            <a:rPr lang="en-US" altLang="zh-CN" i="1">
                              <a:latin typeface="Cambria Math" panose="02040503050406030204" pitchFamily="18" charset="0"/>
                            </a:rPr>
                            <m:t>𝑛</m:t>
                          </m:r>
                          <m:r>
                            <a:rPr lang="en-US" altLang="zh-CN" i="1">
                              <a:latin typeface="Cambria Math" panose="02040503050406030204" pitchFamily="18" charset="0"/>
                            </a:rPr>
                            <m:t>−1</m:t>
                          </m:r>
                        </m:sup>
                        <m:e>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solidFill>
                                    <a:srgbClr val="00B0F0"/>
                                  </a:solidFill>
                                  <a:latin typeface="Cambria Math" panose="02040503050406030204" pitchFamily="18" charset="0"/>
                                </a:rPr>
                                <m:t>𝑗</m:t>
                              </m:r>
                            </m:e>
                          </m:d>
                          <m:r>
                            <a:rPr lang="en-US" altLang="zh-CN" i="1">
                              <a:latin typeface="Cambria Math" panose="02040503050406030204" pitchFamily="18" charset="0"/>
                            </a:rPr>
                            <m:t>∗</m:t>
                          </m:r>
                          <m:sSup>
                            <m:sSupPr>
                              <m:ctrlPr>
                                <a:rPr lang="en-US" altLang="zh-CN" b="0" i="1" smtClean="0">
                                  <a:solidFill>
                                    <a:srgbClr val="FFCC00"/>
                                  </a:solidFill>
                                  <a:latin typeface="Cambria Math" panose="02040503050406030204" pitchFamily="18" charset="0"/>
                                </a:rPr>
                              </m:ctrlPr>
                            </m:sSupPr>
                            <m:e>
                              <m:d>
                                <m:dPr>
                                  <m:ctrlPr>
                                    <a:rPr lang="en-US" altLang="zh-CN" b="0" i="1" smtClean="0">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smtClean="0">
                                          <a:solidFill>
                                            <a:srgbClr val="FFCC00"/>
                                          </a:solidFill>
                                          <a:latin typeface="Cambria Math" panose="02040503050406030204" pitchFamily="18" charset="0"/>
                                        </a:rPr>
                                        <m:t>𝑘</m:t>
                                      </m:r>
                                    </m:sup>
                                  </m:sSubSup>
                                </m:e>
                              </m:d>
                            </m:e>
                            <m:sup>
                              <m:r>
                                <a:rPr lang="en-US" altLang="zh-CN" i="1">
                                  <a:solidFill>
                                    <a:srgbClr val="00B0F0"/>
                                  </a:solidFill>
                                  <a:latin typeface="Cambria Math" panose="02040503050406030204" pitchFamily="18" charset="0"/>
                                </a:rPr>
                                <m:t>𝑗</m:t>
                              </m:r>
                            </m:sup>
                          </m:sSup>
                        </m:e>
                      </m:nary>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𝑗</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e>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𝑗</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𝑗</m:t>
                              </m:r>
                            </m:sup>
                          </m:sSup>
                        </m:e>
                      </m:nary>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𝑘</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𝐹</m:t>
                      </m:r>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𝑘</m:t>
                          </m:r>
                        </m:sup>
                      </m:sSubSup>
                      <m:r>
                        <a:rPr lang="en-US" altLang="zh-CN" b="0" i="1" smtClean="0">
                          <a:latin typeface="Cambria Math" panose="02040503050406030204" pitchFamily="18" charset="0"/>
                        </a:rPr>
                        <m:t>)</m:t>
                      </m:r>
                    </m:oMath>
                  </m:oMathPara>
                </a14:m>
                <a:endParaRPr lang="en-US" altLang="zh-CN" dirty="0"/>
              </a:p>
              <a:p>
                <a:pPr>
                  <a:lnSpc>
                    <a:spcPct val="120000"/>
                  </a:lnSpc>
                </a:pPr>
                <a:r>
                  <a:rPr lang="zh-CN" altLang="en-US" dirty="0"/>
                  <a:t>所以</a:t>
                </a:r>
                <a:r>
                  <a:rPr lang="en-US" altLang="zh-CN" dirty="0"/>
                  <a:t>DFT</a:t>
                </a:r>
                <a:r>
                  <a:rPr lang="zh-CN" altLang="en-US" dirty="0"/>
                  <a:t>的过程实际上是取</a:t>
                </a:r>
                <a:r>
                  <a:rPr lang="en-US" altLang="zh-CN" dirty="0"/>
                  <a:t>n</a:t>
                </a:r>
                <a:r>
                  <a:rPr lang="zh-CN" altLang="en-US" dirty="0"/>
                  <a:t>个自变量</a:t>
                </a:r>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𝑘</m:t>
                        </m:r>
                      </m:sup>
                    </m:sSubSup>
                  </m:oMath>
                </a14:m>
                <a:r>
                  <a:rPr lang="zh-CN" altLang="en-US" dirty="0"/>
                  <a:t>代入</a:t>
                </a:r>
                <a14:m>
                  <m:oMath xmlns:m="http://schemas.openxmlformats.org/officeDocument/2006/math">
                    <m:r>
                      <a:rPr lang="en-US" altLang="zh-CN" i="1">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zh-CN" altLang="en-US" i="1" smtClean="0">
                        <a:latin typeface="Cambria Math" panose="02040503050406030204" pitchFamily="18" charset="0"/>
                      </a:rPr>
                      <m:t>进行</m:t>
                    </m:r>
                  </m:oMath>
                </a14:m>
                <a:r>
                  <a:rPr lang="zh-CN" altLang="en-US" dirty="0"/>
                  <a:t>求值</a:t>
                </a:r>
                <a:endParaRPr lang="en-US" altLang="zh-CN" dirty="0"/>
              </a:p>
              <a:p>
                <a:pPr>
                  <a:lnSpc>
                    <a:spcPct val="120000"/>
                  </a:lnSpc>
                </a:pPr>
                <a:r>
                  <a:rPr lang="en-US" altLang="zh-CN" dirty="0"/>
                  <a:t>IDFT</a:t>
                </a:r>
                <a:r>
                  <a:rPr lang="zh-CN" altLang="en-US" dirty="0"/>
                  <a:t>是</a:t>
                </a:r>
                <a:r>
                  <a:rPr lang="en-US" altLang="zh-CN" dirty="0"/>
                  <a:t>DFT</a:t>
                </a:r>
                <a:r>
                  <a:rPr lang="zh-CN" altLang="en-US" dirty="0"/>
                  <a:t>的逆运算，所以可以看做是多项式插值</a:t>
                </a:r>
              </a:p>
            </p:txBody>
          </p:sp>
        </mc:Choice>
        <mc:Fallback xmlns="">
          <p:sp>
            <p:nvSpPr>
              <p:cNvPr id="2" name="内容占位符 1">
                <a:extLst>
                  <a:ext uri="{FF2B5EF4-FFF2-40B4-BE49-F238E27FC236}">
                    <a16:creationId xmlns:a16="http://schemas.microsoft.com/office/drawing/2014/main" id="{13FDA300-3809-4324-A5C3-541E177AB22F}"/>
                  </a:ext>
                </a:extLst>
              </p:cNvPr>
              <p:cNvSpPr>
                <a:spLocks noGrp="1" noRot="1" noChangeAspect="1" noMove="1" noResize="1" noEditPoints="1" noAdjustHandles="1" noChangeArrowheads="1" noChangeShapeType="1" noTextEdit="1"/>
              </p:cNvSpPr>
              <p:nvPr>
                <p:ph idx="1"/>
              </p:nvPr>
            </p:nvSpPr>
            <p:spPr>
              <a:blipFill>
                <a:blip r:embed="rId2"/>
                <a:stretch>
                  <a:fillRect l="-1217" b="-271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8582974-EEAC-4D71-978F-974D75E5CDFD}"/>
              </a:ext>
            </a:extLst>
          </p:cNvPr>
          <p:cNvSpPr>
            <a:spLocks noGrp="1"/>
          </p:cNvSpPr>
          <p:nvPr>
            <p:ph type="ctrTitle"/>
          </p:nvPr>
        </p:nvSpPr>
        <p:spPr/>
        <p:txBody>
          <a:bodyPr/>
          <a:lstStyle/>
          <a:p>
            <a:r>
              <a:rPr lang="en-US" altLang="zh-CN" dirty="0"/>
              <a:t>DFT</a:t>
            </a:r>
            <a:r>
              <a:rPr lang="zh-CN" altLang="en-US" dirty="0"/>
              <a:t>与多项式求值</a:t>
            </a:r>
          </a:p>
        </p:txBody>
      </p:sp>
      <p:sp>
        <p:nvSpPr>
          <p:cNvPr id="4" name="内容占位符 3">
            <a:extLst>
              <a:ext uri="{FF2B5EF4-FFF2-40B4-BE49-F238E27FC236}">
                <a16:creationId xmlns:a16="http://schemas.microsoft.com/office/drawing/2014/main" id="{541447C7-E4D8-4BF1-A559-243948E6850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26660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E1F37D28-F25F-41D8-96ED-460111D6FCAE}"/>
              </a:ext>
            </a:extLst>
          </p:cNvPr>
          <p:cNvSpPr>
            <a:spLocks noGrp="1"/>
          </p:cNvSpPr>
          <p:nvPr>
            <p:ph type="ctrTitle"/>
          </p:nvPr>
        </p:nvSpPr>
        <p:spPr/>
        <p:txBody>
          <a:bodyPr/>
          <a:lstStyle/>
          <a:p>
            <a:r>
              <a:rPr lang="en-US" altLang="zh-CN" dirty="0"/>
              <a:t>FFT</a:t>
            </a:r>
            <a:endParaRPr lang="zh-CN" altLang="en-US" dirty="0"/>
          </a:p>
        </p:txBody>
      </p:sp>
      <p:sp>
        <p:nvSpPr>
          <p:cNvPr id="4" name="内容占位符 3">
            <a:extLst>
              <a:ext uri="{FF2B5EF4-FFF2-40B4-BE49-F238E27FC236}">
                <a16:creationId xmlns:a16="http://schemas.microsoft.com/office/drawing/2014/main" id="{1351A50A-FBC7-4078-8030-4A5471EBB727}"/>
              </a:ext>
            </a:extLst>
          </p:cNvPr>
          <p:cNvSpPr>
            <a:spLocks noGrp="1"/>
          </p:cNvSpPr>
          <p:nvPr>
            <p:ph sz="quarter" idx="10"/>
          </p:nvPr>
        </p:nvSpPr>
        <p:spPr/>
        <p:txBody>
          <a:bodyPr/>
          <a:lstStyle/>
          <a:p>
            <a:endParaRPr lang="zh-CN" altLang="en-US"/>
          </a:p>
        </p:txBody>
      </p:sp>
      <p:sp>
        <p:nvSpPr>
          <p:cNvPr id="10" name="文本框 9">
            <a:extLst>
              <a:ext uri="{FF2B5EF4-FFF2-40B4-BE49-F238E27FC236}">
                <a16:creationId xmlns:a16="http://schemas.microsoft.com/office/drawing/2014/main" id="{83E952CF-3733-48A7-A3BA-B33FF09DD894}"/>
              </a:ext>
            </a:extLst>
          </p:cNvPr>
          <p:cNvSpPr txBox="1"/>
          <p:nvPr/>
        </p:nvSpPr>
        <p:spPr>
          <a:xfrm>
            <a:off x="1132104" y="2669755"/>
            <a:ext cx="1261884" cy="523220"/>
          </a:xfrm>
          <a:prstGeom prst="rect">
            <a:avLst/>
          </a:prstGeom>
          <a:noFill/>
        </p:spPr>
        <p:txBody>
          <a:bodyPr wrap="none" rtlCol="0">
            <a:spAutoFit/>
          </a:bodyPr>
          <a:lstStyle/>
          <a:p>
            <a:r>
              <a:rPr lang="zh-CN" altLang="en-US" sz="2800" dirty="0"/>
              <a:t>原数列</a:t>
            </a:r>
          </a:p>
        </p:txBody>
      </p:sp>
      <p:sp>
        <p:nvSpPr>
          <p:cNvPr id="11" name="文本框 10">
            <a:extLst>
              <a:ext uri="{FF2B5EF4-FFF2-40B4-BE49-F238E27FC236}">
                <a16:creationId xmlns:a16="http://schemas.microsoft.com/office/drawing/2014/main" id="{B2C30601-5A7B-4DAA-8E5C-4B3BC7CD9033}"/>
              </a:ext>
            </a:extLst>
          </p:cNvPr>
          <p:cNvSpPr txBox="1"/>
          <p:nvPr/>
        </p:nvSpPr>
        <p:spPr>
          <a:xfrm>
            <a:off x="593494" y="4003117"/>
            <a:ext cx="1980029" cy="523220"/>
          </a:xfrm>
          <a:prstGeom prst="rect">
            <a:avLst/>
          </a:prstGeom>
          <a:noFill/>
        </p:spPr>
        <p:txBody>
          <a:bodyPr wrap="none" rtlCol="0">
            <a:spAutoFit/>
          </a:bodyPr>
          <a:lstStyle/>
          <a:p>
            <a:r>
              <a:rPr lang="zh-CN" altLang="en-US" sz="2800" dirty="0"/>
              <a:t>系数表示法</a:t>
            </a:r>
          </a:p>
        </p:txBody>
      </p:sp>
      <p:sp>
        <p:nvSpPr>
          <p:cNvPr id="12" name="文本框 11">
            <a:extLst>
              <a:ext uri="{FF2B5EF4-FFF2-40B4-BE49-F238E27FC236}">
                <a16:creationId xmlns:a16="http://schemas.microsoft.com/office/drawing/2014/main" id="{43A69E84-5ECE-451C-98A8-965322D5E8AD}"/>
              </a:ext>
            </a:extLst>
          </p:cNvPr>
          <p:cNvSpPr txBox="1"/>
          <p:nvPr/>
        </p:nvSpPr>
        <p:spPr>
          <a:xfrm>
            <a:off x="9840395" y="2749815"/>
            <a:ext cx="724878" cy="400110"/>
          </a:xfrm>
          <a:prstGeom prst="rect">
            <a:avLst/>
          </a:prstGeom>
          <a:noFill/>
        </p:spPr>
        <p:txBody>
          <a:bodyPr wrap="none" rtlCol="0">
            <a:spAutoFit/>
          </a:bodyPr>
          <a:lstStyle/>
          <a:p>
            <a:r>
              <a:rPr lang="en-US" altLang="zh-CN" sz="2000" dirty="0"/>
              <a:t>IDFT</a:t>
            </a:r>
            <a:endParaRPr lang="zh-CN" altLang="en-US" sz="2000" dirty="0"/>
          </a:p>
        </p:txBody>
      </p:sp>
      <p:sp>
        <p:nvSpPr>
          <p:cNvPr id="13" name="文本框 12">
            <a:extLst>
              <a:ext uri="{FF2B5EF4-FFF2-40B4-BE49-F238E27FC236}">
                <a16:creationId xmlns:a16="http://schemas.microsoft.com/office/drawing/2014/main" id="{A7B90E08-92A2-4620-AC16-9075CF7C0316}"/>
              </a:ext>
            </a:extLst>
          </p:cNvPr>
          <p:cNvSpPr txBox="1"/>
          <p:nvPr/>
        </p:nvSpPr>
        <p:spPr>
          <a:xfrm>
            <a:off x="8170064" y="2669755"/>
            <a:ext cx="1292341" cy="523220"/>
          </a:xfrm>
          <a:prstGeom prst="rect">
            <a:avLst/>
          </a:prstGeom>
          <a:noFill/>
        </p:spPr>
        <p:txBody>
          <a:bodyPr wrap="none" rtlCol="0">
            <a:spAutoFit/>
          </a:bodyPr>
          <a:lstStyle/>
          <a:p>
            <a:r>
              <a:rPr lang="en-US" altLang="zh-CN" sz="2800" dirty="0"/>
              <a:t>DFT(h)</a:t>
            </a:r>
            <a:endParaRPr lang="zh-CN" altLang="en-US" sz="2800" dirty="0"/>
          </a:p>
        </p:txBody>
      </p:sp>
      <p:sp>
        <p:nvSpPr>
          <p:cNvPr id="14" name="文本框 13">
            <a:extLst>
              <a:ext uri="{FF2B5EF4-FFF2-40B4-BE49-F238E27FC236}">
                <a16:creationId xmlns:a16="http://schemas.microsoft.com/office/drawing/2014/main" id="{5E7E367C-8BC3-4B74-B46E-C49D2192942D}"/>
              </a:ext>
            </a:extLst>
          </p:cNvPr>
          <p:cNvSpPr txBox="1"/>
          <p:nvPr/>
        </p:nvSpPr>
        <p:spPr>
          <a:xfrm>
            <a:off x="4548988" y="3993034"/>
            <a:ext cx="1980029" cy="523220"/>
          </a:xfrm>
          <a:prstGeom prst="rect">
            <a:avLst/>
          </a:prstGeom>
          <a:noFill/>
        </p:spPr>
        <p:txBody>
          <a:bodyPr wrap="none" rtlCol="0">
            <a:spAutoFit/>
          </a:bodyPr>
          <a:lstStyle/>
          <a:p>
            <a:r>
              <a:rPr lang="zh-CN" altLang="en-US" sz="2800" dirty="0"/>
              <a:t>点值表示法</a:t>
            </a:r>
          </a:p>
        </p:txBody>
      </p:sp>
      <p:sp>
        <p:nvSpPr>
          <p:cNvPr id="15" name="文本框 14">
            <a:extLst>
              <a:ext uri="{FF2B5EF4-FFF2-40B4-BE49-F238E27FC236}">
                <a16:creationId xmlns:a16="http://schemas.microsoft.com/office/drawing/2014/main" id="{37DFEBAB-201E-49F5-B6C6-478AD916DD11}"/>
              </a:ext>
            </a:extLst>
          </p:cNvPr>
          <p:cNvSpPr txBox="1"/>
          <p:nvPr/>
        </p:nvSpPr>
        <p:spPr>
          <a:xfrm>
            <a:off x="2827721" y="3828832"/>
            <a:ext cx="1467068" cy="400110"/>
          </a:xfrm>
          <a:prstGeom prst="rect">
            <a:avLst/>
          </a:prstGeom>
          <a:noFill/>
        </p:spPr>
        <p:txBody>
          <a:bodyPr wrap="none" rtlCol="0">
            <a:spAutoFit/>
          </a:bodyPr>
          <a:lstStyle/>
          <a:p>
            <a:r>
              <a:rPr lang="zh-CN" altLang="en-US" sz="2000" dirty="0"/>
              <a:t>多项式求值</a:t>
            </a:r>
          </a:p>
        </p:txBody>
      </p:sp>
      <p:sp>
        <p:nvSpPr>
          <p:cNvPr id="16" name="文本框 15">
            <a:extLst>
              <a:ext uri="{FF2B5EF4-FFF2-40B4-BE49-F238E27FC236}">
                <a16:creationId xmlns:a16="http://schemas.microsoft.com/office/drawing/2014/main" id="{CD425D4E-A511-493B-8F42-3D2FA215EF5A}"/>
              </a:ext>
            </a:extLst>
          </p:cNvPr>
          <p:cNvSpPr txBox="1"/>
          <p:nvPr/>
        </p:nvSpPr>
        <p:spPr>
          <a:xfrm>
            <a:off x="4546600" y="2669755"/>
            <a:ext cx="2404120" cy="523220"/>
          </a:xfrm>
          <a:prstGeom prst="rect">
            <a:avLst/>
          </a:prstGeom>
          <a:noFill/>
        </p:spPr>
        <p:txBody>
          <a:bodyPr wrap="none" rtlCol="0">
            <a:spAutoFit/>
          </a:bodyPr>
          <a:lstStyle/>
          <a:p>
            <a:r>
              <a:rPr lang="en-US" altLang="zh-CN" sz="2800" dirty="0"/>
              <a:t>DFT(f),DFT(g)</a:t>
            </a:r>
            <a:endParaRPr lang="zh-CN" altLang="en-US" sz="2800" dirty="0"/>
          </a:p>
        </p:txBody>
      </p:sp>
      <p:sp>
        <p:nvSpPr>
          <p:cNvPr id="17" name="文本框 16">
            <a:extLst>
              <a:ext uri="{FF2B5EF4-FFF2-40B4-BE49-F238E27FC236}">
                <a16:creationId xmlns:a16="http://schemas.microsoft.com/office/drawing/2014/main" id="{7ADDD386-B980-48EF-BDB2-842DFE1BE059}"/>
              </a:ext>
            </a:extLst>
          </p:cNvPr>
          <p:cNvSpPr txBox="1"/>
          <p:nvPr/>
        </p:nvSpPr>
        <p:spPr>
          <a:xfrm>
            <a:off x="7287610" y="3987911"/>
            <a:ext cx="3057247" cy="523220"/>
          </a:xfrm>
          <a:prstGeom prst="rect">
            <a:avLst/>
          </a:prstGeom>
          <a:noFill/>
        </p:spPr>
        <p:txBody>
          <a:bodyPr wrap="none" rtlCol="0">
            <a:spAutoFit/>
          </a:bodyPr>
          <a:lstStyle/>
          <a:p>
            <a:r>
              <a:rPr lang="zh-CN" altLang="en-US" sz="2800" dirty="0"/>
              <a:t>新多项式点值表达</a:t>
            </a:r>
          </a:p>
        </p:txBody>
      </p:sp>
      <p:sp>
        <p:nvSpPr>
          <p:cNvPr id="18" name="文本框 17">
            <a:extLst>
              <a:ext uri="{FF2B5EF4-FFF2-40B4-BE49-F238E27FC236}">
                <a16:creationId xmlns:a16="http://schemas.microsoft.com/office/drawing/2014/main" id="{8128F6AE-20E0-4136-AF9D-8FFFEFCCA5E8}"/>
              </a:ext>
            </a:extLst>
          </p:cNvPr>
          <p:cNvSpPr txBox="1"/>
          <p:nvPr/>
        </p:nvSpPr>
        <p:spPr>
          <a:xfrm>
            <a:off x="10571043" y="3351810"/>
            <a:ext cx="902811" cy="523220"/>
          </a:xfrm>
          <a:prstGeom prst="rect">
            <a:avLst/>
          </a:prstGeom>
          <a:noFill/>
        </p:spPr>
        <p:txBody>
          <a:bodyPr wrap="none" rtlCol="0">
            <a:spAutoFit/>
          </a:bodyPr>
          <a:lstStyle/>
          <a:p>
            <a:r>
              <a:rPr lang="zh-CN" altLang="en-US" sz="2800" dirty="0"/>
              <a:t>结果</a:t>
            </a:r>
          </a:p>
        </p:txBody>
      </p:sp>
      <p:cxnSp>
        <p:nvCxnSpPr>
          <p:cNvPr id="19" name="直接箭头连接符 18">
            <a:extLst>
              <a:ext uri="{FF2B5EF4-FFF2-40B4-BE49-F238E27FC236}">
                <a16:creationId xmlns:a16="http://schemas.microsoft.com/office/drawing/2014/main" id="{CCC2EC21-B9C2-4593-9D2F-16BE9561911D}"/>
              </a:ext>
            </a:extLst>
          </p:cNvPr>
          <p:cNvCxnSpPr>
            <a:cxnSpLocks/>
            <a:stCxn id="10" idx="3"/>
            <a:endCxn id="16" idx="1"/>
          </p:cNvCxnSpPr>
          <p:nvPr/>
        </p:nvCxnSpPr>
        <p:spPr>
          <a:xfrm>
            <a:off x="2393988" y="2931365"/>
            <a:ext cx="2152612"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2" name="直接箭头连接符 21">
            <a:extLst>
              <a:ext uri="{FF2B5EF4-FFF2-40B4-BE49-F238E27FC236}">
                <a16:creationId xmlns:a16="http://schemas.microsoft.com/office/drawing/2014/main" id="{ACB9BC8B-1989-4F4F-B738-C32E2646C52D}"/>
              </a:ext>
            </a:extLst>
          </p:cNvPr>
          <p:cNvCxnSpPr>
            <a:cxnSpLocks/>
            <a:stCxn id="11" idx="3"/>
            <a:endCxn id="14" idx="1"/>
          </p:cNvCxnSpPr>
          <p:nvPr/>
        </p:nvCxnSpPr>
        <p:spPr>
          <a:xfrm flipV="1">
            <a:off x="2573523" y="4254644"/>
            <a:ext cx="1975465" cy="1008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5" name="直接箭头连接符 24">
            <a:extLst>
              <a:ext uri="{FF2B5EF4-FFF2-40B4-BE49-F238E27FC236}">
                <a16:creationId xmlns:a16="http://schemas.microsoft.com/office/drawing/2014/main" id="{20923ABF-F348-4176-BFB0-B2C269AA17CD}"/>
              </a:ext>
            </a:extLst>
          </p:cNvPr>
          <p:cNvCxnSpPr>
            <a:cxnSpLocks/>
            <a:stCxn id="16" idx="3"/>
            <a:endCxn id="13" idx="1"/>
          </p:cNvCxnSpPr>
          <p:nvPr/>
        </p:nvCxnSpPr>
        <p:spPr>
          <a:xfrm>
            <a:off x="6950720" y="2931365"/>
            <a:ext cx="1219344"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9" name="直接箭头连接符 28">
            <a:extLst>
              <a:ext uri="{FF2B5EF4-FFF2-40B4-BE49-F238E27FC236}">
                <a16:creationId xmlns:a16="http://schemas.microsoft.com/office/drawing/2014/main" id="{6E88D113-BF6C-4307-91B5-AEB7B96B0211}"/>
              </a:ext>
            </a:extLst>
          </p:cNvPr>
          <p:cNvCxnSpPr>
            <a:cxnSpLocks/>
            <a:stCxn id="14" idx="3"/>
            <a:endCxn id="17" idx="1"/>
          </p:cNvCxnSpPr>
          <p:nvPr/>
        </p:nvCxnSpPr>
        <p:spPr>
          <a:xfrm flipV="1">
            <a:off x="6529017" y="4249521"/>
            <a:ext cx="758593" cy="512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32" name="直接箭头连接符 31">
            <a:extLst>
              <a:ext uri="{FF2B5EF4-FFF2-40B4-BE49-F238E27FC236}">
                <a16:creationId xmlns:a16="http://schemas.microsoft.com/office/drawing/2014/main" id="{828E1778-7C4B-4E22-816D-56C87AB25EDC}"/>
              </a:ext>
            </a:extLst>
          </p:cNvPr>
          <p:cNvCxnSpPr>
            <a:cxnSpLocks/>
            <a:stCxn id="13" idx="3"/>
            <a:endCxn id="18" idx="1"/>
          </p:cNvCxnSpPr>
          <p:nvPr/>
        </p:nvCxnSpPr>
        <p:spPr>
          <a:xfrm>
            <a:off x="9462405" y="2931365"/>
            <a:ext cx="1108638" cy="68205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35" name="直接箭头连接符 34">
            <a:extLst>
              <a:ext uri="{FF2B5EF4-FFF2-40B4-BE49-F238E27FC236}">
                <a16:creationId xmlns:a16="http://schemas.microsoft.com/office/drawing/2014/main" id="{997C2691-860F-4E82-BCCB-5EB73F32959F}"/>
              </a:ext>
            </a:extLst>
          </p:cNvPr>
          <p:cNvCxnSpPr>
            <a:cxnSpLocks/>
            <a:stCxn id="17" idx="3"/>
            <a:endCxn id="18" idx="1"/>
          </p:cNvCxnSpPr>
          <p:nvPr/>
        </p:nvCxnSpPr>
        <p:spPr>
          <a:xfrm flipV="1">
            <a:off x="10344857" y="3613420"/>
            <a:ext cx="226186" cy="63610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39" name="文本框 38">
            <a:extLst>
              <a:ext uri="{FF2B5EF4-FFF2-40B4-BE49-F238E27FC236}">
                <a16:creationId xmlns:a16="http://schemas.microsoft.com/office/drawing/2014/main" id="{041181C5-C91D-46F8-9B65-5CFD299F3FED}"/>
              </a:ext>
            </a:extLst>
          </p:cNvPr>
          <p:cNvSpPr txBox="1"/>
          <p:nvPr/>
        </p:nvSpPr>
        <p:spPr>
          <a:xfrm>
            <a:off x="6961950" y="3033230"/>
            <a:ext cx="369332" cy="1015663"/>
          </a:xfrm>
          <a:prstGeom prst="rect">
            <a:avLst/>
          </a:prstGeom>
          <a:noFill/>
        </p:spPr>
        <p:txBody>
          <a:bodyPr vert="eaVert" wrap="none" rtlCol="0">
            <a:spAutoFit/>
          </a:bodyPr>
          <a:lstStyle/>
          <a:p>
            <a:r>
              <a:rPr lang="zh-CN" altLang="en-US" sz="1200" dirty="0"/>
              <a:t>对应位置相乘</a:t>
            </a:r>
          </a:p>
        </p:txBody>
      </p:sp>
      <p:sp>
        <p:nvSpPr>
          <p:cNvPr id="40" name="文本框 39">
            <a:extLst>
              <a:ext uri="{FF2B5EF4-FFF2-40B4-BE49-F238E27FC236}">
                <a16:creationId xmlns:a16="http://schemas.microsoft.com/office/drawing/2014/main" id="{5C96DC19-AF3A-40A6-B012-C8BAAC95F82B}"/>
              </a:ext>
            </a:extLst>
          </p:cNvPr>
          <p:cNvSpPr txBox="1"/>
          <p:nvPr/>
        </p:nvSpPr>
        <p:spPr>
          <a:xfrm>
            <a:off x="3117587" y="3113745"/>
            <a:ext cx="651140" cy="400110"/>
          </a:xfrm>
          <a:prstGeom prst="rect">
            <a:avLst/>
          </a:prstGeom>
          <a:noFill/>
        </p:spPr>
        <p:txBody>
          <a:bodyPr wrap="none" rtlCol="0">
            <a:spAutoFit/>
          </a:bodyPr>
          <a:lstStyle/>
          <a:p>
            <a:r>
              <a:rPr lang="en-US" altLang="zh-CN" sz="2000" dirty="0"/>
              <a:t>DFT</a:t>
            </a:r>
            <a:endParaRPr lang="zh-CN" altLang="en-US" sz="2000" dirty="0"/>
          </a:p>
        </p:txBody>
      </p:sp>
      <p:sp>
        <p:nvSpPr>
          <p:cNvPr id="41" name="文本框 40">
            <a:extLst>
              <a:ext uri="{FF2B5EF4-FFF2-40B4-BE49-F238E27FC236}">
                <a16:creationId xmlns:a16="http://schemas.microsoft.com/office/drawing/2014/main" id="{7EE40A9C-AA24-4579-811C-C054FD9C546C}"/>
              </a:ext>
            </a:extLst>
          </p:cNvPr>
          <p:cNvSpPr txBox="1"/>
          <p:nvPr/>
        </p:nvSpPr>
        <p:spPr>
          <a:xfrm>
            <a:off x="10397434" y="3927525"/>
            <a:ext cx="1467068" cy="400110"/>
          </a:xfrm>
          <a:prstGeom prst="rect">
            <a:avLst/>
          </a:prstGeom>
          <a:noFill/>
        </p:spPr>
        <p:txBody>
          <a:bodyPr wrap="none" rtlCol="0">
            <a:spAutoFit/>
          </a:bodyPr>
          <a:lstStyle/>
          <a:p>
            <a:r>
              <a:rPr lang="zh-CN" altLang="en-US" sz="2000" dirty="0"/>
              <a:t>多项式插值</a:t>
            </a:r>
          </a:p>
        </p:txBody>
      </p:sp>
    </p:spTree>
    <p:extLst>
      <p:ext uri="{BB962C8B-B14F-4D97-AF65-F5344CB8AC3E}">
        <p14:creationId xmlns:p14="http://schemas.microsoft.com/office/powerpoint/2010/main" val="1642052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4A961AD-61DC-4E86-B620-1449101268A6}"/>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sSup>
                        <m:sSupPr>
                          <m:ctrlPr>
                            <a:rPr lang="en-US" altLang="zh-CN" i="1" smtClean="0">
                              <a:solidFill>
                                <a:schemeClr val="bg1"/>
                              </a:solidFill>
                              <a:latin typeface="Cambria Math" panose="02040503050406030204" pitchFamily="18" charset="0"/>
                            </a:rPr>
                          </m:ctrlPr>
                        </m:sSupPr>
                        <m:e>
                          <m:r>
                            <a:rPr lang="en-US" altLang="zh-CN" i="1">
                              <a:solidFill>
                                <a:schemeClr val="bg1"/>
                              </a:solidFill>
                              <a:latin typeface="Cambria Math" panose="02040503050406030204" pitchFamily="18" charset="0"/>
                            </a:rPr>
                            <m:t>𝑓</m:t>
                          </m:r>
                        </m:e>
                        <m:sup>
                          <m:r>
                            <a:rPr lang="en-US" altLang="zh-CN" i="1">
                              <a:solidFill>
                                <a:schemeClr val="bg1"/>
                              </a:solidFill>
                              <a:latin typeface="Cambria Math" panose="02040503050406030204" pitchFamily="18" charset="0"/>
                            </a:rPr>
                            <m:t>′</m:t>
                          </m:r>
                        </m:sup>
                      </m:sSup>
                      <m:d>
                        <m:dPr>
                          <m:begChr m:val="["/>
                          <m:endChr m:val="]"/>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𝑘</m:t>
                          </m:r>
                        </m:e>
                      </m:d>
                      <m:r>
                        <a:rPr lang="en-US" altLang="zh-CN" i="1">
                          <a:solidFill>
                            <a:schemeClr val="bg1"/>
                          </a:solidFill>
                          <a:latin typeface="Cambria Math" panose="02040503050406030204" pitchFamily="18" charset="0"/>
                        </a:rPr>
                        <m:t>=</m:t>
                      </m:r>
                      <m:nary>
                        <m:naryPr>
                          <m:chr m:val="∑"/>
                          <m:ctrlPr>
                            <a:rPr lang="en-US" altLang="zh-CN" i="1">
                              <a:solidFill>
                                <a:schemeClr val="bg1"/>
                              </a:solidFill>
                              <a:latin typeface="Cambria Math" panose="02040503050406030204" pitchFamily="18" charset="0"/>
                            </a:rPr>
                          </m:ctrlPr>
                        </m:naryPr>
                        <m:sub>
                          <m:r>
                            <m:rPr>
                              <m:brk m:alnAt="23"/>
                            </m:rP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p>
                        <m:e>
                          <m:r>
                            <a:rPr lang="en-US" altLang="zh-CN" i="1">
                              <a:solidFill>
                                <a:schemeClr val="bg1"/>
                              </a:solidFill>
                              <a:latin typeface="Cambria Math" panose="02040503050406030204" pitchFamily="18" charset="0"/>
                            </a:rPr>
                            <m:t>𝑓</m:t>
                          </m:r>
                          <m:d>
                            <m:dPr>
                              <m:begChr m:val="["/>
                              <m:endChr m:val="]"/>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𝑗</m:t>
                              </m:r>
                            </m:e>
                          </m:d>
                          <m:r>
                            <a:rPr lang="en-US" altLang="zh-CN" i="1">
                              <a:solidFill>
                                <a:schemeClr val="bg1"/>
                              </a:solidFill>
                              <a:latin typeface="Cambria Math" panose="02040503050406030204" pitchFamily="18" charset="0"/>
                            </a:rPr>
                            <m:t>∗</m:t>
                          </m:r>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r>
                                <a:rPr lang="en-US" altLang="zh-CN" i="1">
                                  <a:solidFill>
                                    <a:schemeClr val="bg1"/>
                                  </a:solidFill>
                                  <a:latin typeface="Cambria Math" panose="02040503050406030204" pitchFamily="18" charset="0"/>
                                </a:rPr>
                                <m:t>𝑛</m:t>
                              </m:r>
                            </m:sub>
                            <m:sup>
                              <m:r>
                                <a:rPr lang="en-US" altLang="zh-CN" i="1">
                                  <a:solidFill>
                                    <a:schemeClr val="bg1"/>
                                  </a:solidFill>
                                  <a:latin typeface="Cambria Math" panose="02040503050406030204" pitchFamily="18" charset="0"/>
                                </a:rPr>
                                <m:t>𝑗</m:t>
                              </m:r>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𝑘</m:t>
                              </m:r>
                            </m:sup>
                          </m:sSubSup>
                        </m:e>
                      </m:nary>
                    </m:oMath>
                  </m:oMathPara>
                </a14:m>
                <a:endParaRPr lang="en-US" altLang="zh-CN" dirty="0">
                  <a:solidFill>
                    <a:schemeClr val="bg1"/>
                  </a:solidFill>
                </a:endParaRPr>
              </a:p>
              <a:p>
                <a:r>
                  <a:rPr lang="zh-CN" altLang="en-US" dirty="0">
                    <a:solidFill>
                      <a:schemeClr val="bg1"/>
                    </a:solidFill>
                  </a:rPr>
                  <a:t>暴力计算</a:t>
                </a:r>
                <a:r>
                  <a:rPr lang="en-US" altLang="zh-CN" dirty="0">
                    <a:solidFill>
                      <a:schemeClr val="bg1"/>
                    </a:solidFill>
                  </a:rPr>
                  <a:t>DFT</a:t>
                </a:r>
                <a:r>
                  <a:rPr lang="zh-CN" altLang="en-US" dirty="0">
                    <a:solidFill>
                      <a:schemeClr val="bg1"/>
                    </a:solidFill>
                  </a:rPr>
                  <a:t>，</a:t>
                </a:r>
                <a14:m>
                  <m:oMath xmlns:m="http://schemas.openxmlformats.org/officeDocument/2006/math">
                    <m:r>
                      <a:rPr lang="en-US" altLang="zh-CN" b="0" i="1" smtClean="0">
                        <a:solidFill>
                          <a:schemeClr val="bg1"/>
                        </a:solidFill>
                        <a:latin typeface="Cambria Math" panose="02040503050406030204" pitchFamily="18" charset="0"/>
                      </a:rPr>
                      <m:t>𝑂</m:t>
                    </m:r>
                    <m:d>
                      <m:dPr>
                        <m:ctrlPr>
                          <a:rPr lang="en-US" altLang="zh-CN" b="0" i="1" smtClean="0">
                            <a:solidFill>
                              <a:schemeClr val="bg1"/>
                            </a:solidFill>
                            <a:latin typeface="Cambria Math" panose="02040503050406030204" pitchFamily="18" charset="0"/>
                          </a:rPr>
                        </m:ctrlPr>
                      </m:dPr>
                      <m:e>
                        <m:sSup>
                          <m:sSupPr>
                            <m:ctrlPr>
                              <a:rPr lang="en-US" altLang="zh-CN" b="0" i="1" smtClean="0">
                                <a:solidFill>
                                  <a:schemeClr val="bg1"/>
                                </a:solidFill>
                                <a:latin typeface="Cambria Math" panose="02040503050406030204" pitchFamily="18" charset="0"/>
                              </a:rPr>
                            </m:ctrlPr>
                          </m:sSupPr>
                          <m:e>
                            <m:r>
                              <a:rPr lang="en-US" altLang="zh-CN" b="0" i="1" smtClean="0">
                                <a:solidFill>
                                  <a:schemeClr val="bg1"/>
                                </a:solidFill>
                                <a:latin typeface="Cambria Math" panose="02040503050406030204" pitchFamily="18" charset="0"/>
                              </a:rPr>
                              <m:t>𝑛</m:t>
                            </m:r>
                          </m:e>
                          <m:sup>
                            <m:r>
                              <a:rPr lang="en-US" altLang="zh-CN" b="0" i="1" smtClean="0">
                                <a:solidFill>
                                  <a:schemeClr val="bg1"/>
                                </a:solidFill>
                                <a:latin typeface="Cambria Math" panose="02040503050406030204" pitchFamily="18" charset="0"/>
                              </a:rPr>
                              <m:t>2</m:t>
                            </m:r>
                          </m:sup>
                        </m:sSup>
                      </m:e>
                    </m:d>
                  </m:oMath>
                </a14:m>
                <a:endParaRPr lang="en-US" altLang="zh-CN" b="0" dirty="0">
                  <a:solidFill>
                    <a:schemeClr val="bg1"/>
                  </a:solidFill>
                </a:endParaRPr>
              </a:p>
              <a:p>
                <a:r>
                  <a:rPr lang="zh-CN" altLang="en-US" b="0" dirty="0">
                    <a:solidFill>
                      <a:schemeClr val="bg1"/>
                    </a:solidFill>
                  </a:rPr>
                  <a:t>利用</a:t>
                </a:r>
                <a:r>
                  <a:rPr lang="en-US" altLang="zh-CN" b="0" dirty="0">
                    <a:solidFill>
                      <a:schemeClr val="bg1"/>
                    </a:solidFill>
                  </a:rPr>
                  <a:t>n</a:t>
                </a:r>
                <a:r>
                  <a:rPr lang="zh-CN" altLang="en-US" b="0" dirty="0">
                    <a:solidFill>
                      <a:schemeClr val="bg1"/>
                    </a:solidFill>
                  </a:rPr>
                  <a:t>次单位根的性质</a:t>
                </a:r>
                <a:endParaRPr lang="en-US" altLang="zh-CN" b="0" dirty="0">
                  <a:solidFill>
                    <a:schemeClr val="bg1"/>
                  </a:solidFill>
                </a:endParaRPr>
              </a:p>
            </p:txBody>
          </p:sp>
        </mc:Choice>
        <mc:Fallback xmlns="">
          <p:sp>
            <p:nvSpPr>
              <p:cNvPr id="2" name="内容占位符 1">
                <a:extLst>
                  <a:ext uri="{FF2B5EF4-FFF2-40B4-BE49-F238E27FC236}">
                    <a16:creationId xmlns:a16="http://schemas.microsoft.com/office/drawing/2014/main" id="{14A961AD-61DC-4E86-B620-1449101268A6}"/>
                  </a:ext>
                </a:extLst>
              </p:cNvPr>
              <p:cNvSpPr>
                <a:spLocks noGrp="1" noRot="1" noChangeAspect="1" noMove="1" noResize="1" noEditPoints="1" noAdjustHandles="1" noChangeArrowheads="1" noChangeShapeType="1" noTextEdit="1"/>
              </p:cNvSpPr>
              <p:nvPr>
                <p:ph idx="1"/>
              </p:nvPr>
            </p:nvSpPr>
            <p:spPr>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DCF37EB-89EA-4405-8BE0-B5FA59EB1654}"/>
              </a:ext>
            </a:extLst>
          </p:cNvPr>
          <p:cNvSpPr>
            <a:spLocks noGrp="1"/>
          </p:cNvSpPr>
          <p:nvPr>
            <p:ph type="ctrTitle"/>
          </p:nvPr>
        </p:nvSpPr>
        <p:spPr/>
        <p:txBody>
          <a:bodyPr/>
          <a:lstStyle/>
          <a:p>
            <a:r>
              <a:rPr lang="zh-CN" altLang="en-US" dirty="0"/>
              <a:t>分治计算</a:t>
            </a:r>
            <a:r>
              <a:rPr lang="en-US" altLang="zh-CN" dirty="0"/>
              <a:t>DFT/IDFT</a:t>
            </a:r>
            <a:endParaRPr lang="zh-CN" altLang="en-US" dirty="0"/>
          </a:p>
        </p:txBody>
      </p:sp>
      <p:sp>
        <p:nvSpPr>
          <p:cNvPr id="4" name="内容占位符 3">
            <a:extLst>
              <a:ext uri="{FF2B5EF4-FFF2-40B4-BE49-F238E27FC236}">
                <a16:creationId xmlns:a16="http://schemas.microsoft.com/office/drawing/2014/main" id="{CECBA2B8-1D1D-4F1A-8935-088A559D93E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701284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636E79A-9160-48FD-997F-6C4127515E7E}"/>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2</m:t>
                          </m:r>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2</m:t>
                          </m:r>
                          <m:r>
                            <a:rPr lang="en-US" altLang="zh-CN" b="0" i="1" smtClean="0">
                              <a:latin typeface="Cambria Math" panose="02040503050406030204" pitchFamily="18" charset="0"/>
                            </a:rPr>
                            <m:t>𝑖</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𝑖</m:t>
                          </m:r>
                        </m:sup>
                      </m:sSubSup>
                    </m:oMath>
                  </m:oMathPara>
                </a14:m>
                <a:endParaRPr lang="en-US" altLang="zh-CN" dirty="0"/>
              </a:p>
              <a:p>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𝑖</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𝑖</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2</m:t>
                            </m:r>
                          </m:den>
                        </m:f>
                      </m:sup>
                    </m:sSubSup>
                  </m:oMath>
                </a14:m>
                <a:r>
                  <a:rPr lang="en-US" altLang="zh-CN" dirty="0"/>
                  <a:t>(n</a:t>
                </a:r>
                <a:r>
                  <a:rPr lang="zh-CN" altLang="en-US" dirty="0"/>
                  <a:t>是偶数</a:t>
                </a:r>
                <a:r>
                  <a:rPr lang="en-US" altLang="zh-CN" dirty="0"/>
                  <a:t>)</a:t>
                </a:r>
                <a:endParaRPr lang="zh-CN" altLang="en-US" dirty="0"/>
              </a:p>
            </p:txBody>
          </p:sp>
        </mc:Choice>
        <mc:Fallback xmlns="">
          <p:sp>
            <p:nvSpPr>
              <p:cNvPr id="2" name="内容占位符 1">
                <a:extLst>
                  <a:ext uri="{FF2B5EF4-FFF2-40B4-BE49-F238E27FC236}">
                    <a16:creationId xmlns:a16="http://schemas.microsoft.com/office/drawing/2014/main" id="{2636E79A-9160-48FD-997F-6C4127515E7E}"/>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2D5FF6E-9FD8-4ABC-99A5-DE0FEA8D57EB}"/>
              </a:ext>
            </a:extLst>
          </p:cNvPr>
          <p:cNvSpPr>
            <a:spLocks noGrp="1"/>
          </p:cNvSpPr>
          <p:nvPr>
            <p:ph type="ctrTitle"/>
          </p:nvPr>
        </p:nvSpPr>
        <p:spPr/>
        <p:txBody>
          <a:bodyPr/>
          <a:lstStyle/>
          <a:p>
            <a:r>
              <a:rPr lang="zh-CN" altLang="en-US" dirty="0"/>
              <a:t>分治计算</a:t>
            </a:r>
            <a:r>
              <a:rPr lang="en-US" altLang="zh-CN" dirty="0"/>
              <a:t>DFT/IDFT</a:t>
            </a:r>
            <a:endParaRPr lang="zh-CN" altLang="en-US" dirty="0"/>
          </a:p>
        </p:txBody>
      </p:sp>
      <p:sp>
        <p:nvSpPr>
          <p:cNvPr id="4" name="内容占位符 3">
            <a:extLst>
              <a:ext uri="{FF2B5EF4-FFF2-40B4-BE49-F238E27FC236}">
                <a16:creationId xmlns:a16="http://schemas.microsoft.com/office/drawing/2014/main" id="{8095772C-996F-43ED-A485-4BFC67E03118}"/>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C7AA586C-0B95-4F7D-A72A-62937C80DBFE}"/>
              </a:ext>
            </a:extLst>
          </p:cNvPr>
          <p:cNvPicPr>
            <a:picLocks noChangeAspect="1"/>
          </p:cNvPicPr>
          <p:nvPr/>
        </p:nvPicPr>
        <p:blipFill>
          <a:blip r:embed="rId3"/>
          <a:stretch>
            <a:fillRect/>
          </a:stretch>
        </p:blipFill>
        <p:spPr>
          <a:xfrm>
            <a:off x="6276911" y="1551154"/>
            <a:ext cx="4295238" cy="3019048"/>
          </a:xfrm>
          <a:prstGeom prst="rect">
            <a:avLst/>
          </a:prstGeom>
        </p:spPr>
      </p:pic>
    </p:spTree>
    <p:extLst>
      <p:ext uri="{BB962C8B-B14F-4D97-AF65-F5344CB8AC3E}">
        <p14:creationId xmlns:p14="http://schemas.microsoft.com/office/powerpoint/2010/main" val="878614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AD182F2-96C9-4289-80A9-B37432A36888}"/>
                  </a:ext>
                </a:extLst>
              </p:cNvPr>
              <p:cNvSpPr>
                <a:spLocks noGrp="1"/>
              </p:cNvSpPr>
              <p:nvPr>
                <p:ph idx="1"/>
              </p:nvPr>
            </p:nvSpPr>
            <p:spPr/>
            <p:txBody>
              <a:bodyPr/>
              <a:lstStyle/>
              <a:p>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=0</m:t>
                          </m:r>
                        </m:sub>
                        <m:sup>
                          <m:r>
                            <a:rPr lang="en-US" altLang="zh-CN" i="1">
                              <a:latin typeface="Cambria Math" panose="02040503050406030204" pitchFamily="18" charset="0"/>
                            </a:rPr>
                            <m:t>𝑛</m:t>
                          </m:r>
                          <m:r>
                            <a:rPr lang="en-US" altLang="zh-CN" i="1">
                              <a:latin typeface="Cambria Math" panose="02040503050406030204" pitchFamily="18" charset="0"/>
                            </a:rPr>
                            <m:t>−1</m:t>
                          </m:r>
                        </m:sup>
                        <m:e>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𝑗</m:t>
                              </m:r>
                            </m:e>
                          </m:d>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𝑗</m:t>
                              </m:r>
                            </m:sup>
                          </m:sSup>
                        </m:e>
                      </m:nary>
                    </m:oMath>
                  </m:oMathPara>
                </a14:m>
                <a:endParaRPr lang="en-US" altLang="zh-CN" dirty="0"/>
              </a:p>
              <a:p>
                <a:r>
                  <a:rPr lang="zh-CN" altLang="en-US" dirty="0"/>
                  <a:t>设</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0</m:t>
                        </m:r>
                      </m:sub>
                    </m:sSub>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0</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0</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𝑖</m:t>
                        </m:r>
                      </m:sup>
                    </m:sSup>
                    <m:r>
                      <a:rPr lang="en-US" altLang="zh-CN" b="0" i="1" smtClean="0">
                        <a:latin typeface="Cambria Math" panose="02040503050406030204" pitchFamily="18" charset="0"/>
                      </a:rPr>
                      <m:t>+…</m:t>
                    </m:r>
                  </m:oMath>
                </a14:m>
                <a:endParaRPr lang="en-US" altLang="zh-CN" b="0" dirty="0"/>
              </a:p>
              <a:p>
                <a:pPr/>
                <a14:m>
                  <m:oMathPara xmlns:m="http://schemas.openxmlformats.org/officeDocument/2006/math">
                    <m:oMathParaPr>
                      <m:jc m:val="left"/>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1</m:t>
                          </m:r>
                        </m:sub>
                      </m:sSub>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0</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3</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r>
                            <a:rPr lang="en-US" altLang="zh-CN" b="0" i="1" smtClean="0">
                              <a:latin typeface="Cambria Math" panose="02040503050406030204" pitchFamily="18" charset="0"/>
                            </a:rPr>
                            <m:t>𝑖</m:t>
                          </m:r>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𝑖</m:t>
                          </m:r>
                        </m:sup>
                      </m:sSup>
                      <m:r>
                        <a:rPr lang="en-US" altLang="zh-CN" b="0" i="1" smtClean="0">
                          <a:latin typeface="Cambria Math" panose="02040503050406030204" pitchFamily="18" charset="0"/>
                        </a:rPr>
                        <m:t>+…</m:t>
                      </m:r>
                    </m:oMath>
                  </m:oMathPara>
                </a14:m>
                <a:endParaRPr lang="en-US" altLang="zh-CN" dirty="0"/>
              </a:p>
              <a:p>
                <a:r>
                  <a:rPr lang="zh-CN" altLang="en-US" dirty="0"/>
                  <a:t>那么</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0</m:t>
                        </m:r>
                      </m:sub>
                    </m:sSub>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e>
                    </m:d>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5AD182F2-96C9-4289-80A9-B37432A36888}"/>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BCB9C9E-0C80-4B4B-B2C2-801201E1FC82}"/>
              </a:ext>
            </a:extLst>
          </p:cNvPr>
          <p:cNvSpPr>
            <a:spLocks noGrp="1"/>
          </p:cNvSpPr>
          <p:nvPr>
            <p:ph type="ctrTitle"/>
          </p:nvPr>
        </p:nvSpPr>
        <p:spPr/>
        <p:txBody>
          <a:bodyPr/>
          <a:lstStyle/>
          <a:p>
            <a:r>
              <a:rPr lang="zh-CN" altLang="en-US" dirty="0"/>
              <a:t>分治计算</a:t>
            </a:r>
            <a:r>
              <a:rPr lang="en-US" altLang="zh-CN" dirty="0"/>
              <a:t>DFT/IDFT</a:t>
            </a:r>
            <a:endParaRPr lang="zh-CN" altLang="en-US" dirty="0"/>
          </a:p>
        </p:txBody>
      </p:sp>
      <p:sp>
        <p:nvSpPr>
          <p:cNvPr id="4" name="内容占位符 3">
            <a:extLst>
              <a:ext uri="{FF2B5EF4-FFF2-40B4-BE49-F238E27FC236}">
                <a16:creationId xmlns:a16="http://schemas.microsoft.com/office/drawing/2014/main" id="{AF83DB67-4350-4B77-9A87-4D51F4B61F5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098404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7E00C50-A465-4E91-8B40-DFF9425BB204}"/>
                  </a:ext>
                </a:extLst>
              </p:cNvPr>
              <p:cNvSpPr>
                <a:spLocks noGrp="1"/>
              </p:cNvSpPr>
              <p:nvPr>
                <p:ph idx="1"/>
              </p:nvPr>
            </p:nvSpPr>
            <p:spPr/>
            <p:txBody>
              <a:bodyPr/>
              <a:lstStyle/>
              <a:p>
                <a:r>
                  <a:rPr lang="zh-CN" altLang="en-US" dirty="0"/>
                  <a:t>现在求</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𝑓</m:t>
                        </m:r>
                      </m:e>
                      <m:sup>
                        <m:r>
                          <a:rPr lang="en-US" altLang="zh-CN" i="1">
                            <a:latin typeface="Cambria Math" panose="02040503050406030204" pitchFamily="18" charset="0"/>
                          </a:rPr>
                          <m:t>′</m:t>
                        </m:r>
                      </m:sup>
                    </m:sSup>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𝑘</m:t>
                        </m:r>
                      </m:e>
                    </m:d>
                  </m:oMath>
                </a14:m>
                <a:endParaRPr lang="en-US" altLang="zh-CN" dirty="0"/>
              </a:p>
              <a:p>
                <a:r>
                  <a:rPr lang="en-US" altLang="zh-CN" dirty="0"/>
                  <a:t> </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𝑓</m:t>
                        </m:r>
                      </m:e>
                      <m:sup>
                        <m:r>
                          <a:rPr lang="en-US" altLang="zh-CN" i="1">
                            <a:latin typeface="Cambria Math" panose="02040503050406030204" pitchFamily="18" charset="0"/>
                          </a:rPr>
                          <m:t>′</m:t>
                        </m:r>
                      </m:sup>
                    </m:sSup>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𝑘</m:t>
                        </m:r>
                      </m:e>
                    </m:d>
                    <m:r>
                      <a:rPr lang="en-US" altLang="zh-CN" i="1">
                        <a:latin typeface="Cambria Math" panose="02040503050406030204" pitchFamily="18" charset="0"/>
                      </a:rPr>
                      <m:t>=</m:t>
                    </m:r>
                    <m:r>
                      <a:rPr lang="en-US" altLang="zh-CN" i="1">
                        <a:latin typeface="Cambria Math" panose="02040503050406030204" pitchFamily="18" charset="0"/>
                      </a:rPr>
                      <m:t>𝐹</m:t>
                    </m:r>
                    <m:d>
                      <m:dPr>
                        <m:ctrlPr>
                          <a:rPr lang="en-US" altLang="zh-CN" i="1">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𝑘</m:t>
                            </m:r>
                          </m:sup>
                        </m:sSubSup>
                      </m:e>
                    </m:d>
                  </m:oMath>
                </a14:m>
                <a:endParaRPr lang="en-US" altLang="zh-CN" dirty="0"/>
              </a:p>
              <a:p>
                <a:r>
                  <a:rPr lang="en-US" altLang="zh-CN" dirty="0"/>
                  <a:t>	= </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0</m:t>
                        </m:r>
                      </m:sub>
                    </m:sSub>
                    <m:d>
                      <m:dPr>
                        <m:ctrlPr>
                          <a:rPr lang="en-US" altLang="zh-CN" i="1">
                            <a:latin typeface="Cambria Math" panose="02040503050406030204" pitchFamily="18" charset="0"/>
                          </a:rPr>
                        </m:ctrlPr>
                      </m:dPr>
                      <m:e>
                        <m:sSup>
                          <m:sSupPr>
                            <m:ctrlPr>
                              <a:rPr lang="en-US" altLang="zh-CN" i="1">
                                <a:latin typeface="Cambria Math" panose="02040503050406030204" pitchFamily="18" charset="0"/>
                              </a:rPr>
                            </m:ctrlPr>
                          </m:sSupPr>
                          <m:e>
                            <m:r>
                              <a:rPr lang="en-US" altLang="zh-CN" b="0" i="1" smtClean="0">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𝑘</m:t>
                                </m:r>
                              </m:sup>
                            </m:sSubSup>
                            <m:r>
                              <a:rPr lang="en-US" altLang="zh-CN" b="0" i="1" smtClean="0">
                                <a:latin typeface="Cambria Math" panose="02040503050406030204" pitchFamily="18" charset="0"/>
                              </a:rPr>
                              <m:t>)</m:t>
                            </m:r>
                          </m:e>
                          <m:sup>
                            <m:r>
                              <a:rPr lang="en-US" altLang="zh-CN" i="1">
                                <a:latin typeface="Cambria Math" panose="02040503050406030204" pitchFamily="18" charset="0"/>
                              </a:rPr>
                              <m:t>2</m:t>
                            </m:r>
                          </m:sup>
                        </m:sSup>
                      </m:e>
                    </m:d>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𝑘</m:t>
                        </m:r>
                      </m:sup>
                    </m:sSubSup>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1</m:t>
                        </m:r>
                      </m:sub>
                    </m:sSub>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b="0" i="1" smtClean="0">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𝑘</m:t>
                            </m:r>
                          </m:sup>
                        </m:sSubSup>
                        <m:r>
                          <a:rPr lang="en-US" altLang="zh-CN" b="0" i="1" smtClean="0">
                            <a:latin typeface="Cambria Math" panose="02040503050406030204" pitchFamily="18" charset="0"/>
                          </a:rPr>
                          <m:t>)</m:t>
                        </m:r>
                      </m:e>
                      <m:sup>
                        <m:r>
                          <a:rPr lang="en-US" altLang="zh-CN" i="1">
                            <a:latin typeface="Cambria Math" panose="02040503050406030204" pitchFamily="18" charset="0"/>
                          </a:rPr>
                          <m:t>2</m:t>
                        </m:r>
                      </m:sup>
                    </m:sSup>
                    <m:r>
                      <a:rPr lang="en-US" altLang="zh-CN" i="1">
                        <a:latin typeface="Cambria Math" panose="02040503050406030204" pitchFamily="18" charset="0"/>
                      </a:rPr>
                      <m:t>)</m:t>
                    </m:r>
                  </m:oMath>
                </a14:m>
                <a:endParaRPr lang="en-US" altLang="zh-CN" dirty="0"/>
              </a:p>
              <a:p>
                <a:r>
                  <a:rPr lang="en-US" altLang="zh-CN" dirty="0"/>
                  <a:t>	= </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0</m:t>
                        </m:r>
                      </m:sub>
                    </m:sSub>
                    <m:d>
                      <m:dPr>
                        <m:ctrlPr>
                          <a:rPr lang="en-US" altLang="zh-CN" i="1">
                            <a:latin typeface="Cambria Math" panose="02040503050406030204" pitchFamily="18" charset="0"/>
                          </a:rPr>
                        </m:ctrlPr>
                      </m:dPr>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2</m:t>
                            </m:r>
                            <m:r>
                              <a:rPr lang="en-US" altLang="zh-CN" b="0" i="1" smtClean="0">
                                <a:latin typeface="Cambria Math" panose="02040503050406030204" pitchFamily="18" charset="0"/>
                              </a:rPr>
                              <m:t>𝑘</m:t>
                            </m:r>
                          </m:sup>
                        </m:sSubSup>
                      </m:e>
                    </m:d>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𝑘</m:t>
                        </m:r>
                      </m:sup>
                    </m:sSubSup>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1</m:t>
                        </m:r>
                      </m:sub>
                    </m:sSub>
                    <m:r>
                      <a:rPr lang="en-US" altLang="zh-CN" i="1">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2</m:t>
                        </m:r>
                        <m:r>
                          <a:rPr lang="en-US" altLang="zh-CN" b="0" i="1" smtClean="0">
                            <a:latin typeface="Cambria Math" panose="02040503050406030204" pitchFamily="18" charset="0"/>
                          </a:rPr>
                          <m:t>𝑘</m:t>
                        </m:r>
                      </m:sup>
                    </m:sSubSup>
                    <m:r>
                      <a:rPr lang="en-US" altLang="zh-CN" i="1">
                        <a:latin typeface="Cambria Math" panose="02040503050406030204" pitchFamily="18" charset="0"/>
                      </a:rPr>
                      <m:t>)</m:t>
                    </m:r>
                  </m:oMath>
                </a14:m>
                <a:endParaRPr lang="en-US" altLang="zh-CN" dirty="0"/>
              </a:p>
              <a:p>
                <a:r>
                  <a:rPr lang="en-US" altLang="zh-CN" dirty="0"/>
                  <a:t>(</a:t>
                </a:r>
                <a:r>
                  <a:rPr lang="zh-CN" altLang="en-US" dirty="0"/>
                  <a:t>根据</a:t>
                </a:r>
                <a14:m>
                  <m:oMath xmlns:m="http://schemas.openxmlformats.org/officeDocument/2006/math">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2</m:t>
                        </m:r>
                        <m:r>
                          <a:rPr lang="en-US" altLang="zh-CN" i="1">
                            <a:latin typeface="Cambria Math" panose="02040503050406030204" pitchFamily="18" charset="0"/>
                          </a:rPr>
                          <m:t>𝑛</m:t>
                        </m:r>
                      </m:sub>
                      <m:sup>
                        <m:r>
                          <a:rPr lang="en-US" altLang="zh-CN" i="1">
                            <a:latin typeface="Cambria Math" panose="02040503050406030204" pitchFamily="18" charset="0"/>
                          </a:rPr>
                          <m:t>2</m:t>
                        </m:r>
                        <m:r>
                          <a:rPr lang="en-US" altLang="zh-CN" i="1">
                            <a:latin typeface="Cambria Math" panose="02040503050406030204" pitchFamily="18" charset="0"/>
                          </a:rPr>
                          <m:t>𝑖</m:t>
                        </m:r>
                      </m:sup>
                    </m:sSubSup>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𝑖</m:t>
                        </m:r>
                      </m:sup>
                    </m:sSubSup>
                  </m:oMath>
                </a14:m>
                <a:r>
                  <a:rPr lang="en-US" altLang="zh-CN" dirty="0"/>
                  <a:t>)</a:t>
                </a:r>
              </a:p>
              <a:p>
                <a:r>
                  <a:rPr lang="en-US" altLang="zh-CN" dirty="0"/>
                  <a:t>	= </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0</m:t>
                        </m:r>
                      </m:sub>
                    </m:sSub>
                    <m:d>
                      <m:dPr>
                        <m:ctrlPr>
                          <a:rPr lang="en-US" altLang="zh-CN" i="1">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𝑛</m:t>
                                </m:r>
                              </m:num>
                              <m:den>
                                <m:r>
                                  <a:rPr lang="en-US" altLang="zh-CN" b="0" i="1" smtClean="0">
                                    <a:latin typeface="Cambria Math" panose="02040503050406030204" pitchFamily="18" charset="0"/>
                                  </a:rPr>
                                  <m:t>2</m:t>
                                </m:r>
                              </m:den>
                            </m:f>
                          </m:sub>
                          <m:sup>
                            <m:r>
                              <a:rPr lang="en-US" altLang="zh-CN" i="1">
                                <a:latin typeface="Cambria Math" panose="02040503050406030204" pitchFamily="18" charset="0"/>
                              </a:rPr>
                              <m:t>𝑘</m:t>
                            </m:r>
                          </m:sup>
                        </m:sSubSup>
                      </m:e>
                    </m:d>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𝑘</m:t>
                        </m:r>
                      </m:sup>
                    </m:sSubSup>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1</m:t>
                        </m:r>
                      </m:sub>
                    </m:sSub>
                    <m:d>
                      <m:dPr>
                        <m:ctrlPr>
                          <a:rPr lang="en-US" altLang="zh-CN" i="1">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𝑛</m:t>
                                </m:r>
                              </m:num>
                              <m:den>
                                <m:r>
                                  <a:rPr lang="en-US" altLang="zh-CN" b="0" i="1" smtClean="0">
                                    <a:latin typeface="Cambria Math" panose="02040503050406030204" pitchFamily="18" charset="0"/>
                                  </a:rPr>
                                  <m:t>2</m:t>
                                </m:r>
                              </m:den>
                            </m:f>
                          </m:sub>
                          <m:sup>
                            <m:r>
                              <a:rPr lang="en-US" altLang="zh-CN" i="1">
                                <a:latin typeface="Cambria Math" panose="02040503050406030204" pitchFamily="18" charset="0"/>
                              </a:rPr>
                              <m:t>𝑘</m:t>
                            </m:r>
                          </m:sup>
                        </m:sSubSup>
                      </m:e>
                    </m:d>
                  </m:oMath>
                </a14:m>
                <a:endParaRPr lang="en-US" altLang="zh-CN" dirty="0"/>
              </a:p>
              <a:p>
                <a:r>
                  <a:rPr lang="en-US" altLang="zh-CN" dirty="0"/>
                  <a:t>(</a:t>
                </a:r>
                <a:r>
                  <a:rPr lang="zh-CN" altLang="en-US" dirty="0"/>
                  <a:t>如果</a:t>
                </a:r>
                <a14:m>
                  <m:oMath xmlns:m="http://schemas.openxmlformats.org/officeDocument/2006/math">
                    <m:r>
                      <a:rPr lang="en-US" altLang="zh-CN" b="0" i="1" smtClean="0">
                        <a:latin typeface="Cambria Math" panose="02040503050406030204" pitchFamily="18" charset="0"/>
                      </a:rPr>
                      <m:t>𝑘</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2</m:t>
                        </m:r>
                      </m:den>
                    </m:f>
                  </m:oMath>
                </a14:m>
                <a:r>
                  <a:rPr lang="zh-CN" altLang="en-US" dirty="0"/>
                  <a:t>，则后面计算时</a:t>
                </a:r>
                <a14:m>
                  <m:oMath xmlns:m="http://schemas.openxmlformats.org/officeDocument/2006/math">
                    <m:r>
                      <a:rPr lang="en-US" altLang="zh-CN" b="0" i="1" smtClean="0">
                        <a:latin typeface="Cambria Math" panose="02040503050406030204" pitchFamily="18" charset="0"/>
                      </a:rPr>
                      <m:t>𝑘</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2</m:t>
                        </m:r>
                      </m:den>
                    </m:f>
                  </m:oMath>
                </a14:m>
                <a:r>
                  <a:rPr lang="en-US" altLang="zh-CN" dirty="0"/>
                  <a:t>)</a:t>
                </a:r>
              </a:p>
              <a:p>
                <a:endParaRPr lang="zh-CN" altLang="en-US" dirty="0"/>
              </a:p>
            </p:txBody>
          </p:sp>
        </mc:Choice>
        <mc:Fallback xmlns="">
          <p:sp>
            <p:nvSpPr>
              <p:cNvPr id="2" name="内容占位符 1">
                <a:extLst>
                  <a:ext uri="{FF2B5EF4-FFF2-40B4-BE49-F238E27FC236}">
                    <a16:creationId xmlns:a16="http://schemas.microsoft.com/office/drawing/2014/main" id="{F7E00C50-A465-4E91-8B40-DFF9425BB204}"/>
                  </a:ext>
                </a:extLst>
              </p:cNvPr>
              <p:cNvSpPr>
                <a:spLocks noGrp="1" noRot="1" noChangeAspect="1" noMove="1" noResize="1" noEditPoints="1" noAdjustHandles="1" noChangeArrowheads="1" noChangeShapeType="1" noTextEdit="1"/>
              </p:cNvSpPr>
              <p:nvPr>
                <p:ph idx="1"/>
              </p:nvPr>
            </p:nvSpPr>
            <p:spPr>
              <a:blipFill>
                <a:blip r:embed="rId2"/>
                <a:stretch>
                  <a:fillRect l="-1217" t="-864"/>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CF79106-9BD6-4FA1-A545-A6313031F8FE}"/>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31FA008F-2F2D-4E2C-920C-4A8E5DEFFEF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02580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BA77CDE-7E45-436F-BB5D-0E5366F96D36}"/>
                  </a:ext>
                </a:extLst>
              </p:cNvPr>
              <p:cNvSpPr>
                <a:spLocks noGrp="1"/>
              </p:cNvSpPr>
              <p:nvPr>
                <p:ph idx="1"/>
              </p:nvPr>
            </p:nvSpPr>
            <p:spPr>
              <a:xfrm>
                <a:off x="838200" y="959727"/>
                <a:ext cx="10515600" cy="4938546"/>
              </a:xfrm>
            </p:spPr>
            <p:txBody>
              <a:bodyPr/>
              <a:lstStyle/>
              <a:p>
                <a:r>
                  <a:rPr lang="zh-CN" altLang="en-US" dirty="0"/>
                  <a:t>数列的极限：</a:t>
                </a:r>
                <a:endParaRPr lang="en-US" altLang="zh-CN" dirty="0"/>
              </a:p>
              <a:p>
                <a:r>
                  <a:rPr lang="zh-CN" altLang="en-US" dirty="0"/>
                  <a:t>对于一个无限长的数列</a:t>
                </a:r>
                <a14:m>
                  <m:oMath xmlns:m="http://schemas.openxmlformats.org/officeDocument/2006/math">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oMath>
                </a14:m>
                <a:r>
                  <a:rPr lang="zh-CN" altLang="en-US" dirty="0"/>
                  <a:t>来说，如果</a:t>
                </a:r>
                <a:r>
                  <a:rPr lang="zh-CN" altLang="en-US" dirty="0">
                    <a:ea typeface="思源黑体 CN Medium" panose="020B0600000000000000" pitchFamily="34" charset="-122"/>
                  </a:rPr>
                  <a:t>存在</a:t>
                </a:r>
                <a:r>
                  <a:rPr lang="zh-CN" altLang="en-US" dirty="0"/>
                  <a:t>一个常数</a:t>
                </a:r>
                <a14:m>
                  <m:oMath xmlns:m="http://schemas.openxmlformats.org/officeDocument/2006/math">
                    <m:r>
                      <a:rPr lang="en-US" altLang="zh-CN" b="0" i="1" smtClean="0">
                        <a:latin typeface="Cambria Math" panose="02040503050406030204" pitchFamily="18" charset="0"/>
                      </a:rPr>
                      <m:t>𝑐</m:t>
                    </m:r>
                  </m:oMath>
                </a14:m>
                <a:r>
                  <a:rPr lang="zh-CN" altLang="en-US" dirty="0"/>
                  <a:t>，使得</a:t>
                </a:r>
                <a:r>
                  <a:rPr lang="zh-CN" altLang="en-US" dirty="0">
                    <a:solidFill>
                      <a:srgbClr val="FFCC00"/>
                    </a:solidFill>
                  </a:rPr>
                  <a:t>对于任意的</a:t>
                </a:r>
                <a14:m>
                  <m:oMath xmlns:m="http://schemas.openxmlformats.org/officeDocument/2006/math">
                    <m:r>
                      <a:rPr lang="en-US" altLang="zh-CN" b="0" i="1" smtClean="0">
                        <a:solidFill>
                          <a:srgbClr val="FFCC00"/>
                        </a:solidFill>
                        <a:latin typeface="Cambria Math" panose="02040503050406030204" pitchFamily="18" charset="0"/>
                      </a:rPr>
                      <m:t>𝜖</m:t>
                    </m:r>
                    <m:r>
                      <a:rPr lang="en-US" altLang="zh-CN" b="0" i="1" smtClean="0">
                        <a:solidFill>
                          <a:srgbClr val="FFCC00"/>
                        </a:solidFill>
                        <a:latin typeface="Cambria Math" panose="02040503050406030204" pitchFamily="18" charset="0"/>
                      </a:rPr>
                      <m:t>&gt;0</m:t>
                    </m:r>
                    <m:r>
                      <a:rPr lang="zh-CN" altLang="en-US" i="1">
                        <a:latin typeface="Cambria Math" panose="02040503050406030204" pitchFamily="18" charset="0"/>
                      </a:rPr>
                      <m:t>，</m:t>
                    </m:r>
                  </m:oMath>
                </a14:m>
                <a:r>
                  <a:rPr lang="zh-CN" altLang="en-US" dirty="0"/>
                  <a:t>都</a:t>
                </a:r>
                <a:r>
                  <a:rPr lang="zh-CN" altLang="en-US" dirty="0">
                    <a:solidFill>
                      <a:srgbClr val="FFCC00"/>
                    </a:solidFill>
                  </a:rPr>
                  <a:t>存在一个</a:t>
                </a:r>
                <a14:m>
                  <m:oMath xmlns:m="http://schemas.openxmlformats.org/officeDocument/2006/math">
                    <m:sSub>
                      <m:sSubPr>
                        <m:ctrlPr>
                          <a:rPr lang="en-US" altLang="zh-CN" b="0" i="1" smtClean="0">
                            <a:solidFill>
                              <a:srgbClr val="FFCC00"/>
                            </a:solidFill>
                            <a:latin typeface="Cambria Math" panose="02040503050406030204" pitchFamily="18" charset="0"/>
                          </a:rPr>
                        </m:ctrlPr>
                      </m:sSubPr>
                      <m:e>
                        <m:r>
                          <a:rPr lang="en-US" altLang="zh-CN" b="0" i="1" smtClean="0">
                            <a:solidFill>
                              <a:srgbClr val="FFCC00"/>
                            </a:solidFill>
                            <a:latin typeface="Cambria Math" panose="02040503050406030204" pitchFamily="18" charset="0"/>
                          </a:rPr>
                          <m:t>𝑁</m:t>
                        </m:r>
                      </m:e>
                      <m:sub>
                        <m:r>
                          <a:rPr lang="en-US" altLang="zh-CN" b="0" i="1" smtClean="0">
                            <a:solidFill>
                              <a:srgbClr val="FFCC00"/>
                            </a:solidFill>
                            <a:latin typeface="Cambria Math" panose="02040503050406030204" pitchFamily="18" charset="0"/>
                          </a:rPr>
                          <m:t>0</m:t>
                        </m:r>
                      </m:sub>
                    </m:sSub>
                  </m:oMath>
                </a14:m>
                <a:r>
                  <a:rPr lang="zh-CN" altLang="en-US" dirty="0"/>
                  <a:t>，使得</a:t>
                </a:r>
                <a:r>
                  <a:rPr lang="zh-CN" altLang="en-US" dirty="0">
                    <a:solidFill>
                      <a:srgbClr val="FFCC00"/>
                    </a:solidFill>
                  </a:rPr>
                  <a:t>任意的</a:t>
                </a:r>
                <a14:m>
                  <m:oMath xmlns:m="http://schemas.openxmlformats.org/officeDocument/2006/math">
                    <m:r>
                      <a:rPr lang="en-US" altLang="zh-CN" b="0" i="1" smtClean="0">
                        <a:solidFill>
                          <a:srgbClr val="FFCC00"/>
                        </a:solidFill>
                        <a:latin typeface="Cambria Math" panose="02040503050406030204" pitchFamily="18" charset="0"/>
                      </a:rPr>
                      <m:t>𝑁</m:t>
                    </m:r>
                    <m:r>
                      <a:rPr lang="en-US" altLang="zh-CN" b="0" i="1" smtClean="0">
                        <a:solidFill>
                          <a:srgbClr val="FFCC00"/>
                        </a:solidFill>
                        <a:latin typeface="Cambria Math" panose="02040503050406030204" pitchFamily="18" charset="0"/>
                      </a:rPr>
                      <m:t>&gt;</m:t>
                    </m:r>
                    <m:sSub>
                      <m:sSubPr>
                        <m:ctrlPr>
                          <a:rPr lang="en-US" altLang="zh-CN" b="0" i="1" smtClean="0">
                            <a:solidFill>
                              <a:srgbClr val="FFCC00"/>
                            </a:solidFill>
                            <a:latin typeface="Cambria Math" panose="02040503050406030204" pitchFamily="18" charset="0"/>
                          </a:rPr>
                        </m:ctrlPr>
                      </m:sSubPr>
                      <m:e>
                        <m:r>
                          <a:rPr lang="en-US" altLang="zh-CN" b="0" i="1" smtClean="0">
                            <a:solidFill>
                              <a:srgbClr val="FFCC00"/>
                            </a:solidFill>
                            <a:latin typeface="Cambria Math" panose="02040503050406030204" pitchFamily="18" charset="0"/>
                          </a:rPr>
                          <m:t>𝑁</m:t>
                        </m:r>
                      </m:e>
                      <m:sub>
                        <m:r>
                          <a:rPr lang="en-US" altLang="zh-CN" b="0" i="1" smtClean="0">
                            <a:solidFill>
                              <a:srgbClr val="FFCC00"/>
                            </a:solidFill>
                            <a:latin typeface="Cambria Math" panose="02040503050406030204" pitchFamily="18" charset="0"/>
                          </a:rPr>
                          <m:t>0</m:t>
                        </m:r>
                      </m:sub>
                    </m:sSub>
                  </m:oMath>
                </a14:m>
                <a:r>
                  <a:rPr lang="zh-CN" altLang="en-US" dirty="0"/>
                  <a:t>，都</a:t>
                </a:r>
                <a14:m>
                  <m:oMath xmlns:m="http://schemas.openxmlformats.org/officeDocument/2006/math">
                    <m:d>
                      <m:dPr>
                        <m:begChr m:val="|"/>
                        <m:endChr m:val="|"/>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𝑁</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𝑐</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𝜖</m:t>
                    </m:r>
                  </m:oMath>
                </a14:m>
                <a:r>
                  <a:rPr lang="zh-CN" altLang="en-US" dirty="0"/>
                  <a:t>此时，我们把这个常数</a:t>
                </a:r>
                <a14:m>
                  <m:oMath xmlns:m="http://schemas.openxmlformats.org/officeDocument/2006/math">
                    <m:r>
                      <a:rPr lang="en-US" altLang="zh-CN" b="0" i="1" smtClean="0">
                        <a:latin typeface="Cambria Math" panose="02040503050406030204" pitchFamily="18" charset="0"/>
                      </a:rPr>
                      <m:t>𝑐</m:t>
                    </m:r>
                  </m:oMath>
                </a14:m>
                <a:r>
                  <a:rPr lang="zh-CN" altLang="en-US" dirty="0"/>
                  <a:t>称为这个数列的极限</a:t>
                </a:r>
              </a:p>
              <a:p>
                <a:endParaRPr lang="en-US" altLang="zh-CN" dirty="0"/>
              </a:p>
              <a:p>
                <a:r>
                  <a:rPr lang="zh-CN" altLang="en-US" dirty="0"/>
                  <a:t>函数的极限：</a:t>
                </a:r>
                <a:endParaRPr lang="en-US" altLang="zh-CN" dirty="0"/>
              </a:p>
              <a:p>
                <a:r>
                  <a:rPr lang="zh-CN" altLang="en-US" dirty="0"/>
                  <a:t>设</a:t>
                </a:r>
                <a14:m>
                  <m:oMath xmlns:m="http://schemas.openxmlformats.org/officeDocument/2006/math">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zh-CN" altLang="en-US" i="1">
                        <a:latin typeface="Cambria Math" panose="02040503050406030204" pitchFamily="18" charset="0"/>
                      </a:rPr>
                      <m:t>在</m:t>
                    </m:r>
                  </m:oMath>
                </a14:m>
                <a:r>
                  <a:rPr lang="en-US" altLang="zh-CN" dirty="0"/>
                  <a:t>x=c</a:t>
                </a:r>
                <a:r>
                  <a:rPr lang="zh-CN" altLang="en-US" dirty="0"/>
                  <a:t>的领域中有定义，对于</a:t>
                </a:r>
                <a:r>
                  <a:rPr lang="zh-CN" altLang="en-US" dirty="0">
                    <a:solidFill>
                      <a:srgbClr val="FFCC00"/>
                    </a:solidFill>
                  </a:rPr>
                  <a:t>任意</a:t>
                </a:r>
                <a14:m>
                  <m:oMath xmlns:m="http://schemas.openxmlformats.org/officeDocument/2006/math">
                    <m:r>
                      <a:rPr lang="zh-CN" altLang="en-US" i="1" smtClean="0">
                        <a:solidFill>
                          <a:srgbClr val="FFCC00"/>
                        </a:solidFill>
                        <a:latin typeface="Cambria Math" panose="02040503050406030204" pitchFamily="18" charset="0"/>
                      </a:rPr>
                      <m:t>𝜖</m:t>
                    </m:r>
                    <m:r>
                      <a:rPr lang="zh-CN" altLang="en-US" i="1" smtClean="0">
                        <a:solidFill>
                          <a:srgbClr val="FFCC00"/>
                        </a:solidFill>
                        <a:latin typeface="Cambria Math" panose="02040503050406030204" pitchFamily="18" charset="0"/>
                      </a:rPr>
                      <m:t>&gt;0</m:t>
                    </m:r>
                  </m:oMath>
                </a14:m>
                <a:r>
                  <a:rPr lang="zh-CN" altLang="en-US" dirty="0"/>
                  <a:t>，</a:t>
                </a:r>
                <a:r>
                  <a:rPr lang="zh-CN" altLang="en-US" dirty="0">
                    <a:solidFill>
                      <a:srgbClr val="FFCC00"/>
                    </a:solidFill>
                  </a:rPr>
                  <a:t>存在</a:t>
                </a:r>
                <a14:m>
                  <m:oMath xmlns:m="http://schemas.openxmlformats.org/officeDocument/2006/math">
                    <m:r>
                      <a:rPr lang="zh-CN" altLang="en-US" i="1" smtClean="0">
                        <a:solidFill>
                          <a:srgbClr val="FFCC00"/>
                        </a:solidFill>
                        <a:latin typeface="Cambria Math" panose="02040503050406030204" pitchFamily="18" charset="0"/>
                      </a:rPr>
                      <m:t>𝛿</m:t>
                    </m:r>
                    <m:r>
                      <a:rPr lang="zh-CN" altLang="en-US" i="1" smtClean="0">
                        <a:solidFill>
                          <a:srgbClr val="FFCC00"/>
                        </a:solidFill>
                        <a:latin typeface="Cambria Math" panose="02040503050406030204" pitchFamily="18" charset="0"/>
                      </a:rPr>
                      <m:t>&gt;0</m:t>
                    </m:r>
                    <m:r>
                      <a:rPr lang="zh-CN" altLang="en-US" i="1">
                        <a:latin typeface="Cambria Math" panose="02040503050406030204" pitchFamily="18" charset="0"/>
                      </a:rPr>
                      <m:t>使得</m:t>
                    </m:r>
                    <m:r>
                      <a:rPr lang="zh-CN" altLang="en-US" i="1" smtClean="0">
                        <a:latin typeface="Cambria Math" panose="02040503050406030204" pitchFamily="18" charset="0"/>
                      </a:rPr>
                      <m:t>对于</m:t>
                    </m:r>
                    <m:r>
                      <a:rPr lang="zh-CN" altLang="en-US" i="1" smtClean="0">
                        <a:solidFill>
                          <a:srgbClr val="FFCC00"/>
                        </a:solidFill>
                        <a:latin typeface="Cambria Math" panose="02040503050406030204" pitchFamily="18" charset="0"/>
                      </a:rPr>
                      <m:t>任意</m:t>
                    </m:r>
                    <m:d>
                      <m:dPr>
                        <m:begChr m:val="|"/>
                        <m:endChr m:val="|"/>
                        <m:ctrlPr>
                          <a:rPr lang="en-US" altLang="zh-CN" i="1" dirty="0" smtClean="0">
                            <a:solidFill>
                              <a:srgbClr val="FFCC00"/>
                            </a:solidFill>
                            <a:latin typeface="Cambria Math" panose="02040503050406030204" pitchFamily="18" charset="0"/>
                          </a:rPr>
                        </m:ctrlPr>
                      </m:dPr>
                      <m:e>
                        <m:r>
                          <a:rPr lang="en-US" altLang="zh-CN" i="1" dirty="0" smtClean="0">
                            <a:solidFill>
                              <a:srgbClr val="FFCC00"/>
                            </a:solidFill>
                            <a:latin typeface="Cambria Math" panose="02040503050406030204" pitchFamily="18" charset="0"/>
                          </a:rPr>
                          <m:t>𝑥</m:t>
                        </m:r>
                        <m:r>
                          <a:rPr lang="en-US" altLang="zh-CN" i="0" dirty="0" smtClean="0">
                            <a:solidFill>
                              <a:srgbClr val="FFCC00"/>
                            </a:solidFill>
                            <a:latin typeface="Cambria Math" panose="02040503050406030204" pitchFamily="18" charset="0"/>
                          </a:rPr>
                          <m:t>−</m:t>
                        </m:r>
                        <m:r>
                          <a:rPr lang="en-US" altLang="zh-CN" i="1" dirty="0" smtClean="0">
                            <a:solidFill>
                              <a:srgbClr val="FFCC00"/>
                            </a:solidFill>
                            <a:latin typeface="Cambria Math" panose="02040503050406030204" pitchFamily="18" charset="0"/>
                          </a:rPr>
                          <m:t>𝑐</m:t>
                        </m:r>
                      </m:e>
                    </m:d>
                    <m:r>
                      <a:rPr lang="en-US" altLang="zh-CN" i="0" dirty="0" smtClean="0">
                        <a:solidFill>
                          <a:srgbClr val="FFCC00"/>
                        </a:solidFill>
                        <a:latin typeface="Cambria Math" panose="02040503050406030204" pitchFamily="18" charset="0"/>
                      </a:rPr>
                      <m:t>&lt;</m:t>
                    </m:r>
                    <m:r>
                      <a:rPr lang="en-US" altLang="zh-CN" i="1" dirty="0" smtClean="0">
                        <a:solidFill>
                          <a:srgbClr val="FFCC00"/>
                        </a:solidFill>
                        <a:latin typeface="Cambria Math" panose="02040503050406030204" pitchFamily="18" charset="0"/>
                      </a:rPr>
                      <m:t>𝛿</m:t>
                    </m:r>
                    <m:r>
                      <a:rPr lang="zh-CN" altLang="en-US" i="1" dirty="0">
                        <a:solidFill>
                          <a:srgbClr val="FFCC00"/>
                        </a:solidFill>
                        <a:latin typeface="Cambria Math" panose="02040503050406030204" pitchFamily="18" charset="0"/>
                      </a:rPr>
                      <m:t>的</m:t>
                    </m:r>
                  </m:oMath>
                </a14:m>
                <a:r>
                  <a:rPr lang="en-US" altLang="zh-CN" dirty="0">
                    <a:solidFill>
                      <a:srgbClr val="FFCC00"/>
                    </a:solidFill>
                  </a:rPr>
                  <a:t>x</a:t>
                </a:r>
                <a:r>
                  <a:rPr lang="zh-CN" altLang="en-US" dirty="0"/>
                  <a:t>满足</a:t>
                </a:r>
                <a14:m>
                  <m:oMath xmlns:m="http://schemas.openxmlformats.org/officeDocument/2006/math">
                    <m:d>
                      <m:dPr>
                        <m:begChr m:val="|"/>
                        <m:endChr m:val="|"/>
                        <m:ctrlPr>
                          <a:rPr lang="zh-CN" altLang="en-US" i="1" smtClean="0">
                            <a:latin typeface="Cambria Math" panose="02040503050406030204" pitchFamily="18" charset="0"/>
                          </a:rPr>
                        </m:ctrlPr>
                      </m:dPr>
                      <m:e>
                        <m:r>
                          <a:rPr lang="zh-CN" altLang="en-US" i="1" smtClean="0">
                            <a:latin typeface="Cambria Math" panose="02040503050406030204" pitchFamily="18" charset="0"/>
                          </a:rPr>
                          <m:t>𝑓</m:t>
                        </m:r>
                        <m:d>
                          <m:dPr>
                            <m:ctrlPr>
                              <a:rPr lang="zh-CN" altLang="en-US" i="1" smtClean="0">
                                <a:latin typeface="Cambria Math" panose="02040503050406030204" pitchFamily="18" charset="0"/>
                              </a:rPr>
                            </m:ctrlPr>
                          </m:dPr>
                          <m:e>
                            <m:r>
                              <a:rPr lang="zh-CN" altLang="en-US" i="1" smtClean="0">
                                <a:latin typeface="Cambria Math" panose="02040503050406030204" pitchFamily="18" charset="0"/>
                              </a:rPr>
                              <m:t>𝑥</m:t>
                            </m:r>
                          </m:e>
                        </m:d>
                        <m:r>
                          <a:rPr lang="zh-CN" altLang="en-US" i="1" smtClean="0">
                            <a:latin typeface="Cambria Math" panose="02040503050406030204" pitchFamily="18" charset="0"/>
                          </a:rPr>
                          <m:t>−</m:t>
                        </m:r>
                        <m:r>
                          <a:rPr lang="zh-CN" altLang="en-US" i="1" smtClean="0">
                            <a:latin typeface="Cambria Math" panose="02040503050406030204" pitchFamily="18" charset="0"/>
                          </a:rPr>
                          <m:t>𝐿</m:t>
                        </m:r>
                      </m:e>
                    </m:d>
                    <m:r>
                      <a:rPr lang="zh-CN" altLang="en-US" i="1" smtClean="0">
                        <a:latin typeface="Cambria Math" panose="02040503050406030204" pitchFamily="18" charset="0"/>
                      </a:rPr>
                      <m:t>&lt;</m:t>
                    </m:r>
                    <m:r>
                      <a:rPr lang="zh-CN" altLang="en-US" i="1" smtClean="0">
                        <a:latin typeface="Cambria Math" panose="02040503050406030204" pitchFamily="18" charset="0"/>
                      </a:rPr>
                      <m:t>𝜖</m:t>
                    </m:r>
                  </m:oMath>
                </a14:m>
                <a:r>
                  <a:rPr lang="zh-CN" altLang="en-US" dirty="0"/>
                  <a:t>，则称</a:t>
                </a:r>
                <a14:m>
                  <m:oMath xmlns:m="http://schemas.openxmlformats.org/officeDocument/2006/math">
                    <m:func>
                      <m:funcPr>
                        <m:ctrlPr>
                          <a:rPr lang="en-US" altLang="zh-CN" i="1" smtClean="0">
                            <a:latin typeface="Cambria Math" panose="02040503050406030204" pitchFamily="18" charset="0"/>
                          </a:rPr>
                        </m:ctrlPr>
                      </m:funcPr>
                      <m:fName>
                        <m:limLow>
                          <m:limLowPr>
                            <m:ctrlPr>
                              <a:rPr lang="en-US" altLang="zh-CN" i="1" smtClean="0">
                                <a:latin typeface="Cambria Math" panose="02040503050406030204" pitchFamily="18" charset="0"/>
                              </a:rPr>
                            </m:ctrlPr>
                          </m:limLowPr>
                          <m:e>
                            <m:r>
                              <m:rPr>
                                <m:sty m:val="p"/>
                              </m:rPr>
                              <a:rPr lang="en-US" altLang="zh-CN" i="0" smtClean="0">
                                <a:latin typeface="Cambria Math" panose="02040503050406030204" pitchFamily="18" charset="0"/>
                              </a:rPr>
                              <m:t>lim</m:t>
                            </m:r>
                          </m:e>
                          <m:lim>
                            <m:r>
                              <m:rPr>
                                <m:sty m:val="p"/>
                              </m:rPr>
                              <a:rPr lang="en-US" altLang="zh-CN" i="1">
                                <a:latin typeface="Cambria Math" panose="02040503050406030204" pitchFamily="18" charset="0"/>
                              </a:rPr>
                              <m:t>x</m:t>
                            </m:r>
                            <m:r>
                              <a:rPr lang="en-US" altLang="zh-CN" b="0" i="1" smtClean="0">
                                <a:latin typeface="Cambria Math" panose="02040503050406030204" pitchFamily="18" charset="0"/>
                              </a:rPr>
                              <m:t>→</m:t>
                            </m:r>
                            <m:r>
                              <a:rPr lang="en-US" altLang="zh-CN" b="0" i="1" smtClean="0">
                                <a:latin typeface="Cambria Math" panose="02040503050406030204" pitchFamily="18" charset="0"/>
                              </a:rPr>
                              <m:t>𝑐</m:t>
                            </m:r>
                          </m:lim>
                        </m:limLow>
                      </m:fName>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𝐿</m:t>
                        </m:r>
                      </m:e>
                    </m:func>
                  </m:oMath>
                </a14:m>
                <a:endParaRPr lang="en-US" altLang="zh-CN" dirty="0"/>
              </a:p>
            </p:txBody>
          </p:sp>
        </mc:Choice>
        <mc:Fallback xmlns="">
          <p:sp>
            <p:nvSpPr>
              <p:cNvPr id="2" name="内容占位符 1">
                <a:extLst>
                  <a:ext uri="{FF2B5EF4-FFF2-40B4-BE49-F238E27FC236}">
                    <a16:creationId xmlns:a16="http://schemas.microsoft.com/office/drawing/2014/main" id="{EBA77CDE-7E45-436F-BB5D-0E5366F96D36}"/>
                  </a:ext>
                </a:extLst>
              </p:cNvPr>
              <p:cNvSpPr>
                <a:spLocks noGrp="1" noRot="1" noChangeAspect="1" noMove="1" noResize="1" noEditPoints="1" noAdjustHandles="1" noChangeArrowheads="1" noChangeShapeType="1" noTextEdit="1"/>
              </p:cNvSpPr>
              <p:nvPr>
                <p:ph idx="1"/>
              </p:nvPr>
            </p:nvSpPr>
            <p:spPr>
              <a:xfrm>
                <a:off x="838200" y="959727"/>
                <a:ext cx="10515600" cy="4938546"/>
              </a:xfrm>
              <a:blipFill>
                <a:blip r:embed="rId2"/>
                <a:stretch>
                  <a:fillRect l="-1217"/>
                </a:stretch>
              </a:blipFill>
            </p:spPr>
            <p:txBody>
              <a:bodyPr/>
              <a:lstStyle/>
              <a:p>
                <a:r>
                  <a:rPr lang="zh-CN" altLang="en-US">
                    <a:noFill/>
                  </a:rPr>
                  <a:t> </a:t>
                </a:r>
              </a:p>
            </p:txBody>
          </p:sp>
        </mc:Fallback>
      </mc:AlternateContent>
      <p:sp>
        <p:nvSpPr>
          <p:cNvPr id="3" name="内容占位符 3">
            <a:extLst>
              <a:ext uri="{FF2B5EF4-FFF2-40B4-BE49-F238E27FC236}">
                <a16:creationId xmlns:a16="http://schemas.microsoft.com/office/drawing/2014/main" id="{E0E58D49-FC42-418C-9105-F15C5CA14299}"/>
              </a:ext>
            </a:extLst>
          </p:cNvPr>
          <p:cNvSpPr>
            <a:spLocks noGrp="1"/>
          </p:cNvSpPr>
          <p:nvPr>
            <p:ph sz="quarter" idx="10"/>
          </p:nvPr>
        </p:nvSpPr>
        <p:spPr>
          <a:xfrm>
            <a:off x="838200" y="6372742"/>
            <a:ext cx="7416800" cy="254000"/>
          </a:xfrm>
        </p:spPr>
        <p:txBody>
          <a:bodyPr/>
          <a:lstStyle/>
          <a:p>
            <a:r>
              <a:rPr lang="zh-CN" altLang="en-US" dirty="0"/>
              <a:t>看看就得了</a:t>
            </a:r>
          </a:p>
        </p:txBody>
      </p:sp>
    </p:spTree>
    <p:extLst>
      <p:ext uri="{BB962C8B-B14F-4D97-AF65-F5344CB8AC3E}">
        <p14:creationId xmlns:p14="http://schemas.microsoft.com/office/powerpoint/2010/main" val="868157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D6C98E9-0204-43F8-A030-E0314D553D7C}"/>
                  </a:ext>
                </a:extLst>
              </p:cNvPr>
              <p:cNvSpPr>
                <a:spLocks noGrp="1"/>
              </p:cNvSpPr>
              <p:nvPr>
                <p:ph idx="1"/>
              </p:nvPr>
            </p:nvSpPr>
            <p:spPr/>
            <p:txBody>
              <a:bodyPr/>
              <a:lstStyle/>
              <a:p>
                <a14:m>
                  <m:oMath xmlns:m="http://schemas.openxmlformats.org/officeDocument/2006/math">
                    <m:r>
                      <a:rPr lang="zh-CN" altLang="en-US" i="1" dirty="0" smtClean="0">
                        <a:latin typeface="Cambria Math" panose="02040503050406030204" pitchFamily="18" charset="0"/>
                      </a:rPr>
                      <m:t>𝜑</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oMath>
                </a14:m>
                <a:r>
                  <a:rPr lang="zh-CN" altLang="en-US" dirty="0"/>
                  <a:t>表示小于</a:t>
                </a:r>
                <a:r>
                  <a:rPr lang="en-US" altLang="zh-CN" dirty="0"/>
                  <a:t>n</a:t>
                </a:r>
                <a:r>
                  <a:rPr lang="zh-CN" altLang="en-US" dirty="0"/>
                  <a:t>的与</a:t>
                </a:r>
                <a:r>
                  <a:rPr lang="en-US" altLang="zh-CN" dirty="0"/>
                  <a:t>n</a:t>
                </a:r>
                <a:r>
                  <a:rPr lang="zh-CN" altLang="en-US" dirty="0">
                    <a:solidFill>
                      <a:srgbClr val="FFCC00"/>
                    </a:solidFill>
                  </a:rPr>
                  <a:t>互质</a:t>
                </a:r>
                <a:r>
                  <a:rPr lang="zh-CN" altLang="en-US" dirty="0"/>
                  <a:t>的数的</a:t>
                </a:r>
                <a:r>
                  <a:rPr lang="zh-CN" altLang="en-US" dirty="0">
                    <a:solidFill>
                      <a:srgbClr val="FFCC00"/>
                    </a:solidFill>
                  </a:rPr>
                  <a:t>个数</a:t>
                </a:r>
                <a:endParaRPr lang="en-US" altLang="zh-CN" dirty="0">
                  <a:solidFill>
                    <a:srgbClr val="FFCC00"/>
                  </a:solidFill>
                </a:endParaRPr>
              </a:p>
              <a:p>
                <a:endParaRPr lang="zh-CN" altLang="en-US" dirty="0"/>
              </a:p>
            </p:txBody>
          </p:sp>
        </mc:Choice>
        <mc:Fallback xmlns="">
          <p:sp>
            <p:nvSpPr>
              <p:cNvPr id="2" name="内容占位符 1">
                <a:extLst>
                  <a:ext uri="{FF2B5EF4-FFF2-40B4-BE49-F238E27FC236}">
                    <a16:creationId xmlns:a16="http://schemas.microsoft.com/office/drawing/2014/main" id="{3D6C98E9-0204-43F8-A030-E0314D553D7C}"/>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EE1666C-EB7A-4368-A099-70673271510F}"/>
              </a:ext>
            </a:extLst>
          </p:cNvPr>
          <p:cNvSpPr>
            <a:spLocks noGrp="1"/>
          </p:cNvSpPr>
          <p:nvPr>
            <p:ph type="ctrTitle"/>
          </p:nvPr>
        </p:nvSpPr>
        <p:spPr/>
        <p:txBody>
          <a:bodyPr/>
          <a:lstStyle/>
          <a:p>
            <a:r>
              <a:rPr lang="zh-CN" altLang="en-US" dirty="0"/>
              <a:t>欧拉函数</a:t>
            </a:r>
          </a:p>
        </p:txBody>
      </p:sp>
      <p:sp>
        <p:nvSpPr>
          <p:cNvPr id="4" name="内容占位符 3">
            <a:extLst>
              <a:ext uri="{FF2B5EF4-FFF2-40B4-BE49-F238E27FC236}">
                <a16:creationId xmlns:a16="http://schemas.microsoft.com/office/drawing/2014/main" id="{ED069766-0FCE-4779-BBF1-C85E9121BA0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31798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7E00C50-A465-4E91-8B40-DFF9425BB204}"/>
                  </a:ext>
                </a:extLst>
              </p:cNvPr>
              <p:cNvSpPr>
                <a:spLocks noGrp="1"/>
              </p:cNvSpPr>
              <p:nvPr>
                <p:ph idx="1"/>
              </p:nvPr>
            </p:nvSpPr>
            <p:spPr/>
            <p:txBody>
              <a:bodyPr/>
              <a:lstStyle/>
              <a:p>
                <a14:m>
                  <m:oMath xmlns:m="http://schemas.openxmlformats.org/officeDocument/2006/math">
                    <m:r>
                      <a:rPr lang="en-US" altLang="zh-CN" i="1" smtClean="0">
                        <a:latin typeface="Cambria Math" panose="02040503050406030204" pitchFamily="18" charset="0"/>
                      </a:rPr>
                      <m:t>𝐹</m:t>
                    </m:r>
                    <m:d>
                      <m:dPr>
                        <m:ctrlPr>
                          <a:rPr lang="en-US" altLang="zh-CN" i="1">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𝑘</m:t>
                            </m:r>
                          </m:sup>
                        </m:sSubSup>
                      </m:e>
                    </m:d>
                  </m:oMath>
                </a14:m>
                <a:r>
                  <a:rPr lang="en-US" altLang="zh-CN" dirty="0"/>
                  <a:t>= </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0</m:t>
                        </m:r>
                      </m:sub>
                    </m:sSub>
                    <m:d>
                      <m:dPr>
                        <m:ctrlPr>
                          <a:rPr lang="en-US" altLang="zh-CN" i="1">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𝑛</m:t>
                                </m:r>
                              </m:num>
                              <m:den>
                                <m:r>
                                  <a:rPr lang="en-US" altLang="zh-CN" b="0" i="1" smtClean="0">
                                    <a:latin typeface="Cambria Math" panose="02040503050406030204" pitchFamily="18" charset="0"/>
                                  </a:rPr>
                                  <m:t>2</m:t>
                                </m:r>
                              </m:den>
                            </m:f>
                          </m:sub>
                          <m:sup>
                            <m:r>
                              <a:rPr lang="en-US" altLang="zh-CN" i="1">
                                <a:latin typeface="Cambria Math" panose="02040503050406030204" pitchFamily="18" charset="0"/>
                              </a:rPr>
                              <m:t>𝑘</m:t>
                            </m:r>
                          </m:sup>
                        </m:sSubSup>
                      </m:e>
                    </m:d>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𝑘</m:t>
                        </m:r>
                      </m:sup>
                    </m:sSubSup>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1</m:t>
                        </m:r>
                      </m:sub>
                    </m:sSub>
                    <m:d>
                      <m:dPr>
                        <m:ctrlPr>
                          <a:rPr lang="en-US" altLang="zh-CN" i="1">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𝑛</m:t>
                                </m:r>
                              </m:num>
                              <m:den>
                                <m:r>
                                  <a:rPr lang="en-US" altLang="zh-CN" b="0" i="1" smtClean="0">
                                    <a:latin typeface="Cambria Math" panose="02040503050406030204" pitchFamily="18" charset="0"/>
                                  </a:rPr>
                                  <m:t>2</m:t>
                                </m:r>
                              </m:den>
                            </m:f>
                          </m:sub>
                          <m:sup>
                            <m:r>
                              <a:rPr lang="en-US" altLang="zh-CN" i="1">
                                <a:latin typeface="Cambria Math" panose="02040503050406030204" pitchFamily="18" charset="0"/>
                              </a:rPr>
                              <m:t>𝑘</m:t>
                            </m:r>
                          </m:sup>
                        </m:sSubSup>
                      </m:e>
                    </m:d>
                  </m:oMath>
                </a14:m>
                <a:endParaRPr lang="en-US" altLang="zh-CN" dirty="0"/>
              </a:p>
              <a:p>
                <a:r>
                  <a:rPr lang="zh-CN" altLang="en-US" dirty="0"/>
                  <a:t>求得</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0</m:t>
                        </m:r>
                      </m:sub>
                    </m:sSub>
                    <m:d>
                      <m:dPr>
                        <m:ctrlPr>
                          <a:rPr lang="en-US" altLang="zh-CN" i="1">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2</m:t>
                                </m:r>
                              </m:den>
                            </m:f>
                          </m:sub>
                          <m:sup>
                            <m:r>
                              <a:rPr lang="en-US" altLang="zh-CN" i="1">
                                <a:latin typeface="Cambria Math" panose="02040503050406030204" pitchFamily="18" charset="0"/>
                              </a:rPr>
                              <m:t>𝑘</m:t>
                            </m:r>
                          </m:sup>
                        </m:sSubSup>
                      </m:e>
                    </m:d>
                    <m:r>
                      <a:rPr lang="zh-CN" altLang="en-US" i="1">
                        <a:latin typeface="Cambria Math" panose="02040503050406030204" pitchFamily="18" charset="0"/>
                      </a:rPr>
                      <m:t>和</m:t>
                    </m:r>
                    <m:sSub>
                      <m:sSubPr>
                        <m:ctrlPr>
                          <a:rPr lang="en-US"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1</m:t>
                        </m:r>
                      </m:sub>
                    </m:sSub>
                    <m:d>
                      <m:dPr>
                        <m:ctrlPr>
                          <a:rPr lang="en-US" altLang="zh-CN" i="1">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2</m:t>
                                </m:r>
                              </m:den>
                            </m:f>
                          </m:sub>
                          <m:sup>
                            <m:r>
                              <a:rPr lang="en-US" altLang="zh-CN" i="1">
                                <a:latin typeface="Cambria Math" panose="02040503050406030204" pitchFamily="18" charset="0"/>
                              </a:rPr>
                              <m:t>𝑘</m:t>
                            </m:r>
                          </m:sup>
                        </m:sSubSup>
                      </m:e>
                    </m:d>
                    <m:r>
                      <a:rPr lang="zh-CN" altLang="en-US" i="1" smtClean="0">
                        <a:solidFill>
                          <a:srgbClr val="FFC000"/>
                        </a:solidFill>
                        <a:latin typeface="Cambria Math" panose="02040503050406030204" pitchFamily="18" charset="0"/>
                      </a:rPr>
                      <m:t>两个</m:t>
                    </m:r>
                  </m:oMath>
                </a14:m>
                <a:r>
                  <a:rPr lang="zh-CN" altLang="en-US" dirty="0">
                    <a:solidFill>
                      <a:srgbClr val="FFC000"/>
                    </a:solidFill>
                  </a:rPr>
                  <a:t>复数</a:t>
                </a:r>
                <a:r>
                  <a:rPr lang="en-US" altLang="zh-CN" dirty="0">
                    <a:solidFill>
                      <a:srgbClr val="FFC000"/>
                    </a:solidFill>
                  </a:rPr>
                  <a:t>(</a:t>
                </a:r>
                <a:r>
                  <a:rPr lang="zh-CN" altLang="en-US" dirty="0">
                    <a:solidFill>
                      <a:srgbClr val="FFC000"/>
                    </a:solidFill>
                  </a:rPr>
                  <a:t>不是多项式</a:t>
                </a:r>
                <a:r>
                  <a:rPr lang="en-US" altLang="zh-CN" dirty="0">
                    <a:solidFill>
                      <a:srgbClr val="FFC000"/>
                    </a:solidFill>
                  </a:rPr>
                  <a:t>)</a:t>
                </a:r>
                <a:r>
                  <a:rPr lang="zh-CN" altLang="en-US" dirty="0"/>
                  <a:t>即可算得</a:t>
                </a:r>
                <a14:m>
                  <m:oMath xmlns:m="http://schemas.openxmlformats.org/officeDocument/2006/math">
                    <m:r>
                      <a:rPr lang="en-US" altLang="zh-CN" i="1">
                        <a:latin typeface="Cambria Math" panose="02040503050406030204" pitchFamily="18" charset="0"/>
                      </a:rPr>
                      <m:t>𝐹</m:t>
                    </m:r>
                    <m:d>
                      <m:dPr>
                        <m:ctrlPr>
                          <a:rPr lang="en-US" altLang="zh-CN" i="1">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𝑛</m:t>
                            </m:r>
                          </m:sub>
                          <m:sup>
                            <m:r>
                              <a:rPr lang="en-US" altLang="zh-CN" i="1">
                                <a:latin typeface="Cambria Math" panose="02040503050406030204" pitchFamily="18" charset="0"/>
                              </a:rPr>
                              <m:t>𝑘</m:t>
                            </m:r>
                          </m:sup>
                        </m:sSubSup>
                      </m:e>
                    </m:d>
                  </m:oMath>
                </a14:m>
                <a:r>
                  <a:rPr lang="zh-CN" altLang="en-US" dirty="0"/>
                  <a:t>这个</a:t>
                </a:r>
                <a:r>
                  <a:rPr lang="zh-CN" altLang="en-US" dirty="0">
                    <a:solidFill>
                      <a:srgbClr val="FFC000"/>
                    </a:solidFill>
                  </a:rPr>
                  <a:t>复数</a:t>
                </a:r>
                <a:endParaRPr lang="en-US" altLang="zh-CN" dirty="0">
                  <a:solidFill>
                    <a:srgbClr val="FFC000"/>
                  </a:solidFill>
                </a:endParaRPr>
              </a:p>
              <a:p>
                <a:r>
                  <a:rPr lang="zh-CN" altLang="en-US" dirty="0">
                    <a:solidFill>
                      <a:schemeClr val="bg1"/>
                    </a:solidFill>
                  </a:rPr>
                  <a:t>如何计算</a:t>
                </a:r>
                <a14:m>
                  <m:oMath xmlns:m="http://schemas.openxmlformats.org/officeDocument/2006/math">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𝐹</m:t>
                        </m:r>
                      </m:e>
                      <m:sub>
                        <m:r>
                          <a:rPr lang="en-US" altLang="zh-CN" i="1">
                            <a:solidFill>
                              <a:schemeClr val="bg1"/>
                            </a:solidFill>
                            <a:latin typeface="Cambria Math" panose="02040503050406030204" pitchFamily="18" charset="0"/>
                          </a:rPr>
                          <m:t>0</m:t>
                        </m:r>
                      </m:sub>
                    </m:sSub>
                    <m:d>
                      <m:dPr>
                        <m:ctrlPr>
                          <a:rPr lang="en-US" altLang="zh-CN" i="1">
                            <a:solidFill>
                              <a:schemeClr val="bg1"/>
                            </a:solidFill>
                            <a:latin typeface="Cambria Math" panose="02040503050406030204" pitchFamily="18" charset="0"/>
                          </a:rPr>
                        </m:ctrlPr>
                      </m:dPr>
                      <m:e>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𝑛</m:t>
                                </m:r>
                              </m:num>
                              <m:den>
                                <m:r>
                                  <a:rPr lang="en-US" altLang="zh-CN" i="1">
                                    <a:solidFill>
                                      <a:schemeClr val="bg1"/>
                                    </a:solidFill>
                                    <a:latin typeface="Cambria Math" panose="02040503050406030204" pitchFamily="18" charset="0"/>
                                  </a:rPr>
                                  <m:t>2</m:t>
                                </m:r>
                              </m:den>
                            </m:f>
                          </m:sub>
                          <m:sup>
                            <m:r>
                              <a:rPr lang="en-US" altLang="zh-CN" i="1">
                                <a:solidFill>
                                  <a:schemeClr val="bg1"/>
                                </a:solidFill>
                                <a:latin typeface="Cambria Math" panose="02040503050406030204" pitchFamily="18" charset="0"/>
                              </a:rPr>
                              <m:t>𝑘</m:t>
                            </m:r>
                          </m:sup>
                        </m:sSubSup>
                      </m:e>
                    </m:d>
                  </m:oMath>
                </a14:m>
                <a:r>
                  <a:rPr lang="zh-CN" altLang="en-US" dirty="0">
                    <a:solidFill>
                      <a:schemeClr val="bg1"/>
                    </a:solidFill>
                  </a:rPr>
                  <a:t>和</a:t>
                </a:r>
                <a14:m>
                  <m:oMath xmlns:m="http://schemas.openxmlformats.org/officeDocument/2006/math">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𝐹</m:t>
                        </m:r>
                      </m:e>
                      <m:sub>
                        <m:r>
                          <a:rPr lang="en-US" altLang="zh-CN" i="1">
                            <a:solidFill>
                              <a:schemeClr val="bg1"/>
                            </a:solidFill>
                            <a:latin typeface="Cambria Math" panose="02040503050406030204" pitchFamily="18" charset="0"/>
                          </a:rPr>
                          <m:t>1</m:t>
                        </m:r>
                      </m:sub>
                    </m:sSub>
                    <m:d>
                      <m:dPr>
                        <m:ctrlPr>
                          <a:rPr lang="en-US" altLang="zh-CN" i="1">
                            <a:solidFill>
                              <a:schemeClr val="bg1"/>
                            </a:solidFill>
                            <a:latin typeface="Cambria Math" panose="02040503050406030204" pitchFamily="18" charset="0"/>
                          </a:rPr>
                        </m:ctrlPr>
                      </m:dPr>
                      <m:e>
                        <m:sSubSup>
                          <m:sSubSupPr>
                            <m:ctrlPr>
                              <a:rPr lang="en-US" altLang="zh-CN" i="1">
                                <a:solidFill>
                                  <a:schemeClr val="bg1"/>
                                </a:solidFill>
                                <a:latin typeface="Cambria Math" panose="02040503050406030204" pitchFamily="18" charset="0"/>
                              </a:rPr>
                            </m:ctrlPr>
                          </m:sSubSupPr>
                          <m:e>
                            <m:r>
                              <a:rPr lang="en-US" altLang="zh-CN" i="1">
                                <a:solidFill>
                                  <a:schemeClr val="bg1"/>
                                </a:solidFill>
                                <a:latin typeface="Cambria Math" panose="02040503050406030204" pitchFamily="18" charset="0"/>
                              </a:rPr>
                              <m:t>𝑤</m:t>
                            </m:r>
                          </m:e>
                          <m:sub>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𝑛</m:t>
                                </m:r>
                              </m:num>
                              <m:den>
                                <m:r>
                                  <a:rPr lang="en-US" altLang="zh-CN" i="1">
                                    <a:solidFill>
                                      <a:schemeClr val="bg1"/>
                                    </a:solidFill>
                                    <a:latin typeface="Cambria Math" panose="02040503050406030204" pitchFamily="18" charset="0"/>
                                  </a:rPr>
                                  <m:t>2</m:t>
                                </m:r>
                              </m:den>
                            </m:f>
                          </m:sub>
                          <m:sup>
                            <m:r>
                              <a:rPr lang="en-US" altLang="zh-CN" i="1">
                                <a:solidFill>
                                  <a:schemeClr val="bg1"/>
                                </a:solidFill>
                                <a:latin typeface="Cambria Math" panose="02040503050406030204" pitchFamily="18" charset="0"/>
                              </a:rPr>
                              <m:t>𝑘</m:t>
                            </m:r>
                          </m:sup>
                        </m:sSubSup>
                      </m:e>
                    </m:d>
                  </m:oMath>
                </a14:m>
                <a:r>
                  <a:rPr lang="zh-CN" altLang="en-US" dirty="0">
                    <a:solidFill>
                      <a:schemeClr val="bg1"/>
                    </a:solidFill>
                  </a:rPr>
                  <a:t>？它们也是多项式求值，递归求解即可</a:t>
                </a:r>
              </a:p>
            </p:txBody>
          </p:sp>
        </mc:Choice>
        <mc:Fallback xmlns="">
          <p:sp>
            <p:nvSpPr>
              <p:cNvPr id="2" name="内容占位符 1">
                <a:extLst>
                  <a:ext uri="{FF2B5EF4-FFF2-40B4-BE49-F238E27FC236}">
                    <a16:creationId xmlns:a16="http://schemas.microsoft.com/office/drawing/2014/main" id="{F7E00C50-A465-4E91-8B40-DFF9425BB204}"/>
                  </a:ext>
                </a:extLst>
              </p:cNvPr>
              <p:cNvSpPr>
                <a:spLocks noGrp="1" noRot="1" noChangeAspect="1" noMove="1" noResize="1" noEditPoints="1" noAdjustHandles="1" noChangeArrowheads="1" noChangeShapeType="1" noTextEdit="1"/>
              </p:cNvSpPr>
              <p:nvPr>
                <p:ph idx="1"/>
              </p:nvPr>
            </p:nvSpPr>
            <p:spPr>
              <a:blipFill>
                <a:blip r:embed="rId2"/>
                <a:stretch>
                  <a:fillRect l="-1217" r="-5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CF79106-9BD6-4FA1-A545-A6313031F8FE}"/>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31FA008F-2F2D-4E2C-920C-4A8E5DEFFEF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703486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13814E3-1CD4-4F4B-9245-044530373055}"/>
                  </a:ext>
                </a:extLst>
              </p:cNvPr>
              <p:cNvSpPr>
                <a:spLocks noGrp="1"/>
              </p:cNvSpPr>
              <p:nvPr>
                <p:ph idx="1"/>
              </p:nvPr>
            </p:nvSpPr>
            <p:spPr>
              <a:xfrm>
                <a:off x="1178733" y="2174359"/>
                <a:ext cx="7416800" cy="797441"/>
              </a:xfrm>
            </p:spPr>
            <p:txBody>
              <a:bodyPr>
                <a:normAutofit fontScale="85000" lnSpcReduction="10000"/>
              </a:bodyPr>
              <a:lstStyle/>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0</m:t>
                          </m:r>
                        </m:e>
                      </m:d>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4</m:t>
                          </m:r>
                        </m:sub>
                        <m:sup>
                          <m:r>
                            <a:rPr lang="en-US" altLang="zh-CN" b="0" i="1" smtClean="0">
                              <a:latin typeface="Cambria Math" panose="02040503050406030204" pitchFamily="18" charset="0"/>
                            </a:rPr>
                            <m:t>0</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4</m:t>
                          </m:r>
                        </m:sub>
                        <m:sup>
                          <m:r>
                            <a:rPr lang="en-US" altLang="zh-CN" b="0" i="1" smtClean="0">
                              <a:latin typeface="Cambria Math" panose="02040503050406030204" pitchFamily="18" charset="0"/>
                            </a:rPr>
                            <m:t>1</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e>
                      </m:d>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4</m:t>
                          </m:r>
                        </m:sub>
                        <m:sup>
                          <m:r>
                            <a:rPr lang="en-US" altLang="zh-CN" b="0" i="1" smtClean="0">
                              <a:latin typeface="Cambria Math" panose="02040503050406030204" pitchFamily="18" charset="0"/>
                            </a:rPr>
                            <m:t>2</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3</m:t>
                          </m:r>
                        </m:e>
                      </m:d>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4</m:t>
                          </m:r>
                        </m:sub>
                        <m:sup>
                          <m:r>
                            <a:rPr lang="en-US" altLang="zh-CN" b="0" i="1" smtClean="0">
                              <a:latin typeface="Cambria Math" panose="02040503050406030204" pitchFamily="18" charset="0"/>
                            </a:rPr>
                            <m:t>3</m:t>
                          </m:r>
                        </m:sup>
                      </m:sSubSup>
                    </m:oMath>
                  </m:oMathPara>
                </a14:m>
                <a:endParaRPr lang="zh-CN" altLang="en-US" dirty="0"/>
              </a:p>
            </p:txBody>
          </p:sp>
        </mc:Choice>
        <mc:Fallback xmlns="">
          <p:sp>
            <p:nvSpPr>
              <p:cNvPr id="2" name="内容占位符 1">
                <a:extLst>
                  <a:ext uri="{FF2B5EF4-FFF2-40B4-BE49-F238E27FC236}">
                    <a16:creationId xmlns:a16="http://schemas.microsoft.com/office/drawing/2014/main" id="{C13814E3-1CD4-4F4B-9245-044530373055}"/>
                  </a:ext>
                </a:extLst>
              </p:cNvPr>
              <p:cNvSpPr>
                <a:spLocks noGrp="1" noRot="1" noChangeAspect="1" noMove="1" noResize="1" noEditPoints="1" noAdjustHandles="1" noChangeArrowheads="1" noChangeShapeType="1" noTextEdit="1"/>
              </p:cNvSpPr>
              <p:nvPr>
                <p:ph idx="1"/>
              </p:nvPr>
            </p:nvSpPr>
            <p:spPr>
              <a:xfrm>
                <a:off x="1178733" y="2174359"/>
                <a:ext cx="7416800" cy="797441"/>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FE9C4F3-49CD-4C49-9B3C-41B0B61FED8E}"/>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0F1D4EF9-BC8E-4D93-BE38-F48E999A1FD9}"/>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00B1BA2F-6E6D-44CC-8B1D-9B33E812BFF2}"/>
                  </a:ext>
                </a:extLst>
              </p:cNvPr>
              <p:cNvSpPr txBox="1">
                <a:spLocks/>
              </p:cNvSpPr>
              <p:nvPr/>
            </p:nvSpPr>
            <p:spPr>
              <a:xfrm>
                <a:off x="2118537" y="3093336"/>
                <a:ext cx="6583326" cy="797441"/>
              </a:xfrm>
              <a:prstGeom prst="rect">
                <a:avLst/>
              </a:prstGeom>
            </p:spPr>
            <p:txBody>
              <a:bodyPr vert="horz" lIns="91440" tIns="45720" rIns="91440" bIns="45720" rtlCol="0" anchor="ctr">
                <a:normAutofit fontScale="85000" lnSpcReduction="100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r>
                        <a:rPr lang="en-US" altLang="zh-CN" i="1" smtClean="0">
                          <a:latin typeface="Cambria Math" panose="02040503050406030204" pitchFamily="18" charset="0"/>
                        </a:rPr>
                        <m:t>𝑓</m:t>
                      </m:r>
                      <m:d>
                        <m:dPr>
                          <m:begChr m:val="["/>
                          <m:endChr m:val="]"/>
                          <m:ctrlPr>
                            <a:rPr lang="en-US" altLang="zh-CN" i="1" smtClean="0">
                              <a:latin typeface="Cambria Math" panose="02040503050406030204" pitchFamily="18" charset="0"/>
                            </a:rPr>
                          </m:ctrlPr>
                        </m:dPr>
                        <m:e>
                          <m:r>
                            <a:rPr lang="en-US" altLang="zh-CN" i="1" smtClean="0">
                              <a:latin typeface="Cambria Math" panose="02040503050406030204" pitchFamily="18" charset="0"/>
                            </a:rPr>
                            <m:t>0</m:t>
                          </m:r>
                        </m:e>
                      </m:d>
                      <m:r>
                        <a:rPr lang="en-US" altLang="zh-CN" i="1" smtClean="0">
                          <a:latin typeface="Cambria Math" panose="02040503050406030204" pitchFamily="18" charset="0"/>
                        </a:rPr>
                        <m:t>∗</m:t>
                      </m:r>
                      <m:sSubSup>
                        <m:sSubSupPr>
                          <m:ctrlPr>
                            <a:rPr lang="en-US" altLang="zh-CN" i="1" smtClean="0">
                              <a:latin typeface="Cambria Math" panose="02040503050406030204" pitchFamily="18" charset="0"/>
                            </a:rPr>
                          </m:ctrlPr>
                        </m:sSubSupPr>
                        <m:e>
                          <m:r>
                            <a:rPr lang="en-US" altLang="zh-CN" i="1" smtClean="0">
                              <a:latin typeface="Cambria Math" panose="02040503050406030204" pitchFamily="18" charset="0"/>
                            </a:rPr>
                            <m:t>𝑤</m:t>
                          </m:r>
                        </m:e>
                        <m:sub>
                          <m:r>
                            <a:rPr lang="en-US" altLang="zh-CN" b="0" i="1" smtClean="0">
                              <a:latin typeface="Cambria Math" panose="02040503050406030204" pitchFamily="18" charset="0"/>
                            </a:rPr>
                            <m:t>2</m:t>
                          </m:r>
                        </m:sub>
                        <m:sup>
                          <m:r>
                            <a:rPr lang="en-US" altLang="zh-CN" i="1" smtClean="0">
                              <a:latin typeface="Cambria Math" panose="02040503050406030204" pitchFamily="18" charset="0"/>
                            </a:rPr>
                            <m:t>0</m:t>
                          </m:r>
                        </m:sup>
                      </m:sSubSup>
                      <m:r>
                        <a:rPr lang="en-US" altLang="zh-CN" i="1">
                          <a:latin typeface="Cambria Math" panose="02040503050406030204" pitchFamily="18" charset="0"/>
                        </a:rPr>
                        <m:t>+</m:t>
                      </m:r>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2</m:t>
                          </m:r>
                        </m:e>
                      </m:d>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b="0" i="1" smtClean="0">
                              <a:latin typeface="Cambria Math" panose="02040503050406030204" pitchFamily="18" charset="0"/>
                            </a:rPr>
                            <m:t>2</m:t>
                          </m:r>
                        </m:sub>
                        <m:sup>
                          <m:r>
                            <a:rPr lang="en-US" altLang="zh-CN" b="0" i="1" smtClean="0">
                              <a:latin typeface="Cambria Math" panose="02040503050406030204" pitchFamily="18" charset="0"/>
                            </a:rPr>
                            <m:t>1</m:t>
                          </m:r>
                        </m:sup>
                      </m:sSubSup>
                      <m:r>
                        <a:rPr lang="en-US" altLang="zh-CN" b="0" i="1" smtClean="0">
                          <a:latin typeface="Cambria Math" panose="02040503050406030204" pitchFamily="18" charset="0"/>
                        </a:rPr>
                        <m:t>     </m:t>
                      </m:r>
                      <m:r>
                        <a:rPr lang="en-US" altLang="zh-CN" i="1" smtClean="0">
                          <a:latin typeface="Cambria Math" panose="02040503050406030204" pitchFamily="18" charset="0"/>
                        </a:rPr>
                        <m:t>𝑓</m:t>
                      </m:r>
                      <m:d>
                        <m:dPr>
                          <m:begChr m:val="["/>
                          <m:endChr m:val="]"/>
                          <m:ctrlPr>
                            <a:rPr lang="en-US" altLang="zh-CN" i="1" smtClean="0">
                              <a:latin typeface="Cambria Math" panose="02040503050406030204" pitchFamily="18" charset="0"/>
                            </a:rPr>
                          </m:ctrlPr>
                        </m:dPr>
                        <m:e>
                          <m:r>
                            <a:rPr lang="en-US" altLang="zh-CN" i="1" smtClean="0">
                              <a:latin typeface="Cambria Math" panose="02040503050406030204" pitchFamily="18" charset="0"/>
                            </a:rPr>
                            <m:t>1</m:t>
                          </m:r>
                        </m:e>
                      </m:d>
                      <m:r>
                        <a:rPr lang="en-US" altLang="zh-CN" i="1" smtClean="0">
                          <a:latin typeface="Cambria Math" panose="02040503050406030204" pitchFamily="18" charset="0"/>
                        </a:rPr>
                        <m:t>∗</m:t>
                      </m:r>
                      <m:sSubSup>
                        <m:sSubSupPr>
                          <m:ctrlPr>
                            <a:rPr lang="en-US" altLang="zh-CN" i="1" smtClean="0">
                              <a:latin typeface="Cambria Math" panose="02040503050406030204" pitchFamily="18" charset="0"/>
                            </a:rPr>
                          </m:ctrlPr>
                        </m:sSubSupPr>
                        <m:e>
                          <m:r>
                            <a:rPr lang="en-US" altLang="zh-CN" i="1" smtClean="0">
                              <a:latin typeface="Cambria Math" panose="02040503050406030204" pitchFamily="18" charset="0"/>
                            </a:rPr>
                            <m:t>𝑤</m:t>
                          </m:r>
                        </m:e>
                        <m:sub>
                          <m:r>
                            <a:rPr lang="en-US" altLang="zh-CN" b="0" i="1" smtClean="0">
                              <a:latin typeface="Cambria Math" panose="02040503050406030204" pitchFamily="18" charset="0"/>
                            </a:rPr>
                            <m:t>2</m:t>
                          </m:r>
                        </m:sub>
                        <m:sup>
                          <m:r>
                            <a:rPr lang="en-US" altLang="zh-CN" b="0" i="1" smtClean="0">
                              <a:latin typeface="Cambria Math" panose="02040503050406030204" pitchFamily="18" charset="0"/>
                            </a:rPr>
                            <m:t>0</m:t>
                          </m:r>
                        </m:sup>
                      </m:sSubSup>
                      <m:r>
                        <a:rPr lang="en-US" altLang="zh-CN" i="1" smtClean="0">
                          <a:latin typeface="Cambria Math" panose="02040503050406030204" pitchFamily="18" charset="0"/>
                        </a:rPr>
                        <m:t>+</m:t>
                      </m:r>
                      <m:r>
                        <a:rPr lang="en-US" altLang="zh-CN" i="1" smtClean="0">
                          <a:latin typeface="Cambria Math" panose="02040503050406030204" pitchFamily="18" charset="0"/>
                        </a:rPr>
                        <m:t>𝑓</m:t>
                      </m:r>
                      <m:d>
                        <m:dPr>
                          <m:begChr m:val="["/>
                          <m:endChr m:val="]"/>
                          <m:ctrlPr>
                            <a:rPr lang="en-US" altLang="zh-CN" i="1" smtClean="0">
                              <a:latin typeface="Cambria Math" panose="02040503050406030204" pitchFamily="18" charset="0"/>
                            </a:rPr>
                          </m:ctrlPr>
                        </m:dPr>
                        <m:e>
                          <m:r>
                            <a:rPr lang="en-US" altLang="zh-CN" i="1" smtClean="0">
                              <a:latin typeface="Cambria Math" panose="02040503050406030204" pitchFamily="18" charset="0"/>
                            </a:rPr>
                            <m:t>3</m:t>
                          </m:r>
                        </m:e>
                      </m:d>
                      <m:r>
                        <a:rPr lang="en-US" altLang="zh-CN" i="1" smtClean="0">
                          <a:latin typeface="Cambria Math" panose="02040503050406030204" pitchFamily="18" charset="0"/>
                        </a:rPr>
                        <m:t>∗</m:t>
                      </m:r>
                      <m:sSubSup>
                        <m:sSubSupPr>
                          <m:ctrlPr>
                            <a:rPr lang="en-US" altLang="zh-CN" i="1" smtClean="0">
                              <a:latin typeface="Cambria Math" panose="02040503050406030204" pitchFamily="18" charset="0"/>
                            </a:rPr>
                          </m:ctrlPr>
                        </m:sSubSupPr>
                        <m:e>
                          <m:r>
                            <a:rPr lang="en-US" altLang="zh-CN" i="1" smtClean="0">
                              <a:latin typeface="Cambria Math" panose="02040503050406030204" pitchFamily="18" charset="0"/>
                            </a:rPr>
                            <m:t>𝑤</m:t>
                          </m:r>
                        </m:e>
                        <m:sub>
                          <m:r>
                            <a:rPr lang="en-US" altLang="zh-CN" b="0" i="1" smtClean="0">
                              <a:latin typeface="Cambria Math" panose="02040503050406030204" pitchFamily="18" charset="0"/>
                            </a:rPr>
                            <m:t>2</m:t>
                          </m:r>
                        </m:sub>
                        <m:sup>
                          <m:r>
                            <a:rPr lang="en-US" altLang="zh-CN" b="0" i="1" smtClean="0">
                              <a:latin typeface="Cambria Math" panose="02040503050406030204" pitchFamily="18" charset="0"/>
                            </a:rPr>
                            <m:t>1</m:t>
                          </m:r>
                        </m:sup>
                      </m:sSubSup>
                    </m:oMath>
                  </m:oMathPara>
                </a14:m>
                <a:endParaRPr lang="zh-CN" altLang="en-US" dirty="0"/>
              </a:p>
            </p:txBody>
          </p:sp>
        </mc:Choice>
        <mc:Fallback xmlns="">
          <p:sp>
            <p:nvSpPr>
              <p:cNvPr id="5" name="内容占位符 1">
                <a:extLst>
                  <a:ext uri="{FF2B5EF4-FFF2-40B4-BE49-F238E27FC236}">
                    <a16:creationId xmlns:a16="http://schemas.microsoft.com/office/drawing/2014/main" id="{00B1BA2F-6E6D-44CC-8B1D-9B33E812BFF2}"/>
                  </a:ext>
                </a:extLst>
              </p:cNvPr>
              <p:cNvSpPr txBox="1">
                <a:spLocks noRot="1" noChangeAspect="1" noMove="1" noResize="1" noEditPoints="1" noAdjustHandles="1" noChangeArrowheads="1" noChangeShapeType="1" noTextEdit="1"/>
              </p:cNvSpPr>
              <p:nvPr/>
            </p:nvSpPr>
            <p:spPr>
              <a:xfrm>
                <a:off x="2118537" y="3093336"/>
                <a:ext cx="6583326" cy="797441"/>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内容占位符 1">
                <a:extLst>
                  <a:ext uri="{FF2B5EF4-FFF2-40B4-BE49-F238E27FC236}">
                    <a16:creationId xmlns:a16="http://schemas.microsoft.com/office/drawing/2014/main" id="{23778CED-80E5-41D4-AD24-F4A21DF3925B}"/>
                  </a:ext>
                </a:extLst>
              </p:cNvPr>
              <p:cNvSpPr txBox="1">
                <a:spLocks/>
              </p:cNvSpPr>
              <p:nvPr/>
            </p:nvSpPr>
            <p:spPr>
              <a:xfrm>
                <a:off x="2118537" y="4316080"/>
                <a:ext cx="6583326" cy="797441"/>
              </a:xfrm>
              <a:prstGeom prst="rect">
                <a:avLst/>
              </a:prstGeom>
            </p:spPr>
            <p:txBody>
              <a:bodyPr vert="horz" lIns="91440" tIns="45720" rIns="91440" bIns="45720" rtlCol="0" anchor="ctr">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r>
                        <a:rPr lang="en-US" altLang="zh-CN" i="1" smtClean="0">
                          <a:latin typeface="Cambria Math" panose="02040503050406030204" pitchFamily="18" charset="0"/>
                        </a:rPr>
                        <m:t>𝑓</m:t>
                      </m:r>
                      <m:d>
                        <m:dPr>
                          <m:begChr m:val="["/>
                          <m:endChr m:val="]"/>
                          <m:ctrlPr>
                            <a:rPr lang="en-US" altLang="zh-CN" i="1" smtClean="0">
                              <a:latin typeface="Cambria Math" panose="02040503050406030204" pitchFamily="18" charset="0"/>
                            </a:rPr>
                          </m:ctrlPr>
                        </m:dPr>
                        <m:e>
                          <m:r>
                            <a:rPr lang="en-US" altLang="zh-CN" i="1" smtClean="0">
                              <a:latin typeface="Cambria Math" panose="02040503050406030204" pitchFamily="18" charset="0"/>
                            </a:rPr>
                            <m:t>0</m:t>
                          </m:r>
                        </m:e>
                      </m:d>
                      <m:r>
                        <a:rPr lang="en-US" altLang="zh-CN" i="1" smtClean="0">
                          <a:latin typeface="Cambria Math" panose="02040503050406030204" pitchFamily="18" charset="0"/>
                        </a:rPr>
                        <m:t>∗</m:t>
                      </m:r>
                      <m:sSubSup>
                        <m:sSubSupPr>
                          <m:ctrlPr>
                            <a:rPr lang="en-US" altLang="zh-CN" i="1" smtClean="0">
                              <a:latin typeface="Cambria Math" panose="02040503050406030204" pitchFamily="18" charset="0"/>
                            </a:rPr>
                          </m:ctrlPr>
                        </m:sSubSupPr>
                        <m:e>
                          <m:r>
                            <a:rPr lang="en-US" altLang="zh-CN" i="1" smtClean="0">
                              <a:latin typeface="Cambria Math" panose="02040503050406030204" pitchFamily="18" charset="0"/>
                            </a:rPr>
                            <m:t>𝑤</m:t>
                          </m:r>
                        </m:e>
                        <m:sub>
                          <m:r>
                            <a:rPr lang="en-US" altLang="zh-CN" b="0" i="1" smtClean="0">
                              <a:latin typeface="Cambria Math" panose="02040503050406030204" pitchFamily="18" charset="0"/>
                            </a:rPr>
                            <m:t>1</m:t>
                          </m:r>
                        </m:sub>
                        <m:sup>
                          <m:r>
                            <a:rPr lang="en-US" altLang="zh-CN" i="1" smtClean="0">
                              <a:latin typeface="Cambria Math" panose="02040503050406030204" pitchFamily="18" charset="0"/>
                            </a:rPr>
                            <m:t>0</m:t>
                          </m:r>
                        </m:sup>
                      </m:sSubSup>
                      <m:r>
                        <a:rPr lang="en-US" altLang="zh-CN" b="0" i="1" smtClean="0">
                          <a:latin typeface="Cambria Math" panose="02040503050406030204" pitchFamily="18" charset="0"/>
                        </a:rPr>
                        <m:t>    </m:t>
                      </m:r>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2</m:t>
                          </m:r>
                        </m:e>
                      </m:d>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b="0" i="1" smtClean="0">
                              <a:latin typeface="Cambria Math" panose="02040503050406030204" pitchFamily="18" charset="0"/>
                            </a:rPr>
                            <m:t>1</m:t>
                          </m:r>
                        </m:sub>
                        <m:sup>
                          <m:r>
                            <a:rPr lang="en-US" altLang="zh-CN" b="0" i="1" smtClean="0">
                              <a:latin typeface="Cambria Math" panose="02040503050406030204" pitchFamily="18" charset="0"/>
                            </a:rPr>
                            <m:t>0</m:t>
                          </m:r>
                        </m:sup>
                      </m:sSubSup>
                      <m:r>
                        <a:rPr lang="en-US" altLang="zh-CN" b="0" i="1" smtClean="0">
                          <a:latin typeface="Cambria Math" panose="02040503050406030204" pitchFamily="18" charset="0"/>
                        </a:rPr>
                        <m:t>     </m:t>
                      </m:r>
                      <m:r>
                        <a:rPr lang="en-US" altLang="zh-CN" i="1" smtClean="0">
                          <a:latin typeface="Cambria Math" panose="02040503050406030204" pitchFamily="18" charset="0"/>
                        </a:rPr>
                        <m:t>𝑓</m:t>
                      </m:r>
                      <m:d>
                        <m:dPr>
                          <m:begChr m:val="["/>
                          <m:endChr m:val="]"/>
                          <m:ctrlPr>
                            <a:rPr lang="en-US" altLang="zh-CN" i="1" smtClean="0">
                              <a:latin typeface="Cambria Math" panose="02040503050406030204" pitchFamily="18" charset="0"/>
                            </a:rPr>
                          </m:ctrlPr>
                        </m:dPr>
                        <m:e>
                          <m:r>
                            <a:rPr lang="en-US" altLang="zh-CN" i="1" smtClean="0">
                              <a:latin typeface="Cambria Math" panose="02040503050406030204" pitchFamily="18" charset="0"/>
                            </a:rPr>
                            <m:t>1</m:t>
                          </m:r>
                        </m:e>
                      </m:d>
                      <m:r>
                        <a:rPr lang="en-US" altLang="zh-CN" i="1" smtClean="0">
                          <a:latin typeface="Cambria Math" panose="02040503050406030204" pitchFamily="18" charset="0"/>
                        </a:rPr>
                        <m:t>∗</m:t>
                      </m:r>
                      <m:sSubSup>
                        <m:sSubSupPr>
                          <m:ctrlPr>
                            <a:rPr lang="en-US" altLang="zh-CN" i="1" smtClean="0">
                              <a:latin typeface="Cambria Math" panose="02040503050406030204" pitchFamily="18" charset="0"/>
                            </a:rPr>
                          </m:ctrlPr>
                        </m:sSubSupPr>
                        <m:e>
                          <m:r>
                            <a:rPr lang="en-US" altLang="zh-CN" i="1" smtClean="0">
                              <a:latin typeface="Cambria Math" panose="02040503050406030204" pitchFamily="18" charset="0"/>
                            </a:rPr>
                            <m:t>𝑤</m:t>
                          </m:r>
                        </m:e>
                        <m:sub>
                          <m:r>
                            <a:rPr lang="en-US" altLang="zh-CN" b="0" i="1" smtClean="0">
                              <a:latin typeface="Cambria Math" panose="02040503050406030204" pitchFamily="18" charset="0"/>
                            </a:rPr>
                            <m:t>1</m:t>
                          </m:r>
                        </m:sub>
                        <m:sup>
                          <m:r>
                            <a:rPr lang="en-US" altLang="zh-CN" b="0" i="1" smtClean="0">
                              <a:latin typeface="Cambria Math" panose="02040503050406030204" pitchFamily="18" charset="0"/>
                            </a:rPr>
                            <m:t>0</m:t>
                          </m:r>
                        </m:sup>
                      </m:sSubSup>
                      <m:r>
                        <a:rPr lang="en-US" altLang="zh-CN" b="0" i="1" smtClean="0">
                          <a:latin typeface="Cambria Math" panose="02040503050406030204" pitchFamily="18" charset="0"/>
                        </a:rPr>
                        <m:t>    </m:t>
                      </m:r>
                      <m:r>
                        <a:rPr lang="en-US" altLang="zh-CN" i="1" smtClean="0">
                          <a:latin typeface="Cambria Math" panose="02040503050406030204" pitchFamily="18" charset="0"/>
                        </a:rPr>
                        <m:t>𝑓</m:t>
                      </m:r>
                      <m:d>
                        <m:dPr>
                          <m:begChr m:val="["/>
                          <m:endChr m:val="]"/>
                          <m:ctrlPr>
                            <a:rPr lang="en-US" altLang="zh-CN" i="1" smtClean="0">
                              <a:latin typeface="Cambria Math" panose="02040503050406030204" pitchFamily="18" charset="0"/>
                            </a:rPr>
                          </m:ctrlPr>
                        </m:dPr>
                        <m:e>
                          <m:r>
                            <a:rPr lang="en-US" altLang="zh-CN" i="1" smtClean="0">
                              <a:latin typeface="Cambria Math" panose="02040503050406030204" pitchFamily="18" charset="0"/>
                            </a:rPr>
                            <m:t>3</m:t>
                          </m:r>
                        </m:e>
                      </m:d>
                      <m:r>
                        <a:rPr lang="en-US" altLang="zh-CN" i="1" smtClean="0">
                          <a:latin typeface="Cambria Math" panose="02040503050406030204" pitchFamily="18" charset="0"/>
                        </a:rPr>
                        <m:t>∗</m:t>
                      </m:r>
                      <m:sSubSup>
                        <m:sSubSupPr>
                          <m:ctrlPr>
                            <a:rPr lang="en-US" altLang="zh-CN" i="1" smtClean="0">
                              <a:latin typeface="Cambria Math" panose="02040503050406030204" pitchFamily="18" charset="0"/>
                            </a:rPr>
                          </m:ctrlPr>
                        </m:sSubSupPr>
                        <m:e>
                          <m:r>
                            <a:rPr lang="en-US" altLang="zh-CN" i="1" smtClean="0">
                              <a:latin typeface="Cambria Math" panose="02040503050406030204" pitchFamily="18" charset="0"/>
                            </a:rPr>
                            <m:t>𝑤</m:t>
                          </m:r>
                        </m:e>
                        <m:sub>
                          <m:r>
                            <a:rPr lang="en-US" altLang="zh-CN" b="0" i="1" smtClean="0">
                              <a:latin typeface="Cambria Math" panose="02040503050406030204" pitchFamily="18" charset="0"/>
                            </a:rPr>
                            <m:t>1</m:t>
                          </m:r>
                        </m:sub>
                        <m:sup>
                          <m:r>
                            <a:rPr lang="en-US" altLang="zh-CN" b="0" i="1" smtClean="0">
                              <a:latin typeface="Cambria Math" panose="02040503050406030204" pitchFamily="18" charset="0"/>
                            </a:rPr>
                            <m:t>0</m:t>
                          </m:r>
                        </m:sup>
                      </m:sSubSup>
                    </m:oMath>
                  </m:oMathPara>
                </a14:m>
                <a:endParaRPr lang="zh-CN" altLang="en-US" dirty="0"/>
              </a:p>
            </p:txBody>
          </p:sp>
        </mc:Choice>
        <mc:Fallback xmlns="">
          <p:sp>
            <p:nvSpPr>
              <p:cNvPr id="6" name="内容占位符 1">
                <a:extLst>
                  <a:ext uri="{FF2B5EF4-FFF2-40B4-BE49-F238E27FC236}">
                    <a16:creationId xmlns:a16="http://schemas.microsoft.com/office/drawing/2014/main" id="{23778CED-80E5-41D4-AD24-F4A21DF3925B}"/>
                  </a:ext>
                </a:extLst>
              </p:cNvPr>
              <p:cNvSpPr txBox="1">
                <a:spLocks noRot="1" noChangeAspect="1" noMove="1" noResize="1" noEditPoints="1" noAdjustHandles="1" noChangeArrowheads="1" noChangeShapeType="1" noTextEdit="1"/>
              </p:cNvSpPr>
              <p:nvPr/>
            </p:nvSpPr>
            <p:spPr>
              <a:xfrm>
                <a:off x="2118537" y="4316080"/>
                <a:ext cx="6583326" cy="797441"/>
              </a:xfrm>
              <a:prstGeom prst="rect">
                <a:avLst/>
              </a:prstGeom>
              <a:blipFill>
                <a:blip r:embed="rId4"/>
                <a:stretch>
                  <a:fillRect/>
                </a:stretch>
              </a:blipFill>
            </p:spPr>
            <p:txBody>
              <a:bodyPr/>
              <a:lstStyle/>
              <a:p>
                <a:r>
                  <a:rPr lang="zh-CN" altLang="en-US">
                    <a:noFill/>
                  </a:rPr>
                  <a:t> </a:t>
                </a:r>
              </a:p>
            </p:txBody>
          </p:sp>
        </mc:Fallback>
      </mc:AlternateContent>
      <p:cxnSp>
        <p:nvCxnSpPr>
          <p:cNvPr id="8" name="直接连接符 7">
            <a:extLst>
              <a:ext uri="{FF2B5EF4-FFF2-40B4-BE49-F238E27FC236}">
                <a16:creationId xmlns:a16="http://schemas.microsoft.com/office/drawing/2014/main" id="{5D0066B6-9C14-41AA-A129-478C034BA316}"/>
              </a:ext>
            </a:extLst>
          </p:cNvPr>
          <p:cNvCxnSpPr>
            <a:cxnSpLocks/>
            <a:endCxn id="6" idx="2"/>
          </p:cNvCxnSpPr>
          <p:nvPr/>
        </p:nvCxnSpPr>
        <p:spPr>
          <a:xfrm>
            <a:off x="5410200" y="3296093"/>
            <a:ext cx="0" cy="1817428"/>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 name="直接连接符 8">
            <a:extLst>
              <a:ext uri="{FF2B5EF4-FFF2-40B4-BE49-F238E27FC236}">
                <a16:creationId xmlns:a16="http://schemas.microsoft.com/office/drawing/2014/main" id="{9B9B44ED-671F-48D2-AADB-D0E943080619}"/>
              </a:ext>
            </a:extLst>
          </p:cNvPr>
          <p:cNvCxnSpPr>
            <a:cxnSpLocks/>
          </p:cNvCxnSpPr>
          <p:nvPr/>
        </p:nvCxnSpPr>
        <p:spPr>
          <a:xfrm>
            <a:off x="3744432" y="4465674"/>
            <a:ext cx="0" cy="647847"/>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直接连接符 11">
            <a:extLst>
              <a:ext uri="{FF2B5EF4-FFF2-40B4-BE49-F238E27FC236}">
                <a16:creationId xmlns:a16="http://schemas.microsoft.com/office/drawing/2014/main" id="{E81938DE-6F12-4AA3-8CE0-BE0BD47CFC88}"/>
              </a:ext>
            </a:extLst>
          </p:cNvPr>
          <p:cNvCxnSpPr>
            <a:cxnSpLocks/>
          </p:cNvCxnSpPr>
          <p:nvPr/>
        </p:nvCxnSpPr>
        <p:spPr>
          <a:xfrm>
            <a:off x="7107864" y="4465674"/>
            <a:ext cx="0" cy="623333"/>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063327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13814E3-1CD4-4F4B-9245-044530373055}"/>
                  </a:ext>
                </a:extLst>
              </p:cNvPr>
              <p:cNvSpPr>
                <a:spLocks noGrp="1"/>
              </p:cNvSpPr>
              <p:nvPr>
                <p:ph idx="1"/>
              </p:nvPr>
            </p:nvSpPr>
            <p:spPr>
              <a:xfrm>
                <a:off x="1406156" y="2215412"/>
                <a:ext cx="7652784" cy="526312"/>
              </a:xfrm>
            </p:spPr>
            <p:txBody>
              <a:bodyPr>
                <a:noAutofit/>
              </a:bodyPr>
              <a:lstStyle/>
              <a:p>
                <a:pPr/>
                <a14:m>
                  <m:oMathPara xmlns:m="http://schemas.openxmlformats.org/officeDocument/2006/math">
                    <m:oMathParaPr>
                      <m:jc m:val="centerGroup"/>
                    </m:oMathParaPr>
                    <m:oMath xmlns:m="http://schemas.openxmlformats.org/officeDocument/2006/math">
                      <m:r>
                        <a:rPr lang="en-US" altLang="zh-CN" sz="3200" b="0" i="1" smtClean="0">
                          <a:latin typeface="Cambria Math" panose="02040503050406030204" pitchFamily="18" charset="0"/>
                        </a:rPr>
                        <m:t>𝐹</m:t>
                      </m:r>
                      <m:d>
                        <m:dPr>
                          <m:ctrlPr>
                            <a:rPr lang="en-US" altLang="zh-CN" sz="3200" b="0" i="1" smtClean="0">
                              <a:latin typeface="Cambria Math" panose="02040503050406030204" pitchFamily="18" charset="0"/>
                            </a:rPr>
                          </m:ctrlPr>
                        </m:dPr>
                        <m:e>
                          <m:sSubSup>
                            <m:sSubSupPr>
                              <m:ctrlPr>
                                <a:rPr lang="en-US" altLang="zh-CN" sz="3200" b="0" i="1" smtClean="0">
                                  <a:latin typeface="Cambria Math" panose="02040503050406030204" pitchFamily="18" charset="0"/>
                                </a:rPr>
                              </m:ctrlPr>
                            </m:sSubSupPr>
                            <m:e>
                              <m:r>
                                <a:rPr lang="en-US" altLang="zh-CN" sz="3200" b="0" i="1" smtClean="0">
                                  <a:latin typeface="Cambria Math" panose="02040503050406030204" pitchFamily="18" charset="0"/>
                                </a:rPr>
                                <m:t>𝑤</m:t>
                              </m:r>
                            </m:e>
                            <m:sub>
                              <m:r>
                                <a:rPr lang="en-US" altLang="zh-CN" sz="3200" b="0" i="1" smtClean="0">
                                  <a:latin typeface="Cambria Math" panose="02040503050406030204" pitchFamily="18" charset="0"/>
                                </a:rPr>
                                <m:t>4</m:t>
                              </m:r>
                            </m:sub>
                            <m:sup>
                              <m:r>
                                <a:rPr lang="en-US" altLang="zh-CN" sz="3200" b="0" i="1" smtClean="0">
                                  <a:latin typeface="Cambria Math" panose="02040503050406030204" pitchFamily="18" charset="0"/>
                                </a:rPr>
                                <m:t>0</m:t>
                              </m:r>
                            </m:sup>
                          </m:sSubSup>
                        </m:e>
                      </m:d>
                      <m:r>
                        <a:rPr lang="en-US" altLang="zh-CN" sz="3200" b="0" i="1" smtClean="0">
                          <a:latin typeface="Cambria Math" panose="02040503050406030204" pitchFamily="18" charset="0"/>
                        </a:rPr>
                        <m:t>    </m:t>
                      </m:r>
                      <m:r>
                        <a:rPr lang="en-US" altLang="zh-CN" sz="3200" b="0" i="1" smtClean="0">
                          <a:latin typeface="Cambria Math" panose="02040503050406030204" pitchFamily="18" charset="0"/>
                        </a:rPr>
                        <m:t>𝐹</m:t>
                      </m:r>
                      <m:d>
                        <m:dPr>
                          <m:ctrlPr>
                            <a:rPr lang="en-US" altLang="zh-CN" sz="3200" b="0" i="1" smtClean="0">
                              <a:latin typeface="Cambria Math" panose="02040503050406030204" pitchFamily="18" charset="0"/>
                            </a:rPr>
                          </m:ctrlPr>
                        </m:dPr>
                        <m:e>
                          <m:sSubSup>
                            <m:sSubSupPr>
                              <m:ctrlPr>
                                <a:rPr lang="en-US" altLang="zh-CN" sz="3200" b="0" i="1" smtClean="0">
                                  <a:latin typeface="Cambria Math" panose="02040503050406030204" pitchFamily="18" charset="0"/>
                                </a:rPr>
                              </m:ctrlPr>
                            </m:sSubSupPr>
                            <m:e>
                              <m:r>
                                <a:rPr lang="en-US" altLang="zh-CN" sz="3200" b="0" i="1" smtClean="0">
                                  <a:latin typeface="Cambria Math" panose="02040503050406030204" pitchFamily="18" charset="0"/>
                                </a:rPr>
                                <m:t>𝑤</m:t>
                              </m:r>
                            </m:e>
                            <m:sub>
                              <m:r>
                                <a:rPr lang="en-US" altLang="zh-CN" sz="3200" b="0" i="1" smtClean="0">
                                  <a:latin typeface="Cambria Math" panose="02040503050406030204" pitchFamily="18" charset="0"/>
                                </a:rPr>
                                <m:t>4</m:t>
                              </m:r>
                            </m:sub>
                            <m:sup>
                              <m:r>
                                <a:rPr lang="en-US" altLang="zh-CN" sz="3200" b="0" i="1" smtClean="0">
                                  <a:latin typeface="Cambria Math" panose="02040503050406030204" pitchFamily="18" charset="0"/>
                                </a:rPr>
                                <m:t>1</m:t>
                              </m:r>
                            </m:sup>
                          </m:sSubSup>
                        </m:e>
                      </m:d>
                      <m:r>
                        <a:rPr lang="en-US" altLang="zh-CN" sz="3200" b="0" i="1" smtClean="0">
                          <a:latin typeface="Cambria Math" panose="02040503050406030204" pitchFamily="18" charset="0"/>
                        </a:rPr>
                        <m:t>    </m:t>
                      </m:r>
                      <m:r>
                        <a:rPr lang="en-US" altLang="zh-CN" sz="3200" b="0" i="1" smtClean="0">
                          <a:latin typeface="Cambria Math" panose="02040503050406030204" pitchFamily="18" charset="0"/>
                        </a:rPr>
                        <m:t>𝐹</m:t>
                      </m:r>
                      <m:d>
                        <m:dPr>
                          <m:ctrlPr>
                            <a:rPr lang="en-US" altLang="zh-CN" sz="3200" b="0" i="1" smtClean="0">
                              <a:latin typeface="Cambria Math" panose="02040503050406030204" pitchFamily="18" charset="0"/>
                            </a:rPr>
                          </m:ctrlPr>
                        </m:dPr>
                        <m:e>
                          <m:sSubSup>
                            <m:sSubSupPr>
                              <m:ctrlPr>
                                <a:rPr lang="en-US" altLang="zh-CN" sz="3200" b="0" i="1" smtClean="0">
                                  <a:latin typeface="Cambria Math" panose="02040503050406030204" pitchFamily="18" charset="0"/>
                                </a:rPr>
                              </m:ctrlPr>
                            </m:sSubSupPr>
                            <m:e>
                              <m:r>
                                <a:rPr lang="en-US" altLang="zh-CN" sz="3200" b="0" i="1" smtClean="0">
                                  <a:latin typeface="Cambria Math" panose="02040503050406030204" pitchFamily="18" charset="0"/>
                                </a:rPr>
                                <m:t>𝑤</m:t>
                              </m:r>
                            </m:e>
                            <m:sub>
                              <m:r>
                                <a:rPr lang="en-US" altLang="zh-CN" sz="3200" b="0" i="1" smtClean="0">
                                  <a:latin typeface="Cambria Math" panose="02040503050406030204" pitchFamily="18" charset="0"/>
                                </a:rPr>
                                <m:t>4</m:t>
                              </m:r>
                            </m:sub>
                            <m:sup>
                              <m:r>
                                <a:rPr lang="en-US" altLang="zh-CN" sz="3200" b="0" i="1" smtClean="0">
                                  <a:latin typeface="Cambria Math" panose="02040503050406030204" pitchFamily="18" charset="0"/>
                                </a:rPr>
                                <m:t>2</m:t>
                              </m:r>
                            </m:sup>
                          </m:sSubSup>
                        </m:e>
                      </m:d>
                      <m:r>
                        <a:rPr lang="en-US" altLang="zh-CN" sz="3200" b="0" i="1" smtClean="0">
                          <a:latin typeface="Cambria Math" panose="02040503050406030204" pitchFamily="18" charset="0"/>
                        </a:rPr>
                        <m:t>    </m:t>
                      </m:r>
                      <m:r>
                        <a:rPr lang="en-US" altLang="zh-CN" sz="3200" b="0" i="1" smtClean="0">
                          <a:latin typeface="Cambria Math" panose="02040503050406030204" pitchFamily="18" charset="0"/>
                        </a:rPr>
                        <m:t>𝐹</m:t>
                      </m:r>
                      <m:r>
                        <a:rPr lang="en-US" altLang="zh-CN" sz="3200" b="0" i="1" smtClean="0">
                          <a:latin typeface="Cambria Math" panose="02040503050406030204" pitchFamily="18" charset="0"/>
                        </a:rPr>
                        <m:t>(</m:t>
                      </m:r>
                      <m:sSubSup>
                        <m:sSubSupPr>
                          <m:ctrlPr>
                            <a:rPr lang="en-US" altLang="zh-CN" sz="3200" b="0" i="1" smtClean="0">
                              <a:latin typeface="Cambria Math" panose="02040503050406030204" pitchFamily="18" charset="0"/>
                            </a:rPr>
                          </m:ctrlPr>
                        </m:sSubSupPr>
                        <m:e>
                          <m:r>
                            <a:rPr lang="en-US" altLang="zh-CN" sz="3200" b="0" i="1" smtClean="0">
                              <a:latin typeface="Cambria Math" panose="02040503050406030204" pitchFamily="18" charset="0"/>
                            </a:rPr>
                            <m:t>𝑤</m:t>
                          </m:r>
                        </m:e>
                        <m:sub>
                          <m:r>
                            <a:rPr lang="en-US" altLang="zh-CN" sz="3200" b="0" i="1" smtClean="0">
                              <a:latin typeface="Cambria Math" panose="02040503050406030204" pitchFamily="18" charset="0"/>
                            </a:rPr>
                            <m:t>4</m:t>
                          </m:r>
                        </m:sub>
                        <m:sup>
                          <m:r>
                            <a:rPr lang="en-US" altLang="zh-CN" sz="3200" b="0" i="1" smtClean="0">
                              <a:latin typeface="Cambria Math" panose="02040503050406030204" pitchFamily="18" charset="0"/>
                            </a:rPr>
                            <m:t>3</m:t>
                          </m:r>
                        </m:sup>
                      </m:sSubSup>
                      <m:r>
                        <a:rPr lang="en-US" altLang="zh-CN" sz="3200" b="0" i="1" smtClean="0">
                          <a:latin typeface="Cambria Math" panose="02040503050406030204" pitchFamily="18" charset="0"/>
                        </a:rPr>
                        <m:t>)</m:t>
                      </m:r>
                    </m:oMath>
                  </m:oMathPara>
                </a14:m>
                <a:endParaRPr lang="zh-CN" altLang="en-US" sz="3200" dirty="0"/>
              </a:p>
            </p:txBody>
          </p:sp>
        </mc:Choice>
        <mc:Fallback xmlns="">
          <p:sp>
            <p:nvSpPr>
              <p:cNvPr id="2" name="内容占位符 1">
                <a:extLst>
                  <a:ext uri="{FF2B5EF4-FFF2-40B4-BE49-F238E27FC236}">
                    <a16:creationId xmlns:a16="http://schemas.microsoft.com/office/drawing/2014/main" id="{C13814E3-1CD4-4F4B-9245-044530373055}"/>
                  </a:ext>
                </a:extLst>
              </p:cNvPr>
              <p:cNvSpPr>
                <a:spLocks noGrp="1" noRot="1" noChangeAspect="1" noMove="1" noResize="1" noEditPoints="1" noAdjustHandles="1" noChangeArrowheads="1" noChangeShapeType="1" noTextEdit="1"/>
              </p:cNvSpPr>
              <p:nvPr>
                <p:ph idx="1"/>
              </p:nvPr>
            </p:nvSpPr>
            <p:spPr>
              <a:xfrm>
                <a:off x="1406156" y="2215412"/>
                <a:ext cx="7652784" cy="526312"/>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FE9C4F3-49CD-4C49-9B3C-41B0B61FED8E}"/>
              </a:ext>
            </a:extLst>
          </p:cNvPr>
          <p:cNvSpPr>
            <a:spLocks noGrp="1"/>
          </p:cNvSpPr>
          <p:nvPr>
            <p:ph type="ctrTitle"/>
          </p:nvPr>
        </p:nvSpPr>
        <p:spPr/>
        <p:txBody>
          <a:bodyPr/>
          <a:lstStyle/>
          <a:p>
            <a:r>
              <a:rPr lang="zh-CN" altLang="en-US" dirty="0"/>
              <a:t>分治对资源的重复利用</a:t>
            </a:r>
          </a:p>
        </p:txBody>
      </p:sp>
      <p:sp>
        <p:nvSpPr>
          <p:cNvPr id="4" name="内容占位符 3">
            <a:extLst>
              <a:ext uri="{FF2B5EF4-FFF2-40B4-BE49-F238E27FC236}">
                <a16:creationId xmlns:a16="http://schemas.microsoft.com/office/drawing/2014/main" id="{0F1D4EF9-BC8E-4D93-BE38-F48E999A1FD9}"/>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10" name="内容占位符 1">
                <a:extLst>
                  <a:ext uri="{FF2B5EF4-FFF2-40B4-BE49-F238E27FC236}">
                    <a16:creationId xmlns:a16="http://schemas.microsoft.com/office/drawing/2014/main" id="{12198B29-AA62-433D-8DB9-E37C746DAAEC}"/>
                  </a:ext>
                </a:extLst>
              </p:cNvPr>
              <p:cNvSpPr txBox="1">
                <a:spLocks/>
              </p:cNvSpPr>
              <p:nvPr/>
            </p:nvSpPr>
            <p:spPr>
              <a:xfrm>
                <a:off x="1406156" y="3574903"/>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i="1" smtClean="0">
                                  <a:latin typeface="Cambria Math" panose="02040503050406030204" pitchFamily="18" charset="0"/>
                                </a:rPr>
                                <m:t>1</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b="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m:t>
                          </m:r>
                        </m:sub>
                      </m:sSub>
                      <m:r>
                        <a:rPr lang="en-US" altLang="zh-CN" sz="3200" i="1" smtClean="0">
                          <a:latin typeface="Cambria Math" panose="02040503050406030204" pitchFamily="18" charset="0"/>
                        </a:rPr>
                        <m:t>(</m:t>
                      </m:r>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b="0" i="1" smtClean="0">
                              <a:latin typeface="Cambria Math" panose="02040503050406030204" pitchFamily="18" charset="0"/>
                            </a:rPr>
                            <m:t>1</m:t>
                          </m:r>
                        </m:sup>
                      </m:sSubSup>
                      <m:r>
                        <a:rPr lang="en-US" altLang="zh-CN" sz="3200" i="1" smtClean="0">
                          <a:latin typeface="Cambria Math" panose="02040503050406030204" pitchFamily="18" charset="0"/>
                        </a:rPr>
                        <m:t>)</m:t>
                      </m:r>
                    </m:oMath>
                  </m:oMathPara>
                </a14:m>
                <a:endParaRPr lang="zh-CN" altLang="en-US" sz="3200" dirty="0"/>
              </a:p>
            </p:txBody>
          </p:sp>
        </mc:Choice>
        <mc:Fallback xmlns="">
          <p:sp>
            <p:nvSpPr>
              <p:cNvPr id="10" name="内容占位符 1">
                <a:extLst>
                  <a:ext uri="{FF2B5EF4-FFF2-40B4-BE49-F238E27FC236}">
                    <a16:creationId xmlns:a16="http://schemas.microsoft.com/office/drawing/2014/main" id="{12198B29-AA62-433D-8DB9-E37C746DAAEC}"/>
                  </a:ext>
                </a:extLst>
              </p:cNvPr>
              <p:cNvSpPr txBox="1">
                <a:spLocks noRot="1" noChangeAspect="1" noMove="1" noResize="1" noEditPoints="1" noAdjustHandles="1" noChangeArrowheads="1" noChangeShapeType="1" noTextEdit="1"/>
              </p:cNvSpPr>
              <p:nvPr/>
            </p:nvSpPr>
            <p:spPr>
              <a:xfrm>
                <a:off x="1406156" y="3574903"/>
                <a:ext cx="7652784" cy="526312"/>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内容占位符 1">
                <a:extLst>
                  <a:ext uri="{FF2B5EF4-FFF2-40B4-BE49-F238E27FC236}">
                    <a16:creationId xmlns:a16="http://schemas.microsoft.com/office/drawing/2014/main" id="{CA917C76-026E-4DA0-8D94-DDF3FAE8799C}"/>
                  </a:ext>
                </a:extLst>
              </p:cNvPr>
              <p:cNvSpPr txBox="1">
                <a:spLocks/>
              </p:cNvSpPr>
              <p:nvPr/>
            </p:nvSpPr>
            <p:spPr>
              <a:xfrm>
                <a:off x="1406156" y="2781151"/>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2</m:t>
                              </m:r>
                            </m:sub>
                            <m:sup>
                              <m:r>
                                <a:rPr lang="en-US" altLang="zh-CN" sz="1800" i="1" smtClean="0">
                                  <a:latin typeface="Cambria Math" panose="02040503050406030204" pitchFamily="18" charset="0"/>
                                </a:rPr>
                                <m:t>0</m:t>
                              </m:r>
                            </m:sup>
                          </m:sSubSup>
                        </m:e>
                      </m:d>
                      <m:sSub>
                        <m:sSubPr>
                          <m:ctrlPr>
                            <a:rPr lang="en-US" altLang="zh-CN" sz="1800" i="1">
                              <a:latin typeface="Cambria Math" panose="02040503050406030204" pitchFamily="18" charset="0"/>
                            </a:rPr>
                          </m:ctrlPr>
                        </m:sSubPr>
                        <m:e>
                          <m:r>
                            <a:rPr lang="en-US" altLang="zh-CN" sz="1800" b="0" i="1" smtClean="0">
                              <a:latin typeface="Cambria Math" panose="02040503050406030204" pitchFamily="18" charset="0"/>
                            </a:rPr>
                            <m:t>,</m:t>
                          </m:r>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i="1">
                                  <a:latin typeface="Cambria Math" panose="02040503050406030204" pitchFamily="18" charset="0"/>
                                </a:rPr>
                                <m:t>2</m:t>
                              </m:r>
                            </m:sub>
                            <m:sup>
                              <m:r>
                                <a:rPr lang="en-US" altLang="zh-CN" sz="1800" i="1">
                                  <a:latin typeface="Cambria Math" panose="02040503050406030204" pitchFamily="18" charset="0"/>
                                </a:rPr>
                                <m:t>0</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2</m:t>
                              </m:r>
                            </m:sub>
                            <m:sup>
                              <m:r>
                                <a:rPr lang="en-US" altLang="zh-CN" sz="1800" i="1" smtClean="0">
                                  <a:latin typeface="Cambria Math" panose="02040503050406030204" pitchFamily="18" charset="0"/>
                                </a:rPr>
                                <m:t>1</m:t>
                              </m:r>
                            </m:sup>
                          </m:sSubSup>
                        </m:e>
                      </m:d>
                      <m:r>
                        <a:rPr lang="en-US" altLang="zh-CN" sz="1800" b="0" i="1" smtClean="0">
                          <a:latin typeface="Cambria Math" panose="02040503050406030204" pitchFamily="18" charset="0"/>
                        </a:rPr>
                        <m:t>,</m:t>
                      </m:r>
                      <m:sSub>
                        <m:sSubPr>
                          <m:ctrlPr>
                            <a:rPr lang="en-US" altLang="zh-CN" sz="1800" b="0" i="1" smtClean="0">
                              <a:latin typeface="Cambria Math" panose="02040503050406030204" pitchFamily="18" charset="0"/>
                            </a:rPr>
                          </m:ctrlPr>
                        </m:sSubPr>
                        <m:e>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i="1">
                                  <a:latin typeface="Cambria Math" panose="02040503050406030204" pitchFamily="18" charset="0"/>
                                </a:rPr>
                                <m:t>2</m:t>
                              </m:r>
                            </m:sub>
                            <m:sup>
                              <m:r>
                                <a:rPr lang="en-US" altLang="zh-CN" sz="1800" b="0" i="1" smtClean="0">
                                  <a:latin typeface="Cambria Math" panose="02040503050406030204" pitchFamily="18" charset="0"/>
                                </a:rPr>
                                <m:t>1</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2</m:t>
                              </m:r>
                            </m:sub>
                            <m:sup>
                              <m:r>
                                <a:rPr lang="en-US" altLang="zh-CN" sz="1800" b="0" i="1" smtClean="0">
                                  <a:latin typeface="Cambria Math" panose="02040503050406030204" pitchFamily="18" charset="0"/>
                                </a:rPr>
                                <m:t>2</m:t>
                              </m:r>
                            </m:sup>
                          </m:sSubSup>
                        </m:e>
                      </m:d>
                      <m:r>
                        <a:rPr lang="en-US" altLang="zh-CN" sz="1800" b="0" i="1" smtClean="0">
                          <a:latin typeface="Cambria Math" panose="02040503050406030204" pitchFamily="18" charset="0"/>
                        </a:rPr>
                        <m:t>,</m:t>
                      </m:r>
                      <m:sSub>
                        <m:sSubPr>
                          <m:ctrlPr>
                            <a:rPr lang="en-US" altLang="zh-CN" sz="1800" b="0" i="1" smtClean="0">
                              <a:latin typeface="Cambria Math" panose="02040503050406030204" pitchFamily="18" charset="0"/>
                            </a:rPr>
                          </m:ctrlPr>
                        </m:sSubPr>
                        <m:e>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i="1">
                                  <a:latin typeface="Cambria Math" panose="02040503050406030204" pitchFamily="18" charset="0"/>
                                </a:rPr>
                                <m:t>2</m:t>
                              </m:r>
                            </m:sub>
                            <m:sup>
                              <m:r>
                                <a:rPr lang="en-US" altLang="zh-CN" sz="1800" b="0" i="1" smtClean="0">
                                  <a:latin typeface="Cambria Math" panose="02040503050406030204" pitchFamily="18" charset="0"/>
                                </a:rPr>
                                <m:t>2</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m:t>
                          </m:r>
                        </m:sub>
                      </m:sSub>
                      <m:r>
                        <a:rPr lang="en-US" altLang="zh-CN" sz="1800" i="1" smtClean="0">
                          <a:latin typeface="Cambria Math" panose="02040503050406030204" pitchFamily="18" charset="0"/>
                        </a:rPr>
                        <m:t>(</m:t>
                      </m:r>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2</m:t>
                          </m:r>
                        </m:sub>
                        <m:sup>
                          <m:r>
                            <a:rPr lang="en-US" altLang="zh-CN" sz="1800" i="1" smtClean="0">
                              <a:latin typeface="Cambria Math" panose="02040503050406030204" pitchFamily="18" charset="0"/>
                            </a:rPr>
                            <m:t>3</m:t>
                          </m:r>
                        </m:sup>
                      </m:sSubSup>
                      <m:r>
                        <a:rPr lang="en-US" altLang="zh-CN" sz="1800" i="1" smtClean="0">
                          <a:latin typeface="Cambria Math" panose="02040503050406030204" pitchFamily="18" charset="0"/>
                        </a:rPr>
                        <m:t>)</m:t>
                      </m:r>
                      <m:sSub>
                        <m:sSubPr>
                          <m:ctrlPr>
                            <a:rPr lang="en-US" altLang="zh-CN" sz="1800" i="1">
                              <a:latin typeface="Cambria Math" panose="02040503050406030204" pitchFamily="18" charset="0"/>
                            </a:rPr>
                          </m:ctrlPr>
                        </m:sSubPr>
                        <m:e>
                          <m:r>
                            <a:rPr lang="en-US" altLang="zh-CN" sz="1800" b="0" i="1" smtClean="0">
                              <a:latin typeface="Cambria Math" panose="02040503050406030204" pitchFamily="18" charset="0"/>
                            </a:rPr>
                            <m:t>,</m:t>
                          </m:r>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m:t>
                          </m:r>
                        </m:sub>
                      </m:sSub>
                      <m:r>
                        <a:rPr lang="en-US" altLang="zh-CN" sz="1800" i="1">
                          <a:latin typeface="Cambria Math" panose="02040503050406030204" pitchFamily="18" charset="0"/>
                        </a:rPr>
                        <m:t>(</m:t>
                      </m:r>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i="1">
                              <a:latin typeface="Cambria Math" panose="02040503050406030204" pitchFamily="18" charset="0"/>
                            </a:rPr>
                            <m:t>2</m:t>
                          </m:r>
                        </m:sub>
                        <m:sup>
                          <m:r>
                            <a:rPr lang="en-US" altLang="zh-CN" sz="1800" i="1">
                              <a:latin typeface="Cambria Math" panose="02040503050406030204" pitchFamily="18" charset="0"/>
                            </a:rPr>
                            <m:t>3</m:t>
                          </m:r>
                        </m:sup>
                      </m:sSubSup>
                      <m:r>
                        <a:rPr lang="en-US" altLang="zh-CN" sz="1800" i="1">
                          <a:latin typeface="Cambria Math" panose="02040503050406030204" pitchFamily="18" charset="0"/>
                        </a:rPr>
                        <m:t>)</m:t>
                      </m:r>
                    </m:oMath>
                  </m:oMathPara>
                </a14:m>
                <a:endParaRPr lang="zh-CN" altLang="en-US" sz="1800" dirty="0"/>
              </a:p>
            </p:txBody>
          </p:sp>
        </mc:Choice>
        <mc:Fallback xmlns="">
          <p:sp>
            <p:nvSpPr>
              <p:cNvPr id="11" name="内容占位符 1">
                <a:extLst>
                  <a:ext uri="{FF2B5EF4-FFF2-40B4-BE49-F238E27FC236}">
                    <a16:creationId xmlns:a16="http://schemas.microsoft.com/office/drawing/2014/main" id="{CA917C76-026E-4DA0-8D94-DDF3FAE8799C}"/>
                  </a:ext>
                </a:extLst>
              </p:cNvPr>
              <p:cNvSpPr txBox="1">
                <a:spLocks noRot="1" noChangeAspect="1" noMove="1" noResize="1" noEditPoints="1" noAdjustHandles="1" noChangeArrowheads="1" noChangeShapeType="1" noTextEdit="1"/>
              </p:cNvSpPr>
              <p:nvPr/>
            </p:nvSpPr>
            <p:spPr>
              <a:xfrm>
                <a:off x="1406156" y="2781151"/>
                <a:ext cx="7652784" cy="526312"/>
              </a:xfrm>
              <a:prstGeom prst="rect">
                <a:avLst/>
              </a:prstGeom>
              <a:blipFill>
                <a:blip r:embed="rId4"/>
                <a:stretch>
                  <a:fillRect/>
                </a:stretch>
              </a:blipFill>
            </p:spPr>
            <p:txBody>
              <a:bodyPr/>
              <a:lstStyle/>
              <a:p>
                <a:r>
                  <a:rPr lang="zh-CN" altLang="en-US">
                    <a:noFill/>
                  </a:rPr>
                  <a:t> </a:t>
                </a:r>
              </a:p>
            </p:txBody>
          </p:sp>
        </mc:Fallback>
      </mc:AlternateContent>
      <p:cxnSp>
        <p:nvCxnSpPr>
          <p:cNvPr id="13" name="直接箭头连接符 12">
            <a:extLst>
              <a:ext uri="{FF2B5EF4-FFF2-40B4-BE49-F238E27FC236}">
                <a16:creationId xmlns:a16="http://schemas.microsoft.com/office/drawing/2014/main" id="{492A6FD4-8767-4710-AD91-E60430B8DA6F}"/>
              </a:ext>
            </a:extLst>
          </p:cNvPr>
          <p:cNvCxnSpPr>
            <a:cxnSpLocks/>
          </p:cNvCxnSpPr>
          <p:nvPr/>
        </p:nvCxnSpPr>
        <p:spPr>
          <a:xfrm flipH="1">
            <a:off x="2427767" y="3221665"/>
            <a:ext cx="7089" cy="45720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5" name="直接箭头连接符 14">
            <a:extLst>
              <a:ext uri="{FF2B5EF4-FFF2-40B4-BE49-F238E27FC236}">
                <a16:creationId xmlns:a16="http://schemas.microsoft.com/office/drawing/2014/main" id="{750944AA-0299-4C67-BB11-88B3E2CDBDDD}"/>
              </a:ext>
            </a:extLst>
          </p:cNvPr>
          <p:cNvCxnSpPr>
            <a:cxnSpLocks/>
          </p:cNvCxnSpPr>
          <p:nvPr/>
        </p:nvCxnSpPr>
        <p:spPr>
          <a:xfrm>
            <a:off x="3317358" y="3197300"/>
            <a:ext cx="2604977" cy="353238"/>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7" name="直接箭头连接符 16">
            <a:extLst>
              <a:ext uri="{FF2B5EF4-FFF2-40B4-BE49-F238E27FC236}">
                <a16:creationId xmlns:a16="http://schemas.microsoft.com/office/drawing/2014/main" id="{0DFDCFC0-A7CA-4C4A-9BF2-B1FC0DE90DDE}"/>
              </a:ext>
            </a:extLst>
          </p:cNvPr>
          <p:cNvCxnSpPr/>
          <p:nvPr/>
        </p:nvCxnSpPr>
        <p:spPr>
          <a:xfrm>
            <a:off x="4114800" y="3147237"/>
            <a:ext cx="0" cy="427666"/>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1" name="直接箭头连接符 20">
            <a:extLst>
              <a:ext uri="{FF2B5EF4-FFF2-40B4-BE49-F238E27FC236}">
                <a16:creationId xmlns:a16="http://schemas.microsoft.com/office/drawing/2014/main" id="{B4A445B9-7811-46BB-8171-C58B591CF619}"/>
              </a:ext>
            </a:extLst>
          </p:cNvPr>
          <p:cNvCxnSpPr>
            <a:cxnSpLocks/>
          </p:cNvCxnSpPr>
          <p:nvPr/>
        </p:nvCxnSpPr>
        <p:spPr>
          <a:xfrm>
            <a:off x="4669465" y="3221665"/>
            <a:ext cx="2702442" cy="328873"/>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6" name="直接箭头连接符 25">
            <a:extLst>
              <a:ext uri="{FF2B5EF4-FFF2-40B4-BE49-F238E27FC236}">
                <a16:creationId xmlns:a16="http://schemas.microsoft.com/office/drawing/2014/main" id="{732BA1EF-D85B-419A-A192-21FB05E4486E}"/>
              </a:ext>
            </a:extLst>
          </p:cNvPr>
          <p:cNvCxnSpPr/>
          <p:nvPr/>
        </p:nvCxnSpPr>
        <p:spPr>
          <a:xfrm flipH="1">
            <a:off x="3593805" y="3215241"/>
            <a:ext cx="2115879" cy="359662"/>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8" name="直接箭头连接符 27">
            <a:extLst>
              <a:ext uri="{FF2B5EF4-FFF2-40B4-BE49-F238E27FC236}">
                <a16:creationId xmlns:a16="http://schemas.microsoft.com/office/drawing/2014/main" id="{A1AC0378-D378-4439-BECA-02B26AA302EE}"/>
              </a:ext>
            </a:extLst>
          </p:cNvPr>
          <p:cNvCxnSpPr/>
          <p:nvPr/>
        </p:nvCxnSpPr>
        <p:spPr>
          <a:xfrm>
            <a:off x="6400800" y="3261352"/>
            <a:ext cx="0" cy="313551"/>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30" name="直接箭头连接符 29">
            <a:extLst>
              <a:ext uri="{FF2B5EF4-FFF2-40B4-BE49-F238E27FC236}">
                <a16:creationId xmlns:a16="http://schemas.microsoft.com/office/drawing/2014/main" id="{60F0CEDB-F7A5-44F8-9802-BFB777EC2817}"/>
              </a:ext>
            </a:extLst>
          </p:cNvPr>
          <p:cNvCxnSpPr/>
          <p:nvPr/>
        </p:nvCxnSpPr>
        <p:spPr>
          <a:xfrm flipH="1">
            <a:off x="5092995" y="3221665"/>
            <a:ext cx="2278912" cy="45720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32" name="直接箭头连接符 31">
            <a:extLst>
              <a:ext uri="{FF2B5EF4-FFF2-40B4-BE49-F238E27FC236}">
                <a16:creationId xmlns:a16="http://schemas.microsoft.com/office/drawing/2014/main" id="{719B7A46-EE91-42A6-86BB-060D99590FB1}"/>
              </a:ext>
            </a:extLst>
          </p:cNvPr>
          <p:cNvCxnSpPr/>
          <p:nvPr/>
        </p:nvCxnSpPr>
        <p:spPr>
          <a:xfrm>
            <a:off x="7926571" y="3261352"/>
            <a:ext cx="0" cy="289186"/>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mc:AlternateContent xmlns:mc="http://schemas.openxmlformats.org/markup-compatibility/2006" xmlns:a14="http://schemas.microsoft.com/office/drawing/2010/main">
        <mc:Choice Requires="a14">
          <p:sp>
            <p:nvSpPr>
              <p:cNvPr id="34" name="内容占位符 1">
                <a:extLst>
                  <a:ext uri="{FF2B5EF4-FFF2-40B4-BE49-F238E27FC236}">
                    <a16:creationId xmlns:a16="http://schemas.microsoft.com/office/drawing/2014/main" id="{E559053B-7BBF-47C4-8636-BE58F300C102}"/>
                  </a:ext>
                </a:extLst>
              </p:cNvPr>
              <p:cNvSpPr txBox="1">
                <a:spLocks/>
              </p:cNvSpPr>
              <p:nvPr/>
            </p:nvSpPr>
            <p:spPr>
              <a:xfrm>
                <a:off x="1266603" y="4102323"/>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i="1" smtClean="0">
                                  <a:latin typeface="Cambria Math" panose="02040503050406030204" pitchFamily="18" charset="0"/>
                                </a:rPr>
                                <m:t>0</m:t>
                              </m:r>
                            </m:sup>
                          </m:sSubSup>
                        </m:e>
                      </m:d>
                      <m:sSub>
                        <m:sSubPr>
                          <m:ctrlPr>
                            <a:rPr lang="en-US" altLang="zh-CN" sz="1800" i="1">
                              <a:latin typeface="Cambria Math" panose="02040503050406030204" pitchFamily="18" charset="0"/>
                            </a:rPr>
                          </m:ctrlPr>
                        </m:sSubPr>
                        <m:e>
                          <m:r>
                            <a:rPr lang="en-US" altLang="zh-CN" sz="1800" b="0" i="1" smtClean="0">
                              <a:latin typeface="Cambria Math" panose="02040503050406030204" pitchFamily="18" charset="0"/>
                            </a:rPr>
                            <m:t>,</m:t>
                          </m:r>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01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i="1">
                                  <a:latin typeface="Cambria Math" panose="02040503050406030204" pitchFamily="18" charset="0"/>
                                </a:rPr>
                                <m:t>0</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i="1" smtClean="0">
                                  <a:latin typeface="Cambria Math" panose="02040503050406030204" pitchFamily="18" charset="0"/>
                                </a:rPr>
                                <m:t>1</m:t>
                              </m:r>
                            </m:sup>
                          </m:sSubSup>
                        </m:e>
                      </m:d>
                      <m:r>
                        <a:rPr lang="en-US" altLang="zh-CN" sz="1800" b="0" i="1" smtClean="0">
                          <a:latin typeface="Cambria Math" panose="02040503050406030204" pitchFamily="18" charset="0"/>
                        </a:rPr>
                        <m:t>,</m:t>
                      </m:r>
                      <m:sSub>
                        <m:sSubPr>
                          <m:ctrlPr>
                            <a:rPr lang="en-US" altLang="zh-CN" sz="1800" b="0" i="1" smtClean="0">
                              <a:latin typeface="Cambria Math" panose="02040503050406030204" pitchFamily="18" charset="0"/>
                            </a:rPr>
                          </m:ctrlPr>
                        </m:sSubPr>
                        <m:e>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01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1</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10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2</m:t>
                              </m:r>
                            </m:sup>
                          </m:sSubSup>
                        </m:e>
                      </m:d>
                      <m:r>
                        <a:rPr lang="en-US" altLang="zh-CN" sz="1800" b="0" i="1" smtClean="0">
                          <a:latin typeface="Cambria Math" panose="02040503050406030204" pitchFamily="18" charset="0"/>
                        </a:rPr>
                        <m:t>,</m:t>
                      </m:r>
                      <m:sSub>
                        <m:sSubPr>
                          <m:ctrlPr>
                            <a:rPr lang="en-US" altLang="zh-CN" sz="1800" b="0" i="1" smtClean="0">
                              <a:latin typeface="Cambria Math" panose="02040503050406030204" pitchFamily="18" charset="0"/>
                            </a:rPr>
                          </m:ctrlPr>
                        </m:sSubPr>
                        <m:e>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2</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10</m:t>
                          </m:r>
                        </m:sub>
                      </m:sSub>
                      <m:r>
                        <a:rPr lang="en-US" altLang="zh-CN" sz="1800" i="1" smtClean="0">
                          <a:latin typeface="Cambria Math" panose="02040503050406030204" pitchFamily="18" charset="0"/>
                        </a:rPr>
                        <m:t>(</m:t>
                      </m:r>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i="1" smtClean="0">
                              <a:latin typeface="Cambria Math" panose="02040503050406030204" pitchFamily="18" charset="0"/>
                            </a:rPr>
                            <m:t>3</m:t>
                          </m:r>
                        </m:sup>
                      </m:sSubSup>
                      <m:r>
                        <a:rPr lang="en-US" altLang="zh-CN" sz="1800" i="1" smtClean="0">
                          <a:latin typeface="Cambria Math" panose="02040503050406030204" pitchFamily="18" charset="0"/>
                        </a:rPr>
                        <m:t>)</m:t>
                      </m:r>
                      <m:sSub>
                        <m:sSubPr>
                          <m:ctrlPr>
                            <a:rPr lang="en-US" altLang="zh-CN" sz="1800" i="1">
                              <a:latin typeface="Cambria Math" panose="02040503050406030204" pitchFamily="18" charset="0"/>
                            </a:rPr>
                          </m:ctrlPr>
                        </m:sSubPr>
                        <m:e>
                          <m:r>
                            <a:rPr lang="en-US" altLang="zh-CN" sz="1800" b="0" i="1" smtClean="0">
                              <a:latin typeface="Cambria Math" panose="02040503050406030204" pitchFamily="18" charset="0"/>
                            </a:rPr>
                            <m:t>,</m:t>
                          </m:r>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11</m:t>
                          </m:r>
                        </m:sub>
                      </m:sSub>
                      <m:r>
                        <a:rPr lang="en-US" altLang="zh-CN" sz="1800" i="1">
                          <a:latin typeface="Cambria Math" panose="02040503050406030204" pitchFamily="18" charset="0"/>
                        </a:rPr>
                        <m:t>(</m:t>
                      </m:r>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i="1">
                              <a:latin typeface="Cambria Math" panose="02040503050406030204" pitchFamily="18" charset="0"/>
                            </a:rPr>
                            <m:t>3</m:t>
                          </m:r>
                        </m:sup>
                      </m:sSubSup>
                      <m:r>
                        <a:rPr lang="en-US" altLang="zh-CN" sz="1800" i="1">
                          <a:latin typeface="Cambria Math" panose="02040503050406030204" pitchFamily="18" charset="0"/>
                        </a:rPr>
                        <m:t>)</m:t>
                      </m:r>
                    </m:oMath>
                  </m:oMathPara>
                </a14:m>
                <a:endParaRPr lang="zh-CN" altLang="en-US" sz="1800" dirty="0"/>
              </a:p>
            </p:txBody>
          </p:sp>
        </mc:Choice>
        <mc:Fallback xmlns="">
          <p:sp>
            <p:nvSpPr>
              <p:cNvPr id="34" name="内容占位符 1">
                <a:extLst>
                  <a:ext uri="{FF2B5EF4-FFF2-40B4-BE49-F238E27FC236}">
                    <a16:creationId xmlns:a16="http://schemas.microsoft.com/office/drawing/2014/main" id="{E559053B-7BBF-47C4-8636-BE58F300C102}"/>
                  </a:ext>
                </a:extLst>
              </p:cNvPr>
              <p:cNvSpPr txBox="1">
                <a:spLocks noRot="1" noChangeAspect="1" noMove="1" noResize="1" noEditPoints="1" noAdjustHandles="1" noChangeArrowheads="1" noChangeShapeType="1" noTextEdit="1"/>
              </p:cNvSpPr>
              <p:nvPr/>
            </p:nvSpPr>
            <p:spPr>
              <a:xfrm>
                <a:off x="1266603" y="4102323"/>
                <a:ext cx="7652784" cy="526312"/>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5" name="内容占位符 1">
                <a:extLst>
                  <a:ext uri="{FF2B5EF4-FFF2-40B4-BE49-F238E27FC236}">
                    <a16:creationId xmlns:a16="http://schemas.microsoft.com/office/drawing/2014/main" id="{16F10B36-3417-4AEC-A46B-694685F8E80C}"/>
                  </a:ext>
                </a:extLst>
              </p:cNvPr>
              <p:cNvSpPr txBox="1">
                <a:spLocks/>
              </p:cNvSpPr>
              <p:nvPr/>
            </p:nvSpPr>
            <p:spPr>
              <a:xfrm>
                <a:off x="1406156" y="5172812"/>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01</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b="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b="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11</m:t>
                          </m:r>
                        </m:sub>
                      </m:sSub>
                      <m:r>
                        <a:rPr lang="en-US" altLang="zh-CN" sz="3200" i="1" smtClean="0">
                          <a:latin typeface="Cambria Math" panose="02040503050406030204" pitchFamily="18" charset="0"/>
                        </a:rPr>
                        <m:t>(</m:t>
                      </m:r>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b="0" i="1" smtClean="0">
                              <a:latin typeface="Cambria Math" panose="02040503050406030204" pitchFamily="18" charset="0"/>
                            </a:rPr>
                            <m:t>0</m:t>
                          </m:r>
                        </m:sup>
                      </m:sSubSup>
                      <m:r>
                        <a:rPr lang="en-US" altLang="zh-CN" sz="3200" i="1" smtClean="0">
                          <a:latin typeface="Cambria Math" panose="02040503050406030204" pitchFamily="18" charset="0"/>
                        </a:rPr>
                        <m:t>)</m:t>
                      </m:r>
                    </m:oMath>
                  </m:oMathPara>
                </a14:m>
                <a:endParaRPr lang="zh-CN" altLang="en-US" sz="3200" dirty="0"/>
              </a:p>
            </p:txBody>
          </p:sp>
        </mc:Choice>
        <mc:Fallback xmlns="">
          <p:sp>
            <p:nvSpPr>
              <p:cNvPr id="35" name="内容占位符 1">
                <a:extLst>
                  <a:ext uri="{FF2B5EF4-FFF2-40B4-BE49-F238E27FC236}">
                    <a16:creationId xmlns:a16="http://schemas.microsoft.com/office/drawing/2014/main" id="{16F10B36-3417-4AEC-A46B-694685F8E80C}"/>
                  </a:ext>
                </a:extLst>
              </p:cNvPr>
              <p:cNvSpPr txBox="1">
                <a:spLocks noRot="1" noChangeAspect="1" noMove="1" noResize="1" noEditPoints="1" noAdjustHandles="1" noChangeArrowheads="1" noChangeShapeType="1" noTextEdit="1"/>
              </p:cNvSpPr>
              <p:nvPr/>
            </p:nvSpPr>
            <p:spPr>
              <a:xfrm>
                <a:off x="1406156" y="5172812"/>
                <a:ext cx="7652784" cy="526312"/>
              </a:xfrm>
              <a:prstGeom prst="rect">
                <a:avLst/>
              </a:prstGeom>
              <a:blipFill>
                <a:blip r:embed="rId6"/>
                <a:stretch>
                  <a:fillRect/>
                </a:stretch>
              </a:blipFill>
            </p:spPr>
            <p:txBody>
              <a:bodyPr/>
              <a:lstStyle/>
              <a:p>
                <a:r>
                  <a:rPr lang="zh-CN" altLang="en-US">
                    <a:noFill/>
                  </a:rPr>
                  <a:t> </a:t>
                </a:r>
              </a:p>
            </p:txBody>
          </p:sp>
        </mc:Fallback>
      </mc:AlternateContent>
      <p:cxnSp>
        <p:nvCxnSpPr>
          <p:cNvPr id="37" name="直接箭头连接符 36">
            <a:extLst>
              <a:ext uri="{FF2B5EF4-FFF2-40B4-BE49-F238E27FC236}">
                <a16:creationId xmlns:a16="http://schemas.microsoft.com/office/drawing/2014/main" id="{FA53632F-AE93-4F5C-B0F0-23ADB69121E1}"/>
              </a:ext>
            </a:extLst>
          </p:cNvPr>
          <p:cNvCxnSpPr/>
          <p:nvPr/>
        </p:nvCxnSpPr>
        <p:spPr>
          <a:xfrm>
            <a:off x="1913860" y="4628635"/>
            <a:ext cx="0" cy="544177"/>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39" name="直接箭头连接符 38">
            <a:extLst>
              <a:ext uri="{FF2B5EF4-FFF2-40B4-BE49-F238E27FC236}">
                <a16:creationId xmlns:a16="http://schemas.microsoft.com/office/drawing/2014/main" id="{31D2E830-C522-4BE7-AA25-E906673D3412}"/>
              </a:ext>
            </a:extLst>
          </p:cNvPr>
          <p:cNvCxnSpPr>
            <a:cxnSpLocks/>
          </p:cNvCxnSpPr>
          <p:nvPr/>
        </p:nvCxnSpPr>
        <p:spPr>
          <a:xfrm>
            <a:off x="2519916" y="4550735"/>
            <a:ext cx="1207462" cy="478465"/>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41" name="直接箭头连接符 40">
            <a:extLst>
              <a:ext uri="{FF2B5EF4-FFF2-40B4-BE49-F238E27FC236}">
                <a16:creationId xmlns:a16="http://schemas.microsoft.com/office/drawing/2014/main" id="{869D9D60-2B59-4FAF-BCBA-95D843B745A2}"/>
              </a:ext>
            </a:extLst>
          </p:cNvPr>
          <p:cNvCxnSpPr>
            <a:cxnSpLocks/>
          </p:cNvCxnSpPr>
          <p:nvPr/>
        </p:nvCxnSpPr>
        <p:spPr>
          <a:xfrm flipH="1">
            <a:off x="2945219" y="4549627"/>
            <a:ext cx="925033" cy="479573"/>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43" name="直接箭头连接符 42">
            <a:extLst>
              <a:ext uri="{FF2B5EF4-FFF2-40B4-BE49-F238E27FC236}">
                <a16:creationId xmlns:a16="http://schemas.microsoft.com/office/drawing/2014/main" id="{6001652F-82A7-42C6-B661-63E69D69AEFE}"/>
              </a:ext>
            </a:extLst>
          </p:cNvPr>
          <p:cNvCxnSpPr/>
          <p:nvPr/>
        </p:nvCxnSpPr>
        <p:spPr>
          <a:xfrm>
            <a:off x="4455042" y="4602789"/>
            <a:ext cx="0" cy="634058"/>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49" name="直接箭头连接符 48">
            <a:extLst>
              <a:ext uri="{FF2B5EF4-FFF2-40B4-BE49-F238E27FC236}">
                <a16:creationId xmlns:a16="http://schemas.microsoft.com/office/drawing/2014/main" id="{7DD1B407-264B-4A6F-8D48-35DE201DC793}"/>
              </a:ext>
            </a:extLst>
          </p:cNvPr>
          <p:cNvCxnSpPr/>
          <p:nvPr/>
        </p:nvCxnSpPr>
        <p:spPr>
          <a:xfrm>
            <a:off x="5613991" y="4549627"/>
            <a:ext cx="0" cy="479573"/>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51" name="直接箭头连接符 50">
            <a:extLst>
              <a:ext uri="{FF2B5EF4-FFF2-40B4-BE49-F238E27FC236}">
                <a16:creationId xmlns:a16="http://schemas.microsoft.com/office/drawing/2014/main" id="{18D8EEAA-0FEC-4C95-B022-51A6F3B6DAA1}"/>
              </a:ext>
            </a:extLst>
          </p:cNvPr>
          <p:cNvCxnSpPr/>
          <p:nvPr/>
        </p:nvCxnSpPr>
        <p:spPr>
          <a:xfrm>
            <a:off x="6232451" y="4628635"/>
            <a:ext cx="1139456" cy="544177"/>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53" name="直接箭头连接符 52">
            <a:extLst>
              <a:ext uri="{FF2B5EF4-FFF2-40B4-BE49-F238E27FC236}">
                <a16:creationId xmlns:a16="http://schemas.microsoft.com/office/drawing/2014/main" id="{DEDF2B58-B200-4CA0-AACE-8E9CBF032FAA}"/>
              </a:ext>
            </a:extLst>
          </p:cNvPr>
          <p:cNvCxnSpPr/>
          <p:nvPr/>
        </p:nvCxnSpPr>
        <p:spPr>
          <a:xfrm flipH="1">
            <a:off x="6400800" y="4549627"/>
            <a:ext cx="956931" cy="618901"/>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55" name="直接箭头连接符 54">
            <a:extLst>
              <a:ext uri="{FF2B5EF4-FFF2-40B4-BE49-F238E27FC236}">
                <a16:creationId xmlns:a16="http://schemas.microsoft.com/office/drawing/2014/main" id="{15727D8A-40A8-43E7-95FF-4EF83FC974B3}"/>
              </a:ext>
            </a:extLst>
          </p:cNvPr>
          <p:cNvCxnSpPr/>
          <p:nvPr/>
        </p:nvCxnSpPr>
        <p:spPr>
          <a:xfrm>
            <a:off x="8091377" y="4582341"/>
            <a:ext cx="0" cy="586187"/>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2358163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CEFDEC6-D363-4A73-8758-F24CB2DF2B69}"/>
                  </a:ext>
                </a:extLst>
              </p:cNvPr>
              <p:cNvSpPr>
                <a:spLocks noGrp="1"/>
              </p:cNvSpPr>
              <p:nvPr>
                <p:ph idx="1"/>
              </p:nvPr>
            </p:nvSpPr>
            <p:spPr/>
            <p:txBody>
              <a:bodyPr/>
              <a:lstStyle/>
              <a:p>
                <a:r>
                  <a:rPr lang="zh-CN" altLang="en-US" dirty="0"/>
                  <a:t>对数列进行标准化：</a:t>
                </a:r>
                <a:endParaRPr lang="en-US" altLang="zh-CN" dirty="0"/>
              </a:p>
              <a:p>
                <a:r>
                  <a:rPr lang="zh-CN" altLang="en-US" dirty="0"/>
                  <a:t>为了</a:t>
                </a:r>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2</m:t>
                        </m:r>
                        <m:r>
                          <a:rPr lang="en-US" altLang="zh-CN" b="0" i="1" smtClean="0">
                            <a:latin typeface="Cambria Math" panose="02040503050406030204" pitchFamily="18" charset="0"/>
                          </a:rPr>
                          <m:t>𝑘</m:t>
                        </m:r>
                      </m:sup>
                    </m:sSubSup>
                  </m:oMath>
                </a14:m>
                <a:r>
                  <a:rPr lang="zh-CN" altLang="en-US" dirty="0"/>
                  <a:t>每次能成功除以</a:t>
                </a:r>
                <a:r>
                  <a:rPr lang="en-US" altLang="zh-CN" dirty="0"/>
                  <a:t>2</a:t>
                </a:r>
                <a:r>
                  <a:rPr lang="zh-CN" altLang="en-US" dirty="0"/>
                  <a:t>，</a:t>
                </a:r>
                <a:r>
                  <a:rPr lang="en-US" altLang="zh-CN" dirty="0"/>
                  <a:t>n</a:t>
                </a:r>
                <a:r>
                  <a:rPr lang="zh-CN" altLang="en-US" dirty="0"/>
                  <a:t>必须是</a:t>
                </a:r>
                <a:r>
                  <a:rPr lang="en-US" altLang="zh-CN" dirty="0"/>
                  <a:t>2</a:t>
                </a:r>
                <a:r>
                  <a:rPr lang="zh-CN" altLang="en-US" dirty="0"/>
                  <a:t>的整次幂</a:t>
                </a:r>
                <a:endParaRPr lang="en-US" altLang="zh-CN" dirty="0"/>
              </a:p>
              <a:p>
                <a:r>
                  <a:rPr lang="zh-CN" altLang="en-US" dirty="0"/>
                  <a:t>如果数列</a:t>
                </a:r>
                <a:r>
                  <a:rPr lang="en-US" altLang="zh-CN" dirty="0"/>
                  <a:t>f[0,a-1],g[0,b-1]</a:t>
                </a:r>
                <a:r>
                  <a:rPr lang="zh-CN" altLang="en-US" dirty="0"/>
                  <a:t>，那么</a:t>
                </a:r>
                <a:r>
                  <a:rPr lang="en-US" altLang="zh-CN" dirty="0"/>
                  <a:t>h[0,a+b-2]</a:t>
                </a:r>
                <a:r>
                  <a:rPr lang="zh-CN" altLang="en-US" dirty="0"/>
                  <a:t>，</a:t>
                </a:r>
                <a14:m>
                  <m:oMath xmlns:m="http://schemas.openxmlformats.org/officeDocument/2006/math">
                    <m:r>
                      <a:rPr lang="en-US" altLang="zh-CN" b="0" i="1" smtClean="0">
                        <a:latin typeface="Cambria Math" panose="02040503050406030204" pitchFamily="18" charset="0"/>
                      </a:rPr>
                      <m:t>𝑛</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d>
                          <m:dPr>
                            <m:begChr m:val="⌈"/>
                            <m:endChr m:val="⌉"/>
                            <m:ctrlPr>
                              <a:rPr lang="en-US" altLang="zh-CN" b="0" i="1" smtClean="0">
                                <a:latin typeface="Cambria Math" panose="02040503050406030204" pitchFamily="18" charset="0"/>
                              </a:rPr>
                            </m:ctrlPr>
                          </m:dPr>
                          <m:e>
                            <m:func>
                              <m:funcPr>
                                <m:ctrlPr>
                                  <a:rPr lang="en-US" altLang="zh-CN" b="0" i="1" smtClean="0">
                                    <a:latin typeface="Cambria Math" panose="02040503050406030204" pitchFamily="18" charset="0"/>
                                  </a:rPr>
                                </m:ctrlPr>
                              </m:funcPr>
                              <m:fName>
                                <m:sSub>
                                  <m:sSubPr>
                                    <m:ctrlPr>
                                      <a:rPr lang="en-US" altLang="zh-CN" b="0" i="1" smtClean="0">
                                        <a:latin typeface="Cambria Math" panose="02040503050406030204" pitchFamily="18" charset="0"/>
                                      </a:rPr>
                                    </m:ctrlPr>
                                  </m:sSubPr>
                                  <m:e>
                                    <m:r>
                                      <m:rPr>
                                        <m:sty m:val="p"/>
                                      </m:rPr>
                                      <a:rPr lang="en-US" altLang="zh-CN" b="0" i="0" smtClean="0">
                                        <a:latin typeface="Cambria Math" panose="02040503050406030204" pitchFamily="18" charset="0"/>
                                      </a:rPr>
                                      <m:t>log</m:t>
                                    </m:r>
                                  </m:e>
                                  <m:sub>
                                    <m:r>
                                      <a:rPr lang="en-US" altLang="zh-CN" b="0" i="1" smtClean="0">
                                        <a:latin typeface="Cambria Math" panose="02040503050406030204" pitchFamily="18" charset="0"/>
                                      </a:rPr>
                                      <m:t>2</m:t>
                                    </m:r>
                                  </m:sub>
                                </m:sSub>
                              </m:fName>
                              <m:e>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−1)</m:t>
                                </m:r>
                              </m:e>
                            </m:func>
                          </m:e>
                        </m:d>
                      </m:sup>
                    </m:sSup>
                  </m:oMath>
                </a14:m>
                <a:endParaRPr lang="en-US" altLang="zh-CN" dirty="0"/>
              </a:p>
            </p:txBody>
          </p:sp>
        </mc:Choice>
        <mc:Fallback xmlns="">
          <p:sp>
            <p:nvSpPr>
              <p:cNvPr id="2" name="内容占位符 1">
                <a:extLst>
                  <a:ext uri="{FF2B5EF4-FFF2-40B4-BE49-F238E27FC236}">
                    <a16:creationId xmlns:a16="http://schemas.microsoft.com/office/drawing/2014/main" id="{BCEFDEC6-D363-4A73-8758-F24CB2DF2B6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9B37B83-FC7E-435B-A65B-507E13C90FC3}"/>
              </a:ext>
            </a:extLst>
          </p:cNvPr>
          <p:cNvSpPr>
            <a:spLocks noGrp="1"/>
          </p:cNvSpPr>
          <p:nvPr>
            <p:ph type="ctrTitle"/>
          </p:nvPr>
        </p:nvSpPr>
        <p:spPr/>
        <p:txBody>
          <a:bodyPr/>
          <a:lstStyle/>
          <a:p>
            <a:r>
              <a:rPr lang="en-US" altLang="zh-CN" dirty="0"/>
              <a:t>DFT</a:t>
            </a:r>
            <a:r>
              <a:rPr lang="zh-CN" altLang="en-US" dirty="0"/>
              <a:t>的实现</a:t>
            </a:r>
          </a:p>
        </p:txBody>
      </p:sp>
      <p:sp>
        <p:nvSpPr>
          <p:cNvPr id="4" name="内容占位符 3">
            <a:extLst>
              <a:ext uri="{FF2B5EF4-FFF2-40B4-BE49-F238E27FC236}">
                <a16:creationId xmlns:a16="http://schemas.microsoft.com/office/drawing/2014/main" id="{C473E3B9-EA01-4EDD-A833-0F9DFE97104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54177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720DD2A-D85C-401F-8718-4A940AC6A442}"/>
              </a:ext>
            </a:extLst>
          </p:cNvPr>
          <p:cNvSpPr>
            <a:spLocks noGrp="1"/>
          </p:cNvSpPr>
          <p:nvPr>
            <p:ph type="ctrTitle"/>
          </p:nvPr>
        </p:nvSpPr>
        <p:spPr/>
        <p:txBody>
          <a:bodyPr/>
          <a:lstStyle/>
          <a:p>
            <a:r>
              <a:rPr lang="en-US" altLang="zh-CN" dirty="0"/>
              <a:t>DFT</a:t>
            </a:r>
            <a:r>
              <a:rPr lang="zh-CN" altLang="en-US" dirty="0"/>
              <a:t>的实现</a:t>
            </a:r>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D79E2AED-9904-4A91-87F1-44B1209CACD8}"/>
                  </a:ext>
                </a:extLst>
              </p:cNvPr>
              <p:cNvSpPr txBox="1">
                <a:spLocks/>
              </p:cNvSpPr>
              <p:nvPr/>
            </p:nvSpPr>
            <p:spPr>
              <a:xfrm>
                <a:off x="746937" y="2194110"/>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r>
                        <a:rPr lang="en-US" altLang="zh-CN" sz="3200" i="1" smtClean="0">
                          <a:latin typeface="Cambria Math" panose="02040503050406030204" pitchFamily="18" charset="0"/>
                        </a:rPr>
                        <m:t>𝐹</m:t>
                      </m:r>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i="1" smtClean="0">
                                  <a:latin typeface="Cambria Math" panose="02040503050406030204" pitchFamily="18" charset="0"/>
                                </a:rPr>
                                <m:t>4</m:t>
                              </m:r>
                            </m:sub>
                            <m:sup>
                              <m:r>
                                <a:rPr lang="en-US" altLang="zh-CN" sz="3200" i="1" smtClean="0">
                                  <a:latin typeface="Cambria Math" panose="02040503050406030204" pitchFamily="18" charset="0"/>
                                </a:rPr>
                                <m:t>0</m:t>
                              </m:r>
                            </m:sup>
                          </m:sSubSup>
                        </m:e>
                      </m:d>
                      <m:r>
                        <a:rPr lang="en-US" altLang="zh-CN" sz="3200" i="1" smtClean="0">
                          <a:latin typeface="Cambria Math" panose="02040503050406030204" pitchFamily="18" charset="0"/>
                        </a:rPr>
                        <m:t>    </m:t>
                      </m:r>
                      <m:r>
                        <a:rPr lang="en-US" altLang="zh-CN" sz="3200" i="1" smtClean="0">
                          <a:latin typeface="Cambria Math" panose="02040503050406030204" pitchFamily="18" charset="0"/>
                        </a:rPr>
                        <m:t>𝐹</m:t>
                      </m:r>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i="1" smtClean="0">
                                  <a:latin typeface="Cambria Math" panose="02040503050406030204" pitchFamily="18" charset="0"/>
                                </a:rPr>
                                <m:t>4</m:t>
                              </m:r>
                            </m:sub>
                            <m:sup>
                              <m:r>
                                <a:rPr lang="en-US" altLang="zh-CN" sz="3200" i="1" smtClean="0">
                                  <a:latin typeface="Cambria Math" panose="02040503050406030204" pitchFamily="18" charset="0"/>
                                </a:rPr>
                                <m:t>1</m:t>
                              </m:r>
                            </m:sup>
                          </m:sSubSup>
                        </m:e>
                      </m:d>
                      <m:r>
                        <a:rPr lang="en-US" altLang="zh-CN" sz="3200" i="1" smtClean="0">
                          <a:latin typeface="Cambria Math" panose="02040503050406030204" pitchFamily="18" charset="0"/>
                        </a:rPr>
                        <m:t>    </m:t>
                      </m:r>
                      <m:r>
                        <a:rPr lang="en-US" altLang="zh-CN" sz="3200" i="1" smtClean="0">
                          <a:latin typeface="Cambria Math" panose="02040503050406030204" pitchFamily="18" charset="0"/>
                        </a:rPr>
                        <m:t>𝐹</m:t>
                      </m:r>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i="1" smtClean="0">
                                  <a:latin typeface="Cambria Math" panose="02040503050406030204" pitchFamily="18" charset="0"/>
                                </a:rPr>
                                <m:t>4</m:t>
                              </m:r>
                            </m:sub>
                            <m:sup>
                              <m:r>
                                <a:rPr lang="en-US" altLang="zh-CN" sz="3200" i="1" smtClean="0">
                                  <a:latin typeface="Cambria Math" panose="02040503050406030204" pitchFamily="18" charset="0"/>
                                </a:rPr>
                                <m:t>2</m:t>
                              </m:r>
                            </m:sup>
                          </m:sSubSup>
                        </m:e>
                      </m:d>
                      <m:r>
                        <a:rPr lang="en-US" altLang="zh-CN" sz="3200" i="1" smtClean="0">
                          <a:latin typeface="Cambria Math" panose="02040503050406030204" pitchFamily="18" charset="0"/>
                        </a:rPr>
                        <m:t>    </m:t>
                      </m:r>
                      <m:r>
                        <a:rPr lang="en-US" altLang="zh-CN" sz="3200" i="1" smtClean="0">
                          <a:latin typeface="Cambria Math" panose="02040503050406030204" pitchFamily="18" charset="0"/>
                        </a:rPr>
                        <m:t>𝐹</m:t>
                      </m:r>
                      <m:r>
                        <a:rPr lang="en-US" altLang="zh-CN" sz="3200" i="1" smtClean="0">
                          <a:latin typeface="Cambria Math" panose="02040503050406030204" pitchFamily="18" charset="0"/>
                        </a:rPr>
                        <m:t>(</m:t>
                      </m:r>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i="1" smtClean="0">
                              <a:latin typeface="Cambria Math" panose="02040503050406030204" pitchFamily="18" charset="0"/>
                            </a:rPr>
                            <m:t>4</m:t>
                          </m:r>
                        </m:sub>
                        <m:sup>
                          <m:r>
                            <a:rPr lang="en-US" altLang="zh-CN" sz="3200" i="1" smtClean="0">
                              <a:latin typeface="Cambria Math" panose="02040503050406030204" pitchFamily="18" charset="0"/>
                            </a:rPr>
                            <m:t>3</m:t>
                          </m:r>
                        </m:sup>
                      </m:sSubSup>
                      <m:r>
                        <a:rPr lang="en-US" altLang="zh-CN" sz="3200" i="1" smtClean="0">
                          <a:latin typeface="Cambria Math" panose="02040503050406030204" pitchFamily="18" charset="0"/>
                        </a:rPr>
                        <m:t>)</m:t>
                      </m:r>
                    </m:oMath>
                  </m:oMathPara>
                </a14:m>
                <a:endParaRPr lang="zh-CN" altLang="en-US" sz="3200" dirty="0"/>
              </a:p>
            </p:txBody>
          </p:sp>
        </mc:Choice>
        <mc:Fallback xmlns="">
          <p:sp>
            <p:nvSpPr>
              <p:cNvPr id="5" name="内容占位符 1">
                <a:extLst>
                  <a:ext uri="{FF2B5EF4-FFF2-40B4-BE49-F238E27FC236}">
                    <a16:creationId xmlns:a16="http://schemas.microsoft.com/office/drawing/2014/main" id="{D79E2AED-9904-4A91-87F1-44B1209CACD8}"/>
                  </a:ext>
                </a:extLst>
              </p:cNvPr>
              <p:cNvSpPr txBox="1">
                <a:spLocks noRot="1" noChangeAspect="1" noMove="1" noResize="1" noEditPoints="1" noAdjustHandles="1" noChangeArrowheads="1" noChangeShapeType="1" noTextEdit="1"/>
              </p:cNvSpPr>
              <p:nvPr/>
            </p:nvSpPr>
            <p:spPr>
              <a:xfrm>
                <a:off x="746937" y="2194110"/>
                <a:ext cx="7652784" cy="526312"/>
              </a:xfrm>
              <a:prstGeom prst="rect">
                <a:avLst/>
              </a:prstGeom>
              <a:blipFill>
                <a:blip r:embed="rId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内容占位符 1">
                <a:extLst>
                  <a:ext uri="{FF2B5EF4-FFF2-40B4-BE49-F238E27FC236}">
                    <a16:creationId xmlns:a16="http://schemas.microsoft.com/office/drawing/2014/main" id="{BC7F4301-2430-43FF-AEEC-BE21F06812CC}"/>
                  </a:ext>
                </a:extLst>
              </p:cNvPr>
              <p:cNvSpPr txBox="1">
                <a:spLocks/>
              </p:cNvSpPr>
              <p:nvPr/>
            </p:nvSpPr>
            <p:spPr>
              <a:xfrm>
                <a:off x="746937" y="3553601"/>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i="1" smtClean="0">
                                  <a:latin typeface="Cambria Math" panose="02040503050406030204" pitchFamily="18" charset="0"/>
                                </a:rPr>
                                <m:t>1</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b="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m:t>
                          </m:r>
                        </m:sub>
                      </m:sSub>
                      <m:r>
                        <a:rPr lang="en-US" altLang="zh-CN" sz="3200" i="1" smtClean="0">
                          <a:latin typeface="Cambria Math" panose="02040503050406030204" pitchFamily="18" charset="0"/>
                        </a:rPr>
                        <m:t>(</m:t>
                      </m:r>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b="0" i="1" smtClean="0">
                              <a:latin typeface="Cambria Math" panose="02040503050406030204" pitchFamily="18" charset="0"/>
                            </a:rPr>
                            <m:t>1</m:t>
                          </m:r>
                        </m:sup>
                      </m:sSubSup>
                      <m:r>
                        <a:rPr lang="en-US" altLang="zh-CN" sz="3200" i="1" smtClean="0">
                          <a:latin typeface="Cambria Math" panose="02040503050406030204" pitchFamily="18" charset="0"/>
                        </a:rPr>
                        <m:t>)</m:t>
                      </m:r>
                    </m:oMath>
                  </m:oMathPara>
                </a14:m>
                <a:endParaRPr lang="zh-CN" altLang="en-US" sz="3200" dirty="0"/>
              </a:p>
            </p:txBody>
          </p:sp>
        </mc:Choice>
        <mc:Fallback xmlns="">
          <p:sp>
            <p:nvSpPr>
              <p:cNvPr id="6" name="内容占位符 1">
                <a:extLst>
                  <a:ext uri="{FF2B5EF4-FFF2-40B4-BE49-F238E27FC236}">
                    <a16:creationId xmlns:a16="http://schemas.microsoft.com/office/drawing/2014/main" id="{BC7F4301-2430-43FF-AEEC-BE21F06812CC}"/>
                  </a:ext>
                </a:extLst>
              </p:cNvPr>
              <p:cNvSpPr txBox="1">
                <a:spLocks noRot="1" noChangeAspect="1" noMove="1" noResize="1" noEditPoints="1" noAdjustHandles="1" noChangeArrowheads="1" noChangeShapeType="1" noTextEdit="1"/>
              </p:cNvSpPr>
              <p:nvPr/>
            </p:nvSpPr>
            <p:spPr>
              <a:xfrm>
                <a:off x="746937" y="3553601"/>
                <a:ext cx="7652784" cy="526312"/>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内容占位符 1">
                <a:extLst>
                  <a:ext uri="{FF2B5EF4-FFF2-40B4-BE49-F238E27FC236}">
                    <a16:creationId xmlns:a16="http://schemas.microsoft.com/office/drawing/2014/main" id="{0E478B32-04E4-49C1-A021-B3EE62ABCA3A}"/>
                  </a:ext>
                </a:extLst>
              </p:cNvPr>
              <p:cNvSpPr txBox="1">
                <a:spLocks/>
              </p:cNvSpPr>
              <p:nvPr/>
            </p:nvSpPr>
            <p:spPr>
              <a:xfrm>
                <a:off x="746937" y="2759849"/>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2</m:t>
                              </m:r>
                            </m:sub>
                            <m:sup>
                              <m:r>
                                <a:rPr lang="en-US" altLang="zh-CN" sz="1800" i="1" smtClean="0">
                                  <a:latin typeface="Cambria Math" panose="02040503050406030204" pitchFamily="18" charset="0"/>
                                </a:rPr>
                                <m:t>0</m:t>
                              </m:r>
                            </m:sup>
                          </m:sSubSup>
                        </m:e>
                      </m:d>
                      <m:sSub>
                        <m:sSubPr>
                          <m:ctrlPr>
                            <a:rPr lang="en-US" altLang="zh-CN" sz="1800" i="1">
                              <a:latin typeface="Cambria Math" panose="02040503050406030204" pitchFamily="18" charset="0"/>
                            </a:rPr>
                          </m:ctrlPr>
                        </m:sSubPr>
                        <m:e>
                          <m:r>
                            <a:rPr lang="en-US" altLang="zh-CN" sz="1800" b="0" i="1" smtClean="0">
                              <a:latin typeface="Cambria Math" panose="02040503050406030204" pitchFamily="18" charset="0"/>
                            </a:rPr>
                            <m:t>,</m:t>
                          </m:r>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i="1">
                                  <a:latin typeface="Cambria Math" panose="02040503050406030204" pitchFamily="18" charset="0"/>
                                </a:rPr>
                                <m:t>2</m:t>
                              </m:r>
                            </m:sub>
                            <m:sup>
                              <m:r>
                                <a:rPr lang="en-US" altLang="zh-CN" sz="1800" i="1">
                                  <a:latin typeface="Cambria Math" panose="02040503050406030204" pitchFamily="18" charset="0"/>
                                </a:rPr>
                                <m:t>0</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2</m:t>
                              </m:r>
                            </m:sub>
                            <m:sup>
                              <m:r>
                                <a:rPr lang="en-US" altLang="zh-CN" sz="1800" i="1" smtClean="0">
                                  <a:latin typeface="Cambria Math" panose="02040503050406030204" pitchFamily="18" charset="0"/>
                                </a:rPr>
                                <m:t>1</m:t>
                              </m:r>
                            </m:sup>
                          </m:sSubSup>
                        </m:e>
                      </m:d>
                      <m:r>
                        <a:rPr lang="en-US" altLang="zh-CN" sz="1800" b="0" i="1" smtClean="0">
                          <a:latin typeface="Cambria Math" panose="02040503050406030204" pitchFamily="18" charset="0"/>
                        </a:rPr>
                        <m:t>,</m:t>
                      </m:r>
                      <m:sSub>
                        <m:sSubPr>
                          <m:ctrlPr>
                            <a:rPr lang="en-US" altLang="zh-CN" sz="1800" b="0" i="1" smtClean="0">
                              <a:latin typeface="Cambria Math" panose="02040503050406030204" pitchFamily="18" charset="0"/>
                            </a:rPr>
                          </m:ctrlPr>
                        </m:sSubPr>
                        <m:e>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i="1">
                                  <a:latin typeface="Cambria Math" panose="02040503050406030204" pitchFamily="18" charset="0"/>
                                </a:rPr>
                                <m:t>2</m:t>
                              </m:r>
                            </m:sub>
                            <m:sup>
                              <m:r>
                                <a:rPr lang="en-US" altLang="zh-CN" sz="1800" b="0" i="1" smtClean="0">
                                  <a:latin typeface="Cambria Math" panose="02040503050406030204" pitchFamily="18" charset="0"/>
                                </a:rPr>
                                <m:t>1</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2</m:t>
                              </m:r>
                            </m:sub>
                            <m:sup>
                              <m:r>
                                <a:rPr lang="en-US" altLang="zh-CN" sz="1800" b="0" i="1" smtClean="0">
                                  <a:latin typeface="Cambria Math" panose="02040503050406030204" pitchFamily="18" charset="0"/>
                                </a:rPr>
                                <m:t>2</m:t>
                              </m:r>
                            </m:sup>
                          </m:sSubSup>
                        </m:e>
                      </m:d>
                      <m:r>
                        <a:rPr lang="en-US" altLang="zh-CN" sz="1800" b="0" i="1" smtClean="0">
                          <a:latin typeface="Cambria Math" panose="02040503050406030204" pitchFamily="18" charset="0"/>
                        </a:rPr>
                        <m:t>,</m:t>
                      </m:r>
                      <m:sSub>
                        <m:sSubPr>
                          <m:ctrlPr>
                            <a:rPr lang="en-US" altLang="zh-CN" sz="1800" b="0" i="1" smtClean="0">
                              <a:latin typeface="Cambria Math" panose="02040503050406030204" pitchFamily="18" charset="0"/>
                            </a:rPr>
                          </m:ctrlPr>
                        </m:sSubPr>
                        <m:e>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i="1">
                                  <a:latin typeface="Cambria Math" panose="02040503050406030204" pitchFamily="18" charset="0"/>
                                </a:rPr>
                                <m:t>2</m:t>
                              </m:r>
                            </m:sub>
                            <m:sup>
                              <m:r>
                                <a:rPr lang="en-US" altLang="zh-CN" sz="1800" b="0" i="1" smtClean="0">
                                  <a:latin typeface="Cambria Math" panose="02040503050406030204" pitchFamily="18" charset="0"/>
                                </a:rPr>
                                <m:t>2</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m:t>
                          </m:r>
                        </m:sub>
                      </m:sSub>
                      <m:r>
                        <a:rPr lang="en-US" altLang="zh-CN" sz="1800" i="1" smtClean="0">
                          <a:latin typeface="Cambria Math" panose="02040503050406030204" pitchFamily="18" charset="0"/>
                        </a:rPr>
                        <m:t>(</m:t>
                      </m:r>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2</m:t>
                          </m:r>
                        </m:sub>
                        <m:sup>
                          <m:r>
                            <a:rPr lang="en-US" altLang="zh-CN" sz="1800" i="1" smtClean="0">
                              <a:latin typeface="Cambria Math" panose="02040503050406030204" pitchFamily="18" charset="0"/>
                            </a:rPr>
                            <m:t>3</m:t>
                          </m:r>
                        </m:sup>
                      </m:sSubSup>
                      <m:r>
                        <a:rPr lang="en-US" altLang="zh-CN" sz="1800" i="1" smtClean="0">
                          <a:latin typeface="Cambria Math" panose="02040503050406030204" pitchFamily="18" charset="0"/>
                        </a:rPr>
                        <m:t>)</m:t>
                      </m:r>
                      <m:sSub>
                        <m:sSubPr>
                          <m:ctrlPr>
                            <a:rPr lang="en-US" altLang="zh-CN" sz="1800" i="1">
                              <a:latin typeface="Cambria Math" panose="02040503050406030204" pitchFamily="18" charset="0"/>
                            </a:rPr>
                          </m:ctrlPr>
                        </m:sSubPr>
                        <m:e>
                          <m:r>
                            <a:rPr lang="en-US" altLang="zh-CN" sz="1800" b="0" i="1" smtClean="0">
                              <a:latin typeface="Cambria Math" panose="02040503050406030204" pitchFamily="18" charset="0"/>
                            </a:rPr>
                            <m:t>,</m:t>
                          </m:r>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m:t>
                          </m:r>
                        </m:sub>
                      </m:sSub>
                      <m:r>
                        <a:rPr lang="en-US" altLang="zh-CN" sz="1800" i="1">
                          <a:latin typeface="Cambria Math" panose="02040503050406030204" pitchFamily="18" charset="0"/>
                        </a:rPr>
                        <m:t>(</m:t>
                      </m:r>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i="1">
                              <a:latin typeface="Cambria Math" panose="02040503050406030204" pitchFamily="18" charset="0"/>
                            </a:rPr>
                            <m:t>2</m:t>
                          </m:r>
                        </m:sub>
                        <m:sup>
                          <m:r>
                            <a:rPr lang="en-US" altLang="zh-CN" sz="1800" i="1">
                              <a:latin typeface="Cambria Math" panose="02040503050406030204" pitchFamily="18" charset="0"/>
                            </a:rPr>
                            <m:t>3</m:t>
                          </m:r>
                        </m:sup>
                      </m:sSubSup>
                      <m:r>
                        <a:rPr lang="en-US" altLang="zh-CN" sz="1800" i="1">
                          <a:latin typeface="Cambria Math" panose="02040503050406030204" pitchFamily="18" charset="0"/>
                        </a:rPr>
                        <m:t>)</m:t>
                      </m:r>
                    </m:oMath>
                  </m:oMathPara>
                </a14:m>
                <a:endParaRPr lang="zh-CN" altLang="en-US" sz="1800" dirty="0"/>
              </a:p>
            </p:txBody>
          </p:sp>
        </mc:Choice>
        <mc:Fallback xmlns="">
          <p:sp>
            <p:nvSpPr>
              <p:cNvPr id="7" name="内容占位符 1">
                <a:extLst>
                  <a:ext uri="{FF2B5EF4-FFF2-40B4-BE49-F238E27FC236}">
                    <a16:creationId xmlns:a16="http://schemas.microsoft.com/office/drawing/2014/main" id="{0E478B32-04E4-49C1-A021-B3EE62ABCA3A}"/>
                  </a:ext>
                </a:extLst>
              </p:cNvPr>
              <p:cNvSpPr txBox="1">
                <a:spLocks noRot="1" noChangeAspect="1" noMove="1" noResize="1" noEditPoints="1" noAdjustHandles="1" noChangeArrowheads="1" noChangeShapeType="1" noTextEdit="1"/>
              </p:cNvSpPr>
              <p:nvPr/>
            </p:nvSpPr>
            <p:spPr>
              <a:xfrm>
                <a:off x="746937" y="2759849"/>
                <a:ext cx="7652784" cy="526312"/>
              </a:xfrm>
              <a:prstGeom prst="rect">
                <a:avLst/>
              </a:prstGeom>
              <a:blipFill>
                <a:blip r:embed="rId4"/>
                <a:stretch>
                  <a:fillRect/>
                </a:stretch>
              </a:blipFill>
            </p:spPr>
            <p:txBody>
              <a:bodyPr/>
              <a:lstStyle/>
              <a:p>
                <a:r>
                  <a:rPr lang="zh-CN" altLang="en-US">
                    <a:noFill/>
                  </a:rPr>
                  <a:t> </a:t>
                </a:r>
              </a:p>
            </p:txBody>
          </p:sp>
        </mc:Fallback>
      </mc:AlternateContent>
      <p:cxnSp>
        <p:nvCxnSpPr>
          <p:cNvPr id="8" name="直接箭头连接符 7">
            <a:extLst>
              <a:ext uri="{FF2B5EF4-FFF2-40B4-BE49-F238E27FC236}">
                <a16:creationId xmlns:a16="http://schemas.microsoft.com/office/drawing/2014/main" id="{D09ABFB7-0B4E-4600-9151-82A3487152E8}"/>
              </a:ext>
            </a:extLst>
          </p:cNvPr>
          <p:cNvCxnSpPr>
            <a:cxnSpLocks/>
          </p:cNvCxnSpPr>
          <p:nvPr/>
        </p:nvCxnSpPr>
        <p:spPr>
          <a:xfrm flipH="1">
            <a:off x="1768548" y="3200363"/>
            <a:ext cx="7089" cy="45720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9" name="直接箭头连接符 8">
            <a:extLst>
              <a:ext uri="{FF2B5EF4-FFF2-40B4-BE49-F238E27FC236}">
                <a16:creationId xmlns:a16="http://schemas.microsoft.com/office/drawing/2014/main" id="{D7FE29BC-7C5F-491E-A3B1-D5B1A1A7B840}"/>
              </a:ext>
            </a:extLst>
          </p:cNvPr>
          <p:cNvCxnSpPr>
            <a:cxnSpLocks/>
          </p:cNvCxnSpPr>
          <p:nvPr/>
        </p:nvCxnSpPr>
        <p:spPr>
          <a:xfrm>
            <a:off x="2658139" y="3175998"/>
            <a:ext cx="2604977" cy="353238"/>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0" name="直接箭头连接符 9">
            <a:extLst>
              <a:ext uri="{FF2B5EF4-FFF2-40B4-BE49-F238E27FC236}">
                <a16:creationId xmlns:a16="http://schemas.microsoft.com/office/drawing/2014/main" id="{A2EAF75E-6EF1-4FBC-A4A0-5F1E6A860E1E}"/>
              </a:ext>
            </a:extLst>
          </p:cNvPr>
          <p:cNvCxnSpPr/>
          <p:nvPr/>
        </p:nvCxnSpPr>
        <p:spPr>
          <a:xfrm>
            <a:off x="3455581" y="3125935"/>
            <a:ext cx="0" cy="427666"/>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1" name="直接箭头连接符 10">
            <a:extLst>
              <a:ext uri="{FF2B5EF4-FFF2-40B4-BE49-F238E27FC236}">
                <a16:creationId xmlns:a16="http://schemas.microsoft.com/office/drawing/2014/main" id="{F014013A-ACED-4E51-B751-49350776B8B7}"/>
              </a:ext>
            </a:extLst>
          </p:cNvPr>
          <p:cNvCxnSpPr>
            <a:cxnSpLocks/>
          </p:cNvCxnSpPr>
          <p:nvPr/>
        </p:nvCxnSpPr>
        <p:spPr>
          <a:xfrm>
            <a:off x="4010246" y="3200363"/>
            <a:ext cx="2702442" cy="328873"/>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2" name="直接箭头连接符 11">
            <a:extLst>
              <a:ext uri="{FF2B5EF4-FFF2-40B4-BE49-F238E27FC236}">
                <a16:creationId xmlns:a16="http://schemas.microsoft.com/office/drawing/2014/main" id="{82C4823C-AD27-402C-B902-275F975037F2}"/>
              </a:ext>
            </a:extLst>
          </p:cNvPr>
          <p:cNvCxnSpPr/>
          <p:nvPr/>
        </p:nvCxnSpPr>
        <p:spPr>
          <a:xfrm flipH="1">
            <a:off x="2934586" y="3193939"/>
            <a:ext cx="2115879" cy="359662"/>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3" name="直接箭头连接符 12">
            <a:extLst>
              <a:ext uri="{FF2B5EF4-FFF2-40B4-BE49-F238E27FC236}">
                <a16:creationId xmlns:a16="http://schemas.microsoft.com/office/drawing/2014/main" id="{E6D1F87D-9BA6-4DC5-A001-20A33733B59E}"/>
              </a:ext>
            </a:extLst>
          </p:cNvPr>
          <p:cNvCxnSpPr/>
          <p:nvPr/>
        </p:nvCxnSpPr>
        <p:spPr>
          <a:xfrm>
            <a:off x="5741581" y="3240050"/>
            <a:ext cx="0" cy="313551"/>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4" name="直接箭头连接符 13">
            <a:extLst>
              <a:ext uri="{FF2B5EF4-FFF2-40B4-BE49-F238E27FC236}">
                <a16:creationId xmlns:a16="http://schemas.microsoft.com/office/drawing/2014/main" id="{709A2840-3A51-4443-8067-8F10D2FAB19E}"/>
              </a:ext>
            </a:extLst>
          </p:cNvPr>
          <p:cNvCxnSpPr/>
          <p:nvPr/>
        </p:nvCxnSpPr>
        <p:spPr>
          <a:xfrm flipH="1">
            <a:off x="4433776" y="3200363"/>
            <a:ext cx="2278912" cy="45720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5" name="直接箭头连接符 14">
            <a:extLst>
              <a:ext uri="{FF2B5EF4-FFF2-40B4-BE49-F238E27FC236}">
                <a16:creationId xmlns:a16="http://schemas.microsoft.com/office/drawing/2014/main" id="{A5873D94-75DA-4296-A8C5-AF0E53660BE0}"/>
              </a:ext>
            </a:extLst>
          </p:cNvPr>
          <p:cNvCxnSpPr/>
          <p:nvPr/>
        </p:nvCxnSpPr>
        <p:spPr>
          <a:xfrm>
            <a:off x="7267352" y="3240050"/>
            <a:ext cx="0" cy="289186"/>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mc:AlternateContent xmlns:mc="http://schemas.openxmlformats.org/markup-compatibility/2006" xmlns:a14="http://schemas.microsoft.com/office/drawing/2010/main">
        <mc:Choice Requires="a14">
          <p:sp>
            <p:nvSpPr>
              <p:cNvPr id="16" name="内容占位符 1">
                <a:extLst>
                  <a:ext uri="{FF2B5EF4-FFF2-40B4-BE49-F238E27FC236}">
                    <a16:creationId xmlns:a16="http://schemas.microsoft.com/office/drawing/2014/main" id="{CB1D2A38-31C8-40DD-89D7-DFA1EA34FF4E}"/>
                  </a:ext>
                </a:extLst>
              </p:cNvPr>
              <p:cNvSpPr txBox="1">
                <a:spLocks/>
              </p:cNvSpPr>
              <p:nvPr/>
            </p:nvSpPr>
            <p:spPr>
              <a:xfrm>
                <a:off x="607384" y="4081021"/>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i="1" smtClean="0">
                                  <a:latin typeface="Cambria Math" panose="02040503050406030204" pitchFamily="18" charset="0"/>
                                </a:rPr>
                                <m:t>0</m:t>
                              </m:r>
                            </m:sup>
                          </m:sSubSup>
                        </m:e>
                      </m:d>
                      <m:sSub>
                        <m:sSubPr>
                          <m:ctrlPr>
                            <a:rPr lang="en-US" altLang="zh-CN" sz="1800" i="1">
                              <a:latin typeface="Cambria Math" panose="02040503050406030204" pitchFamily="18" charset="0"/>
                            </a:rPr>
                          </m:ctrlPr>
                        </m:sSubPr>
                        <m:e>
                          <m:r>
                            <a:rPr lang="en-US" altLang="zh-CN" sz="1800" b="0" i="1" smtClean="0">
                              <a:latin typeface="Cambria Math" panose="02040503050406030204" pitchFamily="18" charset="0"/>
                            </a:rPr>
                            <m:t>,</m:t>
                          </m:r>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01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i="1">
                                  <a:latin typeface="Cambria Math" panose="02040503050406030204" pitchFamily="18" charset="0"/>
                                </a:rPr>
                                <m:t>0</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00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i="1" smtClean="0">
                                  <a:latin typeface="Cambria Math" panose="02040503050406030204" pitchFamily="18" charset="0"/>
                                </a:rPr>
                                <m:t>1</m:t>
                              </m:r>
                            </m:sup>
                          </m:sSubSup>
                        </m:e>
                      </m:d>
                      <m:r>
                        <a:rPr lang="en-US" altLang="zh-CN" sz="1800" b="0" i="1" smtClean="0">
                          <a:latin typeface="Cambria Math" panose="02040503050406030204" pitchFamily="18" charset="0"/>
                        </a:rPr>
                        <m:t>,</m:t>
                      </m:r>
                      <m:sSub>
                        <m:sSubPr>
                          <m:ctrlPr>
                            <a:rPr lang="en-US" altLang="zh-CN" sz="1800" b="0" i="1" smtClean="0">
                              <a:latin typeface="Cambria Math" panose="02040503050406030204" pitchFamily="18" charset="0"/>
                            </a:rPr>
                          </m:ctrlPr>
                        </m:sSubPr>
                        <m:e>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01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1</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10</m:t>
                          </m:r>
                        </m:sub>
                      </m:sSub>
                      <m:d>
                        <m:dPr>
                          <m:ctrlPr>
                            <a:rPr lang="en-US" altLang="zh-CN" sz="1800" i="1" smtClean="0">
                              <a:latin typeface="Cambria Math" panose="02040503050406030204" pitchFamily="18" charset="0"/>
                            </a:rPr>
                          </m:ctrlPr>
                        </m:dPr>
                        <m:e>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2</m:t>
                              </m:r>
                            </m:sup>
                          </m:sSubSup>
                        </m:e>
                      </m:d>
                      <m:r>
                        <a:rPr lang="en-US" altLang="zh-CN" sz="1800" b="0" i="1" smtClean="0">
                          <a:latin typeface="Cambria Math" panose="02040503050406030204" pitchFamily="18" charset="0"/>
                        </a:rPr>
                        <m:t>,</m:t>
                      </m:r>
                      <m:sSub>
                        <m:sSubPr>
                          <m:ctrlPr>
                            <a:rPr lang="en-US" altLang="zh-CN" sz="1800" b="0" i="1" smtClean="0">
                              <a:latin typeface="Cambria Math" panose="02040503050406030204" pitchFamily="18" charset="0"/>
                            </a:rPr>
                          </m:ctrlPr>
                        </m:sSubPr>
                        <m:e>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11</m:t>
                          </m:r>
                        </m:sub>
                      </m:sSub>
                      <m:d>
                        <m:dPr>
                          <m:ctrlPr>
                            <a:rPr lang="en-US" altLang="zh-CN" sz="1800" i="1">
                              <a:latin typeface="Cambria Math" panose="02040503050406030204" pitchFamily="18" charset="0"/>
                            </a:rPr>
                          </m:ctrlPr>
                        </m:dPr>
                        <m:e>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2</m:t>
                              </m:r>
                            </m:sup>
                          </m:sSubSup>
                        </m:e>
                      </m:d>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i="1" smtClean="0">
                              <a:latin typeface="Cambria Math" panose="02040503050406030204" pitchFamily="18" charset="0"/>
                            </a:rPr>
                            <m:t>𝐹</m:t>
                          </m:r>
                        </m:e>
                        <m:sub>
                          <m:r>
                            <a:rPr lang="en-US" altLang="zh-CN" sz="1800" b="0" i="1" smtClean="0">
                              <a:latin typeface="Cambria Math" panose="02040503050406030204" pitchFamily="18" charset="0"/>
                            </a:rPr>
                            <m:t>10</m:t>
                          </m:r>
                        </m:sub>
                      </m:sSub>
                      <m:r>
                        <a:rPr lang="en-US" altLang="zh-CN" sz="1800" i="1" smtClean="0">
                          <a:latin typeface="Cambria Math" panose="02040503050406030204" pitchFamily="18" charset="0"/>
                        </a:rPr>
                        <m:t>(</m:t>
                      </m:r>
                      <m:sSubSup>
                        <m:sSubSupPr>
                          <m:ctrlPr>
                            <a:rPr lang="en-US" altLang="zh-CN" sz="1800" i="1" smtClean="0">
                              <a:latin typeface="Cambria Math" panose="02040503050406030204" pitchFamily="18" charset="0"/>
                            </a:rPr>
                          </m:ctrlPr>
                        </m:sSubSupPr>
                        <m:e>
                          <m:r>
                            <a:rPr lang="en-US" altLang="zh-CN" sz="1800" i="1" smtClean="0">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i="1" smtClean="0">
                              <a:latin typeface="Cambria Math" panose="02040503050406030204" pitchFamily="18" charset="0"/>
                            </a:rPr>
                            <m:t>3</m:t>
                          </m:r>
                        </m:sup>
                      </m:sSubSup>
                      <m:r>
                        <a:rPr lang="en-US" altLang="zh-CN" sz="1800" i="1" smtClean="0">
                          <a:latin typeface="Cambria Math" panose="02040503050406030204" pitchFamily="18" charset="0"/>
                        </a:rPr>
                        <m:t>)</m:t>
                      </m:r>
                      <m:sSub>
                        <m:sSubPr>
                          <m:ctrlPr>
                            <a:rPr lang="en-US" altLang="zh-CN" sz="1800" i="1">
                              <a:latin typeface="Cambria Math" panose="02040503050406030204" pitchFamily="18" charset="0"/>
                            </a:rPr>
                          </m:ctrlPr>
                        </m:sSubPr>
                        <m:e>
                          <m:r>
                            <a:rPr lang="en-US" altLang="zh-CN" sz="1800" b="0" i="1" smtClean="0">
                              <a:latin typeface="Cambria Math" panose="02040503050406030204" pitchFamily="18" charset="0"/>
                            </a:rPr>
                            <m:t>,</m:t>
                          </m:r>
                          <m:r>
                            <a:rPr lang="en-US" altLang="zh-CN" sz="1800" i="1">
                              <a:latin typeface="Cambria Math" panose="02040503050406030204" pitchFamily="18" charset="0"/>
                            </a:rPr>
                            <m:t>𝐹</m:t>
                          </m:r>
                        </m:e>
                        <m:sub>
                          <m:r>
                            <a:rPr lang="en-US" altLang="zh-CN" sz="1800" b="0" i="1" smtClean="0">
                              <a:latin typeface="Cambria Math" panose="02040503050406030204" pitchFamily="18" charset="0"/>
                            </a:rPr>
                            <m:t>11</m:t>
                          </m:r>
                        </m:sub>
                      </m:sSub>
                      <m:r>
                        <a:rPr lang="en-US" altLang="zh-CN" sz="1800" i="1">
                          <a:latin typeface="Cambria Math" panose="02040503050406030204" pitchFamily="18" charset="0"/>
                        </a:rPr>
                        <m:t>(</m:t>
                      </m:r>
                      <m:sSubSup>
                        <m:sSubSupPr>
                          <m:ctrlPr>
                            <a:rPr lang="en-US" altLang="zh-CN" sz="1800" i="1">
                              <a:latin typeface="Cambria Math" panose="02040503050406030204" pitchFamily="18" charset="0"/>
                            </a:rPr>
                          </m:ctrlPr>
                        </m:sSubSupPr>
                        <m:e>
                          <m:r>
                            <a:rPr lang="en-US" altLang="zh-CN" sz="1800" i="1">
                              <a:latin typeface="Cambria Math" panose="02040503050406030204" pitchFamily="18" charset="0"/>
                            </a:rPr>
                            <m:t>𝑤</m:t>
                          </m:r>
                        </m:e>
                        <m:sub>
                          <m:r>
                            <a:rPr lang="en-US" altLang="zh-CN" sz="1800" b="0" i="1" smtClean="0">
                              <a:latin typeface="Cambria Math" panose="02040503050406030204" pitchFamily="18" charset="0"/>
                            </a:rPr>
                            <m:t>1</m:t>
                          </m:r>
                        </m:sub>
                        <m:sup>
                          <m:r>
                            <a:rPr lang="en-US" altLang="zh-CN" sz="1800" i="1">
                              <a:latin typeface="Cambria Math" panose="02040503050406030204" pitchFamily="18" charset="0"/>
                            </a:rPr>
                            <m:t>3</m:t>
                          </m:r>
                        </m:sup>
                      </m:sSubSup>
                      <m:r>
                        <a:rPr lang="en-US" altLang="zh-CN" sz="1800" i="1">
                          <a:latin typeface="Cambria Math" panose="02040503050406030204" pitchFamily="18" charset="0"/>
                        </a:rPr>
                        <m:t>)</m:t>
                      </m:r>
                    </m:oMath>
                  </m:oMathPara>
                </a14:m>
                <a:endParaRPr lang="zh-CN" altLang="en-US" sz="1800" dirty="0"/>
              </a:p>
            </p:txBody>
          </p:sp>
        </mc:Choice>
        <mc:Fallback xmlns="">
          <p:sp>
            <p:nvSpPr>
              <p:cNvPr id="16" name="内容占位符 1">
                <a:extLst>
                  <a:ext uri="{FF2B5EF4-FFF2-40B4-BE49-F238E27FC236}">
                    <a16:creationId xmlns:a16="http://schemas.microsoft.com/office/drawing/2014/main" id="{CB1D2A38-31C8-40DD-89D7-DFA1EA34FF4E}"/>
                  </a:ext>
                </a:extLst>
              </p:cNvPr>
              <p:cNvSpPr txBox="1">
                <a:spLocks noRot="1" noChangeAspect="1" noMove="1" noResize="1" noEditPoints="1" noAdjustHandles="1" noChangeArrowheads="1" noChangeShapeType="1" noTextEdit="1"/>
              </p:cNvSpPr>
              <p:nvPr/>
            </p:nvSpPr>
            <p:spPr>
              <a:xfrm>
                <a:off x="607384" y="4081021"/>
                <a:ext cx="7652784" cy="526312"/>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7" name="内容占位符 1">
                <a:extLst>
                  <a:ext uri="{FF2B5EF4-FFF2-40B4-BE49-F238E27FC236}">
                    <a16:creationId xmlns:a16="http://schemas.microsoft.com/office/drawing/2014/main" id="{D4400D57-EBF3-4C59-B505-36A42EF25105}"/>
                  </a:ext>
                </a:extLst>
              </p:cNvPr>
              <p:cNvSpPr txBox="1">
                <a:spLocks/>
              </p:cNvSpPr>
              <p:nvPr/>
            </p:nvSpPr>
            <p:spPr>
              <a:xfrm>
                <a:off x="746937" y="5151510"/>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01</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b="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b="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11</m:t>
                          </m:r>
                        </m:sub>
                      </m:sSub>
                      <m:r>
                        <a:rPr lang="en-US" altLang="zh-CN" sz="3200" i="1" smtClean="0">
                          <a:latin typeface="Cambria Math" panose="02040503050406030204" pitchFamily="18" charset="0"/>
                        </a:rPr>
                        <m:t>(</m:t>
                      </m:r>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b="0" i="1" smtClean="0">
                              <a:latin typeface="Cambria Math" panose="02040503050406030204" pitchFamily="18" charset="0"/>
                            </a:rPr>
                            <m:t>0</m:t>
                          </m:r>
                        </m:sup>
                      </m:sSubSup>
                      <m:r>
                        <a:rPr lang="en-US" altLang="zh-CN" sz="3200" i="1" smtClean="0">
                          <a:latin typeface="Cambria Math" panose="02040503050406030204" pitchFamily="18" charset="0"/>
                        </a:rPr>
                        <m:t>)</m:t>
                      </m:r>
                    </m:oMath>
                  </m:oMathPara>
                </a14:m>
                <a:endParaRPr lang="zh-CN" altLang="en-US" sz="3200" dirty="0"/>
              </a:p>
            </p:txBody>
          </p:sp>
        </mc:Choice>
        <mc:Fallback xmlns="">
          <p:sp>
            <p:nvSpPr>
              <p:cNvPr id="17" name="内容占位符 1">
                <a:extLst>
                  <a:ext uri="{FF2B5EF4-FFF2-40B4-BE49-F238E27FC236}">
                    <a16:creationId xmlns:a16="http://schemas.microsoft.com/office/drawing/2014/main" id="{D4400D57-EBF3-4C59-B505-36A42EF25105}"/>
                  </a:ext>
                </a:extLst>
              </p:cNvPr>
              <p:cNvSpPr txBox="1">
                <a:spLocks noRot="1" noChangeAspect="1" noMove="1" noResize="1" noEditPoints="1" noAdjustHandles="1" noChangeArrowheads="1" noChangeShapeType="1" noTextEdit="1"/>
              </p:cNvSpPr>
              <p:nvPr/>
            </p:nvSpPr>
            <p:spPr>
              <a:xfrm>
                <a:off x="746937" y="5151510"/>
                <a:ext cx="7652784" cy="526312"/>
              </a:xfrm>
              <a:prstGeom prst="rect">
                <a:avLst/>
              </a:prstGeom>
              <a:blipFill>
                <a:blip r:embed="rId6"/>
                <a:stretch>
                  <a:fillRect/>
                </a:stretch>
              </a:blipFill>
            </p:spPr>
            <p:txBody>
              <a:bodyPr/>
              <a:lstStyle/>
              <a:p>
                <a:r>
                  <a:rPr lang="zh-CN" altLang="en-US">
                    <a:noFill/>
                  </a:rPr>
                  <a:t> </a:t>
                </a:r>
              </a:p>
            </p:txBody>
          </p:sp>
        </mc:Fallback>
      </mc:AlternateContent>
      <p:cxnSp>
        <p:nvCxnSpPr>
          <p:cNvPr id="18" name="直接箭头连接符 17">
            <a:extLst>
              <a:ext uri="{FF2B5EF4-FFF2-40B4-BE49-F238E27FC236}">
                <a16:creationId xmlns:a16="http://schemas.microsoft.com/office/drawing/2014/main" id="{06B0590B-B9CA-421D-951B-A90B55924ABD}"/>
              </a:ext>
            </a:extLst>
          </p:cNvPr>
          <p:cNvCxnSpPr/>
          <p:nvPr/>
        </p:nvCxnSpPr>
        <p:spPr>
          <a:xfrm>
            <a:off x="1254641" y="4607333"/>
            <a:ext cx="0" cy="544177"/>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9" name="直接箭头连接符 18">
            <a:extLst>
              <a:ext uri="{FF2B5EF4-FFF2-40B4-BE49-F238E27FC236}">
                <a16:creationId xmlns:a16="http://schemas.microsoft.com/office/drawing/2014/main" id="{DC989BAF-16DA-4243-99C3-02942C8E5170}"/>
              </a:ext>
            </a:extLst>
          </p:cNvPr>
          <p:cNvCxnSpPr>
            <a:cxnSpLocks/>
          </p:cNvCxnSpPr>
          <p:nvPr/>
        </p:nvCxnSpPr>
        <p:spPr>
          <a:xfrm>
            <a:off x="1860697" y="4529433"/>
            <a:ext cx="1207462" cy="478465"/>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0" name="直接箭头连接符 19">
            <a:extLst>
              <a:ext uri="{FF2B5EF4-FFF2-40B4-BE49-F238E27FC236}">
                <a16:creationId xmlns:a16="http://schemas.microsoft.com/office/drawing/2014/main" id="{00F65CB3-BA97-444F-AE08-8D54355D7DEC}"/>
              </a:ext>
            </a:extLst>
          </p:cNvPr>
          <p:cNvCxnSpPr>
            <a:cxnSpLocks/>
          </p:cNvCxnSpPr>
          <p:nvPr/>
        </p:nvCxnSpPr>
        <p:spPr>
          <a:xfrm flipH="1">
            <a:off x="2286000" y="4528325"/>
            <a:ext cx="925033" cy="479573"/>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1" name="直接箭头连接符 20">
            <a:extLst>
              <a:ext uri="{FF2B5EF4-FFF2-40B4-BE49-F238E27FC236}">
                <a16:creationId xmlns:a16="http://schemas.microsoft.com/office/drawing/2014/main" id="{C644A2CF-54E6-4108-8874-63B13B568B50}"/>
              </a:ext>
            </a:extLst>
          </p:cNvPr>
          <p:cNvCxnSpPr/>
          <p:nvPr/>
        </p:nvCxnSpPr>
        <p:spPr>
          <a:xfrm>
            <a:off x="3795823" y="4581487"/>
            <a:ext cx="0" cy="634058"/>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2" name="直接箭头连接符 21">
            <a:extLst>
              <a:ext uri="{FF2B5EF4-FFF2-40B4-BE49-F238E27FC236}">
                <a16:creationId xmlns:a16="http://schemas.microsoft.com/office/drawing/2014/main" id="{CAB44471-E8A8-4BC9-A7D6-BF6083D81835}"/>
              </a:ext>
            </a:extLst>
          </p:cNvPr>
          <p:cNvCxnSpPr/>
          <p:nvPr/>
        </p:nvCxnSpPr>
        <p:spPr>
          <a:xfrm>
            <a:off x="4954772" y="4528325"/>
            <a:ext cx="0" cy="479573"/>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3" name="直接箭头连接符 22">
            <a:extLst>
              <a:ext uri="{FF2B5EF4-FFF2-40B4-BE49-F238E27FC236}">
                <a16:creationId xmlns:a16="http://schemas.microsoft.com/office/drawing/2014/main" id="{6B4FF529-9A7B-4ADE-9619-6CA82A346F41}"/>
              </a:ext>
            </a:extLst>
          </p:cNvPr>
          <p:cNvCxnSpPr/>
          <p:nvPr/>
        </p:nvCxnSpPr>
        <p:spPr>
          <a:xfrm>
            <a:off x="5573232" y="4607333"/>
            <a:ext cx="1139456" cy="544177"/>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4" name="直接箭头连接符 23">
            <a:extLst>
              <a:ext uri="{FF2B5EF4-FFF2-40B4-BE49-F238E27FC236}">
                <a16:creationId xmlns:a16="http://schemas.microsoft.com/office/drawing/2014/main" id="{5D3F9321-7B76-417C-B8D4-A94434B7C71D}"/>
              </a:ext>
            </a:extLst>
          </p:cNvPr>
          <p:cNvCxnSpPr/>
          <p:nvPr/>
        </p:nvCxnSpPr>
        <p:spPr>
          <a:xfrm flipH="1">
            <a:off x="5741581" y="4528325"/>
            <a:ext cx="956931" cy="618901"/>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5" name="直接箭头连接符 24">
            <a:extLst>
              <a:ext uri="{FF2B5EF4-FFF2-40B4-BE49-F238E27FC236}">
                <a16:creationId xmlns:a16="http://schemas.microsoft.com/office/drawing/2014/main" id="{1EAB65ED-321B-49C5-BAD9-99AFFF4D7802}"/>
              </a:ext>
            </a:extLst>
          </p:cNvPr>
          <p:cNvCxnSpPr/>
          <p:nvPr/>
        </p:nvCxnSpPr>
        <p:spPr>
          <a:xfrm>
            <a:off x="7432158" y="4561039"/>
            <a:ext cx="0" cy="586187"/>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8" name="文本框 27">
            <a:extLst>
              <a:ext uri="{FF2B5EF4-FFF2-40B4-BE49-F238E27FC236}">
                <a16:creationId xmlns:a16="http://schemas.microsoft.com/office/drawing/2014/main" id="{1F337A65-D79D-4CA7-8453-4CF405C4225A}"/>
              </a:ext>
            </a:extLst>
          </p:cNvPr>
          <p:cNvSpPr txBox="1"/>
          <p:nvPr/>
        </p:nvSpPr>
        <p:spPr>
          <a:xfrm>
            <a:off x="8151629" y="5128057"/>
            <a:ext cx="3877985" cy="1754326"/>
          </a:xfrm>
          <a:prstGeom prst="rect">
            <a:avLst/>
          </a:prstGeom>
          <a:noFill/>
        </p:spPr>
        <p:txBody>
          <a:bodyPr wrap="none" rtlCol="0">
            <a:spAutoFit/>
          </a:bodyPr>
          <a:lstStyle/>
          <a:p>
            <a:r>
              <a:rPr lang="zh-CN" altLang="en-US" dirty="0"/>
              <a:t>每个要计算的多项式只剩一个系数了</a:t>
            </a:r>
            <a:endParaRPr lang="en-US" altLang="zh-CN" dirty="0"/>
          </a:p>
          <a:p>
            <a:r>
              <a:rPr lang="zh-CN" altLang="en-US" dirty="0"/>
              <a:t>最底层返回的即是这一个系数的值</a:t>
            </a:r>
            <a:endParaRPr lang="en-US" altLang="zh-CN" dirty="0"/>
          </a:p>
          <a:p>
            <a:endParaRPr lang="en-US" altLang="zh-CN" dirty="0"/>
          </a:p>
          <a:p>
            <a:r>
              <a:rPr lang="zh-CN" altLang="en-US" dirty="0"/>
              <a:t>一个系数在最底层被放置的位置的二</a:t>
            </a:r>
            <a:endParaRPr lang="en-US" altLang="zh-CN" dirty="0"/>
          </a:p>
          <a:p>
            <a:r>
              <a:rPr lang="zh-CN" altLang="en-US" dirty="0"/>
              <a:t>进制表示是其</a:t>
            </a:r>
            <a:r>
              <a:rPr lang="zh-CN" altLang="en-US" dirty="0">
                <a:solidFill>
                  <a:srgbClr val="FFC000"/>
                </a:solidFill>
              </a:rPr>
              <a:t>下标的二进制表示的反</a:t>
            </a:r>
            <a:endParaRPr lang="en-US" altLang="zh-CN" dirty="0">
              <a:solidFill>
                <a:srgbClr val="FFC000"/>
              </a:solidFill>
            </a:endParaRPr>
          </a:p>
          <a:p>
            <a:r>
              <a:rPr lang="zh-CN" altLang="en-US" dirty="0">
                <a:solidFill>
                  <a:srgbClr val="FFC000"/>
                </a:solidFill>
              </a:rPr>
              <a:t>过来</a:t>
            </a:r>
          </a:p>
        </p:txBody>
      </p:sp>
      <mc:AlternateContent xmlns:mc="http://schemas.openxmlformats.org/markup-compatibility/2006" xmlns:a14="http://schemas.microsoft.com/office/drawing/2010/main">
        <mc:Choice Requires="a14">
          <p:sp>
            <p:nvSpPr>
              <p:cNvPr id="30" name="文本框 29">
                <a:extLst>
                  <a:ext uri="{FF2B5EF4-FFF2-40B4-BE49-F238E27FC236}">
                    <a16:creationId xmlns:a16="http://schemas.microsoft.com/office/drawing/2014/main" id="{1D8BE290-E767-4EAD-866C-D0668937972E}"/>
                  </a:ext>
                </a:extLst>
              </p:cNvPr>
              <p:cNvSpPr txBox="1"/>
              <p:nvPr/>
            </p:nvSpPr>
            <p:spPr>
              <a:xfrm>
                <a:off x="1506172" y="5933066"/>
                <a:ext cx="108504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i="1" dirty="0" smtClean="0">
                          <a:latin typeface="Cambria Math" panose="02040503050406030204" pitchFamily="18" charset="0"/>
                        </a:rPr>
                        <m:t>𝑓</m:t>
                      </m:r>
                      <m:r>
                        <a:rPr lang="en-US" altLang="zh-CN"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00</m:t>
                              </m:r>
                            </m:e>
                          </m:d>
                        </m:e>
                        <m:sub>
                          <m:r>
                            <a:rPr lang="en-US" altLang="zh-CN" b="0" i="1" dirty="0" smtClean="0">
                              <a:latin typeface="Cambria Math" panose="02040503050406030204" pitchFamily="18" charset="0"/>
                            </a:rPr>
                            <m:t>2</m:t>
                          </m:r>
                        </m:sub>
                      </m:sSub>
                      <m:r>
                        <a:rPr lang="en-US" altLang="zh-CN" i="1" dirty="0" smtClean="0">
                          <a:latin typeface="Cambria Math" panose="02040503050406030204" pitchFamily="18" charset="0"/>
                        </a:rPr>
                        <m:t>]</m:t>
                      </m:r>
                    </m:oMath>
                  </m:oMathPara>
                </a14:m>
                <a:endParaRPr lang="zh-CN" altLang="en-US" dirty="0"/>
              </a:p>
            </p:txBody>
          </p:sp>
        </mc:Choice>
        <mc:Fallback xmlns="">
          <p:sp>
            <p:nvSpPr>
              <p:cNvPr id="30" name="文本框 29">
                <a:extLst>
                  <a:ext uri="{FF2B5EF4-FFF2-40B4-BE49-F238E27FC236}">
                    <a16:creationId xmlns:a16="http://schemas.microsoft.com/office/drawing/2014/main" id="{1D8BE290-E767-4EAD-866C-D0668937972E}"/>
                  </a:ext>
                </a:extLst>
              </p:cNvPr>
              <p:cNvSpPr txBox="1">
                <a:spLocks noRot="1" noChangeAspect="1" noMove="1" noResize="1" noEditPoints="1" noAdjustHandles="1" noChangeArrowheads="1" noChangeShapeType="1" noTextEdit="1"/>
              </p:cNvSpPr>
              <p:nvPr/>
            </p:nvSpPr>
            <p:spPr>
              <a:xfrm>
                <a:off x="1506172" y="5933066"/>
                <a:ext cx="1085041" cy="369332"/>
              </a:xfrm>
              <a:prstGeom prst="rect">
                <a:avLst/>
              </a:prstGeom>
              <a:blipFill>
                <a:blip r:embed="rId7"/>
                <a:stretch>
                  <a:fillRect b="-1475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1" name="文本框 30">
                <a:extLst>
                  <a:ext uri="{FF2B5EF4-FFF2-40B4-BE49-F238E27FC236}">
                    <a16:creationId xmlns:a16="http://schemas.microsoft.com/office/drawing/2014/main" id="{ABB31C4B-81D5-48BF-8465-48607C4E88CD}"/>
                  </a:ext>
                </a:extLst>
              </p:cNvPr>
              <p:cNvSpPr txBox="1"/>
              <p:nvPr/>
            </p:nvSpPr>
            <p:spPr>
              <a:xfrm>
                <a:off x="3253302" y="5904166"/>
                <a:ext cx="108504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i="1" dirty="0" smtClean="0">
                          <a:latin typeface="Cambria Math" panose="02040503050406030204" pitchFamily="18" charset="0"/>
                        </a:rPr>
                        <m:t>𝑓</m:t>
                      </m:r>
                      <m:r>
                        <a:rPr lang="en-US" altLang="zh-CN"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d>
                            <m:dPr>
                              <m:ctrlPr>
                                <a:rPr lang="en-US" altLang="zh-CN" i="1" dirty="0" smtClean="0">
                                  <a:latin typeface="Cambria Math" panose="02040503050406030204" pitchFamily="18" charset="0"/>
                                </a:rPr>
                              </m:ctrlPr>
                            </m:dPr>
                            <m:e>
                              <m:r>
                                <a:rPr lang="en-US" altLang="zh-CN" i="1" dirty="0" smtClean="0">
                                  <a:latin typeface="Cambria Math" panose="02040503050406030204" pitchFamily="18" charset="0"/>
                                </a:rPr>
                                <m:t>10</m:t>
                              </m:r>
                            </m:e>
                          </m:d>
                        </m:e>
                        <m:sub>
                          <m:r>
                            <a:rPr lang="en-US" altLang="zh-CN" b="0" i="1" dirty="0" smtClean="0">
                              <a:latin typeface="Cambria Math" panose="02040503050406030204" pitchFamily="18" charset="0"/>
                            </a:rPr>
                            <m:t>2</m:t>
                          </m:r>
                        </m:sub>
                      </m:sSub>
                      <m:r>
                        <a:rPr lang="en-US" altLang="zh-CN" i="1" dirty="0" smtClean="0">
                          <a:latin typeface="Cambria Math" panose="02040503050406030204" pitchFamily="18" charset="0"/>
                        </a:rPr>
                        <m:t>]</m:t>
                      </m:r>
                    </m:oMath>
                  </m:oMathPara>
                </a14:m>
                <a:endParaRPr lang="zh-CN" altLang="en-US" dirty="0"/>
              </a:p>
            </p:txBody>
          </p:sp>
        </mc:Choice>
        <mc:Fallback xmlns="">
          <p:sp>
            <p:nvSpPr>
              <p:cNvPr id="31" name="文本框 30">
                <a:extLst>
                  <a:ext uri="{FF2B5EF4-FFF2-40B4-BE49-F238E27FC236}">
                    <a16:creationId xmlns:a16="http://schemas.microsoft.com/office/drawing/2014/main" id="{ABB31C4B-81D5-48BF-8465-48607C4E88CD}"/>
                  </a:ext>
                </a:extLst>
              </p:cNvPr>
              <p:cNvSpPr txBox="1">
                <a:spLocks noRot="1" noChangeAspect="1" noMove="1" noResize="1" noEditPoints="1" noAdjustHandles="1" noChangeArrowheads="1" noChangeShapeType="1" noTextEdit="1"/>
              </p:cNvSpPr>
              <p:nvPr/>
            </p:nvSpPr>
            <p:spPr>
              <a:xfrm>
                <a:off x="3253302" y="5904166"/>
                <a:ext cx="1085041" cy="369332"/>
              </a:xfrm>
              <a:prstGeom prst="rect">
                <a:avLst/>
              </a:prstGeom>
              <a:blipFill>
                <a:blip r:embed="rId8"/>
                <a:stretch>
                  <a:fillRect b="-166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2" name="文本框 31">
                <a:extLst>
                  <a:ext uri="{FF2B5EF4-FFF2-40B4-BE49-F238E27FC236}">
                    <a16:creationId xmlns:a16="http://schemas.microsoft.com/office/drawing/2014/main" id="{254C9DA7-4BD6-485D-8A91-3B0B946958DA}"/>
                  </a:ext>
                </a:extLst>
              </p:cNvPr>
              <p:cNvSpPr txBox="1"/>
              <p:nvPr/>
            </p:nvSpPr>
            <p:spPr>
              <a:xfrm>
                <a:off x="4921907" y="5904166"/>
                <a:ext cx="108504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i="1" dirty="0" smtClean="0">
                          <a:latin typeface="Cambria Math" panose="02040503050406030204" pitchFamily="18" charset="0"/>
                        </a:rPr>
                        <m:t>𝑓</m:t>
                      </m:r>
                      <m:r>
                        <a:rPr lang="en-US" altLang="zh-CN"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d>
                            <m:dPr>
                              <m:ctrlPr>
                                <a:rPr lang="en-US" altLang="zh-CN" i="1" dirty="0" smtClean="0">
                                  <a:latin typeface="Cambria Math" panose="02040503050406030204" pitchFamily="18" charset="0"/>
                                </a:rPr>
                              </m:ctrlPr>
                            </m:dPr>
                            <m:e>
                              <m:r>
                                <a:rPr lang="en-US" altLang="zh-CN" b="0" i="1" dirty="0" smtClean="0">
                                  <a:latin typeface="Cambria Math" panose="02040503050406030204" pitchFamily="18" charset="0"/>
                                </a:rPr>
                                <m:t>01</m:t>
                              </m:r>
                            </m:e>
                          </m:d>
                        </m:e>
                        <m:sub>
                          <m:r>
                            <a:rPr lang="en-US" altLang="zh-CN" b="0" i="1" dirty="0" smtClean="0">
                              <a:latin typeface="Cambria Math" panose="02040503050406030204" pitchFamily="18" charset="0"/>
                            </a:rPr>
                            <m:t>2</m:t>
                          </m:r>
                        </m:sub>
                      </m:sSub>
                      <m:r>
                        <a:rPr lang="en-US" altLang="zh-CN" i="1" dirty="0" smtClean="0">
                          <a:latin typeface="Cambria Math" panose="02040503050406030204" pitchFamily="18" charset="0"/>
                        </a:rPr>
                        <m:t>]</m:t>
                      </m:r>
                    </m:oMath>
                  </m:oMathPara>
                </a14:m>
                <a:endParaRPr lang="zh-CN" altLang="en-US" dirty="0"/>
              </a:p>
            </p:txBody>
          </p:sp>
        </mc:Choice>
        <mc:Fallback xmlns="">
          <p:sp>
            <p:nvSpPr>
              <p:cNvPr id="32" name="文本框 31">
                <a:extLst>
                  <a:ext uri="{FF2B5EF4-FFF2-40B4-BE49-F238E27FC236}">
                    <a16:creationId xmlns:a16="http://schemas.microsoft.com/office/drawing/2014/main" id="{254C9DA7-4BD6-485D-8A91-3B0B946958DA}"/>
                  </a:ext>
                </a:extLst>
              </p:cNvPr>
              <p:cNvSpPr txBox="1">
                <a:spLocks noRot="1" noChangeAspect="1" noMove="1" noResize="1" noEditPoints="1" noAdjustHandles="1" noChangeArrowheads="1" noChangeShapeType="1" noTextEdit="1"/>
              </p:cNvSpPr>
              <p:nvPr/>
            </p:nvSpPr>
            <p:spPr>
              <a:xfrm>
                <a:off x="4921907" y="5904166"/>
                <a:ext cx="1085041" cy="369332"/>
              </a:xfrm>
              <a:prstGeom prst="rect">
                <a:avLst/>
              </a:prstGeom>
              <a:blipFill>
                <a:blip r:embed="rId9"/>
                <a:stretch>
                  <a:fillRect b="-166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3" name="文本框 32">
                <a:extLst>
                  <a:ext uri="{FF2B5EF4-FFF2-40B4-BE49-F238E27FC236}">
                    <a16:creationId xmlns:a16="http://schemas.microsoft.com/office/drawing/2014/main" id="{3E73A0FD-CD0A-4DB5-90E6-1A172A046AB6}"/>
                  </a:ext>
                </a:extLst>
              </p:cNvPr>
              <p:cNvSpPr txBox="1"/>
              <p:nvPr/>
            </p:nvSpPr>
            <p:spPr>
              <a:xfrm>
                <a:off x="6724831" y="5904166"/>
                <a:ext cx="108504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i="1" dirty="0" smtClean="0">
                          <a:latin typeface="Cambria Math" panose="02040503050406030204" pitchFamily="18" charset="0"/>
                        </a:rPr>
                        <m:t>𝑓</m:t>
                      </m:r>
                      <m:r>
                        <a:rPr lang="en-US" altLang="zh-CN"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d>
                            <m:dPr>
                              <m:ctrlPr>
                                <a:rPr lang="en-US" altLang="zh-CN" i="1" dirty="0" smtClean="0">
                                  <a:latin typeface="Cambria Math" panose="02040503050406030204" pitchFamily="18" charset="0"/>
                                </a:rPr>
                              </m:ctrlPr>
                            </m:dPr>
                            <m:e>
                              <m:r>
                                <a:rPr lang="en-US" altLang="zh-CN" b="0" i="1" dirty="0" smtClean="0">
                                  <a:latin typeface="Cambria Math" panose="02040503050406030204" pitchFamily="18" charset="0"/>
                                </a:rPr>
                                <m:t>11</m:t>
                              </m:r>
                            </m:e>
                          </m:d>
                        </m:e>
                        <m:sub>
                          <m:r>
                            <a:rPr lang="en-US" altLang="zh-CN" b="0" i="1" dirty="0" smtClean="0">
                              <a:latin typeface="Cambria Math" panose="02040503050406030204" pitchFamily="18" charset="0"/>
                            </a:rPr>
                            <m:t>2</m:t>
                          </m:r>
                        </m:sub>
                      </m:sSub>
                      <m:r>
                        <a:rPr lang="en-US" altLang="zh-CN" i="1" dirty="0" smtClean="0">
                          <a:latin typeface="Cambria Math" panose="02040503050406030204" pitchFamily="18" charset="0"/>
                        </a:rPr>
                        <m:t>]</m:t>
                      </m:r>
                    </m:oMath>
                  </m:oMathPara>
                </a14:m>
                <a:endParaRPr lang="zh-CN" altLang="en-US" dirty="0"/>
              </a:p>
            </p:txBody>
          </p:sp>
        </mc:Choice>
        <mc:Fallback xmlns="">
          <p:sp>
            <p:nvSpPr>
              <p:cNvPr id="33" name="文本框 32">
                <a:extLst>
                  <a:ext uri="{FF2B5EF4-FFF2-40B4-BE49-F238E27FC236}">
                    <a16:creationId xmlns:a16="http://schemas.microsoft.com/office/drawing/2014/main" id="{3E73A0FD-CD0A-4DB5-90E6-1A172A046AB6}"/>
                  </a:ext>
                </a:extLst>
              </p:cNvPr>
              <p:cNvSpPr txBox="1">
                <a:spLocks noRot="1" noChangeAspect="1" noMove="1" noResize="1" noEditPoints="1" noAdjustHandles="1" noChangeArrowheads="1" noChangeShapeType="1" noTextEdit="1"/>
              </p:cNvSpPr>
              <p:nvPr/>
            </p:nvSpPr>
            <p:spPr>
              <a:xfrm>
                <a:off x="6724831" y="5904166"/>
                <a:ext cx="1085041" cy="369332"/>
              </a:xfrm>
              <a:prstGeom prst="rect">
                <a:avLst/>
              </a:prstGeom>
              <a:blipFill>
                <a:blip r:embed="rId10"/>
                <a:stretch>
                  <a:fillRect b="-1666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042283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a:extLst>
              <a:ext uri="{FF2B5EF4-FFF2-40B4-BE49-F238E27FC236}">
                <a16:creationId xmlns:a16="http://schemas.microsoft.com/office/drawing/2014/main" id="{44918BAC-EC5A-488A-BE37-5B6A887FCA41}"/>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BFC9E33B-52AB-4D84-9782-E0B7C1577BC4}"/>
              </a:ext>
            </a:extLst>
          </p:cNvPr>
          <p:cNvPicPr>
            <a:picLocks noChangeAspect="1"/>
          </p:cNvPicPr>
          <p:nvPr/>
        </p:nvPicPr>
        <p:blipFill>
          <a:blip r:embed="rId2"/>
          <a:stretch>
            <a:fillRect/>
          </a:stretch>
        </p:blipFill>
        <p:spPr>
          <a:xfrm>
            <a:off x="125836" y="1736396"/>
            <a:ext cx="5914286" cy="4533333"/>
          </a:xfrm>
          <a:prstGeom prst="rect">
            <a:avLst/>
          </a:prstGeom>
        </p:spPr>
      </p:pic>
      <mc:AlternateContent xmlns:mc="http://schemas.openxmlformats.org/markup-compatibility/2006" xmlns:a14="http://schemas.microsoft.com/office/drawing/2010/main">
        <mc:Choice Requires="a14">
          <p:sp>
            <p:nvSpPr>
              <p:cNvPr id="31" name="内容占位符 1">
                <a:extLst>
                  <a:ext uri="{FF2B5EF4-FFF2-40B4-BE49-F238E27FC236}">
                    <a16:creationId xmlns:a16="http://schemas.microsoft.com/office/drawing/2014/main" id="{6B01D991-5FF2-45FA-8BDA-C07CA1508FC4}"/>
                  </a:ext>
                </a:extLst>
              </p:cNvPr>
              <p:cNvSpPr txBox="1">
                <a:spLocks/>
              </p:cNvSpPr>
              <p:nvPr/>
            </p:nvSpPr>
            <p:spPr>
              <a:xfrm>
                <a:off x="5111643" y="2205999"/>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r>
                        <a:rPr lang="en-US" altLang="zh-CN" sz="3200" i="1" smtClean="0">
                          <a:latin typeface="Cambria Math" panose="02040503050406030204" pitchFamily="18" charset="0"/>
                        </a:rPr>
                        <m:t>𝐹</m:t>
                      </m:r>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i="1" smtClean="0">
                                  <a:latin typeface="Cambria Math" panose="02040503050406030204" pitchFamily="18" charset="0"/>
                                </a:rPr>
                                <m:t>4</m:t>
                              </m:r>
                            </m:sub>
                            <m:sup>
                              <m:r>
                                <a:rPr lang="en-US" altLang="zh-CN" sz="3200" i="1" smtClean="0">
                                  <a:latin typeface="Cambria Math" panose="02040503050406030204" pitchFamily="18" charset="0"/>
                                </a:rPr>
                                <m:t>0</m:t>
                              </m:r>
                            </m:sup>
                          </m:sSubSup>
                        </m:e>
                      </m:d>
                      <m:r>
                        <a:rPr lang="en-US" altLang="zh-CN" sz="3200" i="1" smtClean="0">
                          <a:latin typeface="Cambria Math" panose="02040503050406030204" pitchFamily="18" charset="0"/>
                        </a:rPr>
                        <m:t>    </m:t>
                      </m:r>
                      <m:r>
                        <a:rPr lang="en-US" altLang="zh-CN" sz="3200" i="1" smtClean="0">
                          <a:latin typeface="Cambria Math" panose="02040503050406030204" pitchFamily="18" charset="0"/>
                        </a:rPr>
                        <m:t>𝐹</m:t>
                      </m:r>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i="1" smtClean="0">
                                  <a:latin typeface="Cambria Math" panose="02040503050406030204" pitchFamily="18" charset="0"/>
                                </a:rPr>
                                <m:t>4</m:t>
                              </m:r>
                            </m:sub>
                            <m:sup>
                              <m:r>
                                <a:rPr lang="en-US" altLang="zh-CN" sz="3200" i="1" smtClean="0">
                                  <a:latin typeface="Cambria Math" panose="02040503050406030204" pitchFamily="18" charset="0"/>
                                </a:rPr>
                                <m:t>1</m:t>
                              </m:r>
                            </m:sup>
                          </m:sSubSup>
                        </m:e>
                      </m:d>
                      <m:r>
                        <a:rPr lang="en-US" altLang="zh-CN" sz="3200" i="1" smtClean="0">
                          <a:latin typeface="Cambria Math" panose="02040503050406030204" pitchFamily="18" charset="0"/>
                        </a:rPr>
                        <m:t>    </m:t>
                      </m:r>
                      <m:r>
                        <a:rPr lang="en-US" altLang="zh-CN" sz="3200" i="1" smtClean="0">
                          <a:latin typeface="Cambria Math" panose="02040503050406030204" pitchFamily="18" charset="0"/>
                        </a:rPr>
                        <m:t>𝐹</m:t>
                      </m:r>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i="1" smtClean="0">
                                  <a:latin typeface="Cambria Math" panose="02040503050406030204" pitchFamily="18" charset="0"/>
                                </a:rPr>
                                <m:t>4</m:t>
                              </m:r>
                            </m:sub>
                            <m:sup>
                              <m:r>
                                <a:rPr lang="en-US" altLang="zh-CN" sz="3200" i="1" smtClean="0">
                                  <a:latin typeface="Cambria Math" panose="02040503050406030204" pitchFamily="18" charset="0"/>
                                </a:rPr>
                                <m:t>2</m:t>
                              </m:r>
                            </m:sup>
                          </m:sSubSup>
                        </m:e>
                      </m:d>
                      <m:r>
                        <a:rPr lang="en-US" altLang="zh-CN" sz="3200" i="1" smtClean="0">
                          <a:latin typeface="Cambria Math" panose="02040503050406030204" pitchFamily="18" charset="0"/>
                        </a:rPr>
                        <m:t>    </m:t>
                      </m:r>
                      <m:r>
                        <a:rPr lang="en-US" altLang="zh-CN" sz="3200" i="1" smtClean="0">
                          <a:latin typeface="Cambria Math" panose="02040503050406030204" pitchFamily="18" charset="0"/>
                        </a:rPr>
                        <m:t>𝐹</m:t>
                      </m:r>
                      <m:r>
                        <a:rPr lang="en-US" altLang="zh-CN" sz="3200" i="1" smtClean="0">
                          <a:latin typeface="Cambria Math" panose="02040503050406030204" pitchFamily="18" charset="0"/>
                        </a:rPr>
                        <m:t>(</m:t>
                      </m:r>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i="1" smtClean="0">
                              <a:latin typeface="Cambria Math" panose="02040503050406030204" pitchFamily="18" charset="0"/>
                            </a:rPr>
                            <m:t>4</m:t>
                          </m:r>
                        </m:sub>
                        <m:sup>
                          <m:r>
                            <a:rPr lang="en-US" altLang="zh-CN" sz="3200" i="1" smtClean="0">
                              <a:latin typeface="Cambria Math" panose="02040503050406030204" pitchFamily="18" charset="0"/>
                            </a:rPr>
                            <m:t>3</m:t>
                          </m:r>
                        </m:sup>
                      </m:sSubSup>
                      <m:r>
                        <a:rPr lang="en-US" altLang="zh-CN" sz="3200" i="1" smtClean="0">
                          <a:latin typeface="Cambria Math" panose="02040503050406030204" pitchFamily="18" charset="0"/>
                        </a:rPr>
                        <m:t>)</m:t>
                      </m:r>
                    </m:oMath>
                  </m:oMathPara>
                </a14:m>
                <a:endParaRPr lang="zh-CN" altLang="en-US" sz="3200" dirty="0"/>
              </a:p>
            </p:txBody>
          </p:sp>
        </mc:Choice>
        <mc:Fallback xmlns="">
          <p:sp>
            <p:nvSpPr>
              <p:cNvPr id="31" name="内容占位符 1">
                <a:extLst>
                  <a:ext uri="{FF2B5EF4-FFF2-40B4-BE49-F238E27FC236}">
                    <a16:creationId xmlns:a16="http://schemas.microsoft.com/office/drawing/2014/main" id="{6B01D991-5FF2-45FA-8BDA-C07CA1508FC4}"/>
                  </a:ext>
                </a:extLst>
              </p:cNvPr>
              <p:cNvSpPr txBox="1">
                <a:spLocks noRot="1" noChangeAspect="1" noMove="1" noResize="1" noEditPoints="1" noAdjustHandles="1" noChangeArrowheads="1" noChangeShapeType="1" noTextEdit="1"/>
              </p:cNvSpPr>
              <p:nvPr/>
            </p:nvSpPr>
            <p:spPr>
              <a:xfrm>
                <a:off x="5111643" y="2205999"/>
                <a:ext cx="7652784" cy="526312"/>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2" name="内容占位符 1">
                <a:extLst>
                  <a:ext uri="{FF2B5EF4-FFF2-40B4-BE49-F238E27FC236}">
                    <a16:creationId xmlns:a16="http://schemas.microsoft.com/office/drawing/2014/main" id="{B25C3DE7-E501-4872-9B26-494E71F112B8}"/>
                  </a:ext>
                </a:extLst>
              </p:cNvPr>
              <p:cNvSpPr txBox="1">
                <a:spLocks/>
              </p:cNvSpPr>
              <p:nvPr/>
            </p:nvSpPr>
            <p:spPr>
              <a:xfrm>
                <a:off x="5111643" y="3130453"/>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i="1" smtClean="0">
                                  <a:latin typeface="Cambria Math" panose="02040503050406030204" pitchFamily="18" charset="0"/>
                                </a:rPr>
                                <m:t>1</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b="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m:t>
                          </m:r>
                        </m:sub>
                      </m:sSub>
                      <m:r>
                        <a:rPr lang="en-US" altLang="zh-CN" sz="3200" i="1" smtClean="0">
                          <a:latin typeface="Cambria Math" panose="02040503050406030204" pitchFamily="18" charset="0"/>
                        </a:rPr>
                        <m:t>(</m:t>
                      </m:r>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2</m:t>
                          </m:r>
                        </m:sub>
                        <m:sup>
                          <m:r>
                            <a:rPr lang="en-US" altLang="zh-CN" sz="3200" b="0" i="1" smtClean="0">
                              <a:latin typeface="Cambria Math" panose="02040503050406030204" pitchFamily="18" charset="0"/>
                            </a:rPr>
                            <m:t>1</m:t>
                          </m:r>
                        </m:sup>
                      </m:sSubSup>
                      <m:r>
                        <a:rPr lang="en-US" altLang="zh-CN" sz="3200" i="1" smtClean="0">
                          <a:latin typeface="Cambria Math" panose="02040503050406030204" pitchFamily="18" charset="0"/>
                        </a:rPr>
                        <m:t>)</m:t>
                      </m:r>
                    </m:oMath>
                  </m:oMathPara>
                </a14:m>
                <a:endParaRPr lang="zh-CN" altLang="en-US" sz="3200" dirty="0"/>
              </a:p>
            </p:txBody>
          </p:sp>
        </mc:Choice>
        <mc:Fallback xmlns="">
          <p:sp>
            <p:nvSpPr>
              <p:cNvPr id="32" name="内容占位符 1">
                <a:extLst>
                  <a:ext uri="{FF2B5EF4-FFF2-40B4-BE49-F238E27FC236}">
                    <a16:creationId xmlns:a16="http://schemas.microsoft.com/office/drawing/2014/main" id="{B25C3DE7-E501-4872-9B26-494E71F112B8}"/>
                  </a:ext>
                </a:extLst>
              </p:cNvPr>
              <p:cNvSpPr txBox="1">
                <a:spLocks noRot="1" noChangeAspect="1" noMove="1" noResize="1" noEditPoints="1" noAdjustHandles="1" noChangeArrowheads="1" noChangeShapeType="1" noTextEdit="1"/>
              </p:cNvSpPr>
              <p:nvPr/>
            </p:nvSpPr>
            <p:spPr>
              <a:xfrm>
                <a:off x="5111643" y="3130453"/>
                <a:ext cx="7652784" cy="526312"/>
              </a:xfrm>
              <a:prstGeom prst="rect">
                <a:avLst/>
              </a:prstGeom>
              <a:blipFill>
                <a:blip r:embed="rId4"/>
                <a:stretch>
                  <a:fillRect/>
                </a:stretch>
              </a:blipFill>
            </p:spPr>
            <p:txBody>
              <a:bodyPr/>
              <a:lstStyle/>
              <a:p>
                <a:r>
                  <a:rPr lang="zh-CN" altLang="en-US">
                    <a:noFill/>
                  </a:rPr>
                  <a:t> </a:t>
                </a:r>
              </a:p>
            </p:txBody>
          </p:sp>
        </mc:Fallback>
      </mc:AlternateContent>
      <p:cxnSp>
        <p:nvCxnSpPr>
          <p:cNvPr id="34" name="直接箭头连接符 33">
            <a:extLst>
              <a:ext uri="{FF2B5EF4-FFF2-40B4-BE49-F238E27FC236}">
                <a16:creationId xmlns:a16="http://schemas.microsoft.com/office/drawing/2014/main" id="{594431A5-0338-40DA-BB97-5A7140AA6A80}"/>
              </a:ext>
            </a:extLst>
          </p:cNvPr>
          <p:cNvCxnSpPr>
            <a:cxnSpLocks/>
          </p:cNvCxnSpPr>
          <p:nvPr/>
        </p:nvCxnSpPr>
        <p:spPr>
          <a:xfrm flipH="1">
            <a:off x="6133254" y="2777215"/>
            <a:ext cx="7089" cy="45720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5" name="直接箭头连接符 34">
            <a:extLst>
              <a:ext uri="{FF2B5EF4-FFF2-40B4-BE49-F238E27FC236}">
                <a16:creationId xmlns:a16="http://schemas.microsoft.com/office/drawing/2014/main" id="{15C64760-A11F-453D-ABDC-032C72C6B385}"/>
              </a:ext>
            </a:extLst>
          </p:cNvPr>
          <p:cNvCxnSpPr>
            <a:cxnSpLocks/>
          </p:cNvCxnSpPr>
          <p:nvPr/>
        </p:nvCxnSpPr>
        <p:spPr>
          <a:xfrm>
            <a:off x="7022845" y="2752850"/>
            <a:ext cx="2604977" cy="353238"/>
          </a:xfrm>
          <a:prstGeom prst="straightConnector1">
            <a:avLst/>
          </a:prstGeom>
          <a:ln>
            <a:solidFill>
              <a:schemeClr val="accent1"/>
            </a:solidFill>
            <a:tailEnd type="triangle"/>
          </a:ln>
        </p:spPr>
        <p:style>
          <a:lnRef idx="2">
            <a:schemeClr val="accent3"/>
          </a:lnRef>
          <a:fillRef idx="0">
            <a:schemeClr val="accent3"/>
          </a:fillRef>
          <a:effectRef idx="1">
            <a:schemeClr val="accent3"/>
          </a:effectRef>
          <a:fontRef idx="minor">
            <a:schemeClr val="tx1"/>
          </a:fontRef>
        </p:style>
      </p:cxnSp>
      <p:cxnSp>
        <p:nvCxnSpPr>
          <p:cNvPr id="36" name="直接箭头连接符 35">
            <a:extLst>
              <a:ext uri="{FF2B5EF4-FFF2-40B4-BE49-F238E27FC236}">
                <a16:creationId xmlns:a16="http://schemas.microsoft.com/office/drawing/2014/main" id="{6837F8B6-2A4B-437D-90DA-99E82CD16371}"/>
              </a:ext>
            </a:extLst>
          </p:cNvPr>
          <p:cNvCxnSpPr/>
          <p:nvPr/>
        </p:nvCxnSpPr>
        <p:spPr>
          <a:xfrm>
            <a:off x="7820287" y="2702787"/>
            <a:ext cx="0" cy="427666"/>
          </a:xfrm>
          <a:prstGeom prst="straightConnector1">
            <a:avLst/>
          </a:prstGeom>
          <a:ln>
            <a:solidFill>
              <a:srgbClr val="C00000"/>
            </a:solidFill>
            <a:tailEnd type="triangle"/>
          </a:ln>
        </p:spPr>
        <p:style>
          <a:lnRef idx="2">
            <a:schemeClr val="accent3"/>
          </a:lnRef>
          <a:fillRef idx="0">
            <a:schemeClr val="accent3"/>
          </a:fillRef>
          <a:effectRef idx="1">
            <a:schemeClr val="accent3"/>
          </a:effectRef>
          <a:fontRef idx="minor">
            <a:schemeClr val="tx1"/>
          </a:fontRef>
        </p:style>
      </p:cxnSp>
      <p:cxnSp>
        <p:nvCxnSpPr>
          <p:cNvPr id="37" name="直接箭头连接符 36">
            <a:extLst>
              <a:ext uri="{FF2B5EF4-FFF2-40B4-BE49-F238E27FC236}">
                <a16:creationId xmlns:a16="http://schemas.microsoft.com/office/drawing/2014/main" id="{6506F874-EEC5-46D8-A2AC-F5520C6703E2}"/>
              </a:ext>
            </a:extLst>
          </p:cNvPr>
          <p:cNvCxnSpPr>
            <a:cxnSpLocks/>
          </p:cNvCxnSpPr>
          <p:nvPr/>
        </p:nvCxnSpPr>
        <p:spPr>
          <a:xfrm>
            <a:off x="8374952" y="2777215"/>
            <a:ext cx="2702442" cy="328873"/>
          </a:xfrm>
          <a:prstGeom prst="straightConnector1">
            <a:avLst/>
          </a:prstGeom>
          <a:ln>
            <a:solidFill>
              <a:srgbClr val="C00000"/>
            </a:solidFill>
            <a:tailEnd type="triangle"/>
          </a:ln>
        </p:spPr>
        <p:style>
          <a:lnRef idx="2">
            <a:schemeClr val="accent3"/>
          </a:lnRef>
          <a:fillRef idx="0">
            <a:schemeClr val="accent3"/>
          </a:fillRef>
          <a:effectRef idx="1">
            <a:schemeClr val="accent3"/>
          </a:effectRef>
          <a:fontRef idx="minor">
            <a:schemeClr val="tx1"/>
          </a:fontRef>
        </p:style>
      </p:cxnSp>
      <p:cxnSp>
        <p:nvCxnSpPr>
          <p:cNvPr id="38" name="直接箭头连接符 37">
            <a:extLst>
              <a:ext uri="{FF2B5EF4-FFF2-40B4-BE49-F238E27FC236}">
                <a16:creationId xmlns:a16="http://schemas.microsoft.com/office/drawing/2014/main" id="{2E139880-7A61-48C0-BBEE-ECA7D5FC2B17}"/>
              </a:ext>
            </a:extLst>
          </p:cNvPr>
          <p:cNvCxnSpPr/>
          <p:nvPr/>
        </p:nvCxnSpPr>
        <p:spPr>
          <a:xfrm flipH="1">
            <a:off x="7299292" y="2770791"/>
            <a:ext cx="2115879" cy="359662"/>
          </a:xfrm>
          <a:prstGeom prst="straightConnector1">
            <a:avLst/>
          </a:prstGeom>
          <a:ln>
            <a:solidFill>
              <a:schemeClr val="accent1"/>
            </a:solidFill>
            <a:tailEnd type="triangle"/>
          </a:ln>
        </p:spPr>
        <p:style>
          <a:lnRef idx="2">
            <a:schemeClr val="accent3"/>
          </a:lnRef>
          <a:fillRef idx="0">
            <a:schemeClr val="accent3"/>
          </a:fillRef>
          <a:effectRef idx="1">
            <a:schemeClr val="accent3"/>
          </a:effectRef>
          <a:fontRef idx="minor">
            <a:schemeClr val="tx1"/>
          </a:fontRef>
        </p:style>
      </p:cxnSp>
      <p:cxnSp>
        <p:nvCxnSpPr>
          <p:cNvPr id="39" name="直接箭头连接符 38">
            <a:extLst>
              <a:ext uri="{FF2B5EF4-FFF2-40B4-BE49-F238E27FC236}">
                <a16:creationId xmlns:a16="http://schemas.microsoft.com/office/drawing/2014/main" id="{278C3CA3-E7C5-46DC-9FAB-79D9419EB31A}"/>
              </a:ext>
            </a:extLst>
          </p:cNvPr>
          <p:cNvCxnSpPr/>
          <p:nvPr/>
        </p:nvCxnSpPr>
        <p:spPr>
          <a:xfrm>
            <a:off x="10106287" y="2816902"/>
            <a:ext cx="0" cy="313551"/>
          </a:xfrm>
          <a:prstGeom prst="straightConnector1">
            <a:avLst/>
          </a:prstGeom>
          <a:ln>
            <a:solidFill>
              <a:schemeClr val="accent1"/>
            </a:solidFill>
            <a:tailEnd type="triangle"/>
          </a:ln>
        </p:spPr>
        <p:style>
          <a:lnRef idx="2">
            <a:schemeClr val="accent3"/>
          </a:lnRef>
          <a:fillRef idx="0">
            <a:schemeClr val="accent3"/>
          </a:fillRef>
          <a:effectRef idx="1">
            <a:schemeClr val="accent3"/>
          </a:effectRef>
          <a:fontRef idx="minor">
            <a:schemeClr val="tx1"/>
          </a:fontRef>
        </p:style>
      </p:cxnSp>
      <p:cxnSp>
        <p:nvCxnSpPr>
          <p:cNvPr id="40" name="直接箭头连接符 39">
            <a:extLst>
              <a:ext uri="{FF2B5EF4-FFF2-40B4-BE49-F238E27FC236}">
                <a16:creationId xmlns:a16="http://schemas.microsoft.com/office/drawing/2014/main" id="{88B1162A-58A3-4702-933E-02A1540682DD}"/>
              </a:ext>
            </a:extLst>
          </p:cNvPr>
          <p:cNvCxnSpPr/>
          <p:nvPr/>
        </p:nvCxnSpPr>
        <p:spPr>
          <a:xfrm flipH="1">
            <a:off x="8798482" y="2777215"/>
            <a:ext cx="2278912" cy="457200"/>
          </a:xfrm>
          <a:prstGeom prst="straightConnector1">
            <a:avLst/>
          </a:prstGeom>
          <a:ln>
            <a:solidFill>
              <a:srgbClr val="C00000"/>
            </a:solidFill>
            <a:tailEnd type="triangle"/>
          </a:ln>
        </p:spPr>
        <p:style>
          <a:lnRef idx="2">
            <a:schemeClr val="accent3"/>
          </a:lnRef>
          <a:fillRef idx="0">
            <a:schemeClr val="accent3"/>
          </a:fillRef>
          <a:effectRef idx="1">
            <a:schemeClr val="accent3"/>
          </a:effectRef>
          <a:fontRef idx="minor">
            <a:schemeClr val="tx1"/>
          </a:fontRef>
        </p:style>
      </p:cxnSp>
      <p:cxnSp>
        <p:nvCxnSpPr>
          <p:cNvPr id="41" name="直接箭头连接符 40">
            <a:extLst>
              <a:ext uri="{FF2B5EF4-FFF2-40B4-BE49-F238E27FC236}">
                <a16:creationId xmlns:a16="http://schemas.microsoft.com/office/drawing/2014/main" id="{3C41AA58-1C07-4135-B235-09262182D9E3}"/>
              </a:ext>
            </a:extLst>
          </p:cNvPr>
          <p:cNvCxnSpPr/>
          <p:nvPr/>
        </p:nvCxnSpPr>
        <p:spPr>
          <a:xfrm>
            <a:off x="11632058" y="2816902"/>
            <a:ext cx="0" cy="289186"/>
          </a:xfrm>
          <a:prstGeom prst="straightConnector1">
            <a:avLst/>
          </a:prstGeom>
          <a:ln>
            <a:solidFill>
              <a:srgbClr val="C00000"/>
            </a:solidFill>
            <a:tailEnd type="triangle"/>
          </a:ln>
        </p:spPr>
        <p:style>
          <a:lnRef idx="2">
            <a:schemeClr val="accent3"/>
          </a:lnRef>
          <a:fillRef idx="0">
            <a:schemeClr val="accent3"/>
          </a:fillRef>
          <a:effectRef idx="1">
            <a:schemeClr val="accent3"/>
          </a:effectRef>
          <a:fontRef idx="minor">
            <a:schemeClr val="tx1"/>
          </a:fontRef>
        </p:style>
      </p:cxnSp>
      <mc:AlternateContent xmlns:mc="http://schemas.openxmlformats.org/markup-compatibility/2006" xmlns:a14="http://schemas.microsoft.com/office/drawing/2010/main">
        <mc:Choice Requires="a14">
          <p:sp>
            <p:nvSpPr>
              <p:cNvPr id="43" name="内容占位符 1">
                <a:extLst>
                  <a:ext uri="{FF2B5EF4-FFF2-40B4-BE49-F238E27FC236}">
                    <a16:creationId xmlns:a16="http://schemas.microsoft.com/office/drawing/2014/main" id="{8FF5AD37-1D8F-46CE-9472-B4ECD35C4EB2}"/>
                  </a:ext>
                </a:extLst>
              </p:cNvPr>
              <p:cNvSpPr txBox="1">
                <a:spLocks/>
              </p:cNvSpPr>
              <p:nvPr/>
            </p:nvSpPr>
            <p:spPr>
              <a:xfrm>
                <a:off x="5180250" y="4386462"/>
                <a:ext cx="7652784" cy="52631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01</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b="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10</m:t>
                          </m:r>
                        </m:sub>
                      </m:sSub>
                      <m:d>
                        <m:dPr>
                          <m:ctrlPr>
                            <a:rPr lang="en-US" altLang="zh-CN" sz="3200" i="1" smtClean="0">
                              <a:latin typeface="Cambria Math" panose="02040503050406030204" pitchFamily="18" charset="0"/>
                            </a:rPr>
                          </m:ctrlPr>
                        </m:dPr>
                        <m:e>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b="0" i="1" smtClean="0">
                                  <a:latin typeface="Cambria Math" panose="02040503050406030204" pitchFamily="18" charset="0"/>
                                </a:rPr>
                                <m:t>0</m:t>
                              </m:r>
                            </m:sup>
                          </m:sSubSup>
                        </m:e>
                      </m:d>
                      <m:r>
                        <a:rPr lang="en-US" altLang="zh-CN" sz="3200" i="1" smtClean="0">
                          <a:latin typeface="Cambria Math" panose="02040503050406030204" pitchFamily="18" charset="0"/>
                        </a:rPr>
                        <m:t>    </m:t>
                      </m:r>
                      <m:sSub>
                        <m:sSubPr>
                          <m:ctrlPr>
                            <a:rPr lang="en-US" altLang="zh-CN" sz="3200" b="0" i="1" smtClean="0">
                              <a:latin typeface="Cambria Math" panose="02040503050406030204" pitchFamily="18" charset="0"/>
                            </a:rPr>
                          </m:ctrlPr>
                        </m:sSubPr>
                        <m:e>
                          <m:r>
                            <a:rPr lang="en-US" altLang="zh-CN" sz="3200" i="1" smtClean="0">
                              <a:latin typeface="Cambria Math" panose="02040503050406030204" pitchFamily="18" charset="0"/>
                            </a:rPr>
                            <m:t>𝐹</m:t>
                          </m:r>
                        </m:e>
                        <m:sub>
                          <m:r>
                            <a:rPr lang="en-US" altLang="zh-CN" sz="3200" b="0" i="1" smtClean="0">
                              <a:latin typeface="Cambria Math" panose="02040503050406030204" pitchFamily="18" charset="0"/>
                            </a:rPr>
                            <m:t>11</m:t>
                          </m:r>
                        </m:sub>
                      </m:sSub>
                      <m:r>
                        <a:rPr lang="en-US" altLang="zh-CN" sz="3200" i="1" smtClean="0">
                          <a:latin typeface="Cambria Math" panose="02040503050406030204" pitchFamily="18" charset="0"/>
                        </a:rPr>
                        <m:t>(</m:t>
                      </m:r>
                      <m:sSubSup>
                        <m:sSubSupPr>
                          <m:ctrlPr>
                            <a:rPr lang="en-US" altLang="zh-CN" sz="3200" i="1" smtClean="0">
                              <a:latin typeface="Cambria Math" panose="02040503050406030204" pitchFamily="18" charset="0"/>
                            </a:rPr>
                          </m:ctrlPr>
                        </m:sSubSupPr>
                        <m:e>
                          <m:r>
                            <a:rPr lang="en-US" altLang="zh-CN" sz="3200" i="1" smtClean="0">
                              <a:latin typeface="Cambria Math" panose="02040503050406030204" pitchFamily="18" charset="0"/>
                            </a:rPr>
                            <m:t>𝑤</m:t>
                          </m:r>
                        </m:e>
                        <m:sub>
                          <m:r>
                            <a:rPr lang="en-US" altLang="zh-CN" sz="3200" b="0" i="1" smtClean="0">
                              <a:latin typeface="Cambria Math" panose="02040503050406030204" pitchFamily="18" charset="0"/>
                            </a:rPr>
                            <m:t>1</m:t>
                          </m:r>
                        </m:sub>
                        <m:sup>
                          <m:r>
                            <a:rPr lang="en-US" altLang="zh-CN" sz="3200" b="0" i="1" smtClean="0">
                              <a:latin typeface="Cambria Math" panose="02040503050406030204" pitchFamily="18" charset="0"/>
                            </a:rPr>
                            <m:t>0</m:t>
                          </m:r>
                        </m:sup>
                      </m:sSubSup>
                      <m:r>
                        <a:rPr lang="en-US" altLang="zh-CN" sz="3200" i="1" smtClean="0">
                          <a:latin typeface="Cambria Math" panose="02040503050406030204" pitchFamily="18" charset="0"/>
                        </a:rPr>
                        <m:t>)</m:t>
                      </m:r>
                    </m:oMath>
                  </m:oMathPara>
                </a14:m>
                <a:endParaRPr lang="zh-CN" altLang="en-US" sz="3200" dirty="0"/>
              </a:p>
            </p:txBody>
          </p:sp>
        </mc:Choice>
        <mc:Fallback xmlns="">
          <p:sp>
            <p:nvSpPr>
              <p:cNvPr id="43" name="内容占位符 1">
                <a:extLst>
                  <a:ext uri="{FF2B5EF4-FFF2-40B4-BE49-F238E27FC236}">
                    <a16:creationId xmlns:a16="http://schemas.microsoft.com/office/drawing/2014/main" id="{8FF5AD37-1D8F-46CE-9472-B4ECD35C4EB2}"/>
                  </a:ext>
                </a:extLst>
              </p:cNvPr>
              <p:cNvSpPr txBox="1">
                <a:spLocks noRot="1" noChangeAspect="1" noMove="1" noResize="1" noEditPoints="1" noAdjustHandles="1" noChangeArrowheads="1" noChangeShapeType="1" noTextEdit="1"/>
              </p:cNvSpPr>
              <p:nvPr/>
            </p:nvSpPr>
            <p:spPr>
              <a:xfrm>
                <a:off x="5180250" y="4386462"/>
                <a:ext cx="7652784" cy="526312"/>
              </a:xfrm>
              <a:prstGeom prst="rect">
                <a:avLst/>
              </a:prstGeom>
              <a:blipFill>
                <a:blip r:embed="rId5"/>
                <a:stretch>
                  <a:fillRect/>
                </a:stretch>
              </a:blipFill>
            </p:spPr>
            <p:txBody>
              <a:bodyPr/>
              <a:lstStyle/>
              <a:p>
                <a:r>
                  <a:rPr lang="zh-CN" altLang="en-US">
                    <a:noFill/>
                  </a:rPr>
                  <a:t> </a:t>
                </a:r>
              </a:p>
            </p:txBody>
          </p:sp>
        </mc:Fallback>
      </mc:AlternateContent>
      <p:cxnSp>
        <p:nvCxnSpPr>
          <p:cNvPr id="44" name="直接箭头连接符 43">
            <a:extLst>
              <a:ext uri="{FF2B5EF4-FFF2-40B4-BE49-F238E27FC236}">
                <a16:creationId xmlns:a16="http://schemas.microsoft.com/office/drawing/2014/main" id="{49AE50BF-4559-4BDB-B761-193A792BCE75}"/>
              </a:ext>
            </a:extLst>
          </p:cNvPr>
          <p:cNvCxnSpPr/>
          <p:nvPr/>
        </p:nvCxnSpPr>
        <p:spPr>
          <a:xfrm>
            <a:off x="6108700" y="3763277"/>
            <a:ext cx="0" cy="544177"/>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45" name="直接箭头连接符 44">
            <a:extLst>
              <a:ext uri="{FF2B5EF4-FFF2-40B4-BE49-F238E27FC236}">
                <a16:creationId xmlns:a16="http://schemas.microsoft.com/office/drawing/2014/main" id="{97CB6552-EE18-48B2-AE70-292F4B4E1100}"/>
              </a:ext>
            </a:extLst>
          </p:cNvPr>
          <p:cNvCxnSpPr>
            <a:cxnSpLocks/>
          </p:cNvCxnSpPr>
          <p:nvPr/>
        </p:nvCxnSpPr>
        <p:spPr>
          <a:xfrm>
            <a:off x="6294010" y="3764385"/>
            <a:ext cx="1207462" cy="478465"/>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46" name="直接箭头连接符 45">
            <a:extLst>
              <a:ext uri="{FF2B5EF4-FFF2-40B4-BE49-F238E27FC236}">
                <a16:creationId xmlns:a16="http://schemas.microsoft.com/office/drawing/2014/main" id="{E98B06EC-DAFA-469D-B1BD-08FC95823CFF}"/>
              </a:ext>
            </a:extLst>
          </p:cNvPr>
          <p:cNvCxnSpPr>
            <a:cxnSpLocks/>
          </p:cNvCxnSpPr>
          <p:nvPr/>
        </p:nvCxnSpPr>
        <p:spPr>
          <a:xfrm flipH="1">
            <a:off x="6719313" y="3763277"/>
            <a:ext cx="925033" cy="479573"/>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47" name="直接箭头连接符 46">
            <a:extLst>
              <a:ext uri="{FF2B5EF4-FFF2-40B4-BE49-F238E27FC236}">
                <a16:creationId xmlns:a16="http://schemas.microsoft.com/office/drawing/2014/main" id="{119AD41B-7C8A-42E3-914F-BB9F65599989}"/>
              </a:ext>
            </a:extLst>
          </p:cNvPr>
          <p:cNvCxnSpPr/>
          <p:nvPr/>
        </p:nvCxnSpPr>
        <p:spPr>
          <a:xfrm>
            <a:off x="8229136" y="3816439"/>
            <a:ext cx="0" cy="634058"/>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48" name="直接箭头连接符 47">
            <a:extLst>
              <a:ext uri="{FF2B5EF4-FFF2-40B4-BE49-F238E27FC236}">
                <a16:creationId xmlns:a16="http://schemas.microsoft.com/office/drawing/2014/main" id="{D9281E8C-E01E-40C6-A6CC-D759997E9F9C}"/>
              </a:ext>
            </a:extLst>
          </p:cNvPr>
          <p:cNvCxnSpPr/>
          <p:nvPr/>
        </p:nvCxnSpPr>
        <p:spPr>
          <a:xfrm>
            <a:off x="9388085" y="3763277"/>
            <a:ext cx="0" cy="479573"/>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49" name="直接箭头连接符 48">
            <a:extLst>
              <a:ext uri="{FF2B5EF4-FFF2-40B4-BE49-F238E27FC236}">
                <a16:creationId xmlns:a16="http://schemas.microsoft.com/office/drawing/2014/main" id="{58DB0E09-1F6F-4039-BA02-FBB13DA39D4E}"/>
              </a:ext>
            </a:extLst>
          </p:cNvPr>
          <p:cNvCxnSpPr/>
          <p:nvPr/>
        </p:nvCxnSpPr>
        <p:spPr>
          <a:xfrm>
            <a:off x="10006545" y="3842285"/>
            <a:ext cx="1139456" cy="544177"/>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50" name="直接箭头连接符 49">
            <a:extLst>
              <a:ext uri="{FF2B5EF4-FFF2-40B4-BE49-F238E27FC236}">
                <a16:creationId xmlns:a16="http://schemas.microsoft.com/office/drawing/2014/main" id="{6A512946-69DB-4B07-97A0-3103DB5D1B09}"/>
              </a:ext>
            </a:extLst>
          </p:cNvPr>
          <p:cNvCxnSpPr/>
          <p:nvPr/>
        </p:nvCxnSpPr>
        <p:spPr>
          <a:xfrm flipH="1">
            <a:off x="10174894" y="3763277"/>
            <a:ext cx="956931" cy="618901"/>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51" name="直接箭头连接符 50">
            <a:extLst>
              <a:ext uri="{FF2B5EF4-FFF2-40B4-BE49-F238E27FC236}">
                <a16:creationId xmlns:a16="http://schemas.microsoft.com/office/drawing/2014/main" id="{91F8E1FD-5A86-41EA-B990-F170F0810FF6}"/>
              </a:ext>
            </a:extLst>
          </p:cNvPr>
          <p:cNvCxnSpPr/>
          <p:nvPr/>
        </p:nvCxnSpPr>
        <p:spPr>
          <a:xfrm>
            <a:off x="11865471" y="3795991"/>
            <a:ext cx="0" cy="586187"/>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mc:AlternateContent xmlns:mc="http://schemas.openxmlformats.org/markup-compatibility/2006" xmlns:a14="http://schemas.microsoft.com/office/drawing/2010/main">
        <mc:Choice Requires="a14">
          <p:sp>
            <p:nvSpPr>
              <p:cNvPr id="52" name="文本框 51">
                <a:extLst>
                  <a:ext uri="{FF2B5EF4-FFF2-40B4-BE49-F238E27FC236}">
                    <a16:creationId xmlns:a16="http://schemas.microsoft.com/office/drawing/2014/main" id="{4E5D2F76-AFFE-47CB-8089-282F824ABAF4}"/>
                  </a:ext>
                </a:extLst>
              </p:cNvPr>
              <p:cNvSpPr txBox="1"/>
              <p:nvPr/>
            </p:nvSpPr>
            <p:spPr>
              <a:xfrm>
                <a:off x="5939485" y="5168018"/>
                <a:ext cx="108504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i="1" dirty="0" smtClean="0">
                          <a:latin typeface="Cambria Math" panose="02040503050406030204" pitchFamily="18" charset="0"/>
                        </a:rPr>
                        <m:t>𝑓</m:t>
                      </m:r>
                      <m:r>
                        <a:rPr lang="en-US" altLang="zh-CN"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00</m:t>
                              </m:r>
                            </m:e>
                          </m:d>
                        </m:e>
                        <m:sub>
                          <m:r>
                            <a:rPr lang="en-US" altLang="zh-CN" b="0" i="1" dirty="0" smtClean="0">
                              <a:latin typeface="Cambria Math" panose="02040503050406030204" pitchFamily="18" charset="0"/>
                            </a:rPr>
                            <m:t>2</m:t>
                          </m:r>
                        </m:sub>
                      </m:sSub>
                      <m:r>
                        <a:rPr lang="en-US" altLang="zh-CN" i="1" dirty="0" smtClean="0">
                          <a:latin typeface="Cambria Math" panose="02040503050406030204" pitchFamily="18" charset="0"/>
                        </a:rPr>
                        <m:t>]</m:t>
                      </m:r>
                    </m:oMath>
                  </m:oMathPara>
                </a14:m>
                <a:endParaRPr lang="zh-CN" altLang="en-US" dirty="0"/>
              </a:p>
            </p:txBody>
          </p:sp>
        </mc:Choice>
        <mc:Fallback xmlns="">
          <p:sp>
            <p:nvSpPr>
              <p:cNvPr id="52" name="文本框 51">
                <a:extLst>
                  <a:ext uri="{FF2B5EF4-FFF2-40B4-BE49-F238E27FC236}">
                    <a16:creationId xmlns:a16="http://schemas.microsoft.com/office/drawing/2014/main" id="{4E5D2F76-AFFE-47CB-8089-282F824ABAF4}"/>
                  </a:ext>
                </a:extLst>
              </p:cNvPr>
              <p:cNvSpPr txBox="1">
                <a:spLocks noRot="1" noChangeAspect="1" noMove="1" noResize="1" noEditPoints="1" noAdjustHandles="1" noChangeArrowheads="1" noChangeShapeType="1" noTextEdit="1"/>
              </p:cNvSpPr>
              <p:nvPr/>
            </p:nvSpPr>
            <p:spPr>
              <a:xfrm>
                <a:off x="5939485" y="5168018"/>
                <a:ext cx="1085041" cy="369332"/>
              </a:xfrm>
              <a:prstGeom prst="rect">
                <a:avLst/>
              </a:prstGeom>
              <a:blipFill>
                <a:blip r:embed="rId6"/>
                <a:stretch>
                  <a:fillRect b="-166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3" name="文本框 52">
                <a:extLst>
                  <a:ext uri="{FF2B5EF4-FFF2-40B4-BE49-F238E27FC236}">
                    <a16:creationId xmlns:a16="http://schemas.microsoft.com/office/drawing/2014/main" id="{2C556601-69B6-4D89-966F-E06503A15959}"/>
                  </a:ext>
                </a:extLst>
              </p:cNvPr>
              <p:cNvSpPr txBox="1"/>
              <p:nvPr/>
            </p:nvSpPr>
            <p:spPr>
              <a:xfrm>
                <a:off x="7686615" y="5139118"/>
                <a:ext cx="108504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i="1" dirty="0" smtClean="0">
                          <a:latin typeface="Cambria Math" panose="02040503050406030204" pitchFamily="18" charset="0"/>
                        </a:rPr>
                        <m:t>𝑓</m:t>
                      </m:r>
                      <m:r>
                        <a:rPr lang="en-US" altLang="zh-CN"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d>
                            <m:dPr>
                              <m:ctrlPr>
                                <a:rPr lang="en-US" altLang="zh-CN" i="1" dirty="0" smtClean="0">
                                  <a:latin typeface="Cambria Math" panose="02040503050406030204" pitchFamily="18" charset="0"/>
                                </a:rPr>
                              </m:ctrlPr>
                            </m:dPr>
                            <m:e>
                              <m:r>
                                <a:rPr lang="en-US" altLang="zh-CN" i="1" dirty="0" smtClean="0">
                                  <a:latin typeface="Cambria Math" panose="02040503050406030204" pitchFamily="18" charset="0"/>
                                </a:rPr>
                                <m:t>10</m:t>
                              </m:r>
                            </m:e>
                          </m:d>
                        </m:e>
                        <m:sub>
                          <m:r>
                            <a:rPr lang="en-US" altLang="zh-CN" b="0" i="1" dirty="0" smtClean="0">
                              <a:latin typeface="Cambria Math" panose="02040503050406030204" pitchFamily="18" charset="0"/>
                            </a:rPr>
                            <m:t>2</m:t>
                          </m:r>
                        </m:sub>
                      </m:sSub>
                      <m:r>
                        <a:rPr lang="en-US" altLang="zh-CN" i="1" dirty="0" smtClean="0">
                          <a:latin typeface="Cambria Math" panose="02040503050406030204" pitchFamily="18" charset="0"/>
                        </a:rPr>
                        <m:t>]</m:t>
                      </m:r>
                    </m:oMath>
                  </m:oMathPara>
                </a14:m>
                <a:endParaRPr lang="zh-CN" altLang="en-US" dirty="0"/>
              </a:p>
            </p:txBody>
          </p:sp>
        </mc:Choice>
        <mc:Fallback xmlns="">
          <p:sp>
            <p:nvSpPr>
              <p:cNvPr id="53" name="文本框 52">
                <a:extLst>
                  <a:ext uri="{FF2B5EF4-FFF2-40B4-BE49-F238E27FC236}">
                    <a16:creationId xmlns:a16="http://schemas.microsoft.com/office/drawing/2014/main" id="{2C556601-69B6-4D89-966F-E06503A15959}"/>
                  </a:ext>
                </a:extLst>
              </p:cNvPr>
              <p:cNvSpPr txBox="1">
                <a:spLocks noRot="1" noChangeAspect="1" noMove="1" noResize="1" noEditPoints="1" noAdjustHandles="1" noChangeArrowheads="1" noChangeShapeType="1" noTextEdit="1"/>
              </p:cNvSpPr>
              <p:nvPr/>
            </p:nvSpPr>
            <p:spPr>
              <a:xfrm>
                <a:off x="7686615" y="5139118"/>
                <a:ext cx="1085041" cy="369332"/>
              </a:xfrm>
              <a:prstGeom prst="rect">
                <a:avLst/>
              </a:prstGeom>
              <a:blipFill>
                <a:blip r:embed="rId7"/>
                <a:stretch>
                  <a:fillRect b="-1475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4" name="文本框 53">
                <a:extLst>
                  <a:ext uri="{FF2B5EF4-FFF2-40B4-BE49-F238E27FC236}">
                    <a16:creationId xmlns:a16="http://schemas.microsoft.com/office/drawing/2014/main" id="{C8A78FE2-FFC6-4E34-B9EB-50CB6128C93C}"/>
                  </a:ext>
                </a:extLst>
              </p:cNvPr>
              <p:cNvSpPr txBox="1"/>
              <p:nvPr/>
            </p:nvSpPr>
            <p:spPr>
              <a:xfrm>
                <a:off x="9355220" y="5139118"/>
                <a:ext cx="108504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i="1" dirty="0" smtClean="0">
                          <a:latin typeface="Cambria Math" panose="02040503050406030204" pitchFamily="18" charset="0"/>
                        </a:rPr>
                        <m:t>𝑓</m:t>
                      </m:r>
                      <m:r>
                        <a:rPr lang="en-US" altLang="zh-CN"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d>
                            <m:dPr>
                              <m:ctrlPr>
                                <a:rPr lang="en-US" altLang="zh-CN" i="1" dirty="0" smtClean="0">
                                  <a:latin typeface="Cambria Math" panose="02040503050406030204" pitchFamily="18" charset="0"/>
                                </a:rPr>
                              </m:ctrlPr>
                            </m:dPr>
                            <m:e>
                              <m:r>
                                <a:rPr lang="en-US" altLang="zh-CN" b="0" i="1" dirty="0" smtClean="0">
                                  <a:latin typeface="Cambria Math" panose="02040503050406030204" pitchFamily="18" charset="0"/>
                                </a:rPr>
                                <m:t>01</m:t>
                              </m:r>
                            </m:e>
                          </m:d>
                        </m:e>
                        <m:sub>
                          <m:r>
                            <a:rPr lang="en-US" altLang="zh-CN" b="0" i="1" dirty="0" smtClean="0">
                              <a:latin typeface="Cambria Math" panose="02040503050406030204" pitchFamily="18" charset="0"/>
                            </a:rPr>
                            <m:t>2</m:t>
                          </m:r>
                        </m:sub>
                      </m:sSub>
                      <m:r>
                        <a:rPr lang="en-US" altLang="zh-CN" i="1" dirty="0" smtClean="0">
                          <a:latin typeface="Cambria Math" panose="02040503050406030204" pitchFamily="18" charset="0"/>
                        </a:rPr>
                        <m:t>]</m:t>
                      </m:r>
                    </m:oMath>
                  </m:oMathPara>
                </a14:m>
                <a:endParaRPr lang="zh-CN" altLang="en-US" dirty="0"/>
              </a:p>
            </p:txBody>
          </p:sp>
        </mc:Choice>
        <mc:Fallback xmlns="">
          <p:sp>
            <p:nvSpPr>
              <p:cNvPr id="54" name="文本框 53">
                <a:extLst>
                  <a:ext uri="{FF2B5EF4-FFF2-40B4-BE49-F238E27FC236}">
                    <a16:creationId xmlns:a16="http://schemas.microsoft.com/office/drawing/2014/main" id="{C8A78FE2-FFC6-4E34-B9EB-50CB6128C93C}"/>
                  </a:ext>
                </a:extLst>
              </p:cNvPr>
              <p:cNvSpPr txBox="1">
                <a:spLocks noRot="1" noChangeAspect="1" noMove="1" noResize="1" noEditPoints="1" noAdjustHandles="1" noChangeArrowheads="1" noChangeShapeType="1" noTextEdit="1"/>
              </p:cNvSpPr>
              <p:nvPr/>
            </p:nvSpPr>
            <p:spPr>
              <a:xfrm>
                <a:off x="9355220" y="5139118"/>
                <a:ext cx="1085041" cy="369332"/>
              </a:xfrm>
              <a:prstGeom prst="rect">
                <a:avLst/>
              </a:prstGeom>
              <a:blipFill>
                <a:blip r:embed="rId8"/>
                <a:stretch>
                  <a:fillRect b="-1475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5" name="文本框 54">
                <a:extLst>
                  <a:ext uri="{FF2B5EF4-FFF2-40B4-BE49-F238E27FC236}">
                    <a16:creationId xmlns:a16="http://schemas.microsoft.com/office/drawing/2014/main" id="{A89E7DDF-60E3-4F69-86BA-FB8DEB17357C}"/>
                  </a:ext>
                </a:extLst>
              </p:cNvPr>
              <p:cNvSpPr txBox="1"/>
              <p:nvPr/>
            </p:nvSpPr>
            <p:spPr>
              <a:xfrm>
                <a:off x="11158144" y="5139118"/>
                <a:ext cx="108504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i="1" dirty="0" smtClean="0">
                          <a:latin typeface="Cambria Math" panose="02040503050406030204" pitchFamily="18" charset="0"/>
                        </a:rPr>
                        <m:t>𝑓</m:t>
                      </m:r>
                      <m:r>
                        <a:rPr lang="en-US" altLang="zh-CN"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d>
                            <m:dPr>
                              <m:ctrlPr>
                                <a:rPr lang="en-US" altLang="zh-CN" i="1" dirty="0" smtClean="0">
                                  <a:latin typeface="Cambria Math" panose="02040503050406030204" pitchFamily="18" charset="0"/>
                                </a:rPr>
                              </m:ctrlPr>
                            </m:dPr>
                            <m:e>
                              <m:r>
                                <a:rPr lang="en-US" altLang="zh-CN" b="0" i="1" dirty="0" smtClean="0">
                                  <a:latin typeface="Cambria Math" panose="02040503050406030204" pitchFamily="18" charset="0"/>
                                </a:rPr>
                                <m:t>11</m:t>
                              </m:r>
                            </m:e>
                          </m:d>
                        </m:e>
                        <m:sub>
                          <m:r>
                            <a:rPr lang="en-US" altLang="zh-CN" b="0" i="1" dirty="0" smtClean="0">
                              <a:latin typeface="Cambria Math" panose="02040503050406030204" pitchFamily="18" charset="0"/>
                            </a:rPr>
                            <m:t>2</m:t>
                          </m:r>
                        </m:sub>
                      </m:sSub>
                      <m:r>
                        <a:rPr lang="en-US" altLang="zh-CN" i="1" dirty="0" smtClean="0">
                          <a:latin typeface="Cambria Math" panose="02040503050406030204" pitchFamily="18" charset="0"/>
                        </a:rPr>
                        <m:t>]</m:t>
                      </m:r>
                    </m:oMath>
                  </m:oMathPara>
                </a14:m>
                <a:endParaRPr lang="zh-CN" altLang="en-US" dirty="0"/>
              </a:p>
            </p:txBody>
          </p:sp>
        </mc:Choice>
        <mc:Fallback xmlns="">
          <p:sp>
            <p:nvSpPr>
              <p:cNvPr id="55" name="文本框 54">
                <a:extLst>
                  <a:ext uri="{FF2B5EF4-FFF2-40B4-BE49-F238E27FC236}">
                    <a16:creationId xmlns:a16="http://schemas.microsoft.com/office/drawing/2014/main" id="{A89E7DDF-60E3-4F69-86BA-FB8DEB17357C}"/>
                  </a:ext>
                </a:extLst>
              </p:cNvPr>
              <p:cNvSpPr txBox="1">
                <a:spLocks noRot="1" noChangeAspect="1" noMove="1" noResize="1" noEditPoints="1" noAdjustHandles="1" noChangeArrowheads="1" noChangeShapeType="1" noTextEdit="1"/>
              </p:cNvSpPr>
              <p:nvPr/>
            </p:nvSpPr>
            <p:spPr>
              <a:xfrm>
                <a:off x="11158144" y="5139118"/>
                <a:ext cx="1085041" cy="369332"/>
              </a:xfrm>
              <a:prstGeom prst="rect">
                <a:avLst/>
              </a:prstGeom>
              <a:blipFill>
                <a:blip r:embed="rId9"/>
                <a:stretch>
                  <a:fillRect b="-1475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815506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01DA870-1668-4D76-B91E-53D831D8E422}"/>
              </a:ext>
            </a:extLst>
          </p:cNvPr>
          <p:cNvSpPr>
            <a:spLocks noGrp="1"/>
          </p:cNvSpPr>
          <p:nvPr>
            <p:ph idx="1"/>
          </p:nvPr>
        </p:nvSpPr>
        <p:spPr>
          <a:xfrm>
            <a:off x="838200" y="709133"/>
            <a:ext cx="10515600" cy="573567"/>
          </a:xfrm>
        </p:spPr>
        <p:txBody>
          <a:bodyPr/>
          <a:lstStyle/>
          <a:p>
            <a:r>
              <a:rPr lang="en-US" altLang="zh-CN" dirty="0"/>
              <a:t>IDFT</a:t>
            </a:r>
            <a:r>
              <a:rPr lang="zh-CN" altLang="en-US" dirty="0"/>
              <a:t>和</a:t>
            </a:r>
            <a:r>
              <a:rPr lang="en-US" altLang="zh-CN" dirty="0"/>
              <a:t>DFT</a:t>
            </a:r>
            <a:r>
              <a:rPr lang="zh-CN" altLang="en-US" dirty="0"/>
              <a:t>形式极其相似，可以写在一个函数中</a:t>
            </a:r>
          </a:p>
        </p:txBody>
      </p:sp>
      <p:pic>
        <p:nvPicPr>
          <p:cNvPr id="5" name="图片 4">
            <a:extLst>
              <a:ext uri="{FF2B5EF4-FFF2-40B4-BE49-F238E27FC236}">
                <a16:creationId xmlns:a16="http://schemas.microsoft.com/office/drawing/2014/main" id="{A0DA39CA-5B71-4BFE-8E07-2446ADFC51B9}"/>
              </a:ext>
            </a:extLst>
          </p:cNvPr>
          <p:cNvPicPr>
            <a:picLocks noChangeAspect="1"/>
          </p:cNvPicPr>
          <p:nvPr/>
        </p:nvPicPr>
        <p:blipFill>
          <a:blip r:embed="rId2"/>
          <a:stretch>
            <a:fillRect/>
          </a:stretch>
        </p:blipFill>
        <p:spPr>
          <a:xfrm>
            <a:off x="838200" y="1282700"/>
            <a:ext cx="5800000" cy="4980952"/>
          </a:xfrm>
          <a:prstGeom prst="rect">
            <a:avLst/>
          </a:prstGeom>
        </p:spPr>
      </p:pic>
    </p:spTree>
    <p:extLst>
      <p:ext uri="{BB962C8B-B14F-4D97-AF65-F5344CB8AC3E}">
        <p14:creationId xmlns:p14="http://schemas.microsoft.com/office/powerpoint/2010/main" val="1437955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8E364AE-A95B-4F23-BF9D-2046FB555A3C}"/>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𝑎</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10</m:t>
                          </m:r>
                        </m:e>
                        <m:sup>
                          <m:r>
                            <a:rPr lang="en-US" altLang="zh-CN" b="0" i="1" smtClean="0">
                              <a:latin typeface="Cambria Math" panose="02040503050406030204" pitchFamily="18" charset="0"/>
                            </a:rPr>
                            <m:t>0</m:t>
                          </m:r>
                        </m:sup>
                      </m:sSup>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10</m:t>
                          </m:r>
                        </m:e>
                        <m:sup>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10</m:t>
                          </m:r>
                        </m:e>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sSup>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𝑏</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10</m:t>
                          </m:r>
                        </m:e>
                        <m:sup>
                          <m:r>
                            <a:rPr lang="en-US" altLang="zh-CN" b="0" i="1" smtClean="0">
                              <a:latin typeface="Cambria Math" panose="02040503050406030204" pitchFamily="18" charset="0"/>
                            </a:rPr>
                            <m:t>0</m:t>
                          </m:r>
                        </m:sup>
                      </m:sSup>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10</m:t>
                          </m:r>
                        </m:e>
                        <m:sup>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𝑚</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10</m:t>
                          </m:r>
                        </m:e>
                        <m:sup>
                          <m:r>
                            <a:rPr lang="en-US" altLang="zh-CN" b="0" i="1" smtClean="0">
                              <a:latin typeface="Cambria Math" panose="02040503050406030204" pitchFamily="18" charset="0"/>
                            </a:rPr>
                            <m:t>𝑚</m:t>
                          </m:r>
                          <m:r>
                            <a:rPr lang="en-US" altLang="zh-CN" b="0" i="1" smtClean="0">
                              <a:latin typeface="Cambria Math" panose="02040503050406030204" pitchFamily="18" charset="0"/>
                            </a:rPr>
                            <m:t>−1</m:t>
                          </m:r>
                        </m:sup>
                      </m:sSup>
                    </m:oMath>
                  </m:oMathPara>
                </a14:m>
                <a:endParaRPr lang="en-US" altLang="zh-CN" dirty="0"/>
              </a:p>
              <a:p>
                <a:r>
                  <a:rPr lang="zh-CN" altLang="en-US" dirty="0"/>
                  <a:t>看成多项式，得到多项式乘积后，整理系数，例如：</a:t>
                </a:r>
                <a:endParaRPr lang="en-US" altLang="zh-CN" dirty="0"/>
              </a:p>
              <a:p>
                <a:pPr algn="ctr"/>
                <a:r>
                  <a:rPr lang="en-US" altLang="zh-CN" dirty="0"/>
                  <a:t>32+46</a:t>
                </a:r>
                <a:r>
                  <a:rPr lang="zh-CN" altLang="en-US" dirty="0"/>
                  <a:t>*</a:t>
                </a:r>
                <a:r>
                  <a:rPr lang="en-US" altLang="zh-CN" dirty="0"/>
                  <a:t>10</a:t>
                </a:r>
                <a:r>
                  <a:rPr lang="zh-CN" altLang="en-US" dirty="0"/>
                  <a:t>→</a:t>
                </a:r>
                <a:r>
                  <a:rPr lang="en-US" altLang="zh-CN" dirty="0"/>
                  <a:t>2+(46+3)*10</a:t>
                </a:r>
                <a:endParaRPr lang="zh-CN" altLang="en-US" dirty="0"/>
              </a:p>
            </p:txBody>
          </p:sp>
        </mc:Choice>
        <mc:Fallback xmlns="">
          <p:sp>
            <p:nvSpPr>
              <p:cNvPr id="2" name="内容占位符 1">
                <a:extLst>
                  <a:ext uri="{FF2B5EF4-FFF2-40B4-BE49-F238E27FC236}">
                    <a16:creationId xmlns:a16="http://schemas.microsoft.com/office/drawing/2014/main" id="{D8E364AE-A95B-4F23-BF9D-2046FB555A3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7CD6A1D-18A5-455F-AFA8-9796CB24CB8B}"/>
              </a:ext>
            </a:extLst>
          </p:cNvPr>
          <p:cNvSpPr>
            <a:spLocks noGrp="1"/>
          </p:cNvSpPr>
          <p:nvPr>
            <p:ph type="ctrTitle"/>
          </p:nvPr>
        </p:nvSpPr>
        <p:spPr/>
        <p:txBody>
          <a:bodyPr/>
          <a:lstStyle/>
          <a:p>
            <a:r>
              <a:rPr lang="en-US" altLang="zh-CN" dirty="0"/>
              <a:t>FFT</a:t>
            </a:r>
            <a:r>
              <a:rPr lang="zh-CN" altLang="en-US" dirty="0"/>
              <a:t>优化高精度乘法</a:t>
            </a:r>
          </a:p>
        </p:txBody>
      </p:sp>
      <p:sp>
        <p:nvSpPr>
          <p:cNvPr id="4" name="内容占位符 3">
            <a:extLst>
              <a:ext uri="{FF2B5EF4-FFF2-40B4-BE49-F238E27FC236}">
                <a16:creationId xmlns:a16="http://schemas.microsoft.com/office/drawing/2014/main" id="{6E209E87-D820-473F-9D90-C8AB43C542D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52985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88546B0-288D-4B9C-8D50-6EAA48AD323E}"/>
              </a:ext>
            </a:extLst>
          </p:cNvPr>
          <p:cNvSpPr>
            <a:spLocks noGrp="1"/>
          </p:cNvSpPr>
          <p:nvPr>
            <p:ph idx="1"/>
          </p:nvPr>
        </p:nvSpPr>
        <p:spPr/>
        <p:txBody>
          <a:bodyPr/>
          <a:lstStyle/>
          <a:p>
            <a:r>
              <a:rPr lang="en-US" altLang="zh-CN" dirty="0"/>
              <a:t>FFT</a:t>
            </a:r>
            <a:r>
              <a:rPr lang="zh-CN" altLang="en-US" dirty="0"/>
              <a:t>与解决组合数学的联系在于：</a:t>
            </a:r>
            <a:r>
              <a:rPr lang="en-US" altLang="zh-CN" dirty="0"/>
              <a:t>FFT</a:t>
            </a:r>
            <a:r>
              <a:rPr lang="zh-CN" altLang="en-US" dirty="0"/>
              <a:t>可以快速计算卷积，而递推处理组合数学问题时常常会遇到卷积形式的递推式</a:t>
            </a:r>
          </a:p>
        </p:txBody>
      </p:sp>
      <p:sp>
        <p:nvSpPr>
          <p:cNvPr id="3" name="标题 2">
            <a:extLst>
              <a:ext uri="{FF2B5EF4-FFF2-40B4-BE49-F238E27FC236}">
                <a16:creationId xmlns:a16="http://schemas.microsoft.com/office/drawing/2014/main" id="{CD48E9C6-CF08-4036-A626-F8E2594F116C}"/>
              </a:ext>
            </a:extLst>
          </p:cNvPr>
          <p:cNvSpPr>
            <a:spLocks noGrp="1"/>
          </p:cNvSpPr>
          <p:nvPr>
            <p:ph type="ctrTitle"/>
          </p:nvPr>
        </p:nvSpPr>
        <p:spPr/>
        <p:txBody>
          <a:bodyPr/>
          <a:lstStyle/>
          <a:p>
            <a:r>
              <a:rPr lang="en-US" altLang="zh-CN" dirty="0"/>
              <a:t>FFT</a:t>
            </a:r>
            <a:r>
              <a:rPr lang="zh-CN" altLang="en-US" dirty="0"/>
              <a:t>与组合数学</a:t>
            </a:r>
          </a:p>
        </p:txBody>
      </p:sp>
      <p:sp>
        <p:nvSpPr>
          <p:cNvPr id="4" name="内容占位符 3">
            <a:extLst>
              <a:ext uri="{FF2B5EF4-FFF2-40B4-BE49-F238E27FC236}">
                <a16:creationId xmlns:a16="http://schemas.microsoft.com/office/drawing/2014/main" id="{C8565B4A-AD0F-4A2C-8C2D-76FC4EF24FD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662196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88546B0-288D-4B9C-8D50-6EAA48AD323E}"/>
                  </a:ext>
                </a:extLst>
              </p:cNvPr>
              <p:cNvSpPr>
                <a:spLocks noGrp="1"/>
              </p:cNvSpPr>
              <p:nvPr>
                <p:ph idx="1"/>
              </p:nvPr>
            </p:nvSpPr>
            <p:spPr/>
            <p:txBody>
              <a:bodyPr/>
              <a:lstStyle/>
              <a:p>
                <a:r>
                  <a:rPr lang="zh-CN" altLang="en-US" dirty="0"/>
                  <a:t>例如某个组合问题中可以得到</a:t>
                </a:r>
                <a14:m>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r>
                          <a:rPr lang="en-US" altLang="zh-CN" b="0" i="1" smtClean="0">
                            <a:latin typeface="Cambria Math" panose="02040503050406030204" pitchFamily="18" charset="0"/>
                          </a:rPr>
                          <m:t>𝑛</m:t>
                        </m:r>
                      </m:e>
                    </m:d>
                    <m:r>
                      <a:rPr lang="zh-CN" altLang="en-US" i="1">
                        <a:latin typeface="Cambria Math" panose="02040503050406030204" pitchFamily="18" charset="0"/>
                      </a:rPr>
                      <m:t>和</m:t>
                    </m:r>
                    <m:r>
                      <a:rPr lang="en-US" altLang="zh-CN" b="0" i="1" smtClean="0">
                        <a:latin typeface="Cambria Math" panose="02040503050406030204" pitchFamily="18" charset="0"/>
                      </a:rPr>
                      <m:t>𝑔</m:t>
                    </m:r>
                    <m:r>
                      <a:rPr lang="en-US" altLang="zh-CN" b="0" i="1" smtClean="0">
                        <a:latin typeface="Cambria Math" panose="02040503050406030204" pitchFamily="18" charset="0"/>
                      </a:rPr>
                      <m:t>[1~</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zh-CN" altLang="en-US" i="1">
                        <a:latin typeface="Cambria Math" panose="02040503050406030204" pitchFamily="18" charset="0"/>
                      </a:rPr>
                      <m:t>，</m:t>
                    </m:r>
                    <m:r>
                      <a:rPr lang="zh-CN" altLang="en-US" i="1" smtClean="0">
                        <a:latin typeface="Cambria Math" panose="02040503050406030204" pitchFamily="18" charset="0"/>
                      </a:rPr>
                      <m:t>且</m:t>
                    </m:r>
                  </m:oMath>
                </a14:m>
                <a:r>
                  <a:rPr lang="zh-CN" altLang="en-US" dirty="0"/>
                  <a:t>已知</a:t>
                </a:r>
                <a14:m>
                  <m:oMath xmlns:m="http://schemas.openxmlformats.org/officeDocument/2006/math">
                    <m:r>
                      <a:rPr lang="en-US" altLang="zh-CN" b="0" i="1" dirty="0" smtClean="0">
                        <a:latin typeface="Cambria Math" panose="02040503050406030204" pitchFamily="18" charset="0"/>
                      </a:rPr>
                      <m:t>h</m:t>
                    </m:r>
                    <m:d>
                      <m:dPr>
                        <m:begChr m:val="["/>
                        <m:endChr m:val="]"/>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𝑛</m:t>
                        </m:r>
                      </m:e>
                    </m:d>
                    <m:r>
                      <a:rPr lang="en-US" altLang="zh-CN" b="0" i="1" dirty="0" smtClean="0">
                        <a:latin typeface="Cambria Math" panose="02040503050406030204" pitchFamily="18" charset="0"/>
                      </a:rPr>
                      <m:t>=</m:t>
                    </m:r>
                    <m:nary>
                      <m:naryPr>
                        <m:chr m:val="∑"/>
                        <m:ctrlPr>
                          <a:rPr lang="en-US" altLang="zh-CN" b="0" i="1" dirty="0" smtClean="0">
                            <a:latin typeface="Cambria Math" panose="02040503050406030204" pitchFamily="18" charset="0"/>
                          </a:rPr>
                        </m:ctrlPr>
                      </m:naryPr>
                      <m:sub>
                        <m:r>
                          <m:rPr>
                            <m:brk m:alnAt="23"/>
                          </m:rP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=0</m:t>
                        </m:r>
                      </m:sub>
                      <m:sup>
                        <m:r>
                          <a:rPr lang="en-US" altLang="zh-CN" b="0" i="1" dirty="0" smtClean="0">
                            <a:latin typeface="Cambria Math" panose="02040503050406030204" pitchFamily="18" charset="0"/>
                          </a:rPr>
                          <m:t>𝑛</m:t>
                        </m:r>
                      </m:sup>
                      <m:e>
                        <m:r>
                          <a:rPr lang="en-US" altLang="zh-CN" b="0" i="1" dirty="0" smtClean="0">
                            <a:latin typeface="Cambria Math" panose="02040503050406030204" pitchFamily="18" charset="0"/>
                          </a:rPr>
                          <m:t>𝑓</m:t>
                        </m:r>
                        <m:d>
                          <m:dPr>
                            <m:begChr m:val="["/>
                            <m:endChr m:val="]"/>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𝑖</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𝑔</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m:t>
                        </m:r>
                      </m:e>
                    </m:nary>
                  </m:oMath>
                </a14:m>
                <a:r>
                  <a:rPr lang="zh-CN" altLang="en-US" dirty="0"/>
                  <a:t>，求</a:t>
                </a:r>
                <a14:m>
                  <m:oMath xmlns:m="http://schemas.openxmlformats.org/officeDocument/2006/math">
                    <m:r>
                      <a:rPr lang="en-US" altLang="zh-CN" b="0" i="1" smtClean="0">
                        <a:latin typeface="Cambria Math" panose="02040503050406030204" pitchFamily="18" charset="0"/>
                      </a:rPr>
                      <m:t>h</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r>
                          <a:rPr lang="en-US" altLang="zh-CN" b="0" i="1" smtClean="0">
                            <a:latin typeface="Cambria Math" panose="02040503050406030204" pitchFamily="18" charset="0"/>
                          </a:rPr>
                          <m:t>𝑛</m:t>
                        </m:r>
                      </m:e>
                    </m:d>
                  </m:oMath>
                </a14:m>
                <a:endParaRPr lang="en-US" altLang="zh-CN" b="0" dirty="0"/>
              </a:p>
              <a:p>
                <a:r>
                  <a:rPr lang="zh-CN" altLang="en-US" b="0" dirty="0"/>
                  <a:t>直接</a:t>
                </a:r>
                <a:r>
                  <a:rPr lang="en-US" altLang="zh-CN" b="0" dirty="0"/>
                  <a:t>FFT</a:t>
                </a:r>
              </a:p>
            </p:txBody>
          </p:sp>
        </mc:Choice>
        <mc:Fallback xmlns="">
          <p:sp>
            <p:nvSpPr>
              <p:cNvPr id="2" name="内容占位符 1">
                <a:extLst>
                  <a:ext uri="{FF2B5EF4-FFF2-40B4-BE49-F238E27FC236}">
                    <a16:creationId xmlns:a16="http://schemas.microsoft.com/office/drawing/2014/main" id="{888546B0-288D-4B9C-8D50-6EAA48AD323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D48E9C6-CF08-4036-A626-F8E2594F116C}"/>
              </a:ext>
            </a:extLst>
          </p:cNvPr>
          <p:cNvSpPr>
            <a:spLocks noGrp="1"/>
          </p:cNvSpPr>
          <p:nvPr>
            <p:ph type="ctrTitle"/>
          </p:nvPr>
        </p:nvSpPr>
        <p:spPr/>
        <p:txBody>
          <a:bodyPr/>
          <a:lstStyle/>
          <a:p>
            <a:r>
              <a:rPr lang="en-US" altLang="zh-CN" dirty="0"/>
              <a:t>FFT</a:t>
            </a:r>
            <a:r>
              <a:rPr lang="zh-CN" altLang="en-US" dirty="0"/>
              <a:t>与组合数学</a:t>
            </a:r>
          </a:p>
        </p:txBody>
      </p:sp>
      <p:sp>
        <p:nvSpPr>
          <p:cNvPr id="4" name="内容占位符 3">
            <a:extLst>
              <a:ext uri="{FF2B5EF4-FFF2-40B4-BE49-F238E27FC236}">
                <a16:creationId xmlns:a16="http://schemas.microsoft.com/office/drawing/2014/main" id="{C8565B4A-AD0F-4A2C-8C2D-76FC4EF24FD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726542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307A5A2-746E-4819-8299-EFC25920FE8E}"/>
                  </a:ext>
                </a:extLst>
              </p:cNvPr>
              <p:cNvSpPr>
                <a:spLocks noGrp="1"/>
              </p:cNvSpPr>
              <p:nvPr>
                <p:ph idx="1"/>
              </p:nvPr>
            </p:nvSpPr>
            <p:spPr/>
            <p:txBody>
              <a:bodyPr/>
              <a:lstStyle/>
              <a:p>
                <a:r>
                  <a:rPr lang="zh-CN" altLang="en-US" dirty="0"/>
                  <a:t>容斥</a:t>
                </a:r>
                <a:endParaRPr lang="en-US" altLang="zh-CN" dirty="0"/>
              </a:p>
              <a:p>
                <a:r>
                  <a:rPr lang="zh-CN" altLang="en-US" dirty="0"/>
                  <a:t> </a:t>
                </a:r>
                <a14:m>
                  <m:oMath xmlns:m="http://schemas.openxmlformats.org/officeDocument/2006/math">
                    <m:r>
                      <a:rPr lang="zh-CN" altLang="en-US" i="1" smtClean="0">
                        <a:latin typeface="Cambria Math" panose="02040503050406030204" pitchFamily="18" charset="0"/>
                      </a:rPr>
                      <m:t>𝜑</m:t>
                    </m:r>
                    <m:d>
                      <m:dPr>
                        <m:ctrlPr>
                          <a:rPr lang="zh-CN" altLang="en-US" i="1" smtClean="0">
                            <a:latin typeface="Cambria Math" panose="02040503050406030204" pitchFamily="18" charset="0"/>
                          </a:rPr>
                        </m:ctrlPr>
                      </m:dPr>
                      <m:e>
                        <m:r>
                          <a:rPr lang="zh-CN" altLang="en-US" i="1" smtClean="0">
                            <a:latin typeface="Cambria Math" panose="02040503050406030204" pitchFamily="18" charset="0"/>
                          </a:rPr>
                          <m:t>𝑛</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𝑘</m:t>
                        </m:r>
                      </m:sup>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𝑖</m:t>
                                </m:r>
                              </m:sub>
                            </m:sSub>
                          </m:den>
                        </m:f>
                      </m:e>
                    </m:nary>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up>
                        <m:r>
                          <a:rPr lang="en-US" altLang="zh-CN" b="0" i="1" smtClean="0">
                            <a:latin typeface="Cambria Math" panose="02040503050406030204" pitchFamily="18" charset="0"/>
                          </a:rPr>
                          <m:t>𝑘</m:t>
                        </m:r>
                      </m:sup>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𝑗</m:t>
                                </m:r>
                              </m:sub>
                            </m:sSub>
                          </m:den>
                        </m:f>
                      </m:e>
                    </m:nary>
                    <m:r>
                      <a:rPr lang="en-US" altLang="zh-CN" b="0" i="1" smtClean="0">
                        <a:latin typeface="Cambria Math" panose="02040503050406030204" pitchFamily="18" charset="0"/>
                      </a:rPr>
                      <m:t>−…</m:t>
                    </m:r>
                  </m:oMath>
                </a14:m>
                <a:endParaRPr lang="en-US" altLang="zh-CN" b="0" dirty="0"/>
              </a:p>
              <a:p>
                <a:r>
                  <a:rPr lang="en-US" altLang="zh-CN" dirty="0"/>
                  <a:t>	</a:t>
                </a:r>
                <a14:m>
                  <m:oMath xmlns:m="http://schemas.openxmlformats.org/officeDocument/2006/math">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𝑘</m:t>
                        </m:r>
                      </m:sup>
                      <m:e>
                        <m:nary>
                          <m:naryPr>
                            <m:chr m:val="∑"/>
                            <m:ctrlPr>
                              <a:rPr lang="en-US" altLang="zh-CN" b="0" i="1" smtClean="0">
                                <a:latin typeface="Cambria Math" panose="02040503050406030204" pitchFamily="18" charset="0"/>
                              </a:rPr>
                            </m:ctrlPr>
                          </m:naryPr>
                          <m:sub>
                            <m:d>
                              <m:dPr>
                                <m:begChr m:val="|"/>
                                <m:endChr m:val="|"/>
                                <m:ctrlPr>
                                  <a:rPr lang="en-US" altLang="zh-CN" b="0" i="1" smtClean="0">
                                    <a:latin typeface="Cambria Math" panose="02040503050406030204" pitchFamily="18" charset="0"/>
                                  </a:rPr>
                                </m:ctrlPr>
                              </m:dPr>
                              <m:e>
                                <m:r>
                                  <m:rPr>
                                    <m:brk m:alnAt="23"/>
                                  </m:rPr>
                                  <a:rPr lang="en-US" altLang="zh-CN" b="0" i="1" smtClean="0">
                                    <a:latin typeface="Cambria Math" panose="02040503050406030204" pitchFamily="18" charset="0"/>
                                  </a:rPr>
                                  <m:t>𝑣</m:t>
                                </m:r>
                              </m:e>
                            </m:d>
                            <m:r>
                              <m:rPr>
                                <m:brk m:alnAt="23"/>
                              </m:rPr>
                              <a:rPr lang="en-US" altLang="zh-CN" b="0" i="1" smtClean="0">
                                <a:latin typeface="Cambria Math" panose="02040503050406030204" pitchFamily="18" charset="0"/>
                              </a:rPr>
                              <m:t>=</m:t>
                            </m:r>
                            <m:r>
                              <a:rPr lang="en-US" altLang="zh-CN" b="0" i="1" smtClean="0">
                                <a:latin typeface="Cambria Math" panose="02040503050406030204" pitchFamily="18" charset="0"/>
                              </a:rPr>
                              <m:t>𝑖</m:t>
                            </m:r>
                          </m:sub>
                          <m:sup/>
                          <m:e>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e>
                              <m:sup>
                                <m:r>
                                  <a:rPr lang="en-US" altLang="zh-CN" b="0" i="1" smtClean="0">
                                    <a:latin typeface="Cambria Math" panose="02040503050406030204" pitchFamily="18" charset="0"/>
                                  </a:rPr>
                                  <m:t>|</m:t>
                                </m:r>
                                <m:r>
                                  <a:rPr lang="en-US" altLang="zh-CN" b="0" i="1" smtClean="0">
                                    <a:latin typeface="Cambria Math" panose="02040503050406030204" pitchFamily="18" charset="0"/>
                                  </a:rPr>
                                  <m:t>𝑣</m:t>
                                </m:r>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1</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2</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sub>
                                </m:sSub>
                              </m:den>
                            </m:f>
                          </m:e>
                        </m:nary>
                      </m:e>
                    </m:nary>
                  </m:oMath>
                </a14:m>
                <a:endParaRPr lang="en-US" altLang="zh-CN" b="0" dirty="0"/>
              </a:p>
              <a:p>
                <a:r>
                  <a:rPr lang="en-US" altLang="zh-CN" dirty="0"/>
                  <a:t>	</a:t>
                </a:r>
                <a14:m>
                  <m:oMath xmlns:m="http://schemas.openxmlformats.org/officeDocument/2006/math">
                    <m:r>
                      <a:rPr lang="en-US" altLang="zh-CN" i="1">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𝑘</m:t>
                        </m:r>
                      </m:sup>
                      <m:e>
                        <m:nary>
                          <m:naryPr>
                            <m:chr m:val="∑"/>
                            <m:ctrlPr>
                              <a:rPr lang="en-US" altLang="zh-CN" i="1">
                                <a:latin typeface="Cambria Math" panose="02040503050406030204" pitchFamily="18" charset="0"/>
                              </a:rPr>
                            </m:ctrlPr>
                          </m:naryPr>
                          <m:sub>
                            <m:d>
                              <m:dPr>
                                <m:begChr m:val="|"/>
                                <m:endChr m:val="|"/>
                                <m:ctrlPr>
                                  <a:rPr lang="en-US" altLang="zh-CN" i="1">
                                    <a:latin typeface="Cambria Math" panose="02040503050406030204" pitchFamily="18" charset="0"/>
                                  </a:rPr>
                                </m:ctrlPr>
                              </m:dPr>
                              <m:e>
                                <m:r>
                                  <m:rPr>
                                    <m:brk m:alnAt="23"/>
                                  </m:rPr>
                                  <a:rPr lang="en-US" altLang="zh-CN" i="1">
                                    <a:latin typeface="Cambria Math" panose="02040503050406030204" pitchFamily="18" charset="0"/>
                                  </a:rPr>
                                  <m:t>𝑣</m:t>
                                </m:r>
                              </m:e>
                            </m:d>
                            <m:r>
                              <m:rPr>
                                <m:brk m:alnAt="23"/>
                              </m:rPr>
                              <a:rPr lang="en-US" altLang="zh-CN" i="1">
                                <a:latin typeface="Cambria Math" panose="02040503050406030204" pitchFamily="18" charset="0"/>
                              </a:rPr>
                              <m:t>=</m:t>
                            </m:r>
                            <m:r>
                              <a:rPr lang="en-US" altLang="zh-CN" i="1">
                                <a:latin typeface="Cambria Math" panose="02040503050406030204" pitchFamily="18" charset="0"/>
                              </a:rPr>
                              <m:t>𝑖</m:t>
                            </m:r>
                          </m:sub>
                          <m:sup/>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r>
                                      <a:rPr lang="en-US" altLang="zh-CN" i="1">
                                        <a:latin typeface="Cambria Math" panose="02040503050406030204" pitchFamily="18" charset="0"/>
                                      </a:rPr>
                                      <m:t>−1</m:t>
                                    </m:r>
                                  </m:e>
                                </m:d>
                              </m:e>
                              <m:sup>
                                <m:r>
                                  <a:rPr lang="en-US" altLang="zh-CN" i="1">
                                    <a:latin typeface="Cambria Math" panose="02040503050406030204" pitchFamily="18" charset="0"/>
                                  </a:rPr>
                                  <m:t>|</m:t>
                                </m:r>
                                <m:r>
                                  <a:rPr lang="en-US" altLang="zh-CN" i="1">
                                    <a:latin typeface="Cambria Math" panose="02040503050406030204" pitchFamily="18" charset="0"/>
                                  </a:rPr>
                                  <m:t>𝑣</m:t>
                                </m:r>
                                <m:r>
                                  <a:rPr lang="en-US" altLang="zh-CN" i="1">
                                    <a:latin typeface="Cambria Math" panose="02040503050406030204" pitchFamily="18" charset="0"/>
                                  </a:rPr>
                                  <m:t>|</m:t>
                                </m:r>
                              </m:sup>
                            </m:sSup>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b="0" i="1" smtClean="0">
                                    <a:latin typeface="Cambria Math" panose="02040503050406030204" pitchFamily="18" charset="0"/>
                                  </a:rPr>
                                  <m:t>1</m:t>
                                </m:r>
                              </m:num>
                              <m:den>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sSub>
                                      <m:sSubPr>
                                        <m:ctrlPr>
                                          <a:rPr lang="en-US" altLang="zh-CN" i="1">
                                            <a:latin typeface="Cambria Math" panose="02040503050406030204" pitchFamily="18" charset="0"/>
                                          </a:rPr>
                                        </m:ctrlPr>
                                      </m:sSubPr>
                                      <m:e>
                                        <m:r>
                                          <a:rPr lang="en-US" altLang="zh-CN" i="1">
                                            <a:latin typeface="Cambria Math" panose="02040503050406030204" pitchFamily="18" charset="0"/>
                                          </a:rPr>
                                          <m:t>𝑣</m:t>
                                        </m:r>
                                      </m:e>
                                      <m:sub>
                                        <m:r>
                                          <a:rPr lang="en-US" altLang="zh-CN" i="1">
                                            <a:latin typeface="Cambria Math" panose="02040503050406030204" pitchFamily="18" charset="0"/>
                                          </a:rPr>
                                          <m:t>1</m:t>
                                        </m:r>
                                      </m:sub>
                                    </m:sSub>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sSub>
                                      <m:sSubPr>
                                        <m:ctrlPr>
                                          <a:rPr lang="en-US" altLang="zh-CN" i="1">
                                            <a:latin typeface="Cambria Math" panose="02040503050406030204" pitchFamily="18" charset="0"/>
                                          </a:rPr>
                                        </m:ctrlPr>
                                      </m:sSubPr>
                                      <m:e>
                                        <m:r>
                                          <a:rPr lang="en-US" altLang="zh-CN" i="1">
                                            <a:latin typeface="Cambria Math" panose="02040503050406030204" pitchFamily="18" charset="0"/>
                                          </a:rPr>
                                          <m:t>𝑣</m:t>
                                        </m:r>
                                      </m:e>
                                      <m:sub>
                                        <m:r>
                                          <a:rPr lang="en-US" altLang="zh-CN" i="1">
                                            <a:latin typeface="Cambria Math" panose="02040503050406030204" pitchFamily="18" charset="0"/>
                                          </a:rPr>
                                          <m:t>2</m:t>
                                        </m:r>
                                      </m:sub>
                                    </m:sSub>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sSub>
                                      <m:sSubPr>
                                        <m:ctrlPr>
                                          <a:rPr lang="en-US" altLang="zh-CN" i="1">
                                            <a:latin typeface="Cambria Math" panose="02040503050406030204" pitchFamily="18" charset="0"/>
                                          </a:rPr>
                                        </m:ctrlPr>
                                      </m:sSubPr>
                                      <m:e>
                                        <m:r>
                                          <a:rPr lang="en-US" altLang="zh-CN" i="1">
                                            <a:latin typeface="Cambria Math" panose="02040503050406030204" pitchFamily="18" charset="0"/>
                                          </a:rPr>
                                          <m:t>𝑣</m:t>
                                        </m:r>
                                      </m:e>
                                      <m:sub>
                                        <m:r>
                                          <a:rPr lang="en-US" altLang="zh-CN" i="1">
                                            <a:latin typeface="Cambria Math" panose="02040503050406030204" pitchFamily="18" charset="0"/>
                                          </a:rPr>
                                          <m:t>𝑖</m:t>
                                        </m:r>
                                      </m:sub>
                                    </m:sSub>
                                  </m:sub>
                                </m:sSub>
                              </m:den>
                            </m:f>
                          </m:e>
                        </m:nary>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𝑘</m:t>
                        </m:r>
                      </m:sup>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𝑖</m:t>
                                    </m:r>
                                  </m:sub>
                                </m:sSub>
                              </m:den>
                            </m:f>
                          </m:e>
                        </m:d>
                      </m:e>
                    </m:nary>
                  </m:oMath>
                </a14:m>
                <a:endParaRPr lang="en-US" altLang="zh-CN" dirty="0"/>
              </a:p>
              <a:p>
                <a:endParaRPr lang="en-US" altLang="zh-CN" b="0" dirty="0"/>
              </a:p>
              <a:p>
                <a:endParaRPr lang="zh-CN" altLang="en-US" dirty="0"/>
              </a:p>
            </p:txBody>
          </p:sp>
        </mc:Choice>
        <mc:Fallback xmlns="">
          <p:sp>
            <p:nvSpPr>
              <p:cNvPr id="2" name="内容占位符 1">
                <a:extLst>
                  <a:ext uri="{FF2B5EF4-FFF2-40B4-BE49-F238E27FC236}">
                    <a16:creationId xmlns:a16="http://schemas.microsoft.com/office/drawing/2014/main" id="{3307A5A2-746E-4819-8299-EFC25920FE8E}"/>
                  </a:ext>
                </a:extLst>
              </p:cNvPr>
              <p:cNvSpPr>
                <a:spLocks noGrp="1" noRot="1" noChangeAspect="1" noMove="1" noResize="1" noEditPoints="1" noAdjustHandles="1" noChangeArrowheads="1" noChangeShapeType="1" noTextEdit="1"/>
              </p:cNvSpPr>
              <p:nvPr>
                <p:ph idx="1"/>
              </p:nvPr>
            </p:nvSpPr>
            <p:spPr>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1D9010B-9BB9-42DA-BA72-FC329C437AA7}"/>
              </a:ext>
            </a:extLst>
          </p:cNvPr>
          <p:cNvSpPr>
            <a:spLocks noGrp="1"/>
          </p:cNvSpPr>
          <p:nvPr>
            <p:ph type="ctrTitle"/>
          </p:nvPr>
        </p:nvSpPr>
        <p:spPr/>
        <p:txBody>
          <a:bodyPr/>
          <a:lstStyle/>
          <a:p>
            <a:r>
              <a:rPr lang="zh-CN" altLang="en-US" dirty="0"/>
              <a:t>计算欧拉函数</a:t>
            </a:r>
          </a:p>
        </p:txBody>
      </p:sp>
      <p:sp>
        <p:nvSpPr>
          <p:cNvPr id="4" name="内容占位符 3">
            <a:extLst>
              <a:ext uri="{FF2B5EF4-FFF2-40B4-BE49-F238E27FC236}">
                <a16:creationId xmlns:a16="http://schemas.microsoft.com/office/drawing/2014/main" id="{00DA5116-A3E4-4269-A84F-352D7B311A5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66699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88546B0-288D-4B9C-8D50-6EAA48AD323E}"/>
                  </a:ext>
                </a:extLst>
              </p:cNvPr>
              <p:cNvSpPr>
                <a:spLocks noGrp="1"/>
              </p:cNvSpPr>
              <p:nvPr>
                <p:ph idx="1"/>
              </p:nvPr>
            </p:nvSpPr>
            <p:spPr/>
            <p:txBody>
              <a:bodyPr/>
              <a:lstStyle/>
              <a:p>
                <a:r>
                  <a:rPr lang="zh-CN" altLang="en-US" dirty="0"/>
                  <a:t>可能出现的</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b="0" i="1" smtClean="0">
                                <a:latin typeface="Cambria Math" panose="02040503050406030204" pitchFamily="18" charset="0"/>
                              </a:rPr>
                              <m:t>2</m:t>
                            </m:r>
                          </m:sup>
                        </m:sSup>
                      </m:e>
                    </m:d>
                  </m:oMath>
                </a14:m>
                <a:r>
                  <a:rPr lang="zh-CN" altLang="en-US" dirty="0"/>
                  <a:t>的递推式：</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sup>
                        <m:e>
                          <m:r>
                            <a:rPr lang="en-US" altLang="zh-CN" b="0" i="1" smtClean="0">
                              <a:latin typeface="Cambria Math" panose="02040503050406030204" pitchFamily="18" charset="0"/>
                            </a:rPr>
                            <m:t>𝑔</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oMath>
                  </m:oMathPara>
                </a14:m>
                <a:endParaRPr lang="en-US" altLang="zh-CN" dirty="0"/>
              </a:p>
              <a:p>
                <a:r>
                  <a:rPr lang="zh-CN" altLang="en-US" dirty="0"/>
                  <a:t>其中</a:t>
                </a:r>
                <a:r>
                  <a:rPr lang="en-US" altLang="zh-CN" dirty="0"/>
                  <a:t>g[0]=0</a:t>
                </a:r>
              </a:p>
              <a:p>
                <a:r>
                  <a:rPr lang="zh-CN" altLang="en-US" dirty="0"/>
                  <a:t>同样是卷积式子，但这个递推式中，后项依赖于前面，无法直接</a:t>
                </a:r>
                <a:r>
                  <a:rPr lang="en-US" altLang="zh-CN" dirty="0"/>
                  <a:t>FFT</a:t>
                </a:r>
              </a:p>
            </p:txBody>
          </p:sp>
        </mc:Choice>
        <mc:Fallback xmlns="">
          <p:sp>
            <p:nvSpPr>
              <p:cNvPr id="2" name="内容占位符 1">
                <a:extLst>
                  <a:ext uri="{FF2B5EF4-FFF2-40B4-BE49-F238E27FC236}">
                    <a16:creationId xmlns:a16="http://schemas.microsoft.com/office/drawing/2014/main" id="{888546B0-288D-4B9C-8D50-6EAA48AD323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D48E9C6-CF08-4036-A626-F8E2594F116C}"/>
              </a:ext>
            </a:extLst>
          </p:cNvPr>
          <p:cNvSpPr>
            <a:spLocks noGrp="1"/>
          </p:cNvSpPr>
          <p:nvPr>
            <p:ph type="ctrTitle"/>
          </p:nvPr>
        </p:nvSpPr>
        <p:spPr/>
        <p:txBody>
          <a:bodyPr/>
          <a:lstStyle/>
          <a:p>
            <a:r>
              <a:rPr lang="en-US" altLang="zh-CN" dirty="0"/>
              <a:t>FFT</a:t>
            </a:r>
            <a:r>
              <a:rPr lang="zh-CN" altLang="en-US" dirty="0"/>
              <a:t>与组合数学</a:t>
            </a:r>
          </a:p>
        </p:txBody>
      </p:sp>
      <p:sp>
        <p:nvSpPr>
          <p:cNvPr id="4" name="内容占位符 3">
            <a:extLst>
              <a:ext uri="{FF2B5EF4-FFF2-40B4-BE49-F238E27FC236}">
                <a16:creationId xmlns:a16="http://schemas.microsoft.com/office/drawing/2014/main" id="{C8565B4A-AD0F-4A2C-8C2D-76FC4EF24FD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600677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88546B0-288D-4B9C-8D50-6EAA48AD323E}"/>
                  </a:ext>
                </a:extLst>
              </p:cNvPr>
              <p:cNvSpPr>
                <a:spLocks noGrp="1"/>
              </p:cNvSpPr>
              <p:nvPr>
                <p:ph idx="1"/>
              </p:nvPr>
            </p:nvSpPr>
            <p:spPr/>
            <p:txBody>
              <a:bodyPr/>
              <a:lstStyle/>
              <a:p>
                <a:r>
                  <a:rPr lang="zh-CN" altLang="en-US" b="0" dirty="0"/>
                  <a:t>处理</a:t>
                </a:r>
                <a14:m>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sup>
                      <m:e>
                        <m:r>
                          <a:rPr lang="en-US" altLang="zh-CN" b="0" i="1" smtClean="0">
                            <a:latin typeface="Cambria Math" panose="02040503050406030204" pitchFamily="18" charset="0"/>
                          </a:rPr>
                          <m:t>𝑔</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oMath>
                </a14:m>
                <a:r>
                  <a:rPr lang="zh-CN" altLang="en-US" dirty="0"/>
                  <a:t>甚至是</a:t>
                </a:r>
                <a14:m>
                  <m:oMath xmlns:m="http://schemas.openxmlformats.org/officeDocument/2006/math">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oMath>
                </a14:m>
                <a:r>
                  <a:rPr lang="zh-CN" altLang="en-US" dirty="0"/>
                  <a:t>这样的卷积自身的递推式</a:t>
                </a:r>
                <a:endParaRPr lang="en-US" altLang="zh-CN" dirty="0"/>
              </a:p>
              <a:p>
                <a:r>
                  <a:rPr lang="zh-CN" altLang="en-US" dirty="0"/>
                  <a:t>思路是前项将自己的贡献加到后项上，而不是后项找前项求和</a:t>
                </a:r>
                <a:endParaRPr lang="en-US" altLang="zh-CN" dirty="0"/>
              </a:p>
            </p:txBody>
          </p:sp>
        </mc:Choice>
        <mc:Fallback xmlns="">
          <p:sp>
            <p:nvSpPr>
              <p:cNvPr id="2" name="内容占位符 1">
                <a:extLst>
                  <a:ext uri="{FF2B5EF4-FFF2-40B4-BE49-F238E27FC236}">
                    <a16:creationId xmlns:a16="http://schemas.microsoft.com/office/drawing/2014/main" id="{888546B0-288D-4B9C-8D50-6EAA48AD323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D48E9C6-CF08-4036-A626-F8E2594F116C}"/>
              </a:ext>
            </a:extLst>
          </p:cNvPr>
          <p:cNvSpPr>
            <a:spLocks noGrp="1"/>
          </p:cNvSpPr>
          <p:nvPr>
            <p:ph type="ctrTitle"/>
          </p:nvPr>
        </p:nvSpPr>
        <p:spPr/>
        <p:txBody>
          <a:bodyPr/>
          <a:lstStyle/>
          <a:p>
            <a:r>
              <a:rPr lang="zh-CN" altLang="en-US" dirty="0"/>
              <a:t>分治</a:t>
            </a:r>
            <a:r>
              <a:rPr lang="en-US" altLang="zh-CN" dirty="0"/>
              <a:t>FFT</a:t>
            </a:r>
            <a:endParaRPr lang="zh-CN" altLang="en-US" dirty="0"/>
          </a:p>
        </p:txBody>
      </p:sp>
      <p:sp>
        <p:nvSpPr>
          <p:cNvPr id="4" name="内容占位符 3">
            <a:extLst>
              <a:ext uri="{FF2B5EF4-FFF2-40B4-BE49-F238E27FC236}">
                <a16:creationId xmlns:a16="http://schemas.microsoft.com/office/drawing/2014/main" id="{C8565B4A-AD0F-4A2C-8C2D-76FC4EF24FD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227230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88546B0-288D-4B9C-8D50-6EAA48AD323E}"/>
                  </a:ext>
                </a:extLst>
              </p:cNvPr>
              <p:cNvSpPr>
                <a:spLocks noGrp="1"/>
              </p:cNvSpPr>
              <p:nvPr>
                <p:ph idx="1"/>
              </p:nvPr>
            </p:nvSpPr>
            <p:spPr/>
            <p:txBody>
              <a:bodyPr>
                <a:normAutofit/>
              </a:bodyPr>
              <a:lstStyle/>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sup>
                        <m:e>
                          <m:r>
                            <a:rPr lang="en-US" altLang="zh-CN" b="0" i="1" smtClean="0">
                              <a:latin typeface="Cambria Math" panose="02040503050406030204" pitchFamily="18" charset="0"/>
                            </a:rPr>
                            <m:t>𝑔</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oMath>
                  </m:oMathPara>
                </a14:m>
                <a:endParaRPr lang="en-US" altLang="zh-CN" dirty="0"/>
              </a:p>
              <a:p>
                <a:pPr>
                  <a:lnSpc>
                    <a:spcPct val="120000"/>
                  </a:lnSpc>
                </a:pPr>
                <a:r>
                  <a:rPr lang="zh-CN" altLang="en-US" dirty="0"/>
                  <a:t>假设</a:t>
                </a:r>
                <a:r>
                  <a:rPr lang="en-US" altLang="zh-CN" dirty="0"/>
                  <a:t>f[</a:t>
                </a:r>
                <a:r>
                  <a:rPr lang="en-US" altLang="zh-CN" dirty="0" err="1"/>
                  <a:t>a,a+k</a:t>
                </a:r>
                <a:r>
                  <a:rPr lang="en-US" altLang="zh-CN" dirty="0"/>
                  <a:t>]</a:t>
                </a:r>
                <a:r>
                  <a:rPr lang="zh-CN" altLang="en-US" dirty="0"/>
                  <a:t>和</a:t>
                </a:r>
                <a:r>
                  <a:rPr lang="en-US" altLang="zh-CN" dirty="0"/>
                  <a:t>g[1,k]</a:t>
                </a:r>
                <a:r>
                  <a:rPr lang="zh-CN" altLang="en-US" dirty="0"/>
                  <a:t>已经算出，那么它们就可以为</a:t>
                </a:r>
                <a:r>
                  <a:rPr lang="en-US" altLang="zh-CN" dirty="0"/>
                  <a:t>f[a+1,a+2k]</a:t>
                </a:r>
                <a:r>
                  <a:rPr lang="zh-CN" altLang="en-US" dirty="0"/>
                  <a:t>加上自己的贡献</a:t>
                </a:r>
                <a:endParaRPr lang="en-US" altLang="zh-CN" dirty="0"/>
              </a:p>
              <a:p>
                <a:pPr>
                  <a:lnSpc>
                    <a:spcPct val="120000"/>
                  </a:lnSpc>
                </a:pPr>
                <a:r>
                  <a:rPr lang="zh-CN" altLang="en-US" dirty="0"/>
                  <a:t>将</a:t>
                </a:r>
                <a:r>
                  <a:rPr lang="en-US" altLang="zh-CN" dirty="0"/>
                  <a:t>f[</a:t>
                </a:r>
                <a:r>
                  <a:rPr lang="en-US" altLang="zh-CN" dirty="0" err="1"/>
                  <a:t>a,a+k</a:t>
                </a:r>
                <a:r>
                  <a:rPr lang="en-US" altLang="zh-CN" dirty="0"/>
                  <a:t>]</a:t>
                </a:r>
                <a:r>
                  <a:rPr lang="zh-CN" altLang="en-US" dirty="0"/>
                  <a:t>向左移</a:t>
                </a:r>
                <a:r>
                  <a:rPr lang="en-US" altLang="zh-CN" dirty="0"/>
                  <a:t>a</a:t>
                </a:r>
                <a:r>
                  <a:rPr lang="zh-CN" altLang="en-US" dirty="0"/>
                  <a:t>位得到</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[0,</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oMath>
                </a14:m>
                <a:r>
                  <a:rPr lang="zh-CN" altLang="en-US" dirty="0"/>
                  <a:t>（即</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oMath>
                </a14:m>
                <a:r>
                  <a:rPr lang="zh-CN" altLang="en-US" dirty="0"/>
                  <a:t>），和</a:t>
                </a:r>
                <a:r>
                  <a:rPr lang="en-US" altLang="zh-CN" dirty="0"/>
                  <a:t>g[0,k]</a:t>
                </a:r>
                <a:r>
                  <a:rPr lang="zh-CN" altLang="en-US" dirty="0"/>
                  <a:t>进行</a:t>
                </a:r>
                <a:r>
                  <a:rPr lang="en-US" altLang="zh-CN" dirty="0"/>
                  <a:t>FFT</a:t>
                </a:r>
                <a:r>
                  <a:rPr lang="zh-CN" altLang="en-US" dirty="0"/>
                  <a:t>得到</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[0,2</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oMath>
                </a14:m>
                <a:r>
                  <a:rPr lang="zh-CN" altLang="en-US" dirty="0"/>
                  <a:t>，将结果右移</a:t>
                </a:r>
                <a:r>
                  <a:rPr lang="en-US" altLang="zh-CN" dirty="0"/>
                  <a:t>a</a:t>
                </a:r>
                <a:r>
                  <a:rPr lang="zh-CN" altLang="en-US" dirty="0"/>
                  <a:t>位分别加到</a:t>
                </a:r>
                <a:r>
                  <a:rPr lang="en-US" altLang="zh-CN" dirty="0"/>
                  <a:t>f</a:t>
                </a:r>
                <a:r>
                  <a:rPr lang="zh-CN" altLang="en-US" dirty="0"/>
                  <a:t>中（即</a:t>
                </a:r>
                <a14:m>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oMath>
                </a14:m>
                <a:r>
                  <a:rPr lang="zh-CN" altLang="en-US" dirty="0"/>
                  <a:t>）</a:t>
                </a:r>
                <a:endParaRPr lang="en-US" altLang="zh-CN" dirty="0"/>
              </a:p>
            </p:txBody>
          </p:sp>
        </mc:Choice>
        <mc:Fallback xmlns="">
          <p:sp>
            <p:nvSpPr>
              <p:cNvPr id="2" name="内容占位符 1">
                <a:extLst>
                  <a:ext uri="{FF2B5EF4-FFF2-40B4-BE49-F238E27FC236}">
                    <a16:creationId xmlns:a16="http://schemas.microsoft.com/office/drawing/2014/main" id="{888546B0-288D-4B9C-8D50-6EAA48AD323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D48E9C6-CF08-4036-A626-F8E2594F116C}"/>
              </a:ext>
            </a:extLst>
          </p:cNvPr>
          <p:cNvSpPr>
            <a:spLocks noGrp="1"/>
          </p:cNvSpPr>
          <p:nvPr>
            <p:ph type="ctrTitle"/>
          </p:nvPr>
        </p:nvSpPr>
        <p:spPr/>
        <p:txBody>
          <a:bodyPr/>
          <a:lstStyle/>
          <a:p>
            <a:r>
              <a:rPr lang="zh-CN" altLang="en-US" dirty="0"/>
              <a:t>分治</a:t>
            </a:r>
            <a:r>
              <a:rPr lang="en-US" altLang="zh-CN" dirty="0"/>
              <a:t>FFT</a:t>
            </a:r>
            <a:endParaRPr lang="zh-CN" altLang="en-US" dirty="0"/>
          </a:p>
        </p:txBody>
      </p:sp>
      <p:sp>
        <p:nvSpPr>
          <p:cNvPr id="4" name="内容占位符 3">
            <a:extLst>
              <a:ext uri="{FF2B5EF4-FFF2-40B4-BE49-F238E27FC236}">
                <a16:creationId xmlns:a16="http://schemas.microsoft.com/office/drawing/2014/main" id="{C8565B4A-AD0F-4A2C-8C2D-76FC4EF24FD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34200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64C4191-B2E9-4208-8568-EABA5D439AF9}"/>
                  </a:ext>
                </a:extLst>
              </p:cNvPr>
              <p:cNvSpPr>
                <a:spLocks noGrp="1"/>
              </p:cNvSpPr>
              <p:nvPr>
                <p:ph idx="1"/>
              </p:nvPr>
            </p:nvSpPr>
            <p:spPr/>
            <p:txBody>
              <a:bodyPr>
                <a:normAutofit/>
              </a:bodyPr>
              <a:lstStyle/>
              <a:p>
                <a:pPr>
                  <a:lnSpc>
                    <a:spcPct val="120000"/>
                  </a:lnSpc>
                </a:pPr>
                <a:r>
                  <a:rPr lang="zh-CN" altLang="en-US" dirty="0"/>
                  <a:t>设当前分治区间为</a:t>
                </a:r>
                <a:r>
                  <a:rPr lang="en-US" altLang="zh-CN" dirty="0"/>
                  <a:t>[</a:t>
                </a:r>
                <a:r>
                  <a:rPr lang="en-US" altLang="zh-CN" dirty="0" err="1"/>
                  <a:t>l,r</a:t>
                </a:r>
                <a:r>
                  <a:rPr lang="en-US" altLang="zh-CN" dirty="0"/>
                  <a:t>]</a:t>
                </a:r>
              </a:p>
              <a:p>
                <a:pPr>
                  <a:lnSpc>
                    <a:spcPct val="120000"/>
                  </a:lnSpc>
                </a:pPr>
                <a:r>
                  <a:rPr lang="zh-CN" altLang="en-US" dirty="0"/>
                  <a:t>先递归左区间求</a:t>
                </a:r>
                <a:r>
                  <a:rPr lang="en-US" altLang="zh-CN" dirty="0"/>
                  <a:t>f[</a:t>
                </a:r>
                <a:r>
                  <a:rPr lang="en-US" altLang="zh-CN" dirty="0" err="1"/>
                  <a:t>l,mid</a:t>
                </a:r>
                <a:r>
                  <a:rPr lang="en-US" altLang="zh-CN" dirty="0"/>
                  <a:t>]</a:t>
                </a:r>
              </a:p>
              <a:p>
                <a:pPr>
                  <a:lnSpc>
                    <a:spcPct val="120000"/>
                  </a:lnSpc>
                </a:pPr>
                <a:r>
                  <a:rPr lang="zh-CN" altLang="en-US" dirty="0"/>
                  <a:t>之后把</a:t>
                </a:r>
                <a:r>
                  <a:rPr lang="en-US" altLang="zh-CN" dirty="0"/>
                  <a:t>f[</a:t>
                </a:r>
                <a:r>
                  <a:rPr lang="en-US" altLang="zh-CN" dirty="0" err="1"/>
                  <a:t>l,mid</a:t>
                </a:r>
                <a:r>
                  <a:rPr lang="en-US" altLang="zh-CN" dirty="0"/>
                  <a:t>]</a:t>
                </a:r>
                <a:r>
                  <a:rPr lang="zh-CN" altLang="en-US" dirty="0"/>
                  <a:t>的贡献带给</a:t>
                </a:r>
                <a:r>
                  <a:rPr lang="en-US" altLang="zh-CN" dirty="0"/>
                  <a:t>f[mid+1,r]</a:t>
                </a:r>
              </a:p>
              <a:p>
                <a:pPr>
                  <a:lnSpc>
                    <a:spcPct val="120000"/>
                  </a:lnSpc>
                </a:pPr>
                <a:r>
                  <a:rPr lang="zh-CN" altLang="en-US" dirty="0"/>
                  <a:t>设</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𝑙</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e>
                    </m:d>
                    <m:r>
                      <a:rPr lang="zh-CN" altLang="en-US" i="1">
                        <a:latin typeface="Cambria Math" panose="02040503050406030204" pitchFamily="18" charset="0"/>
                      </a:rPr>
                      <m:t>，</m:t>
                    </m:r>
                    <m:r>
                      <a:rPr lang="zh-CN" altLang="en-US" i="1" smtClean="0">
                        <a:latin typeface="Cambria Math" panose="02040503050406030204" pitchFamily="18" charset="0"/>
                      </a:rPr>
                      <m:t>计算</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𝑓</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𝑔</m:t>
                    </m:r>
                  </m:oMath>
                </a14:m>
                <a:r>
                  <a:rPr lang="zh-CN" altLang="en-US" dirty="0"/>
                  <a:t>（这步复杂度为</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𝑚𝑖𝑑</m:t>
                            </m:r>
                            <m:r>
                              <a:rPr lang="en-US" altLang="zh-CN" b="0" i="1" smtClean="0">
                                <a:latin typeface="Cambria Math" panose="02040503050406030204" pitchFamily="18" charset="0"/>
                              </a:rPr>
                              <m:t>−</m:t>
                            </m:r>
                            <m:r>
                              <a:rPr lang="en-US" altLang="zh-CN" b="0" i="1" smtClean="0">
                                <a:latin typeface="Cambria Math" panose="02040503050406030204" pitchFamily="18" charset="0"/>
                              </a:rPr>
                              <m:t>𝑙</m:t>
                            </m:r>
                          </m:e>
                        </m:d>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𝑚𝑖𝑑</m:t>
                                </m:r>
                                <m:r>
                                  <a:rPr lang="en-US" altLang="zh-CN" b="0" i="1" smtClean="0">
                                    <a:latin typeface="Cambria Math" panose="02040503050406030204" pitchFamily="18" charset="0"/>
                                  </a:rPr>
                                  <m:t>−</m:t>
                                </m:r>
                                <m:r>
                                  <a:rPr lang="en-US" altLang="zh-CN" b="0" i="1" smtClean="0">
                                    <a:latin typeface="Cambria Math" panose="02040503050406030204" pitchFamily="18" charset="0"/>
                                  </a:rPr>
                                  <m:t>𝑙</m:t>
                                </m:r>
                              </m:e>
                            </m:d>
                          </m:e>
                        </m:func>
                      </m:e>
                    </m:d>
                  </m:oMath>
                </a14:m>
                <a:r>
                  <a:rPr lang="zh-CN" altLang="en-US" dirty="0"/>
                  <a:t>），令</a:t>
                </a:r>
                <a14:m>
                  <m:oMath xmlns:m="http://schemas.openxmlformats.org/officeDocument/2006/math">
                    <m:r>
                      <a:rPr lang="zh-CN" altLang="en-US" b="0" i="1" dirty="0">
                        <a:latin typeface="Cambria Math" panose="02040503050406030204" pitchFamily="18" charset="0"/>
                      </a:rPr>
                      <m:t>右区间</m:t>
                    </m:r>
                    <m:r>
                      <a:rPr lang="zh-CN" altLang="en-US" i="1" dirty="0" smtClean="0">
                        <a:latin typeface="Cambria Math" panose="02040503050406030204" pitchFamily="18" charset="0"/>
                      </a:rPr>
                      <m:t>的</m:t>
                    </m:r>
                    <m:r>
                      <a:rPr lang="en-US" altLang="zh-CN" b="0" i="1" dirty="0" smtClean="0">
                        <a:latin typeface="Cambria Math" panose="02040503050406030204" pitchFamily="18" charset="0"/>
                      </a:rPr>
                      <m:t>𝑓</m:t>
                    </m:r>
                    <m:d>
                      <m:dPr>
                        <m:begChr m:val="["/>
                        <m:endChr m:val="]"/>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𝑚𝑖𝑑</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𝑖</m:t>
                        </m:r>
                      </m:e>
                    </m:d>
                    <m:r>
                      <a:rPr lang="en-US" altLang="zh-CN" b="0" i="1" dirty="0" smtClean="0">
                        <a:latin typeface="Cambria Math" panose="02040503050406030204" pitchFamily="18" charset="0"/>
                      </a:rPr>
                      <m:t>+=</m:t>
                    </m:r>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𝑓</m:t>
                        </m:r>
                      </m:e>
                      <m:sup>
                        <m:r>
                          <a:rPr lang="en-US" altLang="zh-CN" b="0" i="1" dirty="0" smtClean="0">
                            <a:latin typeface="Cambria Math" panose="02040503050406030204" pitchFamily="18" charset="0"/>
                          </a:rPr>
                          <m:t>′′</m:t>
                        </m:r>
                      </m:sup>
                    </m:sSup>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𝑚𝑖𝑑</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𝑙</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m:t>
                    </m:r>
                  </m:oMath>
                </a14:m>
                <a:endParaRPr lang="en-US" altLang="zh-CN" dirty="0"/>
              </a:p>
              <a:p>
                <a:pPr>
                  <a:lnSpc>
                    <a:spcPct val="120000"/>
                  </a:lnSpc>
                </a:pPr>
                <a:r>
                  <a:rPr lang="zh-CN" altLang="en-US" dirty="0"/>
                  <a:t>递归处理右区间</a:t>
                </a:r>
                <a:endParaRPr lang="en-US" altLang="zh-CN" dirty="0"/>
              </a:p>
              <a:p>
                <a:pPr>
                  <a:lnSpc>
                    <a:spcPct val="120000"/>
                  </a:lnSpc>
                </a:pPr>
                <a:r>
                  <a:rPr lang="zh-CN" altLang="en-US" dirty="0"/>
                  <a:t>总复杂度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sSup>
                          <m:sSupPr>
                            <m:ctrlPr>
                              <a:rPr lang="en-US" altLang="zh-CN" b="0" i="1" smtClean="0">
                                <a:latin typeface="Cambria Math" panose="02040503050406030204" pitchFamily="18" charset="0"/>
                              </a:rPr>
                            </m:ctrlPr>
                          </m:sSupPr>
                          <m:e>
                            <m:r>
                              <m:rPr>
                                <m:sty m:val="p"/>
                              </m:rPr>
                              <a:rPr lang="en-US" altLang="zh-CN" b="0" i="0" smtClean="0">
                                <a:latin typeface="Cambria Math" panose="02040503050406030204" pitchFamily="18" charset="0"/>
                              </a:rPr>
                              <m:t>log</m:t>
                            </m:r>
                          </m:e>
                          <m:sup>
                            <m:r>
                              <a:rPr lang="en-US" altLang="zh-CN" b="0" i="1" smtClean="0">
                                <a:latin typeface="Cambria Math" panose="02040503050406030204" pitchFamily="18" charset="0"/>
                              </a:rPr>
                              <m:t>2</m:t>
                            </m:r>
                          </m:sup>
                        </m:sSup>
                      </m:fName>
                      <m:e>
                        <m:r>
                          <a:rPr lang="en-US" altLang="zh-CN" b="0" i="1" smtClean="0">
                            <a:latin typeface="Cambria Math" panose="02040503050406030204" pitchFamily="18" charset="0"/>
                          </a:rPr>
                          <m:t>𝑛</m:t>
                        </m:r>
                      </m:e>
                    </m:func>
                    <m:r>
                      <a:rPr lang="en-US" altLang="zh-CN" b="0" i="1" smtClean="0">
                        <a:latin typeface="Cambria Math" panose="02040503050406030204" pitchFamily="18" charset="0"/>
                      </a:rPr>
                      <m:t>)</m:t>
                    </m:r>
                  </m:oMath>
                </a14:m>
                <a:endParaRPr lang="en-US" altLang="zh-CN" dirty="0"/>
              </a:p>
            </p:txBody>
          </p:sp>
        </mc:Choice>
        <mc:Fallback xmlns="">
          <p:sp>
            <p:nvSpPr>
              <p:cNvPr id="2" name="内容占位符 1">
                <a:extLst>
                  <a:ext uri="{FF2B5EF4-FFF2-40B4-BE49-F238E27FC236}">
                    <a16:creationId xmlns:a16="http://schemas.microsoft.com/office/drawing/2014/main" id="{564C4191-B2E9-4208-8568-EABA5D439AF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7F79F8D-D31D-4516-953E-AFCF4997DA1C}"/>
              </a:ext>
            </a:extLst>
          </p:cNvPr>
          <p:cNvSpPr>
            <a:spLocks noGrp="1"/>
          </p:cNvSpPr>
          <p:nvPr>
            <p:ph type="ctrTitle"/>
          </p:nvPr>
        </p:nvSpPr>
        <p:spPr/>
        <p:txBody>
          <a:bodyPr/>
          <a:lstStyle/>
          <a:p>
            <a:r>
              <a:rPr lang="zh-CN" altLang="en-US" dirty="0"/>
              <a:t>分治</a:t>
            </a:r>
            <a:r>
              <a:rPr lang="en-US" altLang="zh-CN" dirty="0"/>
              <a:t>FFT</a:t>
            </a:r>
            <a:endParaRPr lang="zh-CN" altLang="en-US" dirty="0"/>
          </a:p>
        </p:txBody>
      </p:sp>
      <p:sp>
        <p:nvSpPr>
          <p:cNvPr id="4" name="内容占位符 3">
            <a:extLst>
              <a:ext uri="{FF2B5EF4-FFF2-40B4-BE49-F238E27FC236}">
                <a16:creationId xmlns:a16="http://schemas.microsoft.com/office/drawing/2014/main" id="{85191F8C-F40B-42B2-B37C-81DE003EB24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845985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E3D91DF-C764-4D17-BB0D-A99019D34195}"/>
                  </a:ext>
                </a:extLst>
              </p:cNvPr>
              <p:cNvSpPr>
                <a:spLocks noGrp="1"/>
              </p:cNvSpPr>
              <p:nvPr>
                <p:ph idx="1"/>
              </p:nvPr>
            </p:nvSpPr>
            <p:spPr/>
            <p:txBody>
              <a:bodyPr/>
              <a:lstStyle/>
              <a:p>
                <a:pPr>
                  <a:lnSpc>
                    <a:spcPct val="120000"/>
                  </a:lnSpc>
                </a:pPr>
                <a14:m>
                  <m:oMathPara xmlns:m="http://schemas.openxmlformats.org/officeDocument/2006/math">
                    <m:oMathParaPr>
                      <m:jc m:val="left"/>
                    </m:oMathParaPr>
                    <m:oMath xmlns:m="http://schemas.openxmlformats.org/officeDocument/2006/math">
                      <m:r>
                        <a:rPr lang="en-US" altLang="zh-CN" i="1" smtClean="0">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sub>
                            <m:sup>
                              <m:r>
                                <a:rPr lang="en-US" altLang="zh-CN" b="0" i="1" smtClean="0">
                                  <a:latin typeface="Cambria Math" panose="02040503050406030204" pitchFamily="18" charset="0"/>
                                </a:rPr>
                                <m:t>𝑖</m:t>
                              </m:r>
                            </m:sup>
                          </m:sSubSup>
                          <m:r>
                            <a:rPr lang="en-US" altLang="zh-CN" b="0" i="1" smtClean="0">
                              <a:latin typeface="Cambria Math" panose="02040503050406030204" pitchFamily="18" charset="0"/>
                            </a:rPr>
                            <m:t>∗</m:t>
                          </m:r>
                          <m:r>
                            <a:rPr lang="en-US" altLang="zh-CN" i="1">
                              <a:latin typeface="Cambria Math" panose="02040503050406030204" pitchFamily="18" charset="0"/>
                            </a:rPr>
                            <m:t>𝑔</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r>
                                <a:rPr lang="en-US" altLang="zh-CN" b="0" i="1" smtClean="0">
                                  <a:latin typeface="Cambria Math" panose="02040503050406030204" pitchFamily="18" charset="0"/>
                                </a:rPr>
                                <m:t>!</m:t>
                              </m:r>
                            </m:num>
                            <m:den>
                              <m:r>
                                <a:rPr lang="en-US" altLang="zh-CN" b="0" i="1" smtClean="0">
                                  <a:latin typeface="Cambria Math" panose="02040503050406030204" pitchFamily="18" charset="0"/>
                                </a:rPr>
                                <m:t>𝑖</m:t>
                              </m:r>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den>
                          </m:f>
                          <m:r>
                            <a:rPr lang="en-US" altLang="zh-CN" i="1">
                              <a:latin typeface="Cambria Math" panose="02040503050406030204" pitchFamily="18" charset="0"/>
                            </a:rPr>
                            <m:t>∗</m:t>
                          </m:r>
                          <m:r>
                            <a:rPr lang="en-US" altLang="zh-CN" i="1">
                              <a:latin typeface="Cambria Math" panose="02040503050406030204" pitchFamily="18" charset="0"/>
                            </a:rPr>
                            <m:t>𝑔</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𝑛</m:t>
                              </m:r>
                            </m:e>
                          </m:d>
                        </m:num>
                        <m:den>
                          <m:r>
                            <a:rPr lang="en-US" altLang="zh-CN" i="1">
                              <a:latin typeface="Cambria Math" panose="02040503050406030204" pitchFamily="18" charset="0"/>
                            </a:rPr>
                            <m:t>𝑛</m:t>
                          </m:r>
                          <m:r>
                            <a:rPr lang="en-US" altLang="zh-CN" i="1">
                              <a:latin typeface="Cambria Math" panose="02040503050406030204" pitchFamily="18" charset="0"/>
                            </a:rPr>
                            <m:t>!</m:t>
                          </m:r>
                        </m:den>
                      </m:f>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𝑔</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𝑖</m:t>
                                  </m:r>
                                </m:e>
                              </m:d>
                            </m:num>
                            <m:den>
                              <m:r>
                                <a:rPr lang="en-US" altLang="zh-CN" i="1">
                                  <a:latin typeface="Cambria Math" panose="02040503050406030204" pitchFamily="18" charset="0"/>
                                </a:rPr>
                                <m:t>𝑖</m:t>
                              </m:r>
                              <m:r>
                                <a:rPr lang="en-US" altLang="zh-CN" i="1">
                                  <a:latin typeface="Cambria Math" panose="02040503050406030204" pitchFamily="18" charset="0"/>
                                </a:rPr>
                                <m:t>!</m:t>
                              </m:r>
                            </m:den>
                          </m:f>
                          <m:r>
                            <a:rPr lang="en-US" altLang="zh-CN" i="1">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e>
                              </m:d>
                            </m:num>
                            <m:den>
                              <m:d>
                                <m:dPr>
                                  <m:ctrlPr>
                                    <a:rPr lang="en-US" altLang="zh-CN" i="1">
                                      <a:latin typeface="Cambria Math" panose="02040503050406030204" pitchFamily="18" charset="0"/>
                                    </a:rPr>
                                  </m:ctrlPr>
                                </m:dPr>
                                <m:e>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e>
                              </m:d>
                              <m:r>
                                <a:rPr lang="en-US" altLang="zh-CN" i="1">
                                  <a:latin typeface="Cambria Math" panose="02040503050406030204" pitchFamily="18" charset="0"/>
                                </a:rPr>
                                <m:t>!</m:t>
                              </m:r>
                            </m:den>
                          </m:f>
                        </m:e>
                      </m:nary>
                    </m:oMath>
                  </m:oMathPara>
                </a14:m>
                <a:endParaRPr lang="en-US" altLang="zh-CN" dirty="0"/>
              </a:p>
              <a:p>
                <a:pPr>
                  <a:lnSpc>
                    <a:spcPct val="120000"/>
                  </a:lnSpc>
                </a:pPr>
                <a:endParaRPr lang="en-US" altLang="zh-CN" dirty="0"/>
              </a:p>
              <a:p>
                <a:pPr>
                  <a:lnSpc>
                    <a:spcPct val="120000"/>
                  </a:lnSpc>
                </a:pPr>
                <a:endParaRPr lang="zh-CN" altLang="en-US" dirty="0"/>
              </a:p>
            </p:txBody>
          </p:sp>
        </mc:Choice>
        <mc:Fallback xmlns="">
          <p:sp>
            <p:nvSpPr>
              <p:cNvPr id="2" name="内容占位符 1">
                <a:extLst>
                  <a:ext uri="{FF2B5EF4-FFF2-40B4-BE49-F238E27FC236}">
                    <a16:creationId xmlns:a16="http://schemas.microsoft.com/office/drawing/2014/main" id="{BE3D91DF-C764-4D17-BB0D-A99019D34195}"/>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F2A0701-D1E0-4907-8D20-A0AD17E45E06}"/>
              </a:ext>
            </a:extLst>
          </p:cNvPr>
          <p:cNvSpPr>
            <a:spLocks noGrp="1"/>
          </p:cNvSpPr>
          <p:nvPr>
            <p:ph type="ctrTitle"/>
          </p:nvPr>
        </p:nvSpPr>
        <p:spPr/>
        <p:txBody>
          <a:bodyPr/>
          <a:lstStyle/>
          <a:p>
            <a:r>
              <a:rPr lang="zh-CN" altLang="en-US" dirty="0"/>
              <a:t>与组合数有关的递推转化为卷积</a:t>
            </a:r>
          </a:p>
        </p:txBody>
      </p:sp>
      <p:sp>
        <p:nvSpPr>
          <p:cNvPr id="4" name="内容占位符 3">
            <a:extLst>
              <a:ext uri="{FF2B5EF4-FFF2-40B4-BE49-F238E27FC236}">
                <a16:creationId xmlns:a16="http://schemas.microsoft.com/office/drawing/2014/main" id="{210E1B2C-B65B-4A52-A348-442B17519C8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657526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8C4FC99-AE00-40D0-B4AF-74E9E8B1AB7F}"/>
                  </a:ext>
                </a:extLst>
              </p:cNvPr>
              <p:cNvSpPr>
                <a:spLocks noGrp="1"/>
              </p:cNvSpPr>
              <p:nvPr>
                <p:ph idx="1"/>
              </p:nvPr>
            </p:nvSpPr>
            <p:spPr/>
            <p:txBody>
              <a:bodyPr/>
              <a:lstStyle/>
              <a:p>
                <a:r>
                  <a:rPr lang="zh-CN" altLang="en-US" dirty="0"/>
                  <a:t>又称母函数，是一种</a:t>
                </a:r>
                <a:r>
                  <a:rPr lang="zh-CN" altLang="en-US" dirty="0">
                    <a:solidFill>
                      <a:srgbClr val="FFCC00"/>
                    </a:solidFill>
                  </a:rPr>
                  <a:t>形式</a:t>
                </a:r>
                <a:r>
                  <a:rPr lang="zh-CN" altLang="en-US" dirty="0"/>
                  <a:t>幂级数，即其具体的值不重要，重要的是各个项的</a:t>
                </a:r>
                <a:r>
                  <a:rPr lang="zh-CN" altLang="en-US" dirty="0">
                    <a:solidFill>
                      <a:srgbClr val="FFCC00"/>
                    </a:solidFill>
                  </a:rPr>
                  <a:t>系数</a:t>
                </a:r>
                <a:endParaRPr lang="en-US" altLang="zh-CN" dirty="0">
                  <a:solidFill>
                    <a:srgbClr val="FFCC00"/>
                  </a:solidFill>
                </a:endParaRPr>
              </a:p>
              <a:p>
                <a:r>
                  <a:rPr lang="zh-CN" altLang="en-US" dirty="0"/>
                  <a:t>数列</a:t>
                </a:r>
                <a14:m>
                  <m:oMath xmlns:m="http://schemas.openxmlformats.org/officeDocument/2006/math">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r>
                      <a:rPr lang="zh-CN" altLang="en-US" i="1">
                        <a:latin typeface="Cambria Math" panose="02040503050406030204" pitchFamily="18" charset="0"/>
                      </a:rPr>
                      <m:t>的</m:t>
                    </m:r>
                  </m:oMath>
                </a14:m>
                <a:r>
                  <a:rPr lang="zh-CN" altLang="en-US" dirty="0"/>
                  <a:t>生成函数</a:t>
                </a:r>
                <a14:m>
                  <m:oMath xmlns:m="http://schemas.openxmlformats.org/officeDocument/2006/math">
                    <m:r>
                      <m:rPr>
                        <m:sty m:val="p"/>
                      </m:rPr>
                      <a:rPr lang="en-US" altLang="zh-CN" i="1" dirty="0">
                        <a:latin typeface="Cambria Math" panose="02040503050406030204" pitchFamily="18" charset="0"/>
                      </a:rPr>
                      <m:t>A</m:t>
                    </m:r>
                    <m:d>
                      <m:dPr>
                        <m:ctrlPr>
                          <a:rPr lang="en-US" altLang="zh-CN" b="0" i="1" dirty="0" smtClean="0">
                            <a:latin typeface="Cambria Math" panose="02040503050406030204" pitchFamily="18" charset="0"/>
                          </a:rPr>
                        </m:ctrlPr>
                      </m:dPr>
                      <m:e>
                        <m:r>
                          <m:rPr>
                            <m:sty m:val="p"/>
                          </m:rPr>
                          <a:rPr lang="en-US" altLang="zh-CN" b="0" i="0" dirty="0" smtClean="0">
                            <a:latin typeface="Cambria Math" panose="02040503050406030204" pitchFamily="18" charset="0"/>
                          </a:rPr>
                          <m:t>x</m:t>
                        </m:r>
                      </m:e>
                    </m:d>
                    <m:r>
                      <a:rPr lang="en-US" altLang="zh-CN" b="0" i="0"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m:rPr>
                            <m:sty m:val="p"/>
                          </m:rPr>
                          <a:rPr lang="en-US" altLang="zh-CN" b="0" i="0" dirty="0" smtClean="0">
                            <a:latin typeface="Cambria Math" panose="02040503050406030204" pitchFamily="18" charset="0"/>
                          </a:rPr>
                          <m:t>a</m:t>
                        </m:r>
                      </m:e>
                      <m:sub>
                        <m:r>
                          <a:rPr lang="en-US" altLang="zh-CN" b="0" i="0" dirty="0" smtClean="0">
                            <a:latin typeface="Cambria Math" panose="02040503050406030204" pitchFamily="18" charset="0"/>
                          </a:rPr>
                          <m:t>0</m:t>
                        </m:r>
                      </m:sub>
                    </m:sSub>
                    <m:r>
                      <a:rPr lang="en-US" altLang="zh-CN" b="0" i="0"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m:rPr>
                            <m:sty m:val="p"/>
                          </m:rPr>
                          <a:rPr lang="en-US" altLang="zh-CN" b="0" i="0" dirty="0" smtClean="0">
                            <a:latin typeface="Cambria Math" panose="02040503050406030204" pitchFamily="18" charset="0"/>
                          </a:rPr>
                          <m:t>a</m:t>
                        </m:r>
                      </m:e>
                      <m:sub>
                        <m:r>
                          <a:rPr lang="en-US" altLang="zh-CN" b="0" i="0" dirty="0" smtClean="0">
                            <a:latin typeface="Cambria Math" panose="02040503050406030204" pitchFamily="18" charset="0"/>
                          </a:rPr>
                          <m:t>1</m:t>
                        </m:r>
                      </m:sub>
                    </m:sSub>
                    <m:r>
                      <m:rPr>
                        <m:sty m:val="p"/>
                      </m:rPr>
                      <a:rPr lang="en-US" altLang="zh-CN" b="0" i="0" dirty="0" smtClean="0">
                        <a:latin typeface="Cambria Math" panose="02040503050406030204" pitchFamily="18" charset="0"/>
                      </a:rPr>
                      <m:t>x</m:t>
                    </m:r>
                    <m:r>
                      <a:rPr lang="en-US" altLang="zh-CN" b="0" i="0"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m:rPr>
                            <m:sty m:val="p"/>
                          </m:rPr>
                          <a:rPr lang="en-US" altLang="zh-CN" b="0" i="0" dirty="0" smtClean="0">
                            <a:latin typeface="Cambria Math" panose="02040503050406030204" pitchFamily="18" charset="0"/>
                          </a:rPr>
                          <m:t>a</m:t>
                        </m:r>
                      </m:e>
                      <m:sub>
                        <m:r>
                          <a:rPr lang="en-US" altLang="zh-CN" b="0" i="0" dirty="0" smtClean="0">
                            <a:latin typeface="Cambria Math" panose="02040503050406030204" pitchFamily="18" charset="0"/>
                          </a:rPr>
                          <m:t>2</m:t>
                        </m:r>
                      </m:sub>
                    </m:sSub>
                    <m:sSup>
                      <m:sSupPr>
                        <m:ctrlPr>
                          <a:rPr lang="en-US" altLang="zh-CN" b="0" i="1" dirty="0" smtClean="0">
                            <a:latin typeface="Cambria Math" panose="02040503050406030204" pitchFamily="18" charset="0"/>
                          </a:rPr>
                        </m:ctrlPr>
                      </m:sSupPr>
                      <m:e>
                        <m:r>
                          <m:rPr>
                            <m:sty m:val="p"/>
                          </m:rPr>
                          <a:rPr lang="en-US" altLang="zh-CN" b="0" i="0" dirty="0" smtClean="0">
                            <a:latin typeface="Cambria Math" panose="02040503050406030204" pitchFamily="18" charset="0"/>
                          </a:rPr>
                          <m:t>x</m:t>
                        </m:r>
                      </m:e>
                      <m:sup>
                        <m:r>
                          <a:rPr lang="en-US" altLang="zh-CN" b="0" i="0" dirty="0" smtClean="0">
                            <a:latin typeface="Cambria Math" panose="02040503050406030204" pitchFamily="18" charset="0"/>
                          </a:rPr>
                          <m:t>2</m:t>
                        </m:r>
                      </m:sup>
                    </m:sSup>
                    <m:r>
                      <a:rPr lang="en-US" altLang="zh-CN" b="0" i="0"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m:rPr>
                            <m:sty m:val="p"/>
                          </m:rPr>
                          <a:rPr lang="en-US" altLang="zh-CN" b="0" i="0" dirty="0" smtClean="0">
                            <a:latin typeface="Cambria Math" panose="02040503050406030204" pitchFamily="18" charset="0"/>
                          </a:rPr>
                          <m:t>a</m:t>
                        </m:r>
                      </m:e>
                      <m:sub>
                        <m:r>
                          <m:rPr>
                            <m:sty m:val="p"/>
                          </m:rPr>
                          <a:rPr lang="en-US" altLang="zh-CN" b="0" i="0" dirty="0" smtClean="0">
                            <a:latin typeface="Cambria Math" panose="02040503050406030204" pitchFamily="18" charset="0"/>
                          </a:rPr>
                          <m:t>n</m:t>
                        </m:r>
                      </m:sub>
                    </m:sSub>
                    <m:sSup>
                      <m:sSupPr>
                        <m:ctrlPr>
                          <a:rPr lang="en-US" altLang="zh-CN" b="0" i="1" dirty="0" smtClean="0">
                            <a:latin typeface="Cambria Math" panose="02040503050406030204" pitchFamily="18" charset="0"/>
                          </a:rPr>
                        </m:ctrlPr>
                      </m:sSupPr>
                      <m:e>
                        <m:r>
                          <m:rPr>
                            <m:sty m:val="p"/>
                          </m:rPr>
                          <a:rPr lang="en-US" altLang="zh-CN" b="0" i="0" dirty="0" smtClean="0">
                            <a:latin typeface="Cambria Math" panose="02040503050406030204" pitchFamily="18" charset="0"/>
                          </a:rPr>
                          <m:t>x</m:t>
                        </m:r>
                      </m:e>
                      <m:sup>
                        <m:r>
                          <m:rPr>
                            <m:sty m:val="p"/>
                          </m:rPr>
                          <a:rPr lang="en-US" altLang="zh-CN" b="0" i="0" dirty="0" smtClean="0">
                            <a:latin typeface="Cambria Math" panose="02040503050406030204" pitchFamily="18" charset="0"/>
                          </a:rPr>
                          <m:t>n</m:t>
                        </m:r>
                      </m:sup>
                    </m:sSup>
                  </m:oMath>
                </a14:m>
                <a:endParaRPr lang="en-US" altLang="zh-CN" b="0" dirty="0"/>
              </a:p>
              <a:p>
                <a:r>
                  <a:rPr lang="zh-CN" altLang="en-US" dirty="0"/>
                  <a:t>使用生成函数求解数列问题，都是在摆弄</a:t>
                </a:r>
                <a:r>
                  <a:rPr lang="zh-CN" altLang="en-US" dirty="0">
                    <a:solidFill>
                      <a:srgbClr val="FFCC00"/>
                    </a:solidFill>
                  </a:rPr>
                  <a:t>系数</a:t>
                </a:r>
              </a:p>
            </p:txBody>
          </p:sp>
        </mc:Choice>
        <mc:Fallback xmlns="">
          <p:sp>
            <p:nvSpPr>
              <p:cNvPr id="2" name="内容占位符 1">
                <a:extLst>
                  <a:ext uri="{FF2B5EF4-FFF2-40B4-BE49-F238E27FC236}">
                    <a16:creationId xmlns:a16="http://schemas.microsoft.com/office/drawing/2014/main" id="{A8C4FC99-AE00-40D0-B4AF-74E9E8B1AB7F}"/>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E699941-94E6-447A-B048-3923A59C7A1E}"/>
              </a:ext>
            </a:extLst>
          </p:cNvPr>
          <p:cNvSpPr>
            <a:spLocks noGrp="1"/>
          </p:cNvSpPr>
          <p:nvPr>
            <p:ph type="ctrTitle"/>
          </p:nvPr>
        </p:nvSpPr>
        <p:spPr/>
        <p:txBody>
          <a:bodyPr/>
          <a:lstStyle/>
          <a:p>
            <a:r>
              <a:rPr lang="zh-CN" altLang="en-US" dirty="0"/>
              <a:t>生成函数</a:t>
            </a:r>
            <a:r>
              <a:rPr lang="en-US" altLang="zh-CN" dirty="0"/>
              <a:t>(</a:t>
            </a:r>
            <a:r>
              <a:rPr lang="zh-CN" altLang="en-US" dirty="0"/>
              <a:t>选讲</a:t>
            </a:r>
            <a:r>
              <a:rPr lang="en-US" altLang="zh-CN" dirty="0"/>
              <a:t>)</a:t>
            </a:r>
            <a:endParaRPr lang="zh-CN" altLang="en-US" dirty="0"/>
          </a:p>
        </p:txBody>
      </p:sp>
      <p:sp>
        <p:nvSpPr>
          <p:cNvPr id="4" name="内容占位符 3">
            <a:extLst>
              <a:ext uri="{FF2B5EF4-FFF2-40B4-BE49-F238E27FC236}">
                <a16:creationId xmlns:a16="http://schemas.microsoft.com/office/drawing/2014/main" id="{48B26543-5B7D-4FB7-8B95-9149AC0F587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867903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8BAEFD2-3867-4ABE-AB33-A9550ED493D2}"/>
                  </a:ext>
                </a:extLst>
              </p:cNvPr>
              <p:cNvSpPr>
                <a:spLocks noGrp="1"/>
              </p:cNvSpPr>
              <p:nvPr>
                <p:ph idx="1"/>
              </p:nvPr>
            </p:nvSpPr>
            <p:spPr>
              <a:xfrm>
                <a:off x="838200" y="1382233"/>
                <a:ext cx="10833100" cy="4938546"/>
              </a:xfrm>
            </p:spPr>
            <p:txBody>
              <a:bodyPr/>
              <a:lstStyle/>
              <a:p>
                <a:r>
                  <a:rPr lang="zh-CN" altLang="en-US" dirty="0"/>
                  <a:t>斐波那契数列的生成函数：</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solidFill>
                          <a:srgbClr val="FFCC00"/>
                        </a:solidFill>
                        <a:latin typeface="Cambria Math" panose="02040503050406030204" pitchFamily="18" charset="0"/>
                      </a:rPr>
                      <m:t>1</m:t>
                    </m:r>
                    <m:r>
                      <a:rPr lang="en-US" altLang="zh-CN" b="0" i="1" smtClean="0">
                        <a:latin typeface="Cambria Math" panose="02040503050406030204" pitchFamily="18" charset="0"/>
                      </a:rPr>
                      <m:t>𝑥</m:t>
                    </m:r>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solidFill>
                          <a:srgbClr val="FFCC00"/>
                        </a:solidFill>
                        <a:latin typeface="Cambria Math" panose="02040503050406030204" pitchFamily="18" charset="0"/>
                      </a:rPr>
                      <m:t>2</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3</m:t>
                        </m:r>
                      </m:sup>
                    </m:sSup>
                    <m:r>
                      <a:rPr lang="en-US" altLang="zh-CN" b="0" i="1" smtClean="0">
                        <a:latin typeface="Cambria Math" panose="02040503050406030204" pitchFamily="18" charset="0"/>
                      </a:rPr>
                      <m:t>+</m:t>
                    </m:r>
                    <m:r>
                      <a:rPr lang="en-US" altLang="zh-CN" b="0" i="1" smtClean="0">
                        <a:solidFill>
                          <a:srgbClr val="FFCC00"/>
                        </a:solidFill>
                        <a:latin typeface="Cambria Math" panose="02040503050406030204" pitchFamily="18" charset="0"/>
                      </a:rPr>
                      <m:t>3</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4</m:t>
                        </m:r>
                      </m:sup>
                    </m:sSup>
                    <m:r>
                      <a:rPr lang="en-US" altLang="zh-CN" b="0" i="1" smtClean="0">
                        <a:latin typeface="Cambria Math" panose="02040503050406030204" pitchFamily="18" charset="0"/>
                      </a:rPr>
                      <m:t>+…</m:t>
                    </m:r>
                  </m:oMath>
                </a14:m>
                <a:endParaRPr lang="en-US" altLang="zh-CN" b="0" dirty="0"/>
              </a:p>
              <a:p>
                <a:r>
                  <a:rPr lang="zh-CN" altLang="en-US" b="0" dirty="0"/>
                  <a:t>卡特兰数的生成函数</a:t>
                </a:r>
                <a14:m>
                  <m:oMath xmlns:m="http://schemas.openxmlformats.org/officeDocument/2006/math">
                    <m:r>
                      <a:rPr lang="en-US" altLang="zh-CN" b="0" i="1" smtClean="0">
                        <a:latin typeface="Cambria Math" panose="02040503050406030204" pitchFamily="18" charset="0"/>
                      </a:rPr>
                      <m:t>𝐶</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solidFill>
                          <a:srgbClr val="FFCC00"/>
                        </a:solidFill>
                        <a:latin typeface="Cambria Math" panose="02040503050406030204" pitchFamily="18" charset="0"/>
                      </a:rPr>
                      <m:t>1</m:t>
                    </m:r>
                    <m:r>
                      <a:rPr lang="en-US" altLang="zh-CN" b="0" i="1" smtClean="0">
                        <a:latin typeface="Cambria Math" panose="02040503050406030204" pitchFamily="18" charset="0"/>
                      </a:rPr>
                      <m:t>+</m:t>
                    </m:r>
                    <m:r>
                      <a:rPr lang="en-US" altLang="zh-CN" b="0" i="1" smtClean="0">
                        <a:solidFill>
                          <a:srgbClr val="FFCC00"/>
                        </a:solidFill>
                        <a:latin typeface="Cambria Math" panose="02040503050406030204" pitchFamily="18" charset="0"/>
                      </a:rPr>
                      <m:t>1</m:t>
                    </m:r>
                    <m:r>
                      <a:rPr lang="en-US" altLang="zh-CN" b="0" i="1" smtClean="0">
                        <a:latin typeface="Cambria Math" panose="02040503050406030204" pitchFamily="18" charset="0"/>
                      </a:rPr>
                      <m:t>𝑥</m:t>
                    </m:r>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en-US" altLang="zh-CN" b="0" i="1" smtClean="0">
                        <a:solidFill>
                          <a:srgbClr val="FFCC00"/>
                        </a:solidFill>
                        <a:latin typeface="Cambria Math" panose="02040503050406030204" pitchFamily="18" charset="0"/>
                      </a:rPr>
                      <m:t>2</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3</m:t>
                        </m:r>
                      </m:sup>
                    </m:sSup>
                    <m:r>
                      <a:rPr lang="en-US" altLang="zh-CN" b="0" i="1" smtClean="0">
                        <a:latin typeface="Cambria Math" panose="02040503050406030204" pitchFamily="18" charset="0"/>
                      </a:rPr>
                      <m:t>+</m:t>
                    </m:r>
                    <m:r>
                      <a:rPr lang="en-US" altLang="zh-CN" b="0" i="1" smtClean="0">
                        <a:solidFill>
                          <a:srgbClr val="FFCC00"/>
                        </a:solidFill>
                        <a:latin typeface="Cambria Math" panose="02040503050406030204" pitchFamily="18" charset="0"/>
                      </a:rPr>
                      <m:t>5</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4</m:t>
                        </m:r>
                      </m:sup>
                    </m:sSup>
                    <m:r>
                      <a:rPr lang="en-US" altLang="zh-CN" b="0" i="1" smtClean="0">
                        <a:latin typeface="Cambria Math" panose="02040503050406030204" pitchFamily="18" charset="0"/>
                      </a:rPr>
                      <m:t>+</m:t>
                    </m:r>
                    <m:r>
                      <a:rPr lang="en-US" altLang="zh-CN" b="0" i="1" smtClean="0">
                        <a:solidFill>
                          <a:srgbClr val="FFCC00"/>
                        </a:solidFill>
                        <a:latin typeface="Cambria Math" panose="02040503050406030204" pitchFamily="18" charset="0"/>
                      </a:rPr>
                      <m:t>14</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5</m:t>
                        </m:r>
                      </m:sup>
                    </m:sSup>
                    <m:r>
                      <a:rPr lang="en-US" altLang="zh-CN" b="0" i="1" smtClean="0">
                        <a:latin typeface="Cambria Math" panose="02040503050406030204" pitchFamily="18" charset="0"/>
                      </a:rPr>
                      <m:t>+…</m:t>
                    </m:r>
                  </m:oMath>
                </a14:m>
                <a:endParaRPr lang="en-US" altLang="zh-CN" b="0" dirty="0"/>
              </a:p>
            </p:txBody>
          </p:sp>
        </mc:Choice>
        <mc:Fallback xmlns="">
          <p:sp>
            <p:nvSpPr>
              <p:cNvPr id="2" name="内容占位符 1">
                <a:extLst>
                  <a:ext uri="{FF2B5EF4-FFF2-40B4-BE49-F238E27FC236}">
                    <a16:creationId xmlns:a16="http://schemas.microsoft.com/office/drawing/2014/main" id="{E8BAEFD2-3867-4ABE-AB33-A9550ED493D2}"/>
                  </a:ext>
                </a:extLst>
              </p:cNvPr>
              <p:cNvSpPr>
                <a:spLocks noGrp="1" noRot="1" noChangeAspect="1" noMove="1" noResize="1" noEditPoints="1" noAdjustHandles="1" noChangeArrowheads="1" noChangeShapeType="1" noTextEdit="1"/>
              </p:cNvSpPr>
              <p:nvPr>
                <p:ph idx="1"/>
              </p:nvPr>
            </p:nvSpPr>
            <p:spPr>
              <a:xfrm>
                <a:off x="838200" y="1382233"/>
                <a:ext cx="10833100" cy="4938546"/>
              </a:xfrm>
              <a:blipFill>
                <a:blip r:embed="rId2"/>
                <a:stretch>
                  <a:fillRect l="-118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23D3FB20-3959-4B73-B8D7-8F8169C095D6}"/>
              </a:ext>
            </a:extLst>
          </p:cNvPr>
          <p:cNvSpPr>
            <a:spLocks noGrp="1"/>
          </p:cNvSpPr>
          <p:nvPr>
            <p:ph type="ctrTitle"/>
          </p:nvPr>
        </p:nvSpPr>
        <p:spPr/>
        <p:txBody>
          <a:bodyPr/>
          <a:lstStyle/>
          <a:p>
            <a:r>
              <a:rPr lang="zh-CN" altLang="en-US" dirty="0"/>
              <a:t>例子</a:t>
            </a:r>
          </a:p>
        </p:txBody>
      </p:sp>
      <p:sp>
        <p:nvSpPr>
          <p:cNvPr id="4" name="内容占位符 3">
            <a:extLst>
              <a:ext uri="{FF2B5EF4-FFF2-40B4-BE49-F238E27FC236}">
                <a16:creationId xmlns:a16="http://schemas.microsoft.com/office/drawing/2014/main" id="{54DE0504-05F4-4999-90D1-D1893855B0C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26604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2718B65-A17B-43A4-BC41-B0289C75FE57}"/>
                  </a:ext>
                </a:extLst>
              </p:cNvPr>
              <p:cNvSpPr>
                <a:spLocks noGrp="1"/>
              </p:cNvSpPr>
              <p:nvPr>
                <p:ph idx="1"/>
              </p:nvPr>
            </p:nvSpPr>
            <p:spPr/>
            <p:txBody>
              <a:bodyPr/>
              <a:lstStyle/>
              <a:p>
                <a:r>
                  <a:rPr lang="zh-CN" altLang="en-US" dirty="0"/>
                  <a:t>例如二项式定理</a:t>
                </a:r>
                <a:r>
                  <a:rPr lang="zh-CN" altLang="en-US" dirty="0">
                    <a:sym typeface="Wingdings" panose="05000000000000000000" pitchFamily="2" charset="2"/>
                  </a:rPr>
                  <a:t>：</a:t>
                </a:r>
                <a14:m>
                  <m:oMath xmlns:m="http://schemas.openxmlformats.org/officeDocument/2006/math">
                    <m:sSup>
                      <m:sSupPr>
                        <m:ctrlPr>
                          <a:rPr lang="en-US" altLang="zh-CN" b="0" i="1" smtClean="0">
                            <a:latin typeface="Cambria Math" panose="02040503050406030204" pitchFamily="18" charset="0"/>
                            <a:sym typeface="Wingdings" panose="05000000000000000000" pitchFamily="2" charset="2"/>
                          </a:rPr>
                        </m:ctrlPr>
                      </m:sSupPr>
                      <m:e>
                        <m:d>
                          <m:dPr>
                            <m:ctrlPr>
                              <a:rPr lang="en-US" altLang="zh-CN" b="0" i="1" smtClean="0">
                                <a:latin typeface="Cambria Math" panose="02040503050406030204" pitchFamily="18" charset="0"/>
                                <a:sym typeface="Wingdings" panose="05000000000000000000" pitchFamily="2" charset="2"/>
                              </a:rPr>
                            </m:ctrlPr>
                          </m:dPr>
                          <m:e>
                            <m:r>
                              <a:rPr lang="en-US" altLang="zh-CN" b="0" i="1" smtClean="0">
                                <a:latin typeface="Cambria Math" panose="02040503050406030204" pitchFamily="18" charset="0"/>
                                <a:sym typeface="Wingdings" panose="05000000000000000000" pitchFamily="2" charset="2"/>
                              </a:rPr>
                              <m:t>𝑥</m:t>
                            </m:r>
                            <m:r>
                              <a:rPr lang="en-US" altLang="zh-CN" b="0" i="1" smtClean="0">
                                <a:latin typeface="Cambria Math" panose="02040503050406030204" pitchFamily="18" charset="0"/>
                                <a:sym typeface="Wingdings" panose="05000000000000000000" pitchFamily="2" charset="2"/>
                              </a:rPr>
                              <m:t>+</m:t>
                            </m:r>
                            <m:r>
                              <a:rPr lang="en-US" altLang="zh-CN" b="0" i="1" smtClean="0">
                                <a:latin typeface="Cambria Math" panose="02040503050406030204" pitchFamily="18" charset="0"/>
                                <a:sym typeface="Wingdings" panose="05000000000000000000" pitchFamily="2" charset="2"/>
                              </a:rPr>
                              <m:t>𝑦</m:t>
                            </m:r>
                          </m:e>
                        </m:d>
                      </m:e>
                      <m:sup>
                        <m:r>
                          <a:rPr lang="en-US" altLang="zh-CN" b="0" i="1" smtClean="0">
                            <a:latin typeface="Cambria Math" panose="02040503050406030204" pitchFamily="18" charset="0"/>
                            <a:sym typeface="Wingdings" panose="05000000000000000000" pitchFamily="2" charset="2"/>
                          </a:rPr>
                          <m:t>𝑛</m:t>
                        </m:r>
                      </m:sup>
                    </m:sSup>
                    <m:r>
                      <a:rPr lang="en-US" altLang="zh-CN" b="0" i="1" smtClean="0">
                        <a:latin typeface="Cambria Math" panose="02040503050406030204" pitchFamily="18" charset="0"/>
                        <a:sym typeface="Wingdings" panose="05000000000000000000" pitchFamily="2" charset="2"/>
                      </a:rPr>
                      <m:t>=</m:t>
                    </m:r>
                    <m:nary>
                      <m:naryPr>
                        <m:chr m:val="∑"/>
                        <m:ctrlPr>
                          <a:rPr lang="en-US" altLang="zh-CN" b="0" i="1" smtClean="0">
                            <a:latin typeface="Cambria Math" panose="02040503050406030204" pitchFamily="18" charset="0"/>
                            <a:sym typeface="Wingdings" panose="05000000000000000000" pitchFamily="2" charset="2"/>
                          </a:rPr>
                        </m:ctrlPr>
                      </m:naryPr>
                      <m:sub>
                        <m:r>
                          <m:rPr>
                            <m:brk m:alnAt="23"/>
                          </m:rPr>
                          <a:rPr lang="en-US" altLang="zh-CN" b="0" i="1" smtClean="0">
                            <a:latin typeface="Cambria Math" panose="02040503050406030204" pitchFamily="18" charset="0"/>
                            <a:sym typeface="Wingdings" panose="05000000000000000000" pitchFamily="2" charset="2"/>
                          </a:rPr>
                          <m:t>𝑖</m:t>
                        </m:r>
                        <m:r>
                          <a:rPr lang="en-US" altLang="zh-CN" b="0" i="1" smtClean="0">
                            <a:latin typeface="Cambria Math" panose="02040503050406030204" pitchFamily="18" charset="0"/>
                            <a:sym typeface="Wingdings" panose="05000000000000000000" pitchFamily="2" charset="2"/>
                          </a:rPr>
                          <m:t>=0</m:t>
                        </m:r>
                      </m:sub>
                      <m:sup>
                        <m:r>
                          <a:rPr lang="en-US" altLang="zh-CN" b="0" i="1" smtClean="0">
                            <a:latin typeface="Cambria Math" panose="02040503050406030204" pitchFamily="18" charset="0"/>
                            <a:sym typeface="Wingdings" panose="05000000000000000000" pitchFamily="2" charset="2"/>
                          </a:rPr>
                          <m:t>𝑛</m:t>
                        </m:r>
                      </m:sup>
                      <m:e>
                        <m:sSubSup>
                          <m:sSubSupPr>
                            <m:ctrlPr>
                              <a:rPr lang="en-US" altLang="zh-CN" b="0" i="1" smtClean="0">
                                <a:latin typeface="Cambria Math" panose="02040503050406030204" pitchFamily="18" charset="0"/>
                                <a:sym typeface="Wingdings" panose="05000000000000000000" pitchFamily="2" charset="2"/>
                              </a:rPr>
                            </m:ctrlPr>
                          </m:sSubSupPr>
                          <m:e>
                            <m:r>
                              <a:rPr lang="en-US" altLang="zh-CN" b="0" i="1" smtClean="0">
                                <a:latin typeface="Cambria Math" panose="02040503050406030204" pitchFamily="18" charset="0"/>
                                <a:sym typeface="Wingdings" panose="05000000000000000000" pitchFamily="2" charset="2"/>
                              </a:rPr>
                              <m:t>𝐶</m:t>
                            </m:r>
                          </m:e>
                          <m:sub>
                            <m:r>
                              <a:rPr lang="en-US" altLang="zh-CN" b="0" i="1" smtClean="0">
                                <a:latin typeface="Cambria Math" panose="02040503050406030204" pitchFamily="18" charset="0"/>
                                <a:sym typeface="Wingdings" panose="05000000000000000000" pitchFamily="2" charset="2"/>
                              </a:rPr>
                              <m:t>𝑛</m:t>
                            </m:r>
                          </m:sub>
                          <m:sup>
                            <m:r>
                              <a:rPr lang="en-US" altLang="zh-CN" b="0" i="1" smtClean="0">
                                <a:latin typeface="Cambria Math" panose="02040503050406030204" pitchFamily="18" charset="0"/>
                                <a:sym typeface="Wingdings" panose="05000000000000000000" pitchFamily="2" charset="2"/>
                              </a:rPr>
                              <m:t>𝑖</m:t>
                            </m:r>
                          </m:sup>
                        </m:sSubSup>
                        <m:r>
                          <a:rPr lang="en-US" altLang="zh-CN" b="0" i="1" smtClean="0">
                            <a:latin typeface="Cambria Math" panose="02040503050406030204" pitchFamily="18" charset="0"/>
                            <a:sym typeface="Wingdings" panose="05000000000000000000" pitchFamily="2" charset="2"/>
                          </a:rPr>
                          <m:t>∗</m:t>
                        </m:r>
                        <m:sSup>
                          <m:sSupPr>
                            <m:ctrlPr>
                              <a:rPr lang="en-US" altLang="zh-CN" b="0" i="1" smtClean="0">
                                <a:latin typeface="Cambria Math" panose="02040503050406030204" pitchFamily="18" charset="0"/>
                                <a:sym typeface="Wingdings" panose="05000000000000000000" pitchFamily="2" charset="2"/>
                              </a:rPr>
                            </m:ctrlPr>
                          </m:sSupPr>
                          <m:e>
                            <m:r>
                              <a:rPr lang="en-US" altLang="zh-CN" b="0" i="1" smtClean="0">
                                <a:latin typeface="Cambria Math" panose="02040503050406030204" pitchFamily="18" charset="0"/>
                                <a:sym typeface="Wingdings" panose="05000000000000000000" pitchFamily="2" charset="2"/>
                              </a:rPr>
                              <m:t>𝑥</m:t>
                            </m:r>
                          </m:e>
                          <m:sup>
                            <m:r>
                              <a:rPr lang="en-US" altLang="zh-CN" b="0" i="1" smtClean="0">
                                <a:latin typeface="Cambria Math" panose="02040503050406030204" pitchFamily="18" charset="0"/>
                                <a:sym typeface="Wingdings" panose="05000000000000000000" pitchFamily="2" charset="2"/>
                              </a:rPr>
                              <m:t>𝑖</m:t>
                            </m:r>
                          </m:sup>
                        </m:sSup>
                        <m:r>
                          <a:rPr lang="en-US" altLang="zh-CN" b="0" i="1" smtClean="0">
                            <a:latin typeface="Cambria Math" panose="02040503050406030204" pitchFamily="18" charset="0"/>
                            <a:sym typeface="Wingdings" panose="05000000000000000000" pitchFamily="2" charset="2"/>
                          </a:rPr>
                          <m:t>∗</m:t>
                        </m:r>
                        <m:sSup>
                          <m:sSupPr>
                            <m:ctrlPr>
                              <a:rPr lang="en-US" altLang="zh-CN" b="0" i="1" smtClean="0">
                                <a:latin typeface="Cambria Math" panose="02040503050406030204" pitchFamily="18" charset="0"/>
                                <a:sym typeface="Wingdings" panose="05000000000000000000" pitchFamily="2" charset="2"/>
                              </a:rPr>
                            </m:ctrlPr>
                          </m:sSupPr>
                          <m:e>
                            <m:r>
                              <a:rPr lang="en-US" altLang="zh-CN" b="0" i="1" smtClean="0">
                                <a:latin typeface="Cambria Math" panose="02040503050406030204" pitchFamily="18" charset="0"/>
                                <a:sym typeface="Wingdings" panose="05000000000000000000" pitchFamily="2" charset="2"/>
                              </a:rPr>
                              <m:t>𝑦</m:t>
                            </m:r>
                          </m:e>
                          <m:sup>
                            <m:r>
                              <a:rPr lang="en-US" altLang="zh-CN" b="0" i="1" smtClean="0">
                                <a:latin typeface="Cambria Math" panose="02040503050406030204" pitchFamily="18" charset="0"/>
                                <a:sym typeface="Wingdings" panose="05000000000000000000" pitchFamily="2" charset="2"/>
                              </a:rPr>
                              <m:t>𝑛</m:t>
                            </m:r>
                            <m:r>
                              <a:rPr lang="en-US" altLang="zh-CN" b="0" i="1" smtClean="0">
                                <a:latin typeface="Cambria Math" panose="02040503050406030204" pitchFamily="18" charset="0"/>
                                <a:sym typeface="Wingdings" panose="05000000000000000000" pitchFamily="2" charset="2"/>
                              </a:rPr>
                              <m:t>−</m:t>
                            </m:r>
                            <m:r>
                              <a:rPr lang="en-US" altLang="zh-CN" b="0" i="1" smtClean="0">
                                <a:latin typeface="Cambria Math" panose="02040503050406030204" pitchFamily="18" charset="0"/>
                                <a:sym typeface="Wingdings" panose="05000000000000000000" pitchFamily="2" charset="2"/>
                              </a:rPr>
                              <m:t>𝑖</m:t>
                            </m:r>
                          </m:sup>
                        </m:sSup>
                      </m:e>
                    </m:nary>
                  </m:oMath>
                </a14:m>
                <a:endParaRPr lang="en-US" altLang="zh-CN" dirty="0"/>
              </a:p>
              <a:p>
                <a:r>
                  <a:rPr lang="zh-CN" altLang="en-US" dirty="0"/>
                  <a:t>多项式乘法、加法的行为和乘法原理、加法原理有相通性</a:t>
                </a:r>
                <a:endParaRPr lang="en-US" altLang="zh-CN" dirty="0"/>
              </a:p>
              <a:p>
                <a:r>
                  <a:rPr lang="zh-CN" altLang="en-US" dirty="0"/>
                  <a:t>所以可以用形式幂级数来进行组合数学的运算</a:t>
                </a:r>
              </a:p>
            </p:txBody>
          </p:sp>
        </mc:Choice>
        <mc:Fallback xmlns="">
          <p:sp>
            <p:nvSpPr>
              <p:cNvPr id="2" name="内容占位符 1">
                <a:extLst>
                  <a:ext uri="{FF2B5EF4-FFF2-40B4-BE49-F238E27FC236}">
                    <a16:creationId xmlns:a16="http://schemas.microsoft.com/office/drawing/2014/main" id="{72718B65-A17B-43A4-BC41-B0289C75FE5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AC991F2-BE05-4C79-9E42-C51CEA342D2D}"/>
              </a:ext>
            </a:extLst>
          </p:cNvPr>
          <p:cNvSpPr>
            <a:spLocks noGrp="1"/>
          </p:cNvSpPr>
          <p:nvPr>
            <p:ph type="ctrTitle"/>
          </p:nvPr>
        </p:nvSpPr>
        <p:spPr/>
        <p:txBody>
          <a:bodyPr/>
          <a:lstStyle/>
          <a:p>
            <a:r>
              <a:rPr lang="zh-CN" altLang="en-US" dirty="0"/>
              <a:t>多项式与组合数学</a:t>
            </a:r>
          </a:p>
        </p:txBody>
      </p:sp>
      <p:sp>
        <p:nvSpPr>
          <p:cNvPr id="4" name="内容占位符 3">
            <a:extLst>
              <a:ext uri="{FF2B5EF4-FFF2-40B4-BE49-F238E27FC236}">
                <a16:creationId xmlns:a16="http://schemas.microsoft.com/office/drawing/2014/main" id="{943D76E5-897E-4DBE-9A07-426D4BB5049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07939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073C302-DEB2-4446-BB56-23BF872F31CD}"/>
              </a:ext>
            </a:extLst>
          </p:cNvPr>
          <p:cNvSpPr>
            <a:spLocks noGrp="1"/>
          </p:cNvSpPr>
          <p:nvPr>
            <p:ph idx="1"/>
          </p:nvPr>
        </p:nvSpPr>
        <p:spPr/>
        <p:txBody>
          <a:bodyPr/>
          <a:lstStyle/>
          <a:p>
            <a:r>
              <a:rPr lang="en-US" altLang="zh-CN" dirty="0"/>
              <a:t>1</a:t>
            </a:r>
            <a:r>
              <a:rPr lang="zh-CN" altLang="en-US" dirty="0"/>
              <a:t>克、</a:t>
            </a:r>
            <a:r>
              <a:rPr lang="en-US" altLang="zh-CN" dirty="0"/>
              <a:t>2</a:t>
            </a:r>
            <a:r>
              <a:rPr lang="zh-CN" altLang="en-US" dirty="0"/>
              <a:t>克、</a:t>
            </a:r>
            <a:r>
              <a:rPr lang="en-US" altLang="zh-CN" dirty="0"/>
              <a:t>3</a:t>
            </a:r>
            <a:r>
              <a:rPr lang="zh-CN" altLang="en-US" dirty="0"/>
              <a:t>克、</a:t>
            </a:r>
            <a:r>
              <a:rPr lang="en-US" altLang="zh-CN" dirty="0"/>
              <a:t>4</a:t>
            </a:r>
            <a:r>
              <a:rPr lang="zh-CN" altLang="en-US" dirty="0"/>
              <a:t>克的砝码各一个，可以称出多少种重量？每种重量有种方案？即求一个数列</a:t>
            </a:r>
            <a:r>
              <a:rPr lang="en-US" altLang="zh-CN" dirty="0"/>
              <a:t>f[</a:t>
            </a:r>
            <a:r>
              <a:rPr lang="en-US" altLang="zh-CN" dirty="0" err="1"/>
              <a:t>i</a:t>
            </a:r>
            <a:r>
              <a:rPr lang="en-US" altLang="zh-CN" dirty="0"/>
              <a:t>]</a:t>
            </a:r>
            <a:r>
              <a:rPr lang="zh-CN" altLang="en-US" dirty="0"/>
              <a:t>表示称出</a:t>
            </a:r>
            <a:r>
              <a:rPr lang="en-US" altLang="zh-CN" dirty="0" err="1"/>
              <a:t>i</a:t>
            </a:r>
            <a:r>
              <a:rPr lang="zh-CN" altLang="en-US" dirty="0"/>
              <a:t>克有多少方案</a:t>
            </a:r>
            <a:endParaRPr lang="en-US" altLang="zh-CN" dirty="0"/>
          </a:p>
          <a:p>
            <a:r>
              <a:rPr lang="zh-CN" altLang="en-US" dirty="0"/>
              <a:t>递推：类似</a:t>
            </a:r>
            <a:r>
              <a:rPr lang="en-US" altLang="zh-CN" dirty="0"/>
              <a:t>01</a:t>
            </a:r>
            <a:r>
              <a:rPr lang="zh-CN" altLang="en-US" dirty="0"/>
              <a:t>背包问题</a:t>
            </a:r>
          </a:p>
        </p:txBody>
      </p:sp>
      <p:sp>
        <p:nvSpPr>
          <p:cNvPr id="3" name="标题 2">
            <a:extLst>
              <a:ext uri="{FF2B5EF4-FFF2-40B4-BE49-F238E27FC236}">
                <a16:creationId xmlns:a16="http://schemas.microsoft.com/office/drawing/2014/main" id="{AAFCE5B7-F321-4500-8338-FC3BE6A40D1D}"/>
              </a:ext>
            </a:extLst>
          </p:cNvPr>
          <p:cNvSpPr>
            <a:spLocks noGrp="1"/>
          </p:cNvSpPr>
          <p:nvPr>
            <p:ph type="ctrTitle"/>
          </p:nvPr>
        </p:nvSpPr>
        <p:spPr/>
        <p:txBody>
          <a:bodyPr/>
          <a:lstStyle/>
          <a:p>
            <a:r>
              <a:rPr lang="zh-CN" altLang="en-US" dirty="0"/>
              <a:t>多项式与组合数学</a:t>
            </a:r>
          </a:p>
        </p:txBody>
      </p:sp>
      <p:sp>
        <p:nvSpPr>
          <p:cNvPr id="4" name="内容占位符 3">
            <a:extLst>
              <a:ext uri="{FF2B5EF4-FFF2-40B4-BE49-F238E27FC236}">
                <a16:creationId xmlns:a16="http://schemas.microsoft.com/office/drawing/2014/main" id="{C1DDDC27-6E64-4830-8615-A59513E0CAD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469502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073C302-DEB2-4446-BB56-23BF872F31CD}"/>
                  </a:ext>
                </a:extLst>
              </p:cNvPr>
              <p:cNvSpPr>
                <a:spLocks noGrp="1"/>
              </p:cNvSpPr>
              <p:nvPr>
                <p:ph idx="1"/>
              </p:nvPr>
            </p:nvSpPr>
            <p:spPr>
              <a:xfrm>
                <a:off x="838200" y="1382233"/>
                <a:ext cx="10515600" cy="4938546"/>
              </a:xfrm>
            </p:spPr>
            <p:txBody>
              <a:bodyPr>
                <a:normAutofit/>
              </a:bodyPr>
              <a:lstStyle/>
              <a:p>
                <a:r>
                  <a:rPr lang="en-US" altLang="zh-CN" sz="2400" dirty="0"/>
                  <a:t>1</a:t>
                </a:r>
                <a:r>
                  <a:rPr lang="zh-CN" altLang="en-US" sz="2400" dirty="0"/>
                  <a:t>克、</a:t>
                </a:r>
                <a:r>
                  <a:rPr lang="en-US" altLang="zh-CN" sz="2400" dirty="0"/>
                  <a:t>2</a:t>
                </a:r>
                <a:r>
                  <a:rPr lang="zh-CN" altLang="en-US" sz="2400" dirty="0"/>
                  <a:t>克、</a:t>
                </a:r>
                <a:r>
                  <a:rPr lang="en-US" altLang="zh-CN" sz="2400" dirty="0"/>
                  <a:t>3</a:t>
                </a:r>
                <a:r>
                  <a:rPr lang="zh-CN" altLang="en-US" sz="2400" dirty="0"/>
                  <a:t>克、</a:t>
                </a:r>
                <a:r>
                  <a:rPr lang="en-US" altLang="zh-CN" sz="2400" dirty="0"/>
                  <a:t>4</a:t>
                </a:r>
                <a:r>
                  <a:rPr lang="zh-CN" altLang="en-US" sz="2400" dirty="0"/>
                  <a:t>克的砝码各一个，可以称出多少种重量？每种重量有种方案？即求一个数列</a:t>
                </a:r>
                <a:r>
                  <a:rPr lang="en-US" altLang="zh-CN" sz="2400" dirty="0"/>
                  <a:t>f[</a:t>
                </a:r>
                <a:r>
                  <a:rPr lang="en-US" altLang="zh-CN" sz="2400" dirty="0" err="1"/>
                  <a:t>i</a:t>
                </a:r>
                <a:r>
                  <a:rPr lang="en-US" altLang="zh-CN" sz="2400" dirty="0"/>
                  <a:t>]</a:t>
                </a:r>
                <a:r>
                  <a:rPr lang="zh-CN" altLang="en-US" sz="2400" dirty="0"/>
                  <a:t>表示称出</a:t>
                </a:r>
                <a:r>
                  <a:rPr lang="en-US" altLang="zh-CN" sz="2400" dirty="0" err="1"/>
                  <a:t>i</a:t>
                </a:r>
                <a:r>
                  <a:rPr lang="zh-CN" altLang="en-US" sz="2400" dirty="0"/>
                  <a:t>克有多少方案</a:t>
                </a:r>
                <a:endParaRPr lang="en-US" altLang="zh-CN" sz="2400" dirty="0"/>
              </a:p>
              <a:p>
                <a:r>
                  <a:rPr lang="zh-CN" altLang="en-US" sz="2400" dirty="0"/>
                  <a:t>尝试展开下面这个多项式：</a:t>
                </a:r>
                <a:endParaRPr lang="en-US" altLang="zh-CN" sz="2400" dirty="0"/>
              </a:p>
              <a:p>
                <a:pPr/>
                <a14:m>
                  <m:oMathPara xmlns:m="http://schemas.openxmlformats.org/officeDocument/2006/math">
                    <m:oMathParaPr>
                      <m:jc m:val="centerGroup"/>
                    </m:oMathParaPr>
                    <m:oMath xmlns:m="http://schemas.openxmlformats.org/officeDocument/2006/math">
                      <m:r>
                        <a:rPr lang="en-US" altLang="zh-CN" sz="2400" b="0" i="1" smtClean="0">
                          <a:latin typeface="Cambria Math" panose="02040503050406030204" pitchFamily="18" charset="0"/>
                        </a:rPr>
                        <m:t>(1+</m:t>
                      </m:r>
                      <m:r>
                        <a:rPr lang="en-US" altLang="zh-CN" sz="2400" b="0" i="1" smtClean="0">
                          <a:latin typeface="Cambria Math" panose="02040503050406030204" pitchFamily="18" charset="0"/>
                        </a:rPr>
                        <m:t>𝑥</m:t>
                      </m:r>
                      <m:r>
                        <a:rPr lang="en-US" altLang="zh-CN" sz="2400" b="0" i="1" smtClean="0">
                          <a:latin typeface="Cambria Math" panose="02040503050406030204" pitchFamily="18" charset="0"/>
                        </a:rPr>
                        <m:t>)(1+</m:t>
                      </m:r>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𝑥</m:t>
                          </m:r>
                        </m:e>
                        <m:sup>
                          <m:r>
                            <a:rPr lang="en-US" altLang="zh-CN" sz="2400" b="0" i="1" smtClean="0">
                              <a:latin typeface="Cambria Math" panose="02040503050406030204" pitchFamily="18" charset="0"/>
                            </a:rPr>
                            <m:t>2</m:t>
                          </m:r>
                        </m:sup>
                      </m:sSup>
                      <m:r>
                        <a:rPr lang="en-US" altLang="zh-CN" sz="2400" b="0" i="1" smtClean="0">
                          <a:latin typeface="Cambria Math" panose="02040503050406030204" pitchFamily="18" charset="0"/>
                        </a:rPr>
                        <m:t>)(1+</m:t>
                      </m:r>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𝑥</m:t>
                          </m:r>
                        </m:e>
                        <m:sup>
                          <m:r>
                            <a:rPr lang="en-US" altLang="zh-CN" sz="2400" b="0" i="1" smtClean="0">
                              <a:latin typeface="Cambria Math" panose="02040503050406030204" pitchFamily="18" charset="0"/>
                            </a:rPr>
                            <m:t>3</m:t>
                          </m:r>
                        </m:sup>
                      </m:sSup>
                      <m:r>
                        <a:rPr lang="en-US" altLang="zh-CN" sz="2400" b="0" i="1" smtClean="0">
                          <a:latin typeface="Cambria Math" panose="02040503050406030204" pitchFamily="18" charset="0"/>
                        </a:rPr>
                        <m:t>)(1+</m:t>
                      </m:r>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𝑥</m:t>
                          </m:r>
                        </m:e>
                        <m:sup>
                          <m:r>
                            <a:rPr lang="en-US" altLang="zh-CN" sz="2400" b="0" i="1" smtClean="0">
                              <a:latin typeface="Cambria Math" panose="02040503050406030204" pitchFamily="18" charset="0"/>
                            </a:rPr>
                            <m:t>4</m:t>
                          </m:r>
                        </m:sup>
                      </m:sSup>
                      <m:r>
                        <a:rPr lang="en-US" altLang="zh-CN" sz="2400" b="0" i="1" smtClean="0">
                          <a:latin typeface="Cambria Math" panose="02040503050406030204" pitchFamily="18" charset="0"/>
                        </a:rPr>
                        <m:t>)</m:t>
                      </m:r>
                    </m:oMath>
                  </m:oMathPara>
                </a14:m>
                <a:endParaRPr lang="en-US" altLang="zh-CN" sz="2400" dirty="0"/>
              </a:p>
              <a:p>
                <a:r>
                  <a:rPr lang="zh-CN" altLang="en-US" sz="2400" dirty="0"/>
                  <a:t>我们从左往右依次选择每个括号中取出</a:t>
                </a:r>
                <a:r>
                  <a:rPr lang="en-US" altLang="zh-CN" sz="2400" dirty="0"/>
                  <a:t>1</a:t>
                </a:r>
                <a:r>
                  <a:rPr lang="zh-CN" altLang="en-US" sz="2400" dirty="0"/>
                  <a:t>还是</a:t>
                </a:r>
                <a14:m>
                  <m:oMath xmlns:m="http://schemas.openxmlformats.org/officeDocument/2006/math">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𝑥</m:t>
                        </m:r>
                      </m:e>
                      <m:sup>
                        <m:r>
                          <a:rPr lang="en-US" altLang="zh-CN" sz="2400" b="0" i="1" smtClean="0">
                            <a:latin typeface="Cambria Math" panose="02040503050406030204" pitchFamily="18" charset="0"/>
                          </a:rPr>
                          <m:t>𝑖</m:t>
                        </m:r>
                      </m:sup>
                    </m:sSup>
                  </m:oMath>
                </a14:m>
                <a:endParaRPr lang="en-US" altLang="zh-CN" sz="2400" dirty="0"/>
              </a:p>
              <a:p>
                <a:r>
                  <a:rPr lang="zh-CN" altLang="en-US" sz="2400" dirty="0"/>
                  <a:t>例如展开时会产生这个项：</a:t>
                </a:r>
                <a:endParaRPr lang="en-US" altLang="zh-CN" sz="2400" dirty="0"/>
              </a:p>
              <a:p>
                <a:pPr/>
                <a14:m>
                  <m:oMathPara xmlns:m="http://schemas.openxmlformats.org/officeDocument/2006/math">
                    <m:oMathParaPr>
                      <m:jc m:val="centerGroup"/>
                    </m:oMathParaPr>
                    <m:oMath xmlns:m="http://schemas.openxmlformats.org/officeDocument/2006/math">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𝑥</m:t>
                          </m:r>
                        </m:e>
                        <m:sup>
                          <m:r>
                            <a:rPr lang="en-US" altLang="zh-CN" sz="2400" b="0" i="1" smtClean="0">
                              <a:solidFill>
                                <a:srgbClr val="FFCC00"/>
                              </a:solidFill>
                              <a:latin typeface="Cambria Math" panose="02040503050406030204" pitchFamily="18" charset="0"/>
                            </a:rPr>
                            <m:t>1</m:t>
                          </m:r>
                        </m:sup>
                      </m:sSup>
                      <m:r>
                        <a:rPr lang="en-US" altLang="zh-CN" sz="2400" b="0" i="1" smtClean="0">
                          <a:latin typeface="Cambria Math" panose="02040503050406030204" pitchFamily="18" charset="0"/>
                        </a:rPr>
                        <m:t>∗1∗</m:t>
                      </m:r>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𝑥</m:t>
                          </m:r>
                        </m:e>
                        <m:sup>
                          <m:r>
                            <a:rPr lang="en-US" altLang="zh-CN" sz="2400" b="0" i="1" smtClean="0">
                              <a:solidFill>
                                <a:srgbClr val="FFCC00"/>
                              </a:solidFill>
                              <a:latin typeface="Cambria Math" panose="02040503050406030204" pitchFamily="18" charset="0"/>
                            </a:rPr>
                            <m:t>3</m:t>
                          </m:r>
                        </m:sup>
                      </m:sSup>
                      <m:r>
                        <a:rPr lang="en-US" altLang="zh-CN" sz="2400" b="0" i="1" smtClean="0">
                          <a:latin typeface="Cambria Math" panose="02040503050406030204" pitchFamily="18" charset="0"/>
                        </a:rPr>
                        <m:t>∗1=</m:t>
                      </m:r>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𝑥</m:t>
                          </m:r>
                        </m:e>
                        <m:sup>
                          <m:r>
                            <a:rPr lang="en-US" altLang="zh-CN" sz="2400" b="0" i="1" smtClean="0">
                              <a:solidFill>
                                <a:srgbClr val="FFCC00"/>
                              </a:solidFill>
                              <a:latin typeface="Cambria Math" panose="02040503050406030204" pitchFamily="18" charset="0"/>
                            </a:rPr>
                            <m:t>4</m:t>
                          </m:r>
                        </m:sup>
                      </m:sSup>
                    </m:oMath>
                  </m:oMathPara>
                </a14:m>
                <a:endParaRPr lang="en-US" altLang="zh-CN" sz="2400" dirty="0"/>
              </a:p>
              <a:p>
                <a:r>
                  <a:rPr lang="zh-CN" altLang="en-US" sz="2400" dirty="0"/>
                  <a:t>这对应着一种凑出</a:t>
                </a:r>
                <a:r>
                  <a:rPr lang="en-US" altLang="zh-CN" sz="2400" dirty="0"/>
                  <a:t>4</a:t>
                </a:r>
                <a:r>
                  <a:rPr lang="zh-CN" altLang="en-US" sz="2400" dirty="0"/>
                  <a:t>克的方案，对应着乘法原理</a:t>
                </a:r>
                <a:endParaRPr lang="en-US" altLang="zh-CN" sz="2400" dirty="0"/>
              </a:p>
              <a:p>
                <a:r>
                  <a:rPr lang="zh-CN" altLang="en-US" sz="2400" dirty="0"/>
                  <a:t>它们的次数和会将它的贡献导向到</a:t>
                </a:r>
                <a:r>
                  <a:rPr lang="en-US" altLang="zh-CN" sz="2400" dirty="0"/>
                  <a:t>f[4]</a:t>
                </a:r>
                <a:r>
                  <a:rPr lang="zh-CN" altLang="en-US" sz="2400" dirty="0"/>
                  <a:t>，对应着加法原理</a:t>
                </a:r>
                <a:endParaRPr lang="en-US" altLang="zh-CN" sz="2400" dirty="0"/>
              </a:p>
              <a:p>
                <a:r>
                  <a:rPr lang="zh-CN" altLang="en-US" sz="2400" dirty="0"/>
                  <a:t>所以展开后</a:t>
                </a:r>
                <a:r>
                  <a:rPr lang="en-US" altLang="zh-CN" sz="2400" dirty="0" err="1"/>
                  <a:t>i</a:t>
                </a:r>
                <a:r>
                  <a:rPr lang="zh-CN" altLang="en-US" sz="2400" dirty="0"/>
                  <a:t>次项系数即是凑出</a:t>
                </a:r>
                <a:r>
                  <a:rPr lang="en-US" altLang="zh-CN" sz="2400" dirty="0" err="1"/>
                  <a:t>i</a:t>
                </a:r>
                <a:r>
                  <a:rPr lang="zh-CN" altLang="en-US" sz="2400" dirty="0"/>
                  <a:t>克的方案数</a:t>
                </a:r>
                <a:endParaRPr lang="en-US" altLang="zh-CN" sz="2400" dirty="0"/>
              </a:p>
            </p:txBody>
          </p:sp>
        </mc:Choice>
        <mc:Fallback xmlns="">
          <p:sp>
            <p:nvSpPr>
              <p:cNvPr id="2" name="内容占位符 1">
                <a:extLst>
                  <a:ext uri="{FF2B5EF4-FFF2-40B4-BE49-F238E27FC236}">
                    <a16:creationId xmlns:a16="http://schemas.microsoft.com/office/drawing/2014/main" id="{D073C302-DEB2-4446-BB56-23BF872F31CD}"/>
                  </a:ext>
                </a:extLst>
              </p:cNvPr>
              <p:cNvSpPr>
                <a:spLocks noGrp="1" noRot="1" noChangeAspect="1" noMove="1" noResize="1" noEditPoints="1" noAdjustHandles="1" noChangeArrowheads="1" noChangeShapeType="1" noTextEdit="1"/>
              </p:cNvSpPr>
              <p:nvPr>
                <p:ph idx="1"/>
              </p:nvPr>
            </p:nvSpPr>
            <p:spPr>
              <a:xfrm>
                <a:off x="838200" y="1382233"/>
                <a:ext cx="10515600" cy="4938546"/>
              </a:xfrm>
              <a:blipFill>
                <a:blip r:embed="rId2"/>
                <a:stretch>
                  <a:fillRect l="-92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AFCE5B7-F321-4500-8338-FC3BE6A40D1D}"/>
              </a:ext>
            </a:extLst>
          </p:cNvPr>
          <p:cNvSpPr>
            <a:spLocks noGrp="1"/>
          </p:cNvSpPr>
          <p:nvPr>
            <p:ph type="ctrTitle"/>
          </p:nvPr>
        </p:nvSpPr>
        <p:spPr/>
        <p:txBody>
          <a:bodyPr/>
          <a:lstStyle/>
          <a:p>
            <a:r>
              <a:rPr lang="zh-CN" altLang="en-US" dirty="0"/>
              <a:t>多项式和组合数学</a:t>
            </a:r>
          </a:p>
        </p:txBody>
      </p:sp>
      <p:sp>
        <p:nvSpPr>
          <p:cNvPr id="4" name="内容占位符 3">
            <a:extLst>
              <a:ext uri="{FF2B5EF4-FFF2-40B4-BE49-F238E27FC236}">
                <a16:creationId xmlns:a16="http://schemas.microsoft.com/office/drawing/2014/main" id="{C1DDDC27-6E64-4830-8615-A59513E0CAD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36829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59FFDB0-B29E-44D0-A824-F1E0C2E82FB9}"/>
                  </a:ext>
                </a:extLst>
              </p:cNvPr>
              <p:cNvSpPr>
                <a:spLocks noGrp="1"/>
              </p:cNvSpPr>
              <p:nvPr>
                <p:ph idx="1"/>
              </p:nvPr>
            </p:nvSpPr>
            <p:spPr/>
            <p:txBody>
              <a:bodyPr/>
              <a:lstStyle/>
              <a:p>
                <a:r>
                  <a:rPr lang="en-US" altLang="zh-CN" dirty="0"/>
                  <a:t>f(n)</a:t>
                </a:r>
                <a:r>
                  <a:rPr lang="zh-CN" altLang="en-US" dirty="0"/>
                  <a:t>是积性函数，当且仅当</a:t>
                </a:r>
                <a:endParaRPr lang="en-US" altLang="zh-CN" dirty="0"/>
              </a:p>
              <a:p>
                <a:r>
                  <a:rPr lang="zh-CN" altLang="en-US" dirty="0"/>
                  <a:t>如果</a:t>
                </a:r>
                <a:r>
                  <a:rPr lang="en-US" altLang="zh-CN" dirty="0"/>
                  <a:t>a</a:t>
                </a:r>
                <a:r>
                  <a:rPr lang="zh-CN" altLang="en-US" dirty="0"/>
                  <a:t>和</a:t>
                </a:r>
                <a:r>
                  <a:rPr lang="en-US" altLang="zh-CN" dirty="0"/>
                  <a:t>b</a:t>
                </a:r>
                <a:r>
                  <a:rPr lang="zh-CN" altLang="en-US" dirty="0"/>
                  <a:t>互质</a:t>
                </a:r>
                <a:r>
                  <a:rPr lang="en-US" altLang="zh-CN" dirty="0"/>
                  <a:t>(GCD(</a:t>
                </a:r>
                <a:r>
                  <a:rPr lang="en-US" altLang="zh-CN" dirty="0" err="1"/>
                  <a:t>a,b</a:t>
                </a:r>
                <a:r>
                  <a:rPr lang="en-US" altLang="zh-CN" dirty="0"/>
                  <a:t>)=1)</a:t>
                </a:r>
                <a:r>
                  <a:rPr lang="zh-CN" altLang="en-US" dirty="0"/>
                  <a:t>，那么</a:t>
                </a:r>
                <a:r>
                  <a:rPr lang="en-US" altLang="zh-CN" dirty="0"/>
                  <a:t>f(a)*f(b)=f(a*b)</a:t>
                </a:r>
              </a:p>
              <a:p>
                <a14:m>
                  <m:oMath xmlns:m="http://schemas.openxmlformats.org/officeDocument/2006/math">
                    <m:r>
                      <a:rPr lang="en-US" altLang="zh-CN" i="1" smtClean="0">
                        <a:latin typeface="Cambria Math" panose="02040503050406030204" pitchFamily="18" charset="0"/>
                      </a:rPr>
                      <m:t>𝜑</m:t>
                    </m:r>
                    <m:d>
                      <m:dPr>
                        <m:ctrlPr>
                          <a:rPr lang="en-US" altLang="zh-CN" i="1" smtClean="0">
                            <a:latin typeface="Cambria Math" panose="02040503050406030204" pitchFamily="18" charset="0"/>
                          </a:rPr>
                        </m:ctrlPr>
                      </m:dPr>
                      <m:e>
                        <m:r>
                          <a:rPr lang="en-US" altLang="zh-CN" i="1" smtClean="0">
                            <a:latin typeface="Cambria Math" panose="02040503050406030204" pitchFamily="18" charset="0"/>
                          </a:rPr>
                          <m:t>𝑛</m:t>
                        </m:r>
                      </m:e>
                    </m:d>
                  </m:oMath>
                </a14:m>
                <a:r>
                  <a:rPr lang="en-US" altLang="zh-CN" dirty="0"/>
                  <a:t> </a:t>
                </a:r>
                <a14:m>
                  <m:oMath xmlns:m="http://schemas.openxmlformats.org/officeDocument/2006/math">
                    <m:r>
                      <a:rPr lang="en-US" altLang="zh-CN" i="1">
                        <a:latin typeface="Cambria Math" panose="02040503050406030204" pitchFamily="18" charset="0"/>
                      </a:rPr>
                      <m:t>=</m:t>
                    </m:r>
                    <m:r>
                      <a:rPr lang="en-US" altLang="zh-CN" i="1" smtClean="0">
                        <a:latin typeface="Cambria Math" panose="02040503050406030204" pitchFamily="18" charset="0"/>
                      </a:rPr>
                      <m:t>𝑛</m:t>
                    </m:r>
                    <m:r>
                      <a:rPr lang="en-US" altLang="zh-CN"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𝑘</m:t>
                        </m:r>
                      </m:sup>
                      <m:e>
                        <m:d>
                          <m:dPr>
                            <m:ctrlPr>
                              <a:rPr lang="en-US" altLang="zh-CN" i="1">
                                <a:latin typeface="Cambria Math" panose="02040503050406030204" pitchFamily="18" charset="0"/>
                              </a:rPr>
                            </m:ctrlPr>
                          </m:dPr>
                          <m:e>
                            <m:r>
                              <a:rPr lang="en-US" altLang="zh-CN" i="1">
                                <a:latin typeface="Cambria Math" panose="02040503050406030204" pitchFamily="18" charset="0"/>
                              </a:rPr>
                              <m:t>1−</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i="1">
                                        <a:latin typeface="Cambria Math" panose="02040503050406030204" pitchFamily="18" charset="0"/>
                                      </a:rPr>
                                      <m:t>𝑖</m:t>
                                    </m:r>
                                  </m:sub>
                                </m:sSub>
                              </m:den>
                            </m:f>
                          </m:e>
                        </m:d>
                      </m:e>
                    </m:nary>
                  </m:oMath>
                </a14:m>
                <a:endParaRPr lang="en-US" altLang="zh-CN" dirty="0"/>
              </a:p>
              <a:p>
                <a:r>
                  <a:rPr lang="zh-CN" altLang="en-US" dirty="0"/>
                  <a:t>如果</a:t>
                </a:r>
                <a:r>
                  <a:rPr lang="en-US" altLang="zh-CN" dirty="0"/>
                  <a:t>a</a:t>
                </a:r>
                <a:r>
                  <a:rPr lang="zh-CN" altLang="en-US" dirty="0"/>
                  <a:t>和</a:t>
                </a:r>
                <a:r>
                  <a:rPr lang="en-US" altLang="zh-CN" dirty="0"/>
                  <a:t>b</a:t>
                </a:r>
                <a:r>
                  <a:rPr lang="zh-CN" altLang="en-US" dirty="0"/>
                  <a:t>互质，那么</a:t>
                </a:r>
                <a:r>
                  <a:rPr lang="en-US" altLang="zh-CN" dirty="0"/>
                  <a:t>a</a:t>
                </a:r>
                <a:r>
                  <a:rPr lang="zh-CN" altLang="en-US" dirty="0"/>
                  <a:t>和</a:t>
                </a:r>
                <a:r>
                  <a:rPr lang="en-US" altLang="zh-CN" dirty="0"/>
                  <a:t>b</a:t>
                </a:r>
                <a:r>
                  <a:rPr lang="zh-CN" altLang="en-US" dirty="0"/>
                  <a:t>中的</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𝑖</m:t>
                        </m:r>
                      </m:sub>
                    </m:sSub>
                  </m:oMath>
                </a14:m>
                <a:r>
                  <a:rPr lang="zh-CN" altLang="en-US" dirty="0"/>
                  <a:t>完全不同</a:t>
                </a:r>
                <a:endParaRPr lang="en-US" altLang="zh-CN" dirty="0"/>
              </a:p>
              <a:p>
                <a:r>
                  <a:rPr lang="zh-CN" altLang="en-US" dirty="0"/>
                  <a:t>所以</a:t>
                </a:r>
                <a14:m>
                  <m:oMath xmlns:m="http://schemas.openxmlformats.org/officeDocument/2006/math">
                    <m:r>
                      <a:rPr lang="en-US" altLang="zh-CN" i="1">
                        <a:latin typeface="Cambria Math" panose="02040503050406030204" pitchFamily="18" charset="0"/>
                      </a:rPr>
                      <m:t>𝜑</m:t>
                    </m:r>
                    <m:d>
                      <m:dPr>
                        <m:ctrlPr>
                          <a:rPr lang="en-US" altLang="zh-CN" i="1">
                            <a:latin typeface="Cambria Math" panose="02040503050406030204" pitchFamily="18" charset="0"/>
                          </a:rPr>
                        </m:ctrlPr>
                      </m:dPr>
                      <m:e>
                        <m:r>
                          <m:rPr>
                            <m:sty m:val="p"/>
                          </m:rPr>
                          <a:rPr lang="en-US" altLang="zh-CN" i="1" smtClean="0">
                            <a:latin typeface="Cambria Math" panose="02040503050406030204" pitchFamily="18" charset="0"/>
                          </a:rPr>
                          <m:t>a</m:t>
                        </m:r>
                      </m:e>
                    </m:d>
                    <m:r>
                      <a:rPr lang="en-US" altLang="zh-CN" b="0" i="1" smtClean="0">
                        <a:latin typeface="Cambria Math" panose="02040503050406030204" pitchFamily="18" charset="0"/>
                      </a:rPr>
                      <m:t>∗</m:t>
                    </m:r>
                    <m:r>
                      <a:rPr lang="en-US" altLang="zh-CN" i="1">
                        <a:latin typeface="Cambria Math" panose="02040503050406030204" pitchFamily="18" charset="0"/>
                      </a:rPr>
                      <m:t>𝜑</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𝑏</m:t>
                        </m:r>
                      </m:e>
                    </m:d>
                    <m:r>
                      <a:rPr lang="en-US" altLang="zh-CN" b="0" i="1" smtClean="0">
                        <a:latin typeface="Cambria Math" panose="02040503050406030204" pitchFamily="18" charset="0"/>
                      </a:rPr>
                      <m:t>=</m:t>
                    </m:r>
                    <m:r>
                      <a:rPr lang="en-US" altLang="zh-CN" i="1">
                        <a:latin typeface="Cambria Math" panose="02040503050406030204" pitchFamily="18" charset="0"/>
                      </a:rPr>
                      <m:t>𝜑</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oMath>
                </a14:m>
                <a:endParaRPr lang="en-US" altLang="zh-CN" dirty="0"/>
              </a:p>
              <a:p>
                <a:r>
                  <a:rPr lang="zh-CN" altLang="en-US" dirty="0"/>
                  <a:t>可以使用线性筛</a:t>
                </a:r>
              </a:p>
            </p:txBody>
          </p:sp>
        </mc:Choice>
        <mc:Fallback xmlns="">
          <p:sp>
            <p:nvSpPr>
              <p:cNvPr id="2" name="内容占位符 1">
                <a:extLst>
                  <a:ext uri="{FF2B5EF4-FFF2-40B4-BE49-F238E27FC236}">
                    <a16:creationId xmlns:a16="http://schemas.microsoft.com/office/drawing/2014/main" id="{259FFDB0-B29E-44D0-A824-F1E0C2E82FB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D4B0F12-6B40-408A-BBB2-66B562DF8CBD}"/>
              </a:ext>
            </a:extLst>
          </p:cNvPr>
          <p:cNvSpPr>
            <a:spLocks noGrp="1"/>
          </p:cNvSpPr>
          <p:nvPr>
            <p:ph type="ctrTitle"/>
          </p:nvPr>
        </p:nvSpPr>
        <p:spPr/>
        <p:txBody>
          <a:bodyPr/>
          <a:lstStyle/>
          <a:p>
            <a:r>
              <a:rPr lang="zh-CN" altLang="en-US" dirty="0"/>
              <a:t>欧拉函数是积性函数</a:t>
            </a:r>
          </a:p>
        </p:txBody>
      </p:sp>
      <p:sp>
        <p:nvSpPr>
          <p:cNvPr id="4" name="内容占位符 3">
            <a:extLst>
              <a:ext uri="{FF2B5EF4-FFF2-40B4-BE49-F238E27FC236}">
                <a16:creationId xmlns:a16="http://schemas.microsoft.com/office/drawing/2014/main" id="{D220440A-50C8-47C1-A17E-6788FBB3D0D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39324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073C302-DEB2-4446-BB56-23BF872F31CD}"/>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(1+</m:t>
                      </m:r>
                      <m:r>
                        <a:rPr lang="en-US" altLang="zh-CN" b="0" i="1" smtClean="0">
                          <a:latin typeface="Cambria Math" panose="02040503050406030204" pitchFamily="18" charset="0"/>
                        </a:rPr>
                        <m:t>𝑥</m:t>
                      </m:r>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3</m:t>
                          </m:r>
                        </m:sup>
                      </m:sSup>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4</m:t>
                          </m:r>
                        </m:sup>
                      </m:sSup>
                      <m:r>
                        <a:rPr lang="en-US" altLang="zh-CN" b="0" i="1" smtClean="0">
                          <a:latin typeface="Cambria Math" panose="02040503050406030204" pitchFamily="18" charset="0"/>
                        </a:rPr>
                        <m:t>)</m:t>
                      </m:r>
                    </m:oMath>
                  </m:oMathPara>
                </a14:m>
                <a:endParaRPr lang="en-US" altLang="zh-CN" dirty="0"/>
              </a:p>
              <a:p>
                <a:endParaRPr lang="en-US" altLang="zh-CN" dirty="0"/>
              </a:p>
            </p:txBody>
          </p:sp>
        </mc:Choice>
        <mc:Fallback xmlns="">
          <p:sp>
            <p:nvSpPr>
              <p:cNvPr id="2" name="内容占位符 1">
                <a:extLst>
                  <a:ext uri="{FF2B5EF4-FFF2-40B4-BE49-F238E27FC236}">
                    <a16:creationId xmlns:a16="http://schemas.microsoft.com/office/drawing/2014/main" id="{D073C302-DEB2-4446-BB56-23BF872F31CD}"/>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AFCE5B7-F321-4500-8338-FC3BE6A40D1D}"/>
              </a:ext>
            </a:extLst>
          </p:cNvPr>
          <p:cNvSpPr>
            <a:spLocks noGrp="1"/>
          </p:cNvSpPr>
          <p:nvPr>
            <p:ph type="ctrTitle"/>
          </p:nvPr>
        </p:nvSpPr>
        <p:spPr/>
        <p:txBody>
          <a:bodyPr/>
          <a:lstStyle/>
          <a:p>
            <a:r>
              <a:rPr lang="zh-CN" altLang="en-US" dirty="0"/>
              <a:t>多项式和组合数学</a:t>
            </a:r>
          </a:p>
        </p:txBody>
      </p:sp>
      <p:sp>
        <p:nvSpPr>
          <p:cNvPr id="4" name="内容占位符 3">
            <a:extLst>
              <a:ext uri="{FF2B5EF4-FFF2-40B4-BE49-F238E27FC236}">
                <a16:creationId xmlns:a16="http://schemas.microsoft.com/office/drawing/2014/main" id="{C1DDDC27-6E64-4830-8615-A59513E0CAD4}"/>
              </a:ext>
            </a:extLst>
          </p:cNvPr>
          <p:cNvSpPr>
            <a:spLocks noGrp="1"/>
          </p:cNvSpPr>
          <p:nvPr>
            <p:ph sz="quarter" idx="10"/>
          </p:nvPr>
        </p:nvSpPr>
        <p:spPr/>
        <p:txBody>
          <a:bodyPr/>
          <a:lstStyle/>
          <a:p>
            <a:endParaRPr lang="zh-CN" altLang="en-US"/>
          </a:p>
        </p:txBody>
      </p:sp>
      <p:sp>
        <p:nvSpPr>
          <p:cNvPr id="6" name="文本框 5">
            <a:extLst>
              <a:ext uri="{FF2B5EF4-FFF2-40B4-BE49-F238E27FC236}">
                <a16:creationId xmlns:a16="http://schemas.microsoft.com/office/drawing/2014/main" id="{8AA9A33C-D8EE-4B65-92E4-DAAA998F0222}"/>
              </a:ext>
            </a:extLst>
          </p:cNvPr>
          <p:cNvSpPr txBox="1"/>
          <p:nvPr/>
        </p:nvSpPr>
        <p:spPr>
          <a:xfrm>
            <a:off x="3589635" y="3851506"/>
            <a:ext cx="461665" cy="1373133"/>
          </a:xfrm>
          <a:prstGeom prst="rect">
            <a:avLst/>
          </a:prstGeom>
          <a:noFill/>
        </p:spPr>
        <p:txBody>
          <a:bodyPr vert="eaVert" wrap="none" rtlCol="0">
            <a:spAutoFit/>
          </a:bodyPr>
          <a:lstStyle/>
          <a:p>
            <a:r>
              <a:rPr lang="zh-CN" altLang="en-US" dirty="0"/>
              <a:t>不选</a:t>
            </a:r>
            <a:r>
              <a:rPr lang="en-US" altLang="zh-CN" dirty="0"/>
              <a:t>1</a:t>
            </a:r>
            <a:r>
              <a:rPr lang="zh-CN" altLang="en-US" dirty="0"/>
              <a:t>克砝码</a:t>
            </a:r>
          </a:p>
        </p:txBody>
      </p:sp>
      <p:sp>
        <p:nvSpPr>
          <p:cNvPr id="7" name="文本框 6">
            <a:extLst>
              <a:ext uri="{FF2B5EF4-FFF2-40B4-BE49-F238E27FC236}">
                <a16:creationId xmlns:a16="http://schemas.microsoft.com/office/drawing/2014/main" id="{4CA601E5-9042-4956-ABE7-10A9130A9078}"/>
              </a:ext>
            </a:extLst>
          </p:cNvPr>
          <p:cNvSpPr txBox="1"/>
          <p:nvPr/>
        </p:nvSpPr>
        <p:spPr>
          <a:xfrm>
            <a:off x="4237335" y="3851506"/>
            <a:ext cx="461665" cy="1373133"/>
          </a:xfrm>
          <a:prstGeom prst="rect">
            <a:avLst/>
          </a:prstGeom>
          <a:noFill/>
        </p:spPr>
        <p:txBody>
          <a:bodyPr vert="eaVert" wrap="none" rtlCol="0">
            <a:spAutoFit/>
          </a:bodyPr>
          <a:lstStyle/>
          <a:p>
            <a:r>
              <a:rPr lang="zh-CN" altLang="en-US" dirty="0"/>
              <a:t>选择</a:t>
            </a:r>
            <a:r>
              <a:rPr lang="en-US" altLang="zh-CN" dirty="0"/>
              <a:t>1</a:t>
            </a:r>
            <a:r>
              <a:rPr lang="zh-CN" altLang="en-US" dirty="0"/>
              <a:t>克砝码</a:t>
            </a:r>
          </a:p>
        </p:txBody>
      </p:sp>
      <p:sp>
        <p:nvSpPr>
          <p:cNvPr id="8" name="文本框 7">
            <a:extLst>
              <a:ext uri="{FF2B5EF4-FFF2-40B4-BE49-F238E27FC236}">
                <a16:creationId xmlns:a16="http://schemas.microsoft.com/office/drawing/2014/main" id="{3D8E7892-464A-4D8C-BAB9-50D6066F3EE5}"/>
              </a:ext>
            </a:extLst>
          </p:cNvPr>
          <p:cNvSpPr txBox="1"/>
          <p:nvPr/>
        </p:nvSpPr>
        <p:spPr>
          <a:xfrm>
            <a:off x="4800566" y="1930303"/>
            <a:ext cx="461665" cy="1373133"/>
          </a:xfrm>
          <a:prstGeom prst="rect">
            <a:avLst/>
          </a:prstGeom>
          <a:noFill/>
        </p:spPr>
        <p:txBody>
          <a:bodyPr vert="eaVert" wrap="none" rtlCol="0">
            <a:spAutoFit/>
          </a:bodyPr>
          <a:lstStyle/>
          <a:p>
            <a:r>
              <a:rPr lang="zh-CN" altLang="en-US" dirty="0"/>
              <a:t>不选</a:t>
            </a:r>
            <a:r>
              <a:rPr lang="en-US" altLang="zh-CN" dirty="0"/>
              <a:t>2</a:t>
            </a:r>
            <a:r>
              <a:rPr lang="zh-CN" altLang="en-US" dirty="0"/>
              <a:t>克砝码</a:t>
            </a:r>
          </a:p>
        </p:txBody>
      </p:sp>
      <p:sp>
        <p:nvSpPr>
          <p:cNvPr id="9" name="文本框 8">
            <a:extLst>
              <a:ext uri="{FF2B5EF4-FFF2-40B4-BE49-F238E27FC236}">
                <a16:creationId xmlns:a16="http://schemas.microsoft.com/office/drawing/2014/main" id="{619F76A6-F825-4189-B207-D08292C07212}"/>
              </a:ext>
            </a:extLst>
          </p:cNvPr>
          <p:cNvSpPr txBox="1"/>
          <p:nvPr/>
        </p:nvSpPr>
        <p:spPr>
          <a:xfrm>
            <a:off x="5448266" y="1930303"/>
            <a:ext cx="461665" cy="1373133"/>
          </a:xfrm>
          <a:prstGeom prst="rect">
            <a:avLst/>
          </a:prstGeom>
          <a:noFill/>
        </p:spPr>
        <p:txBody>
          <a:bodyPr vert="eaVert" wrap="none" rtlCol="0">
            <a:spAutoFit/>
          </a:bodyPr>
          <a:lstStyle/>
          <a:p>
            <a:r>
              <a:rPr lang="zh-CN" altLang="en-US" dirty="0"/>
              <a:t>选择</a:t>
            </a:r>
            <a:r>
              <a:rPr lang="en-US" altLang="zh-CN" dirty="0"/>
              <a:t>2</a:t>
            </a:r>
            <a:r>
              <a:rPr lang="zh-CN" altLang="en-US" dirty="0"/>
              <a:t>克砝码</a:t>
            </a:r>
          </a:p>
        </p:txBody>
      </p:sp>
      <p:sp>
        <p:nvSpPr>
          <p:cNvPr id="10" name="文本框 9">
            <a:extLst>
              <a:ext uri="{FF2B5EF4-FFF2-40B4-BE49-F238E27FC236}">
                <a16:creationId xmlns:a16="http://schemas.microsoft.com/office/drawing/2014/main" id="{BF12C219-86F9-4BB8-94F4-8B5E078C9021}"/>
              </a:ext>
            </a:extLst>
          </p:cNvPr>
          <p:cNvSpPr txBox="1"/>
          <p:nvPr/>
        </p:nvSpPr>
        <p:spPr>
          <a:xfrm>
            <a:off x="6053435" y="3851506"/>
            <a:ext cx="461665" cy="1373133"/>
          </a:xfrm>
          <a:prstGeom prst="rect">
            <a:avLst/>
          </a:prstGeom>
          <a:noFill/>
        </p:spPr>
        <p:txBody>
          <a:bodyPr vert="eaVert" wrap="none" rtlCol="0">
            <a:spAutoFit/>
          </a:bodyPr>
          <a:lstStyle/>
          <a:p>
            <a:r>
              <a:rPr lang="zh-CN" altLang="en-US" dirty="0"/>
              <a:t>不选</a:t>
            </a:r>
            <a:r>
              <a:rPr lang="en-US" altLang="zh-CN" dirty="0"/>
              <a:t>3</a:t>
            </a:r>
            <a:r>
              <a:rPr lang="zh-CN" altLang="en-US" dirty="0"/>
              <a:t>克砝码</a:t>
            </a:r>
          </a:p>
        </p:txBody>
      </p:sp>
      <p:sp>
        <p:nvSpPr>
          <p:cNvPr id="11" name="文本框 10">
            <a:extLst>
              <a:ext uri="{FF2B5EF4-FFF2-40B4-BE49-F238E27FC236}">
                <a16:creationId xmlns:a16="http://schemas.microsoft.com/office/drawing/2014/main" id="{B34E23CA-86E0-4A8D-AD32-5A9B4DA09D57}"/>
              </a:ext>
            </a:extLst>
          </p:cNvPr>
          <p:cNvSpPr txBox="1"/>
          <p:nvPr/>
        </p:nvSpPr>
        <p:spPr>
          <a:xfrm>
            <a:off x="6701135" y="3851506"/>
            <a:ext cx="461665" cy="1373133"/>
          </a:xfrm>
          <a:prstGeom prst="rect">
            <a:avLst/>
          </a:prstGeom>
          <a:noFill/>
        </p:spPr>
        <p:txBody>
          <a:bodyPr vert="eaVert" wrap="none" rtlCol="0">
            <a:spAutoFit/>
          </a:bodyPr>
          <a:lstStyle/>
          <a:p>
            <a:r>
              <a:rPr lang="zh-CN" altLang="en-US" dirty="0"/>
              <a:t>选择</a:t>
            </a:r>
            <a:r>
              <a:rPr lang="en-US" altLang="zh-CN" dirty="0"/>
              <a:t>3</a:t>
            </a:r>
            <a:r>
              <a:rPr lang="zh-CN" altLang="en-US" dirty="0"/>
              <a:t>克砝码</a:t>
            </a:r>
          </a:p>
        </p:txBody>
      </p:sp>
      <p:sp>
        <p:nvSpPr>
          <p:cNvPr id="12" name="文本框 11">
            <a:extLst>
              <a:ext uri="{FF2B5EF4-FFF2-40B4-BE49-F238E27FC236}">
                <a16:creationId xmlns:a16="http://schemas.microsoft.com/office/drawing/2014/main" id="{C1FF5123-0449-4A57-871F-E06137BCB77D}"/>
              </a:ext>
            </a:extLst>
          </p:cNvPr>
          <p:cNvSpPr txBox="1"/>
          <p:nvPr/>
        </p:nvSpPr>
        <p:spPr>
          <a:xfrm>
            <a:off x="7376467" y="1930303"/>
            <a:ext cx="461665" cy="1373133"/>
          </a:xfrm>
          <a:prstGeom prst="rect">
            <a:avLst/>
          </a:prstGeom>
          <a:noFill/>
        </p:spPr>
        <p:txBody>
          <a:bodyPr vert="eaVert" wrap="none" rtlCol="0">
            <a:spAutoFit/>
          </a:bodyPr>
          <a:lstStyle/>
          <a:p>
            <a:r>
              <a:rPr lang="zh-CN" altLang="en-US" dirty="0"/>
              <a:t>不选</a:t>
            </a:r>
            <a:r>
              <a:rPr lang="en-US" altLang="zh-CN" dirty="0"/>
              <a:t>4</a:t>
            </a:r>
            <a:r>
              <a:rPr lang="zh-CN" altLang="en-US" dirty="0"/>
              <a:t>克砝码</a:t>
            </a:r>
          </a:p>
        </p:txBody>
      </p:sp>
      <p:sp>
        <p:nvSpPr>
          <p:cNvPr id="13" name="文本框 12">
            <a:extLst>
              <a:ext uri="{FF2B5EF4-FFF2-40B4-BE49-F238E27FC236}">
                <a16:creationId xmlns:a16="http://schemas.microsoft.com/office/drawing/2014/main" id="{A10912C0-7250-4E93-A2AA-167D78A14FCD}"/>
              </a:ext>
            </a:extLst>
          </p:cNvPr>
          <p:cNvSpPr txBox="1"/>
          <p:nvPr/>
        </p:nvSpPr>
        <p:spPr>
          <a:xfrm>
            <a:off x="8024167" y="1930303"/>
            <a:ext cx="461665" cy="1373133"/>
          </a:xfrm>
          <a:prstGeom prst="rect">
            <a:avLst/>
          </a:prstGeom>
          <a:noFill/>
        </p:spPr>
        <p:txBody>
          <a:bodyPr vert="eaVert" wrap="none" rtlCol="0">
            <a:spAutoFit/>
          </a:bodyPr>
          <a:lstStyle/>
          <a:p>
            <a:r>
              <a:rPr lang="zh-CN" altLang="en-US" dirty="0"/>
              <a:t>选择</a:t>
            </a:r>
            <a:r>
              <a:rPr lang="en-US" altLang="zh-CN" dirty="0"/>
              <a:t>4</a:t>
            </a:r>
            <a:r>
              <a:rPr lang="zh-CN" altLang="en-US" dirty="0"/>
              <a:t>克砝码</a:t>
            </a:r>
          </a:p>
        </p:txBody>
      </p:sp>
    </p:spTree>
    <p:extLst>
      <p:ext uri="{BB962C8B-B14F-4D97-AF65-F5344CB8AC3E}">
        <p14:creationId xmlns:p14="http://schemas.microsoft.com/office/powerpoint/2010/main" val="238787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6A6BE82-DF6F-4431-BF82-6387F3573C86}"/>
                  </a:ext>
                </a:extLst>
              </p:cNvPr>
              <p:cNvSpPr>
                <a:spLocks noGrp="1"/>
              </p:cNvSpPr>
              <p:nvPr>
                <p:ph idx="1"/>
              </p:nvPr>
            </p:nvSpPr>
            <p:spPr/>
            <p:txBody>
              <a:bodyPr/>
              <a:lstStyle/>
              <a:p>
                <a:r>
                  <a:rPr lang="zh-CN" altLang="en-US" dirty="0"/>
                  <a:t>设</a:t>
                </a:r>
                <a14:m>
                  <m:oMath xmlns:m="http://schemas.openxmlformats.org/officeDocument/2006/math">
                    <m:r>
                      <m:rPr>
                        <m:sty m:val="p"/>
                      </m:rPr>
                      <a:rPr lang="en-US" altLang="zh-CN" i="1" dirty="0">
                        <a:latin typeface="Cambria Math" panose="02040503050406030204" pitchFamily="18" charset="0"/>
                      </a:rPr>
                      <m:t>F</m:t>
                    </m:r>
                    <m:d>
                      <m:dPr>
                        <m:ctrlPr>
                          <a:rPr lang="en-US" altLang="zh-CN" i="1" dirty="0">
                            <a:latin typeface="Cambria Math" panose="02040503050406030204" pitchFamily="18" charset="0"/>
                          </a:rPr>
                        </m:ctrlPr>
                      </m:dPr>
                      <m:e>
                        <m:r>
                          <a:rPr lang="en-US" altLang="zh-CN" i="1" dirty="0">
                            <a:latin typeface="Cambria Math" panose="02040503050406030204" pitchFamily="18" charset="0"/>
                          </a:rPr>
                          <m:t>𝑥</m:t>
                        </m:r>
                      </m:e>
                    </m:d>
                    <m:r>
                      <a:rPr lang="en-US" altLang="zh-CN" i="1" dirty="0">
                        <a:latin typeface="Cambria Math" panose="02040503050406030204" pitchFamily="18" charset="0"/>
                      </a:rPr>
                      <m:t>=</m:t>
                    </m:r>
                    <m:nary>
                      <m:naryPr>
                        <m:chr m:val="∑"/>
                        <m:ctrlPr>
                          <a:rPr lang="en-US" altLang="zh-CN" i="1" dirty="0">
                            <a:latin typeface="Cambria Math" panose="02040503050406030204" pitchFamily="18" charset="0"/>
                          </a:rPr>
                        </m:ctrlPr>
                      </m:naryPr>
                      <m:sub>
                        <m:r>
                          <m:rPr>
                            <m:sty m:val="p"/>
                            <m:brk m:alnAt="23"/>
                          </m:rPr>
                          <a:rPr lang="en-US" altLang="zh-CN" i="1" dirty="0">
                            <a:latin typeface="Cambria Math" panose="02040503050406030204" pitchFamily="18" charset="0"/>
                          </a:rPr>
                          <m:t>i</m:t>
                        </m:r>
                        <m:r>
                          <a:rPr lang="en-US" altLang="zh-CN" i="1" dirty="0">
                            <a:latin typeface="Cambria Math" panose="02040503050406030204" pitchFamily="18" charset="0"/>
                          </a:rPr>
                          <m:t>=0</m:t>
                        </m:r>
                      </m:sub>
                      <m:sup>
                        <m:r>
                          <a:rPr lang="en-US" altLang="zh-CN" i="1" dirty="0">
                            <a:latin typeface="Cambria Math" panose="02040503050406030204" pitchFamily="18" charset="0"/>
                          </a:rPr>
                          <m:t>𝑛</m:t>
                        </m:r>
                      </m:sup>
                      <m:e>
                        <m:r>
                          <a:rPr lang="en-US" altLang="zh-CN" i="1" dirty="0">
                            <a:latin typeface="Cambria Math" panose="02040503050406030204" pitchFamily="18" charset="0"/>
                          </a:rPr>
                          <m:t>𝑓</m:t>
                        </m:r>
                        <m:d>
                          <m:dPr>
                            <m:begChr m:val="["/>
                            <m:endChr m:val="]"/>
                            <m:ctrlPr>
                              <a:rPr lang="en-US" altLang="zh-CN" i="1" dirty="0">
                                <a:latin typeface="Cambria Math" panose="02040503050406030204" pitchFamily="18" charset="0"/>
                              </a:rPr>
                            </m:ctrlPr>
                          </m:dPr>
                          <m:e>
                            <m:r>
                              <a:rPr lang="en-US" altLang="zh-CN" i="1" dirty="0">
                                <a:latin typeface="Cambria Math" panose="02040503050406030204" pitchFamily="18" charset="0"/>
                              </a:rPr>
                              <m:t>𝑖</m:t>
                            </m:r>
                          </m:e>
                        </m:d>
                        <m:r>
                          <a:rPr lang="en-US" altLang="zh-CN" i="1" dirty="0">
                            <a:latin typeface="Cambria Math" panose="02040503050406030204" pitchFamily="18" charset="0"/>
                          </a:rPr>
                          <m:t>∗</m:t>
                        </m:r>
                        <m:sSup>
                          <m:sSupPr>
                            <m:ctrlPr>
                              <a:rPr lang="en-US" altLang="zh-CN" i="1" dirty="0">
                                <a:latin typeface="Cambria Math" panose="02040503050406030204" pitchFamily="18" charset="0"/>
                              </a:rPr>
                            </m:ctrlPr>
                          </m:sSupPr>
                          <m:e>
                            <m:r>
                              <a:rPr lang="en-US" altLang="zh-CN" i="1" dirty="0">
                                <a:latin typeface="Cambria Math" panose="02040503050406030204" pitchFamily="18" charset="0"/>
                              </a:rPr>
                              <m:t>𝑥</m:t>
                            </m:r>
                          </m:e>
                          <m:sup>
                            <m:r>
                              <a:rPr lang="en-US" altLang="zh-CN" i="1" dirty="0">
                                <a:latin typeface="Cambria Math" panose="02040503050406030204" pitchFamily="18" charset="0"/>
                              </a:rPr>
                              <m:t>𝑖</m:t>
                            </m:r>
                          </m:sup>
                        </m:sSup>
                      </m:e>
                    </m:nary>
                    <m:r>
                      <a:rPr lang="en-US" altLang="zh-CN" i="1" dirty="0">
                        <a:latin typeface="Cambria Math" panose="02040503050406030204" pitchFamily="18" charset="0"/>
                      </a:rPr>
                      <m:t>,</m:t>
                    </m:r>
                    <m:r>
                      <a:rPr lang="en-US" altLang="zh-CN" i="1" dirty="0">
                        <a:latin typeface="Cambria Math" panose="02040503050406030204" pitchFamily="18" charset="0"/>
                      </a:rPr>
                      <m:t>𝐺</m:t>
                    </m:r>
                    <m:d>
                      <m:dPr>
                        <m:ctrlPr>
                          <a:rPr lang="en-US" altLang="zh-CN" i="1" dirty="0">
                            <a:latin typeface="Cambria Math" panose="02040503050406030204" pitchFamily="18" charset="0"/>
                          </a:rPr>
                        </m:ctrlPr>
                      </m:dPr>
                      <m:e>
                        <m:r>
                          <a:rPr lang="en-US" altLang="zh-CN" i="1" dirty="0">
                            <a:latin typeface="Cambria Math" panose="02040503050406030204" pitchFamily="18" charset="0"/>
                          </a:rPr>
                          <m:t>𝑥</m:t>
                        </m:r>
                      </m:e>
                    </m:d>
                    <m:r>
                      <a:rPr lang="en-US" altLang="zh-CN" i="1" dirty="0">
                        <a:latin typeface="Cambria Math" panose="02040503050406030204" pitchFamily="18" charset="0"/>
                      </a:rPr>
                      <m:t>=</m:t>
                    </m:r>
                    <m:nary>
                      <m:naryPr>
                        <m:chr m:val="∑"/>
                        <m:ctrlPr>
                          <a:rPr lang="en-US" altLang="zh-CN" i="1" dirty="0">
                            <a:latin typeface="Cambria Math" panose="02040503050406030204" pitchFamily="18" charset="0"/>
                          </a:rPr>
                        </m:ctrlPr>
                      </m:naryPr>
                      <m:sub>
                        <m:r>
                          <a:rPr lang="en-US" altLang="zh-CN" b="0" i="1" dirty="0" smtClean="0">
                            <a:latin typeface="Cambria Math" panose="02040503050406030204" pitchFamily="18" charset="0"/>
                          </a:rPr>
                          <m:t>𝑗</m:t>
                        </m:r>
                        <m:r>
                          <a:rPr lang="en-US" altLang="zh-CN" i="1" dirty="0">
                            <a:latin typeface="Cambria Math" panose="02040503050406030204" pitchFamily="18" charset="0"/>
                          </a:rPr>
                          <m:t>=0</m:t>
                        </m:r>
                      </m:sub>
                      <m:sup>
                        <m:r>
                          <a:rPr lang="en-US" altLang="zh-CN" i="1" dirty="0">
                            <a:latin typeface="Cambria Math" panose="02040503050406030204" pitchFamily="18" charset="0"/>
                          </a:rPr>
                          <m:t>𝑚</m:t>
                        </m:r>
                      </m:sup>
                      <m:e>
                        <m:r>
                          <a:rPr lang="en-US" altLang="zh-CN" i="1" dirty="0">
                            <a:latin typeface="Cambria Math" panose="02040503050406030204" pitchFamily="18" charset="0"/>
                          </a:rPr>
                          <m:t>𝑔</m:t>
                        </m:r>
                        <m:d>
                          <m:dPr>
                            <m:begChr m:val="["/>
                            <m:endChr m:val="]"/>
                            <m:ctrlPr>
                              <a:rPr lang="en-US" altLang="zh-CN" i="1" dirty="0" smtClean="0">
                                <a:latin typeface="Cambria Math" panose="02040503050406030204" pitchFamily="18" charset="0"/>
                              </a:rPr>
                            </m:ctrlPr>
                          </m:dPr>
                          <m:e>
                            <m:r>
                              <a:rPr lang="en-US" altLang="zh-CN" b="0" i="1" dirty="0" smtClean="0">
                                <a:latin typeface="Cambria Math" panose="02040503050406030204" pitchFamily="18" charset="0"/>
                              </a:rPr>
                              <m:t>𝑗</m:t>
                            </m:r>
                          </m:e>
                        </m:d>
                        <m:r>
                          <a:rPr lang="en-US" altLang="zh-CN" i="1" dirty="0">
                            <a:latin typeface="Cambria Math" panose="02040503050406030204" pitchFamily="18" charset="0"/>
                          </a:rPr>
                          <m:t>∗</m:t>
                        </m:r>
                        <m:sSup>
                          <m:sSupPr>
                            <m:ctrlPr>
                              <a:rPr lang="en-US" altLang="zh-CN" i="1" dirty="0">
                                <a:latin typeface="Cambria Math" panose="02040503050406030204" pitchFamily="18" charset="0"/>
                              </a:rPr>
                            </m:ctrlPr>
                          </m:sSupPr>
                          <m:e>
                            <m:r>
                              <a:rPr lang="en-US" altLang="zh-CN" i="1" dirty="0">
                                <a:latin typeface="Cambria Math" panose="02040503050406030204" pitchFamily="18" charset="0"/>
                              </a:rPr>
                              <m:t>𝑥</m:t>
                            </m:r>
                          </m:e>
                          <m:sup>
                            <m:r>
                              <a:rPr lang="en-US" altLang="zh-CN" b="0" i="1" dirty="0" smtClean="0">
                                <a:latin typeface="Cambria Math" panose="02040503050406030204" pitchFamily="18" charset="0"/>
                              </a:rPr>
                              <m:t>𝑗</m:t>
                            </m:r>
                          </m:sup>
                        </m:sSup>
                      </m:e>
                    </m:nary>
                  </m:oMath>
                </a14:m>
                <a:endParaRPr lang="en-US" altLang="zh-CN" dirty="0"/>
              </a:p>
              <a:p>
                <a:r>
                  <a:rPr lang="zh-CN" altLang="en-US" dirty="0"/>
                  <a:t>观察展开下列式子时系数的情况</a:t>
                </a:r>
                <a:endParaRPr lang="en-US" altLang="zh-CN" dirty="0"/>
              </a:p>
              <a:p>
                <a:r>
                  <a:rPr lang="en-US" altLang="zh-CN" dirty="0"/>
                  <a:t> </a:t>
                </a:r>
                <a14:m>
                  <m:oMath xmlns:m="http://schemas.openxmlformats.org/officeDocument/2006/math">
                    <m:r>
                      <m:rPr>
                        <m:sty m:val="p"/>
                      </m:rPr>
                      <a:rPr lang="en-US" altLang="zh-CN" i="1" dirty="0">
                        <a:latin typeface="Cambria Math" panose="02040503050406030204" pitchFamily="18" charset="0"/>
                      </a:rPr>
                      <m:t>F</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𝐺</m:t>
                    </m:r>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𝑥</m:t>
                        </m:r>
                      </m:e>
                    </m:d>
                    <m:r>
                      <a:rPr lang="en-US" altLang="zh-CN" b="0" i="1" dirty="0" smtClean="0">
                        <a:latin typeface="Cambria Math" panose="02040503050406030204" pitchFamily="18" charset="0"/>
                      </a:rPr>
                      <m:t>=</m:t>
                    </m:r>
                    <m:d>
                      <m:dPr>
                        <m:ctrlPr>
                          <a:rPr lang="en-US" altLang="zh-CN" b="0" i="1" dirty="0" smtClean="0">
                            <a:latin typeface="Cambria Math" panose="02040503050406030204" pitchFamily="18" charset="0"/>
                          </a:rPr>
                        </m:ctrlPr>
                      </m:dPr>
                      <m:e>
                        <m:nary>
                          <m:naryPr>
                            <m:chr m:val="∑"/>
                            <m:ctrlPr>
                              <a:rPr lang="en-US" altLang="zh-CN" i="1" dirty="0">
                                <a:latin typeface="Cambria Math" panose="02040503050406030204" pitchFamily="18" charset="0"/>
                              </a:rPr>
                            </m:ctrlPr>
                          </m:naryPr>
                          <m:sub>
                            <m:r>
                              <m:rPr>
                                <m:sty m:val="p"/>
                                <m:brk m:alnAt="23"/>
                              </m:rPr>
                              <a:rPr lang="en-US" altLang="zh-CN" i="1" dirty="0">
                                <a:latin typeface="Cambria Math" panose="02040503050406030204" pitchFamily="18" charset="0"/>
                              </a:rPr>
                              <m:t>i</m:t>
                            </m:r>
                            <m:r>
                              <a:rPr lang="en-US" altLang="zh-CN" i="1" dirty="0">
                                <a:latin typeface="Cambria Math" panose="02040503050406030204" pitchFamily="18" charset="0"/>
                              </a:rPr>
                              <m:t>=0</m:t>
                            </m:r>
                          </m:sub>
                          <m:sup>
                            <m:r>
                              <a:rPr lang="en-US" altLang="zh-CN" i="1" dirty="0">
                                <a:latin typeface="Cambria Math" panose="02040503050406030204" pitchFamily="18" charset="0"/>
                              </a:rPr>
                              <m:t>𝑛</m:t>
                            </m:r>
                          </m:sup>
                          <m:e>
                            <m:r>
                              <a:rPr lang="en-US" altLang="zh-CN" i="1" dirty="0">
                                <a:latin typeface="Cambria Math" panose="02040503050406030204" pitchFamily="18" charset="0"/>
                              </a:rPr>
                              <m:t>𝑓</m:t>
                            </m:r>
                            <m:d>
                              <m:dPr>
                                <m:begChr m:val="["/>
                                <m:endChr m:val="]"/>
                                <m:ctrlPr>
                                  <a:rPr lang="en-US" altLang="zh-CN" i="1" dirty="0">
                                    <a:latin typeface="Cambria Math" panose="02040503050406030204" pitchFamily="18" charset="0"/>
                                  </a:rPr>
                                </m:ctrlPr>
                              </m:dPr>
                              <m:e>
                                <m:r>
                                  <a:rPr lang="en-US" altLang="zh-CN" i="1" dirty="0">
                                    <a:latin typeface="Cambria Math" panose="02040503050406030204" pitchFamily="18" charset="0"/>
                                  </a:rPr>
                                  <m:t>𝑖</m:t>
                                </m:r>
                              </m:e>
                            </m:d>
                            <m:r>
                              <a:rPr lang="en-US" altLang="zh-CN" i="1" dirty="0">
                                <a:latin typeface="Cambria Math" panose="02040503050406030204" pitchFamily="18" charset="0"/>
                              </a:rPr>
                              <m:t>∗</m:t>
                            </m:r>
                            <m:sSup>
                              <m:sSupPr>
                                <m:ctrlPr>
                                  <a:rPr lang="en-US" altLang="zh-CN" i="1" dirty="0">
                                    <a:latin typeface="Cambria Math" panose="02040503050406030204" pitchFamily="18" charset="0"/>
                                  </a:rPr>
                                </m:ctrlPr>
                              </m:sSupPr>
                              <m:e>
                                <m:r>
                                  <a:rPr lang="en-US" altLang="zh-CN" i="1" dirty="0">
                                    <a:latin typeface="Cambria Math" panose="02040503050406030204" pitchFamily="18" charset="0"/>
                                  </a:rPr>
                                  <m:t>𝑥</m:t>
                                </m:r>
                              </m:e>
                              <m:sup>
                                <m:r>
                                  <a:rPr lang="en-US" altLang="zh-CN" i="1" dirty="0">
                                    <a:latin typeface="Cambria Math" panose="02040503050406030204" pitchFamily="18" charset="0"/>
                                  </a:rPr>
                                  <m:t>𝑖</m:t>
                                </m:r>
                              </m:sup>
                            </m:sSup>
                          </m:e>
                        </m:nary>
                      </m:e>
                    </m:d>
                    <m:r>
                      <a:rPr lang="en-US" altLang="zh-CN" i="1" dirty="0">
                        <a:latin typeface="Cambria Math" panose="02040503050406030204" pitchFamily="18" charset="0"/>
                      </a:rPr>
                      <m:t>∗(</m:t>
                    </m:r>
                    <m:nary>
                      <m:naryPr>
                        <m:chr m:val="∑"/>
                        <m:ctrlPr>
                          <a:rPr lang="en-US" altLang="zh-CN" i="1" dirty="0">
                            <a:latin typeface="Cambria Math" panose="02040503050406030204" pitchFamily="18" charset="0"/>
                          </a:rPr>
                        </m:ctrlPr>
                      </m:naryPr>
                      <m:sub>
                        <m:r>
                          <a:rPr lang="en-US" altLang="zh-CN" i="1" dirty="0">
                            <a:latin typeface="Cambria Math" panose="02040503050406030204" pitchFamily="18" charset="0"/>
                          </a:rPr>
                          <m:t>𝑗</m:t>
                        </m:r>
                        <m:r>
                          <a:rPr lang="en-US" altLang="zh-CN" i="1" dirty="0">
                            <a:latin typeface="Cambria Math" panose="02040503050406030204" pitchFamily="18" charset="0"/>
                          </a:rPr>
                          <m:t>=0</m:t>
                        </m:r>
                      </m:sub>
                      <m:sup>
                        <m:r>
                          <a:rPr lang="en-US" altLang="zh-CN" i="1" dirty="0">
                            <a:latin typeface="Cambria Math" panose="02040503050406030204" pitchFamily="18" charset="0"/>
                          </a:rPr>
                          <m:t>𝑚</m:t>
                        </m:r>
                      </m:sup>
                      <m:e>
                        <m:r>
                          <a:rPr lang="en-US" altLang="zh-CN" i="1" dirty="0">
                            <a:latin typeface="Cambria Math" panose="02040503050406030204" pitchFamily="18" charset="0"/>
                          </a:rPr>
                          <m:t>𝑔</m:t>
                        </m:r>
                        <m:d>
                          <m:dPr>
                            <m:begChr m:val="["/>
                            <m:endChr m:val="]"/>
                            <m:ctrlPr>
                              <a:rPr lang="en-US" altLang="zh-CN" i="1" dirty="0">
                                <a:latin typeface="Cambria Math" panose="02040503050406030204" pitchFamily="18" charset="0"/>
                              </a:rPr>
                            </m:ctrlPr>
                          </m:dPr>
                          <m:e>
                            <m:r>
                              <a:rPr lang="en-US" altLang="zh-CN" i="1" dirty="0">
                                <a:latin typeface="Cambria Math" panose="02040503050406030204" pitchFamily="18" charset="0"/>
                              </a:rPr>
                              <m:t>𝑗</m:t>
                            </m:r>
                          </m:e>
                        </m:d>
                        <m:r>
                          <a:rPr lang="en-US" altLang="zh-CN" i="1" dirty="0">
                            <a:latin typeface="Cambria Math" panose="02040503050406030204" pitchFamily="18" charset="0"/>
                          </a:rPr>
                          <m:t>∗</m:t>
                        </m:r>
                        <m:sSup>
                          <m:sSupPr>
                            <m:ctrlPr>
                              <a:rPr lang="en-US" altLang="zh-CN" i="1" dirty="0">
                                <a:latin typeface="Cambria Math" panose="02040503050406030204" pitchFamily="18" charset="0"/>
                              </a:rPr>
                            </m:ctrlPr>
                          </m:sSupPr>
                          <m:e>
                            <m:r>
                              <a:rPr lang="en-US" altLang="zh-CN" i="1" dirty="0">
                                <a:latin typeface="Cambria Math" panose="02040503050406030204" pitchFamily="18" charset="0"/>
                              </a:rPr>
                              <m:t>𝑥</m:t>
                            </m:r>
                          </m:e>
                          <m:sup>
                            <m:r>
                              <a:rPr lang="en-US" altLang="zh-CN" i="1" dirty="0">
                                <a:latin typeface="Cambria Math" panose="02040503050406030204" pitchFamily="18" charset="0"/>
                              </a:rPr>
                              <m:t>𝑗</m:t>
                            </m:r>
                          </m:sup>
                        </m:sSup>
                      </m:e>
                    </m:nary>
                    <m:r>
                      <a:rPr lang="en-US" altLang="zh-CN" i="1" dirty="0">
                        <a:latin typeface="Cambria Math" panose="02040503050406030204" pitchFamily="18" charset="0"/>
                      </a:rPr>
                      <m:t>)</m:t>
                    </m:r>
                  </m:oMath>
                </a14:m>
                <a:r>
                  <a:rPr lang="en-US" altLang="zh-CN" b="0" dirty="0"/>
                  <a:t>	</a:t>
                </a:r>
              </a:p>
              <a:p>
                <a:r>
                  <a:rPr lang="en-US" altLang="zh-CN" dirty="0"/>
                  <a:t>	</a:t>
                </a:r>
                <a:r>
                  <a:rPr lang="en-US" altLang="zh-CN" b="0" dirty="0"/>
                  <a:t>	 </a:t>
                </a:r>
                <a14:m>
                  <m:oMath xmlns:m="http://schemas.openxmlformats.org/officeDocument/2006/math">
                    <m:r>
                      <a:rPr lang="en-US" altLang="zh-CN" b="0" i="1" dirty="0" smtClean="0">
                        <a:latin typeface="Cambria Math" panose="02040503050406030204" pitchFamily="18" charset="0"/>
                      </a:rPr>
                      <m:t>=</m:t>
                    </m:r>
                    <m:nary>
                      <m:naryPr>
                        <m:chr m:val="∑"/>
                        <m:ctrlPr>
                          <a:rPr lang="en-US" altLang="zh-CN" i="1" dirty="0" smtClean="0">
                            <a:latin typeface="Cambria Math" panose="02040503050406030204" pitchFamily="18" charset="0"/>
                          </a:rPr>
                        </m:ctrlPr>
                      </m:naryPr>
                      <m:sub>
                        <m:r>
                          <m:rPr>
                            <m:sty m:val="p"/>
                            <m:brk m:alnAt="23"/>
                          </m:rPr>
                          <a:rPr lang="en-US" altLang="zh-CN" i="1" dirty="0">
                            <a:latin typeface="Cambria Math" panose="02040503050406030204" pitchFamily="18" charset="0"/>
                          </a:rPr>
                          <m:t>i</m:t>
                        </m:r>
                        <m:r>
                          <a:rPr lang="en-US" altLang="zh-CN" i="1" dirty="0">
                            <a:latin typeface="Cambria Math" panose="02040503050406030204" pitchFamily="18" charset="0"/>
                          </a:rPr>
                          <m:t>=0</m:t>
                        </m:r>
                      </m:sub>
                      <m:sup>
                        <m:r>
                          <a:rPr lang="en-US" altLang="zh-CN" i="1" dirty="0">
                            <a:latin typeface="Cambria Math" panose="02040503050406030204" pitchFamily="18" charset="0"/>
                          </a:rPr>
                          <m:t>𝑛</m:t>
                        </m:r>
                      </m:sup>
                      <m:e>
                        <m:nary>
                          <m:naryPr>
                            <m:chr m:val="∑"/>
                            <m:ctrlPr>
                              <a:rPr lang="en-US" altLang="zh-CN" i="1" dirty="0">
                                <a:latin typeface="Cambria Math" panose="02040503050406030204" pitchFamily="18" charset="0"/>
                              </a:rPr>
                            </m:ctrlPr>
                          </m:naryPr>
                          <m:sub>
                            <m:r>
                              <a:rPr lang="en-US" altLang="zh-CN" i="1" dirty="0">
                                <a:latin typeface="Cambria Math" panose="02040503050406030204" pitchFamily="18" charset="0"/>
                              </a:rPr>
                              <m:t>𝑗</m:t>
                            </m:r>
                            <m:r>
                              <a:rPr lang="en-US" altLang="zh-CN" i="1" dirty="0">
                                <a:latin typeface="Cambria Math" panose="02040503050406030204" pitchFamily="18" charset="0"/>
                              </a:rPr>
                              <m:t>=0</m:t>
                            </m:r>
                          </m:sub>
                          <m:sup>
                            <m:r>
                              <a:rPr lang="en-US" altLang="zh-CN" i="1" dirty="0">
                                <a:latin typeface="Cambria Math" panose="02040503050406030204" pitchFamily="18" charset="0"/>
                              </a:rPr>
                              <m:t>𝑚</m:t>
                            </m:r>
                          </m:sup>
                          <m:e>
                            <m:r>
                              <a:rPr lang="en-US" altLang="zh-CN" b="0" i="1" dirty="0" smtClean="0">
                                <a:latin typeface="Cambria Math" panose="02040503050406030204" pitchFamily="18" charset="0"/>
                              </a:rPr>
                              <m:t>𝑓</m:t>
                            </m:r>
                            <m:d>
                              <m:dPr>
                                <m:begChr m:val="["/>
                                <m:endChr m:val="]"/>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𝑖</m:t>
                                </m:r>
                              </m:e>
                            </m:d>
                            <m:r>
                              <a:rPr lang="en-US" altLang="zh-CN" b="0" i="1" dirty="0" smtClean="0">
                                <a:latin typeface="Cambria Math" panose="02040503050406030204" pitchFamily="18" charset="0"/>
                              </a:rPr>
                              <m:t>∗</m:t>
                            </m:r>
                            <m:r>
                              <a:rPr lang="en-US" altLang="zh-CN" i="1" dirty="0">
                                <a:latin typeface="Cambria Math" panose="02040503050406030204" pitchFamily="18" charset="0"/>
                              </a:rPr>
                              <m:t>𝑔</m:t>
                            </m:r>
                            <m:d>
                              <m:dPr>
                                <m:begChr m:val="["/>
                                <m:endChr m:val="]"/>
                                <m:ctrlPr>
                                  <a:rPr lang="en-US" altLang="zh-CN" i="1" dirty="0">
                                    <a:latin typeface="Cambria Math" panose="02040503050406030204" pitchFamily="18" charset="0"/>
                                  </a:rPr>
                                </m:ctrlPr>
                              </m:dPr>
                              <m:e>
                                <m:r>
                                  <a:rPr lang="en-US" altLang="zh-CN" i="1" dirty="0">
                                    <a:latin typeface="Cambria Math" panose="02040503050406030204" pitchFamily="18" charset="0"/>
                                  </a:rPr>
                                  <m:t>𝑗</m:t>
                                </m:r>
                              </m:e>
                            </m:d>
                            <m:r>
                              <a:rPr lang="en-US" altLang="zh-CN" i="1" dirty="0">
                                <a:latin typeface="Cambria Math" panose="02040503050406030204" pitchFamily="18" charset="0"/>
                              </a:rPr>
                              <m:t>∗</m:t>
                            </m:r>
                            <m:sSup>
                              <m:sSupPr>
                                <m:ctrlPr>
                                  <a:rPr lang="en-US" altLang="zh-CN" i="1" dirty="0">
                                    <a:latin typeface="Cambria Math" panose="02040503050406030204" pitchFamily="18" charset="0"/>
                                  </a:rPr>
                                </m:ctrlPr>
                              </m:sSupPr>
                              <m:e>
                                <m:r>
                                  <a:rPr lang="en-US" altLang="zh-CN" i="1" dirty="0">
                                    <a:latin typeface="Cambria Math" panose="02040503050406030204" pitchFamily="18" charset="0"/>
                                  </a:rPr>
                                  <m:t>𝑥</m:t>
                                </m:r>
                              </m:e>
                              <m:sup>
                                <m: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m:t>
                                </m:r>
                                <m:r>
                                  <a:rPr lang="en-US" altLang="zh-CN" i="1" dirty="0">
                                    <a:latin typeface="Cambria Math" panose="02040503050406030204" pitchFamily="18" charset="0"/>
                                  </a:rPr>
                                  <m:t>𝑗</m:t>
                                </m:r>
                              </m:sup>
                            </m:sSup>
                          </m:e>
                        </m:nary>
                      </m:e>
                    </m:nary>
                  </m:oMath>
                </a14:m>
                <a:endParaRPr lang="en-US" altLang="zh-CN" dirty="0"/>
              </a:p>
              <a:p>
                <a:r>
                  <a:rPr lang="en-US" altLang="zh-CN" dirty="0"/>
                  <a:t>		</a:t>
                </a:r>
                <a14:m>
                  <m:oMath xmlns:m="http://schemas.openxmlformats.org/officeDocument/2006/math">
                    <m:r>
                      <a:rPr lang="en-US" altLang="zh-CN" b="0" i="1" smtClean="0">
                        <a:latin typeface="Cambria Math" panose="02040503050406030204" pitchFamily="18" charset="0"/>
                      </a:rPr>
                      <m:t>=</m:t>
                    </m:r>
                    <m:nary>
                      <m:naryPr>
                        <m:chr m:val="∑"/>
                        <m:ctrlPr>
                          <a:rPr lang="en-US" altLang="zh-CN" i="1" dirty="0">
                            <a:latin typeface="Cambria Math" panose="02040503050406030204" pitchFamily="18" charset="0"/>
                          </a:rPr>
                        </m:ctrlPr>
                      </m:naryPr>
                      <m:sub>
                        <m:r>
                          <m:rPr>
                            <m:sty m:val="p"/>
                            <m:brk m:alnAt="23"/>
                          </m:rPr>
                          <a:rPr lang="en-US" altLang="zh-CN" i="1" dirty="0">
                            <a:latin typeface="Cambria Math" panose="02040503050406030204" pitchFamily="18" charset="0"/>
                          </a:rPr>
                          <m:t>i</m:t>
                        </m:r>
                        <m:r>
                          <a:rPr lang="en-US" altLang="zh-CN" i="1" dirty="0">
                            <a:latin typeface="Cambria Math" panose="02040503050406030204" pitchFamily="18" charset="0"/>
                          </a:rPr>
                          <m:t>=0</m:t>
                        </m:r>
                      </m:sub>
                      <m:sup>
                        <m:r>
                          <a:rPr lang="en-US" altLang="zh-CN" i="1" dirty="0">
                            <a:latin typeface="Cambria Math" panose="02040503050406030204" pitchFamily="18" charset="0"/>
                          </a:rPr>
                          <m:t>𝑛</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𝑚</m:t>
                        </m:r>
                      </m:sup>
                      <m:e>
                        <m:r>
                          <a:rPr lang="en-US" altLang="zh-CN" b="0" i="1" dirty="0" smtClean="0">
                            <a:latin typeface="Cambria Math" panose="02040503050406030204" pitchFamily="18" charset="0"/>
                          </a:rPr>
                          <m:t>(</m:t>
                        </m:r>
                        <m:nary>
                          <m:naryPr>
                            <m:chr m:val="∑"/>
                            <m:ctrlPr>
                              <a:rPr lang="en-US" altLang="zh-CN" i="1" dirty="0" smtClean="0">
                                <a:latin typeface="Cambria Math" panose="02040503050406030204" pitchFamily="18" charset="0"/>
                              </a:rPr>
                            </m:ctrlPr>
                          </m:naryPr>
                          <m:sub>
                            <m:r>
                              <a:rPr lang="en-US" altLang="zh-CN" b="0" i="1" dirty="0" smtClean="0">
                                <a:latin typeface="Cambria Math" panose="02040503050406030204" pitchFamily="18" charset="0"/>
                              </a:rPr>
                              <m:t>𝑗</m:t>
                            </m:r>
                            <m:r>
                              <a:rPr lang="en-US" altLang="zh-CN" i="1" dirty="0">
                                <a:latin typeface="Cambria Math" panose="02040503050406030204" pitchFamily="18" charset="0"/>
                              </a:rPr>
                              <m:t>=0</m:t>
                            </m:r>
                          </m:sub>
                          <m:sup>
                            <m:r>
                              <a:rPr lang="en-US" altLang="zh-CN" b="0" i="1" dirty="0" smtClean="0">
                                <a:latin typeface="Cambria Math" panose="02040503050406030204" pitchFamily="18" charset="0"/>
                              </a:rPr>
                              <m:t>𝑖</m:t>
                            </m:r>
                          </m:sup>
                          <m:e>
                            <m:r>
                              <a:rPr lang="en-US" altLang="zh-CN" i="1" dirty="0">
                                <a:latin typeface="Cambria Math" panose="02040503050406030204" pitchFamily="18" charset="0"/>
                              </a:rPr>
                              <m:t>𝑓</m:t>
                            </m:r>
                            <m:d>
                              <m:dPr>
                                <m:begChr m:val="["/>
                                <m:endChr m:val="]"/>
                                <m:ctrlPr>
                                  <a:rPr lang="en-US" altLang="zh-CN" i="1" dirty="0">
                                    <a:latin typeface="Cambria Math" panose="02040503050406030204" pitchFamily="18" charset="0"/>
                                  </a:rPr>
                                </m:ctrlPr>
                              </m:dPr>
                              <m:e>
                                <m:r>
                                  <a:rPr lang="en-US" altLang="zh-CN" b="0" i="1" dirty="0" smtClean="0">
                                    <a:latin typeface="Cambria Math" panose="02040503050406030204" pitchFamily="18" charset="0"/>
                                  </a:rPr>
                                  <m:t>𝑗</m:t>
                                </m:r>
                              </m:e>
                            </m:d>
                            <m:r>
                              <a:rPr lang="en-US" altLang="zh-CN" i="1" dirty="0">
                                <a:latin typeface="Cambria Math" panose="02040503050406030204" pitchFamily="18" charset="0"/>
                              </a:rPr>
                              <m:t>∗</m:t>
                            </m:r>
                            <m:r>
                              <a:rPr lang="en-US" altLang="zh-CN" i="1" dirty="0">
                                <a:latin typeface="Cambria Math" panose="02040503050406030204" pitchFamily="18" charset="0"/>
                              </a:rPr>
                              <m:t>𝑔</m:t>
                            </m:r>
                            <m:d>
                              <m:dPr>
                                <m:begChr m:val="["/>
                                <m:endChr m:val="]"/>
                                <m:ctrlPr>
                                  <a:rPr lang="en-US" altLang="zh-CN" i="1" dirty="0">
                                    <a:latin typeface="Cambria Math" panose="02040503050406030204" pitchFamily="18" charset="0"/>
                                  </a:rPr>
                                </m:ctrlPr>
                              </m:dPr>
                              <m:e>
                                <m: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𝑗</m:t>
                                </m:r>
                              </m:e>
                            </m:d>
                            <m:r>
                              <a:rPr lang="en-US" altLang="zh-CN" b="0" i="1" dirty="0" smtClean="0">
                                <a:latin typeface="Cambria Math" panose="02040503050406030204" pitchFamily="18" charset="0"/>
                              </a:rPr>
                              <m:t>)</m:t>
                            </m:r>
                            <m:r>
                              <a:rPr lang="en-US" altLang="zh-CN" i="1" dirty="0">
                                <a:latin typeface="Cambria Math" panose="02040503050406030204" pitchFamily="18" charset="0"/>
                              </a:rPr>
                              <m:t>∗</m:t>
                            </m:r>
                            <m:sSup>
                              <m:sSupPr>
                                <m:ctrlPr>
                                  <a:rPr lang="en-US" altLang="zh-CN" i="1" dirty="0">
                                    <a:latin typeface="Cambria Math" panose="02040503050406030204" pitchFamily="18" charset="0"/>
                                  </a:rPr>
                                </m:ctrlPr>
                              </m:sSupPr>
                              <m:e>
                                <m:r>
                                  <a:rPr lang="en-US" altLang="zh-CN" i="1" dirty="0">
                                    <a:latin typeface="Cambria Math" panose="02040503050406030204" pitchFamily="18" charset="0"/>
                                  </a:rPr>
                                  <m:t>𝑥</m:t>
                                </m:r>
                              </m:e>
                              <m:sup>
                                <m:r>
                                  <a:rPr lang="en-US" altLang="zh-CN" i="1" dirty="0">
                                    <a:latin typeface="Cambria Math" panose="02040503050406030204" pitchFamily="18" charset="0"/>
                                  </a:rPr>
                                  <m:t>𝑖</m:t>
                                </m:r>
                              </m:sup>
                            </m:sSup>
                          </m:e>
                        </m:nary>
                      </m:e>
                    </m:nary>
                  </m:oMath>
                </a14:m>
                <a:endParaRPr lang="en-US" altLang="zh-CN" dirty="0"/>
              </a:p>
              <a:p>
                <a14:m>
                  <m:oMath xmlns:m="http://schemas.openxmlformats.org/officeDocument/2006/math">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𝑓</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𝑔</m:t>
                        </m:r>
                      </m:e>
                    </m:d>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oMath>
                </a14:m>
                <a:r>
                  <a:rPr lang="en-US" altLang="zh-CN" dirty="0"/>
                  <a:t> </a:t>
                </a:r>
                <a14:m>
                  <m:oMath xmlns:m="http://schemas.openxmlformats.org/officeDocument/2006/math">
                    <m:nary>
                      <m:naryPr>
                        <m:chr m:val="∑"/>
                        <m:ctrlPr>
                          <a:rPr lang="en-US" altLang="zh-CN" i="1" dirty="0">
                            <a:latin typeface="Cambria Math" panose="02040503050406030204" pitchFamily="18" charset="0"/>
                          </a:rPr>
                        </m:ctrlPr>
                      </m:naryPr>
                      <m:sub>
                        <m:r>
                          <a:rPr lang="en-US" altLang="zh-CN" i="1" dirty="0">
                            <a:latin typeface="Cambria Math" panose="02040503050406030204" pitchFamily="18" charset="0"/>
                          </a:rPr>
                          <m:t>𝑗</m:t>
                        </m:r>
                        <m:r>
                          <a:rPr lang="en-US" altLang="zh-CN" i="1" dirty="0">
                            <a:latin typeface="Cambria Math" panose="02040503050406030204" pitchFamily="18" charset="0"/>
                          </a:rPr>
                          <m:t>=0</m:t>
                        </m:r>
                      </m:sub>
                      <m:sup>
                        <m:r>
                          <a:rPr lang="en-US" altLang="zh-CN" b="0" i="1" dirty="0" smtClean="0">
                            <a:latin typeface="Cambria Math" panose="02040503050406030204" pitchFamily="18" charset="0"/>
                          </a:rPr>
                          <m:t>𝑖</m:t>
                        </m:r>
                      </m:sup>
                      <m:e>
                        <m:r>
                          <a:rPr lang="en-US" altLang="zh-CN" i="1" dirty="0">
                            <a:latin typeface="Cambria Math" panose="02040503050406030204" pitchFamily="18" charset="0"/>
                          </a:rPr>
                          <m:t>𝑓</m:t>
                        </m:r>
                        <m:d>
                          <m:dPr>
                            <m:begChr m:val="["/>
                            <m:endChr m:val="]"/>
                            <m:ctrlPr>
                              <a:rPr lang="en-US" altLang="zh-CN" i="1" dirty="0">
                                <a:latin typeface="Cambria Math" panose="02040503050406030204" pitchFamily="18" charset="0"/>
                              </a:rPr>
                            </m:ctrlPr>
                          </m:dPr>
                          <m:e>
                            <m:r>
                              <a:rPr lang="en-US" altLang="zh-CN" i="1" dirty="0">
                                <a:latin typeface="Cambria Math" panose="02040503050406030204" pitchFamily="18" charset="0"/>
                              </a:rPr>
                              <m:t>𝑗</m:t>
                            </m:r>
                          </m:e>
                        </m:d>
                        <m:r>
                          <a:rPr lang="en-US" altLang="zh-CN" i="1" dirty="0">
                            <a:latin typeface="Cambria Math" panose="02040503050406030204" pitchFamily="18" charset="0"/>
                          </a:rPr>
                          <m:t>∗</m:t>
                        </m:r>
                        <m:r>
                          <a:rPr lang="en-US" altLang="zh-CN" i="1" dirty="0">
                            <a:latin typeface="Cambria Math" panose="02040503050406030204" pitchFamily="18" charset="0"/>
                          </a:rPr>
                          <m:t>𝑔</m:t>
                        </m:r>
                        <m:d>
                          <m:dPr>
                            <m:begChr m:val="["/>
                            <m:endChr m:val="]"/>
                            <m:ctrlPr>
                              <a:rPr lang="en-US" altLang="zh-CN" i="1" dirty="0">
                                <a:latin typeface="Cambria Math" panose="02040503050406030204" pitchFamily="18" charset="0"/>
                              </a:rPr>
                            </m:ctrlPr>
                          </m:dPr>
                          <m:e>
                            <m:r>
                              <a:rPr lang="en-US" altLang="zh-CN" i="1" dirty="0">
                                <a:latin typeface="Cambria Math" panose="02040503050406030204" pitchFamily="18" charset="0"/>
                              </a:rPr>
                              <m:t>𝑖</m:t>
                            </m:r>
                            <m:r>
                              <a:rPr lang="en-US" altLang="zh-CN" i="1" dirty="0">
                                <a:latin typeface="Cambria Math" panose="02040503050406030204" pitchFamily="18" charset="0"/>
                              </a:rPr>
                              <m:t>−</m:t>
                            </m:r>
                            <m:r>
                              <a:rPr lang="en-US" altLang="zh-CN" i="1" dirty="0">
                                <a:latin typeface="Cambria Math" panose="02040503050406030204" pitchFamily="18" charset="0"/>
                              </a:rPr>
                              <m:t>𝑗</m:t>
                            </m:r>
                          </m:e>
                        </m:d>
                      </m:e>
                    </m:nary>
                  </m:oMath>
                </a14:m>
                <a:r>
                  <a:rPr lang="zh-CN" altLang="en-US" dirty="0"/>
                  <a:t>，是卷积</a:t>
                </a:r>
                <a:endParaRPr lang="en-US" altLang="zh-CN" dirty="0"/>
              </a:p>
            </p:txBody>
          </p:sp>
        </mc:Choice>
        <mc:Fallback xmlns="">
          <p:sp>
            <p:nvSpPr>
              <p:cNvPr id="2" name="内容占位符 1">
                <a:extLst>
                  <a:ext uri="{FF2B5EF4-FFF2-40B4-BE49-F238E27FC236}">
                    <a16:creationId xmlns:a16="http://schemas.microsoft.com/office/drawing/2014/main" id="{F6A6BE82-DF6F-4431-BF82-6387F3573C86}"/>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3233531-7A2F-4EFB-90FE-FEFD2AADE5F8}"/>
              </a:ext>
            </a:extLst>
          </p:cNvPr>
          <p:cNvSpPr>
            <a:spLocks noGrp="1"/>
          </p:cNvSpPr>
          <p:nvPr>
            <p:ph type="ctrTitle"/>
          </p:nvPr>
        </p:nvSpPr>
        <p:spPr/>
        <p:txBody>
          <a:bodyPr/>
          <a:lstStyle/>
          <a:p>
            <a:r>
              <a:rPr lang="zh-CN" altLang="en-US" dirty="0"/>
              <a:t>多项式和卷积</a:t>
            </a:r>
          </a:p>
        </p:txBody>
      </p:sp>
      <p:sp>
        <p:nvSpPr>
          <p:cNvPr id="4" name="内容占位符 3">
            <a:extLst>
              <a:ext uri="{FF2B5EF4-FFF2-40B4-BE49-F238E27FC236}">
                <a16:creationId xmlns:a16="http://schemas.microsoft.com/office/drawing/2014/main" id="{1F6D58B9-F108-4D44-AA72-3FC8E540855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170807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ADAAEBD-D727-4A86-B327-B71626AA18F1}"/>
                  </a:ext>
                </a:extLst>
              </p:cNvPr>
              <p:cNvSpPr>
                <a:spLocks noGrp="1"/>
              </p:cNvSpPr>
              <p:nvPr>
                <p:ph idx="1"/>
              </p:nvPr>
            </p:nvSpPr>
            <p:spPr/>
            <p:txBody>
              <a:bodyPr/>
              <a:lstStyle/>
              <a:p>
                <a:r>
                  <a:rPr lang="zh-CN" altLang="en-US" dirty="0"/>
                  <a:t>如果无法理解生成函数的组合意义，不妨从递推、卷积的角度理解</a:t>
                </a:r>
                <a:endParaRPr lang="en-US" altLang="zh-CN" dirty="0"/>
              </a:p>
              <a:p>
                <a:endParaRPr lang="en-US" altLang="zh-CN" dirty="0"/>
              </a:p>
              <a:p>
                <a:r>
                  <a:rPr lang="en-US" altLang="zh-CN" dirty="0"/>
                  <a:t>1</a:t>
                </a:r>
                <a:r>
                  <a:rPr lang="zh-CN" altLang="en-US" dirty="0"/>
                  <a:t>克、</a:t>
                </a:r>
                <a:r>
                  <a:rPr lang="en-US" altLang="zh-CN" dirty="0"/>
                  <a:t>2</a:t>
                </a:r>
                <a:r>
                  <a:rPr lang="zh-CN" altLang="en-US" dirty="0"/>
                  <a:t>克、</a:t>
                </a:r>
                <a:r>
                  <a:rPr lang="en-US" altLang="zh-CN" dirty="0"/>
                  <a:t>3</a:t>
                </a:r>
                <a:r>
                  <a:rPr lang="zh-CN" altLang="en-US" dirty="0"/>
                  <a:t>克、</a:t>
                </a:r>
                <a:r>
                  <a:rPr lang="en-US" altLang="zh-CN" dirty="0"/>
                  <a:t>4</a:t>
                </a:r>
                <a:r>
                  <a:rPr lang="zh-CN" altLang="en-US" dirty="0"/>
                  <a:t>克的砝码各一个，可以称出多少种重量？每种重量有种方案？</a:t>
                </a:r>
                <a:endParaRPr lang="en-US" altLang="zh-CN" dirty="0"/>
              </a:p>
              <a:p>
                <a:r>
                  <a:rPr lang="en-US" altLang="zh-CN" dirty="0"/>
                  <a:t>f[</a:t>
                </a:r>
                <a:r>
                  <a:rPr lang="en-US" altLang="zh-CN" dirty="0" err="1"/>
                  <a:t>i</a:t>
                </a:r>
                <a:r>
                  <a:rPr lang="en-US" altLang="zh-CN" dirty="0"/>
                  <a:t>][j]</a:t>
                </a:r>
                <a:r>
                  <a:rPr lang="zh-CN" altLang="en-US" dirty="0"/>
                  <a:t>表示用前</a:t>
                </a:r>
                <a:r>
                  <a:rPr lang="en-US" altLang="zh-CN" dirty="0" err="1"/>
                  <a:t>i</a:t>
                </a:r>
                <a:r>
                  <a:rPr lang="zh-CN" altLang="en-US" dirty="0"/>
                  <a:t>种砝码凑出</a:t>
                </a:r>
                <a:r>
                  <a:rPr lang="en-US" altLang="zh-CN" dirty="0"/>
                  <a:t>j</a:t>
                </a:r>
                <a:r>
                  <a:rPr lang="zh-CN" altLang="en-US" dirty="0"/>
                  <a:t>克的方案数</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𝑗</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𝑘</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m:t>
                          </m:r>
                        </m:sup>
                        <m:e>
                          <m:r>
                            <a:rPr lang="en-US" altLang="zh-CN" b="0" i="1" smtClean="0">
                              <a:latin typeface="Cambria Math" panose="02040503050406030204" pitchFamily="18" charset="0"/>
                            </a:rPr>
                            <m:t>𝑎</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𝑘</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𝑗</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e>
                      </m:nary>
                    </m:oMath>
                  </m:oMathPara>
                </a14:m>
                <a:endParaRPr lang="en-US" altLang="zh-CN" dirty="0"/>
              </a:p>
              <a:p>
                <a:r>
                  <a:rPr lang="zh-CN" altLang="en-US" dirty="0"/>
                  <a:t>其中</a:t>
                </a:r>
                <a14:m>
                  <m:oMath xmlns:m="http://schemas.openxmlformats.org/officeDocument/2006/math">
                    <m:r>
                      <a:rPr lang="en-US" altLang="zh-CN" b="0" i="1" smtClean="0">
                        <a:latin typeface="Cambria Math" panose="02040503050406030204" pitchFamily="18" charset="0"/>
                      </a:rPr>
                      <m:t>𝑎</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𝑘</m:t>
                        </m:r>
                      </m:e>
                    </m:d>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eqArr>
                          <m:eqArrPr>
                            <m:ctrlPr>
                              <a:rPr lang="en-US" altLang="zh-CN" b="0" i="1" smtClean="0">
                                <a:latin typeface="Cambria Math" panose="02040503050406030204" pitchFamily="18" charset="0"/>
                              </a:rPr>
                            </m:ctrlPr>
                          </m:eqArrPr>
                          <m:e>
                            <m:r>
                              <a:rPr lang="en-US" altLang="zh-CN" b="0" i="1" smtClean="0">
                                <a:latin typeface="Cambria Math" panose="02040503050406030204" pitchFamily="18" charset="0"/>
                              </a:rPr>
                              <m:t>1,</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zh-CN" altLang="en-US" i="1">
                                <a:latin typeface="Cambria Math" panose="02040503050406030204" pitchFamily="18" charset="0"/>
                              </a:rPr>
                              <m:t>或</m:t>
                            </m:r>
                            <m:r>
                              <a:rPr lang="en-US" altLang="zh-CN" b="0" i="1" smtClean="0">
                                <a:latin typeface="Cambria Math" panose="02040503050406030204" pitchFamily="18" charset="0"/>
                              </a:rPr>
                              <m:t>𝑘</m:t>
                            </m:r>
                            <m:r>
                              <a:rPr lang="en-US" altLang="zh-CN" b="0" i="1" smtClean="0">
                                <a:latin typeface="Cambria Math" panose="02040503050406030204" pitchFamily="18" charset="0"/>
                              </a:rPr>
                              <m:t>=0</m:t>
                            </m:r>
                          </m:e>
                          <m:e>
                            <m:r>
                              <a:rPr lang="en-US" altLang="zh-CN" b="0" i="1" smtClean="0">
                                <a:latin typeface="Cambria Math" panose="02040503050406030204" pitchFamily="18" charset="0"/>
                              </a:rPr>
                              <m:t>0</m:t>
                            </m:r>
                          </m:e>
                        </m:eqArr>
                      </m:e>
                    </m:d>
                  </m:oMath>
                </a14:m>
                <a:endParaRPr lang="zh-CN" altLang="en-US" dirty="0"/>
              </a:p>
            </p:txBody>
          </p:sp>
        </mc:Choice>
        <mc:Fallback xmlns="">
          <p:sp>
            <p:nvSpPr>
              <p:cNvPr id="2" name="内容占位符 1">
                <a:extLst>
                  <a:ext uri="{FF2B5EF4-FFF2-40B4-BE49-F238E27FC236}">
                    <a16:creationId xmlns:a16="http://schemas.microsoft.com/office/drawing/2014/main" id="{6ADAAEBD-D727-4A86-B327-B71626AA18F1}"/>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DF66C61-0559-412B-9DAE-A3A8BF44319E}"/>
              </a:ext>
            </a:extLst>
          </p:cNvPr>
          <p:cNvSpPr>
            <a:spLocks noGrp="1"/>
          </p:cNvSpPr>
          <p:nvPr>
            <p:ph type="ctrTitle"/>
          </p:nvPr>
        </p:nvSpPr>
        <p:spPr/>
        <p:txBody>
          <a:bodyPr/>
          <a:lstStyle/>
          <a:p>
            <a:r>
              <a:rPr lang="zh-CN" altLang="en-US" dirty="0"/>
              <a:t>生成函数与递推</a:t>
            </a:r>
          </a:p>
        </p:txBody>
      </p:sp>
      <p:sp>
        <p:nvSpPr>
          <p:cNvPr id="4" name="内容占位符 3">
            <a:extLst>
              <a:ext uri="{FF2B5EF4-FFF2-40B4-BE49-F238E27FC236}">
                <a16:creationId xmlns:a16="http://schemas.microsoft.com/office/drawing/2014/main" id="{13B8FFB4-6426-416F-9295-20E52E84858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19563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77F61FF-26A0-4EEA-8FC8-D20A6CD5DBD0}"/>
                  </a:ext>
                </a:extLst>
              </p:cNvPr>
              <p:cNvSpPr>
                <a:spLocks noGrp="1"/>
              </p:cNvSpPr>
              <p:nvPr>
                <p:ph idx="1"/>
              </p:nvPr>
            </p:nvSpPr>
            <p:spPr/>
            <p:txBody>
              <a:bodyPr/>
              <a:lstStyle/>
              <a:p>
                <a14:m>
                  <m:oMath xmlns:m="http://schemas.openxmlformats.org/officeDocument/2006/math">
                    <m:r>
                      <a:rPr lang="en-US" altLang="zh-CN" sz="2400" i="1" smtClean="0">
                        <a:latin typeface="Cambria Math" panose="02040503050406030204" pitchFamily="18" charset="0"/>
                      </a:rPr>
                      <m:t>𝑓</m:t>
                    </m:r>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𝑖</m:t>
                        </m:r>
                      </m:e>
                    </m:d>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𝑗</m:t>
                        </m:r>
                      </m:e>
                    </m:d>
                    <m:r>
                      <a:rPr lang="en-US" altLang="zh-CN" sz="2400" i="1">
                        <a:latin typeface="Cambria Math" panose="02040503050406030204" pitchFamily="18" charset="0"/>
                      </a:rPr>
                      <m:t>=</m:t>
                    </m:r>
                    <m:nary>
                      <m:naryPr>
                        <m:chr m:val="∑"/>
                        <m:ctrlPr>
                          <a:rPr lang="en-US" altLang="zh-CN" sz="2400" i="1">
                            <a:latin typeface="Cambria Math" panose="02040503050406030204" pitchFamily="18" charset="0"/>
                          </a:rPr>
                        </m:ctrlPr>
                      </m:naryPr>
                      <m:sub>
                        <m:r>
                          <m:rPr>
                            <m:brk m:alnAt="23"/>
                          </m:rPr>
                          <a:rPr lang="en-US" altLang="zh-CN" sz="2400" i="1">
                            <a:latin typeface="Cambria Math" panose="02040503050406030204" pitchFamily="18" charset="0"/>
                          </a:rPr>
                          <m:t>𝑘</m:t>
                        </m:r>
                        <m:r>
                          <a:rPr lang="en-US" altLang="zh-CN" sz="2400" i="1">
                            <a:latin typeface="Cambria Math" panose="02040503050406030204" pitchFamily="18" charset="0"/>
                          </a:rPr>
                          <m:t>=0</m:t>
                        </m:r>
                      </m:sub>
                      <m:sup>
                        <m:r>
                          <a:rPr lang="en-US" altLang="zh-CN" sz="2400" b="0" i="1" smtClean="0">
                            <a:latin typeface="Cambria Math" panose="02040503050406030204" pitchFamily="18" charset="0"/>
                          </a:rPr>
                          <m:t>𝑗</m:t>
                        </m:r>
                      </m:sup>
                      <m:e>
                        <m:r>
                          <a:rPr lang="en-US" altLang="zh-CN" sz="2400" i="1">
                            <a:latin typeface="Cambria Math" panose="02040503050406030204" pitchFamily="18" charset="0"/>
                          </a:rPr>
                          <m:t>𝑎</m:t>
                        </m:r>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𝑖</m:t>
                            </m:r>
                          </m:e>
                        </m:d>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𝑘</m:t>
                            </m:r>
                          </m:e>
                        </m:d>
                        <m:r>
                          <a:rPr lang="en-US" altLang="zh-CN" sz="2400" i="1">
                            <a:latin typeface="Cambria Math" panose="02040503050406030204" pitchFamily="18" charset="0"/>
                          </a:rPr>
                          <m:t>∗</m:t>
                        </m:r>
                        <m:r>
                          <a:rPr lang="en-US" altLang="zh-CN" sz="2400" i="1">
                            <a:latin typeface="Cambria Math" panose="02040503050406030204" pitchFamily="18" charset="0"/>
                          </a:rPr>
                          <m:t>𝑓</m:t>
                        </m:r>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𝑖</m:t>
                            </m:r>
                            <m:r>
                              <a:rPr lang="en-US" altLang="zh-CN" sz="2400" i="1">
                                <a:latin typeface="Cambria Math" panose="02040503050406030204" pitchFamily="18" charset="0"/>
                              </a:rPr>
                              <m:t>−1</m:t>
                            </m:r>
                          </m:e>
                        </m:d>
                        <m:r>
                          <a:rPr lang="en-US" altLang="zh-CN" sz="2400" i="1">
                            <a:latin typeface="Cambria Math" panose="02040503050406030204" pitchFamily="18" charset="0"/>
                          </a:rPr>
                          <m:t>[</m:t>
                        </m:r>
                        <m:r>
                          <a:rPr lang="en-US" altLang="zh-CN" sz="2400" i="1">
                            <a:latin typeface="Cambria Math" panose="02040503050406030204" pitchFamily="18" charset="0"/>
                          </a:rPr>
                          <m:t>𝑗</m:t>
                        </m:r>
                        <m:r>
                          <a:rPr lang="en-US" altLang="zh-CN" sz="2400" i="1">
                            <a:latin typeface="Cambria Math" panose="02040503050406030204" pitchFamily="18" charset="0"/>
                          </a:rPr>
                          <m:t>−</m:t>
                        </m:r>
                        <m:r>
                          <a:rPr lang="en-US" altLang="zh-CN" sz="2400" i="1">
                            <a:latin typeface="Cambria Math" panose="02040503050406030204" pitchFamily="18" charset="0"/>
                          </a:rPr>
                          <m:t>𝑘</m:t>
                        </m:r>
                        <m:r>
                          <a:rPr lang="en-US" altLang="zh-CN" sz="2400" i="1">
                            <a:latin typeface="Cambria Math" panose="02040503050406030204" pitchFamily="18" charset="0"/>
                          </a:rPr>
                          <m:t>]</m:t>
                        </m:r>
                      </m:e>
                    </m:nary>
                  </m:oMath>
                </a14:m>
                <a:r>
                  <a:rPr lang="zh-CN" altLang="en-US" sz="2400" dirty="0"/>
                  <a:t>，其中</a:t>
                </a:r>
                <a14:m>
                  <m:oMath xmlns:m="http://schemas.openxmlformats.org/officeDocument/2006/math">
                    <m:r>
                      <a:rPr lang="en-US" altLang="zh-CN" sz="2400" i="1">
                        <a:latin typeface="Cambria Math" panose="02040503050406030204" pitchFamily="18" charset="0"/>
                      </a:rPr>
                      <m:t>𝑎</m:t>
                    </m:r>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𝑖</m:t>
                        </m:r>
                      </m:e>
                    </m:d>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𝑘</m:t>
                        </m:r>
                      </m:e>
                    </m:d>
                    <m:r>
                      <a:rPr lang="en-US" altLang="zh-CN" sz="2400" i="1">
                        <a:latin typeface="Cambria Math" panose="02040503050406030204" pitchFamily="18" charset="0"/>
                      </a:rPr>
                      <m:t>=</m:t>
                    </m:r>
                    <m:d>
                      <m:dPr>
                        <m:begChr m:val="{"/>
                        <m:endChr m:val=""/>
                        <m:ctrlPr>
                          <a:rPr lang="en-US" altLang="zh-CN" sz="2400" i="1">
                            <a:latin typeface="Cambria Math" panose="02040503050406030204" pitchFamily="18" charset="0"/>
                          </a:rPr>
                        </m:ctrlPr>
                      </m:dPr>
                      <m:e>
                        <m:eqArr>
                          <m:eqArrPr>
                            <m:ctrlPr>
                              <a:rPr lang="en-US" altLang="zh-CN" sz="2400" i="1">
                                <a:latin typeface="Cambria Math" panose="02040503050406030204" pitchFamily="18" charset="0"/>
                              </a:rPr>
                            </m:ctrlPr>
                          </m:eqArrPr>
                          <m:e>
                            <m:r>
                              <a:rPr lang="en-US" altLang="zh-CN" sz="2400" i="1">
                                <a:latin typeface="Cambria Math" panose="02040503050406030204" pitchFamily="18" charset="0"/>
                              </a:rPr>
                              <m:t>1,</m:t>
                            </m:r>
                            <m:r>
                              <a:rPr lang="en-US" altLang="zh-CN" sz="2400" i="1">
                                <a:latin typeface="Cambria Math" panose="02040503050406030204" pitchFamily="18" charset="0"/>
                              </a:rPr>
                              <m:t>𝑖</m:t>
                            </m:r>
                            <m:r>
                              <a:rPr lang="en-US" altLang="zh-CN" sz="2400" i="1">
                                <a:latin typeface="Cambria Math" panose="02040503050406030204" pitchFamily="18" charset="0"/>
                              </a:rPr>
                              <m:t>=</m:t>
                            </m:r>
                            <m:r>
                              <a:rPr lang="en-US" altLang="zh-CN" sz="2400" i="1">
                                <a:latin typeface="Cambria Math" panose="02040503050406030204" pitchFamily="18" charset="0"/>
                              </a:rPr>
                              <m:t>𝑘</m:t>
                            </m:r>
                            <m:r>
                              <a:rPr lang="zh-CN" altLang="en-US" sz="2400" i="1">
                                <a:latin typeface="Cambria Math" panose="02040503050406030204" pitchFamily="18" charset="0"/>
                              </a:rPr>
                              <m:t>或</m:t>
                            </m:r>
                            <m:r>
                              <a:rPr lang="en-US" altLang="zh-CN" sz="2400" i="1">
                                <a:latin typeface="Cambria Math" panose="02040503050406030204" pitchFamily="18" charset="0"/>
                              </a:rPr>
                              <m:t>𝑘</m:t>
                            </m:r>
                            <m:r>
                              <a:rPr lang="en-US" altLang="zh-CN" sz="2400" i="1">
                                <a:latin typeface="Cambria Math" panose="02040503050406030204" pitchFamily="18" charset="0"/>
                              </a:rPr>
                              <m:t>=0</m:t>
                            </m:r>
                          </m:e>
                          <m:e>
                            <m:r>
                              <a:rPr lang="en-US" altLang="zh-CN" sz="2400" i="1">
                                <a:latin typeface="Cambria Math" panose="02040503050406030204" pitchFamily="18" charset="0"/>
                              </a:rPr>
                              <m:t>0</m:t>
                            </m:r>
                          </m:e>
                        </m:eqArr>
                      </m:e>
                    </m:d>
                  </m:oMath>
                </a14:m>
                <a:endParaRPr lang="zh-CN" altLang="en-US" dirty="0"/>
              </a:p>
              <a:p>
                <a:endParaRPr lang="en-US" altLang="zh-CN" dirty="0"/>
              </a:p>
              <a:p>
                <a:r>
                  <a:rPr lang="zh-CN" altLang="en-US" dirty="0"/>
                  <a:t>从这里我们抛掉组合意义，只从卷积的角度进行运算</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−1]</m:t>
                      </m:r>
                    </m:oMath>
                  </m:oMathPara>
                </a14:m>
                <a:endParaRPr lang="en-US" altLang="zh-CN" dirty="0"/>
              </a:p>
              <a:p>
                <a:r>
                  <a:rPr lang="zh-CN" altLang="en-US" dirty="0"/>
                  <a:t>用生成函数来表达，即</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𝑖</m:t>
                        </m:r>
                      </m:sub>
                    </m:sSub>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Sub>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oMath>
                </a14:m>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𝐹</m:t>
                          </m:r>
                        </m:e>
                        <m:sub>
                          <m:r>
                            <a:rPr lang="en-US" altLang="zh-CN" b="0" i="1" smtClean="0">
                              <a:latin typeface="Cambria Math" panose="02040503050406030204" pitchFamily="18" charset="0"/>
                            </a:rPr>
                            <m:t>4</m:t>
                          </m:r>
                        </m:sub>
                      </m:sSub>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r>
                            <a:rPr lang="en-US" altLang="zh-CN" b="0" i="1" smtClean="0">
                              <a:latin typeface="Cambria Math" panose="02040503050406030204" pitchFamily="18" charset="0"/>
                            </a:rPr>
                            <m:t>𝑥</m:t>
                          </m:r>
                        </m:e>
                      </m:d>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e>
                      </m:d>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3</m:t>
                              </m:r>
                            </m:sup>
                          </m:sSup>
                        </m:e>
                      </m:d>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4</m:t>
                          </m:r>
                        </m:sup>
                      </m:sSup>
                      <m:r>
                        <a:rPr lang="en-US" altLang="zh-CN" b="0" i="1" smtClean="0">
                          <a:latin typeface="Cambria Math" panose="02040503050406030204" pitchFamily="18" charset="0"/>
                        </a:rPr>
                        <m:t>)</m:t>
                      </m:r>
                    </m:oMath>
                  </m:oMathPara>
                </a14:m>
                <a:endParaRPr lang="en-US" altLang="zh-CN" dirty="0"/>
              </a:p>
              <a:p>
                <a:r>
                  <a:rPr lang="zh-CN" altLang="en-US" dirty="0"/>
                  <a:t>将其展开，</a:t>
                </a:r>
                <a:r>
                  <a:rPr lang="en-US" altLang="zh-CN" dirty="0" err="1"/>
                  <a:t>i</a:t>
                </a:r>
                <a:r>
                  <a:rPr lang="zh-CN" altLang="en-US" dirty="0"/>
                  <a:t>次项系数即为凑出</a:t>
                </a:r>
                <a:r>
                  <a:rPr lang="en-US" altLang="zh-CN" dirty="0" err="1"/>
                  <a:t>i</a:t>
                </a:r>
                <a:r>
                  <a:rPr lang="zh-CN" altLang="en-US" dirty="0"/>
                  <a:t>克的方案</a:t>
                </a:r>
              </a:p>
            </p:txBody>
          </p:sp>
        </mc:Choice>
        <mc:Fallback xmlns="">
          <p:sp>
            <p:nvSpPr>
              <p:cNvPr id="2" name="内容占位符 1">
                <a:extLst>
                  <a:ext uri="{FF2B5EF4-FFF2-40B4-BE49-F238E27FC236}">
                    <a16:creationId xmlns:a16="http://schemas.microsoft.com/office/drawing/2014/main" id="{177F61FF-26A0-4EEA-8FC8-D20A6CD5DBD0}"/>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BEE0B6A-CEF3-43AF-946F-0167BA94C28A}"/>
              </a:ext>
            </a:extLst>
          </p:cNvPr>
          <p:cNvSpPr>
            <a:spLocks noGrp="1"/>
          </p:cNvSpPr>
          <p:nvPr>
            <p:ph type="ctrTitle"/>
          </p:nvPr>
        </p:nvSpPr>
        <p:spPr/>
        <p:txBody>
          <a:bodyPr/>
          <a:lstStyle/>
          <a:p>
            <a:r>
              <a:rPr lang="zh-CN" altLang="en-US" dirty="0"/>
              <a:t>生成函数与递推</a:t>
            </a:r>
          </a:p>
        </p:txBody>
      </p:sp>
      <p:sp>
        <p:nvSpPr>
          <p:cNvPr id="4" name="内容占位符 3">
            <a:extLst>
              <a:ext uri="{FF2B5EF4-FFF2-40B4-BE49-F238E27FC236}">
                <a16:creationId xmlns:a16="http://schemas.microsoft.com/office/drawing/2014/main" id="{DE3C4CE5-8C46-42F6-9D7F-7F473031FBF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21339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4002F2F-EA8F-48FB-8A9E-AC5389006D86}"/>
                  </a:ext>
                </a:extLst>
              </p:cNvPr>
              <p:cNvSpPr>
                <a:spLocks noGrp="1"/>
              </p:cNvSpPr>
              <p:nvPr>
                <p:ph idx="1"/>
              </p:nvPr>
            </p:nvSpPr>
            <p:spPr/>
            <p:txBody>
              <a:bodyPr/>
              <a:lstStyle/>
              <a:p>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sty m:val="p"/>
                            <m:brk m:alnAt="23"/>
                          </m:rPr>
                          <a:rPr lang="en-US" altLang="zh-CN" i="1">
                            <a:latin typeface="Cambria Math" panose="02040503050406030204" pitchFamily="18" charset="0"/>
                          </a:rPr>
                          <m:t>i</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m:t>
                        </m:r>
                      </m:sup>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𝑖</m:t>
                            </m:r>
                          </m:sup>
                        </m:sSup>
                      </m:e>
                    </m:nary>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1−</m:t>
                        </m:r>
                        <m:r>
                          <a:rPr lang="en-US" altLang="zh-CN" b="0" i="1" smtClean="0">
                            <a:latin typeface="Cambria Math" panose="02040503050406030204" pitchFamily="18" charset="0"/>
                          </a:rPr>
                          <m:t>𝑥</m:t>
                        </m:r>
                      </m:den>
                    </m:f>
                  </m:oMath>
                </a14:m>
                <a:r>
                  <a:rPr lang="zh-CN" altLang="en-US" dirty="0"/>
                  <a:t>（等比数列求和）</a:t>
                </a:r>
                <a:endParaRPr lang="en-US" altLang="zh-CN" dirty="0"/>
              </a:p>
              <a:p>
                <a14:m>
                  <m:oMath xmlns:m="http://schemas.openxmlformats.org/officeDocument/2006/math">
                    <m:r>
                      <a:rPr lang="en-US" altLang="zh-CN" b="0" i="1" smtClean="0">
                        <a:latin typeface="Cambria Math" panose="02040503050406030204" pitchFamily="18" charset="0"/>
                      </a:rPr>
                      <m:t>𝐺</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sty m:val="p"/>
                            <m:brk m:alnAt="23"/>
                          </m:rPr>
                          <a:rPr lang="en-US" altLang="zh-CN" i="1">
                            <a:latin typeface="Cambria Math" panose="02040503050406030204" pitchFamily="18" charset="0"/>
                          </a:rPr>
                          <m:t>i</m:t>
                        </m:r>
                        <m:r>
                          <a:rPr lang="en-US" altLang="zh-CN" i="1">
                            <a:latin typeface="Cambria Math" panose="02040503050406030204" pitchFamily="18" charset="0"/>
                          </a:rPr>
                          <m:t>=0</m:t>
                        </m:r>
                      </m:sub>
                      <m:sup>
                        <m:r>
                          <a:rPr lang="en-US" altLang="zh-CN" i="1">
                            <a:latin typeface="Cambria Math" panose="02040503050406030204" pitchFamily="18" charset="0"/>
                          </a:rPr>
                          <m:t>∞</m:t>
                        </m:r>
                      </m:sup>
                      <m:e>
                        <m:sSup>
                          <m:sSupPr>
                            <m:ctrlPr>
                              <a:rPr lang="en-US" altLang="zh-CN" i="1">
                                <a:latin typeface="Cambria Math" panose="02040503050406030204" pitchFamily="18" charset="0"/>
                              </a:rPr>
                            </m:ctrlPr>
                          </m:sSupPr>
                          <m:e>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i="1">
                                <a:latin typeface="Cambria Math" panose="02040503050406030204" pitchFamily="18" charset="0"/>
                              </a:rPr>
                              <m:t>𝑥</m:t>
                            </m:r>
                          </m:e>
                          <m:sup>
                            <m:r>
                              <a:rPr lang="en-US" altLang="zh-CN" i="1">
                                <a:latin typeface="Cambria Math" panose="02040503050406030204" pitchFamily="18" charset="0"/>
                              </a:rPr>
                              <m:t>𝑖</m:t>
                            </m:r>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𝐹</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e>
                    </m:nary>
                  </m:oMath>
                </a14:m>
                <a:r>
                  <a:rPr lang="zh-CN" altLang="en-US" dirty="0"/>
                  <a:t> （常用于用概率求期望）</a:t>
                </a:r>
                <a:endParaRPr lang="en-US" altLang="zh-CN" dirty="0"/>
              </a:p>
              <a:p>
                <a:r>
                  <a:rPr lang="zh-CN" altLang="en-US" dirty="0"/>
                  <a:t>多项式乘法↔卷积</a:t>
                </a:r>
                <a:endParaRPr lang="en-US" altLang="zh-CN" dirty="0"/>
              </a:p>
              <a:p>
                <a:endParaRPr lang="en-US" altLang="zh-CN" dirty="0"/>
              </a:p>
              <a:p>
                <a:r>
                  <a:rPr lang="zh-CN" altLang="en-US" dirty="0"/>
                  <a:t>一般流程：系数表示→封闭形式→乱搞→使用泰勒展开或者多项式算法或差值算法或其他方法还原为系数形式</a:t>
                </a:r>
              </a:p>
            </p:txBody>
          </p:sp>
        </mc:Choice>
        <mc:Fallback xmlns="">
          <p:sp>
            <p:nvSpPr>
              <p:cNvPr id="2" name="内容占位符 1">
                <a:extLst>
                  <a:ext uri="{FF2B5EF4-FFF2-40B4-BE49-F238E27FC236}">
                    <a16:creationId xmlns:a16="http://schemas.microsoft.com/office/drawing/2014/main" id="{64002F2F-EA8F-48FB-8A9E-AC5389006D86}"/>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81376AA-4387-479F-8F84-ABF3CE0D6A10}"/>
              </a:ext>
            </a:extLst>
          </p:cNvPr>
          <p:cNvSpPr>
            <a:spLocks noGrp="1"/>
          </p:cNvSpPr>
          <p:nvPr>
            <p:ph type="ctrTitle"/>
          </p:nvPr>
        </p:nvSpPr>
        <p:spPr/>
        <p:txBody>
          <a:bodyPr/>
          <a:lstStyle/>
          <a:p>
            <a:r>
              <a:rPr lang="zh-CN" altLang="en-US" dirty="0"/>
              <a:t>生成函数的应用</a:t>
            </a:r>
          </a:p>
        </p:txBody>
      </p:sp>
      <p:sp>
        <p:nvSpPr>
          <p:cNvPr id="4" name="内容占位符 3">
            <a:extLst>
              <a:ext uri="{FF2B5EF4-FFF2-40B4-BE49-F238E27FC236}">
                <a16:creationId xmlns:a16="http://schemas.microsoft.com/office/drawing/2014/main" id="{1465A1FF-6C2A-442B-9567-A735C20C759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03374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5DCB7C7-DB41-4F87-83EC-FC66CF602F9E}"/>
                  </a:ext>
                </a:extLst>
              </p:cNvPr>
              <p:cNvSpPr>
                <a:spLocks noGrp="1"/>
              </p:cNvSpPr>
              <p:nvPr>
                <p:ph idx="1"/>
              </p:nvPr>
            </p:nvSpPr>
            <p:spPr/>
            <p:txBody>
              <a:bodyPr/>
              <a:lstStyle/>
              <a:p>
                <a:r>
                  <a:rPr lang="zh-CN" altLang="en-US" dirty="0"/>
                  <a:t>根据二项式定理：</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r>
                              <a:rPr lang="en-US" altLang="zh-CN" b="0" i="1" smtClean="0">
                                <a:latin typeface="Cambria Math" panose="02040503050406030204" pitchFamily="18" charset="0"/>
                              </a:rPr>
                              <m:t>+1</m:t>
                            </m:r>
                          </m:e>
                        </m:d>
                      </m:e>
                      <m:sup>
                        <m:r>
                          <a:rPr lang="en-US" altLang="zh-CN" b="0" i="1" smtClean="0">
                            <a:latin typeface="Cambria Math" panose="02040503050406030204" pitchFamily="18" charset="0"/>
                          </a:rPr>
                          <m:t>𝑛</m:t>
                        </m:r>
                      </m:sup>
                    </m:sSup>
                    <m:r>
                      <a:rPr lang="en-US" altLang="zh-CN" b="0" i="1" smtClean="0">
                        <a:latin typeface="Cambria Math" panose="02040503050406030204" pitchFamily="18" charset="0"/>
                      </a:rPr>
                      <m:t>=</m:t>
                    </m:r>
                    <m:nary>
                      <m:naryPr>
                        <m:chr m:val="∑"/>
                        <m:ctrlPr>
                          <a:rPr lang="zh-CN" altLang="en-US"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𝑛</m:t>
                            </m:r>
                          </m:sub>
                          <m:sup>
                            <m:r>
                              <a:rPr lang="en-US" altLang="zh-CN" i="1">
                                <a:latin typeface="Cambria Math" panose="02040503050406030204" pitchFamily="18" charset="0"/>
                              </a:rPr>
                              <m:t>𝑖</m:t>
                            </m:r>
                          </m:sup>
                        </m:sSub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𝑖</m:t>
                            </m:r>
                          </m:sup>
                        </m:sSup>
                      </m:e>
                    </m:nary>
                  </m:oMath>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𝐹</m:t>
                      </m:r>
                      <m:r>
                        <a:rPr lang="en-US" altLang="zh-CN" b="0" i="1" smtClean="0">
                          <a:latin typeface="Cambria Math" panose="02040503050406030204" pitchFamily="18" charset="0"/>
                        </a:rPr>
                        <m:t>′</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𝑛</m:t>
                              </m:r>
                            </m:sub>
                            <m:sup>
                              <m:r>
                                <a:rPr lang="en-US" altLang="zh-CN" i="1">
                                  <a:latin typeface="Cambria Math" panose="02040503050406030204" pitchFamily="18" charset="0"/>
                                </a:rPr>
                                <m:t>𝑖</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𝑖</m:t>
                              </m:r>
                              <m:r>
                                <a:rPr lang="en-US" altLang="zh-CN" b="0" i="1" smtClean="0">
                                  <a:latin typeface="Cambria Math" panose="02040503050406030204" pitchFamily="18" charset="0"/>
                                </a:rPr>
                                <m:t>−1</m:t>
                              </m:r>
                            </m:sup>
                          </m:sSup>
                        </m:e>
                      </m:nary>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b="0" i="1" smtClean="0">
                              <a:latin typeface="Cambria Math" panose="02040503050406030204" pitchFamily="18" charset="0"/>
                            </a:rPr>
                            <m:t>𝑛</m:t>
                          </m:r>
                          <m:r>
                            <a:rPr lang="en-US" altLang="zh-CN" b="0" i="1" smtClean="0">
                              <a:latin typeface="Cambria Math" panose="02040503050406030204" pitchFamily="18" charset="0"/>
                            </a:rPr>
                            <m:t>∗</m:t>
                          </m:r>
                          <m:d>
                            <m:dPr>
                              <m:ctrlPr>
                                <a:rPr lang="en-US" altLang="zh-CN" i="1">
                                  <a:latin typeface="Cambria Math" panose="02040503050406030204" pitchFamily="18" charset="0"/>
                                </a:rPr>
                              </m:ctrlPr>
                            </m:dPr>
                            <m:e>
                              <m:r>
                                <a:rPr lang="en-US" altLang="zh-CN" i="1">
                                  <a:latin typeface="Cambria Math" panose="02040503050406030204" pitchFamily="18" charset="0"/>
                                </a:rPr>
                                <m:t>𝑥</m:t>
                              </m:r>
                              <m:r>
                                <a:rPr lang="en-US" altLang="zh-CN" i="1">
                                  <a:latin typeface="Cambria Math" panose="02040503050406030204" pitchFamily="18" charset="0"/>
                                </a:rPr>
                                <m:t>+1</m:t>
                              </m:r>
                            </m:e>
                          </m:d>
                        </m:e>
                        <m:sup>
                          <m:r>
                            <a:rPr lang="en-US" altLang="zh-CN" i="1">
                              <a:latin typeface="Cambria Math" panose="02040503050406030204" pitchFamily="18" charset="0"/>
                            </a:rPr>
                            <m:t>𝑛</m:t>
                          </m:r>
                          <m:r>
                            <a:rPr lang="en-US" altLang="zh-CN" b="0" i="1" smtClean="0">
                              <a:latin typeface="Cambria Math" panose="02040503050406030204" pitchFamily="18" charset="0"/>
                            </a:rPr>
                            <m:t>−1</m:t>
                          </m:r>
                        </m:sup>
                      </m:sSup>
                    </m:oMath>
                  </m:oMathPara>
                </a14:m>
                <a:endParaRPr lang="en-US" altLang="zh-CN" dirty="0"/>
              </a:p>
              <a:p>
                <a:r>
                  <a:rPr lang="zh-CN" altLang="en-US" dirty="0"/>
                  <a:t>带入</a:t>
                </a:r>
                <a:r>
                  <a:rPr lang="en-US" altLang="zh-CN" dirty="0"/>
                  <a:t>x=1, </a:t>
                </a:r>
                <a14:m>
                  <m:oMath xmlns:m="http://schemas.openxmlformats.org/officeDocument/2006/math">
                    <m:r>
                      <a:rPr lang="en-US" altLang="zh-CN" i="1">
                        <a:latin typeface="Cambria Math" panose="02040503050406030204" pitchFamily="18" charset="0"/>
                      </a:rPr>
                      <m:t>𝐹</m:t>
                    </m:r>
                    <m:r>
                      <a:rPr lang="en-US" altLang="zh-CN" i="1">
                        <a:latin typeface="Cambria Math" panose="02040503050406030204" pitchFamily="18" charset="0"/>
                      </a:rPr>
                      <m:t>′</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1</m:t>
                        </m:r>
                      </m:e>
                    </m:d>
                    <m:r>
                      <a:rPr lang="en-US" altLang="zh-CN" i="1">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𝑛</m:t>
                            </m:r>
                          </m:sub>
                          <m:sup>
                            <m:r>
                              <a:rPr lang="en-US" altLang="zh-CN" i="1">
                                <a:latin typeface="Cambria Math" panose="02040503050406030204" pitchFamily="18" charset="0"/>
                              </a:rPr>
                              <m:t>𝑖</m:t>
                            </m:r>
                          </m:sup>
                        </m:sSubSup>
                        <m:r>
                          <a:rPr lang="en-US" altLang="zh-CN" i="1">
                            <a:latin typeface="Cambria Math" panose="02040503050406030204" pitchFamily="18" charset="0"/>
                          </a:rPr>
                          <m:t>∗</m:t>
                        </m:r>
                        <m:r>
                          <a:rPr lang="en-US" altLang="zh-CN" i="1">
                            <a:latin typeface="Cambria Math" panose="02040503050406030204" pitchFamily="18" charset="0"/>
                          </a:rPr>
                          <m:t>𝑖</m:t>
                        </m:r>
                      </m:e>
                    </m:nary>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𝑛</m:t>
                        </m:r>
                        <m:r>
                          <a:rPr lang="en-US" altLang="zh-CN" b="0" i="1" smtClean="0">
                            <a:latin typeface="Cambria Math" panose="02040503050406030204" pitchFamily="18" charset="0"/>
                          </a:rPr>
                          <m:t>∗2</m:t>
                        </m:r>
                      </m:e>
                      <m:sup>
                        <m:r>
                          <a:rPr lang="en-US" altLang="zh-CN" i="1">
                            <a:latin typeface="Cambria Math" panose="02040503050406030204" pitchFamily="18" charset="0"/>
                          </a:rPr>
                          <m:t>𝑛</m:t>
                        </m:r>
                        <m:r>
                          <a:rPr lang="en-US" altLang="zh-CN" i="1">
                            <a:latin typeface="Cambria Math" panose="02040503050406030204" pitchFamily="18" charset="0"/>
                          </a:rPr>
                          <m:t>−1</m:t>
                        </m:r>
                      </m:sup>
                    </m:sSup>
                  </m:oMath>
                </a14:m>
                <a:endParaRPr lang="zh-CN" altLang="en-US" dirty="0"/>
              </a:p>
              <a:p>
                <a:endParaRPr lang="zh-CN" altLang="en-US" dirty="0"/>
              </a:p>
            </p:txBody>
          </p:sp>
        </mc:Choice>
        <mc:Fallback xmlns="">
          <p:sp>
            <p:nvSpPr>
              <p:cNvPr id="2" name="内容占位符 1">
                <a:extLst>
                  <a:ext uri="{FF2B5EF4-FFF2-40B4-BE49-F238E27FC236}">
                    <a16:creationId xmlns:a16="http://schemas.microsoft.com/office/drawing/2014/main" id="{65DCB7C7-DB41-4F87-83EC-FC66CF602F9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AA87103A-6219-4520-9E85-F826B2F0F200}"/>
                  </a:ext>
                </a:extLst>
              </p:cNvPr>
              <p:cNvSpPr>
                <a:spLocks noGrp="1"/>
              </p:cNvSpPr>
              <p:nvPr>
                <p:ph type="ctrTitle"/>
              </p:nvPr>
            </p:nvSpPr>
            <p:spPr>
              <a:xfrm>
                <a:off x="838200" y="908831"/>
                <a:ext cx="9144000" cy="946804"/>
              </a:xfrm>
            </p:spPr>
            <p:txBody>
              <a:bodyPr>
                <a:normAutofit fontScale="90000"/>
              </a:bodyPr>
              <a:lstStyle/>
              <a:p>
                <a:pPr/>
                <a14:m>
                  <m:oMathPara xmlns:m="http://schemas.openxmlformats.org/officeDocument/2006/math">
                    <m:oMathParaPr>
                      <m:jc m:val="left"/>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sup>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𝐶</m:t>
                              </m:r>
                            </m:e>
                            <m:sub>
                              <m:r>
                                <a:rPr lang="en-US" altLang="zh-CN" i="1">
                                  <a:latin typeface="Cambria Math" panose="02040503050406030204" pitchFamily="18" charset="0"/>
                                </a:rPr>
                                <m:t>𝑛</m:t>
                              </m:r>
                            </m:sub>
                            <m:sup>
                              <m:r>
                                <a:rPr lang="en-US" altLang="zh-CN" i="1">
                                  <a:latin typeface="Cambria Math" panose="02040503050406030204" pitchFamily="18" charset="0"/>
                                </a:rPr>
                                <m:t>𝑖</m:t>
                              </m:r>
                            </m:sup>
                          </m:sSubSup>
                          <m:r>
                            <a:rPr lang="en-US" altLang="zh-CN" i="1">
                              <a:latin typeface="Cambria Math" panose="02040503050406030204" pitchFamily="18" charset="0"/>
                            </a:rPr>
                            <m:t>∗</m:t>
                          </m:r>
                          <m:r>
                            <m:rPr>
                              <m:sty m:val="p"/>
                            </m:rPr>
                            <a:rPr lang="en-US" altLang="zh-CN" i="1">
                              <a:latin typeface="Cambria Math" panose="02040503050406030204" pitchFamily="18" charset="0"/>
                            </a:rPr>
                            <m:t>n</m:t>
                          </m:r>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𝑛</m:t>
                              </m:r>
                              <m:r>
                                <a:rPr lang="en-US" altLang="zh-CN" b="0" i="1" smtClean="0">
                                  <a:latin typeface="Cambria Math" panose="02040503050406030204" pitchFamily="18" charset="0"/>
                                </a:rPr>
                                <m:t>−1</m:t>
                              </m:r>
                            </m:sup>
                          </m:sSup>
                        </m:e>
                      </m:nary>
                    </m:oMath>
                  </m:oMathPara>
                </a14:m>
                <a:endParaRPr lang="zh-CN" altLang="en-US" dirty="0"/>
              </a:p>
            </p:txBody>
          </p:sp>
        </mc:Choice>
        <mc:Fallback xmlns="">
          <p:sp>
            <p:nvSpPr>
              <p:cNvPr id="3" name="标题 2">
                <a:extLst>
                  <a:ext uri="{FF2B5EF4-FFF2-40B4-BE49-F238E27FC236}">
                    <a16:creationId xmlns:a16="http://schemas.microsoft.com/office/drawing/2014/main" id="{AA87103A-6219-4520-9E85-F826B2F0F200}"/>
                  </a:ext>
                </a:extLst>
              </p:cNvPr>
              <p:cNvSpPr>
                <a:spLocks noGrp="1" noRot="1" noChangeAspect="1" noMove="1" noResize="1" noEditPoints="1" noAdjustHandles="1" noChangeArrowheads="1" noChangeShapeType="1" noTextEdit="1"/>
              </p:cNvSpPr>
              <p:nvPr>
                <p:ph type="ctrTitle"/>
              </p:nvPr>
            </p:nvSpPr>
            <p:spPr>
              <a:xfrm>
                <a:off x="838200" y="908831"/>
                <a:ext cx="9144000" cy="946804"/>
              </a:xfrm>
              <a:blipFill>
                <a:blip r:embed="rId3"/>
                <a:stretch>
                  <a:fillRect t="-18065" b="-18065"/>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1D18BA30-C95F-40EC-91BE-591D1D4556E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011094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EEEA3C0-D40B-47FF-8D46-E870606E3A52}"/>
                  </a:ext>
                </a:extLst>
              </p:cNvPr>
              <p:cNvSpPr>
                <a:spLocks noGrp="1"/>
              </p:cNvSpPr>
              <p:nvPr>
                <p:ph idx="1"/>
              </p:nvPr>
            </p:nvSpPr>
            <p:spPr/>
            <p:txBody>
              <a:bodyPr/>
              <a:lstStyle/>
              <a:p>
                <a:r>
                  <a:rPr lang="en-US" altLang="zh-CN" b="0" dirty="0"/>
                  <a:t> </a:t>
                </a:r>
                <a14:m>
                  <m:oMath xmlns:m="http://schemas.openxmlformats.org/officeDocument/2006/math">
                    <m:r>
                      <a:rPr lang="en-US" altLang="zh-CN" b="0" i="1" smtClean="0">
                        <a:latin typeface="Cambria Math" panose="02040503050406030204" pitchFamily="18" charset="0"/>
                      </a:rPr>
                      <m:t>𝑓𝑖𝑏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𝑓𝑖𝑏</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−2]</m:t>
                    </m:r>
                  </m:oMath>
                </a14:m>
                <a:endParaRPr lang="en-US" altLang="zh-CN" dirty="0"/>
              </a:p>
              <a:p>
                <a14:m>
                  <m:oMath xmlns:m="http://schemas.openxmlformats.org/officeDocument/2006/math">
                    <m:r>
                      <a:rPr lang="en-US" altLang="zh-CN" b="0" i="1" smtClean="0">
                        <a:latin typeface="Cambria Math" panose="02040503050406030204" pitchFamily="18" charset="0"/>
                      </a:rPr>
                      <m:t>𝑓𝑖𝑏</m:t>
                    </m:r>
                    <m:r>
                      <a:rPr lang="zh-CN" altLang="en-US" i="1">
                        <a:latin typeface="Cambria Math" panose="02040503050406030204" pitchFamily="18" charset="0"/>
                      </a:rPr>
                      <m:t>可以</m:t>
                    </m:r>
                  </m:oMath>
                </a14:m>
                <a:r>
                  <a:rPr lang="zh-CN" altLang="en-US" dirty="0"/>
                  <a:t>看做是</a:t>
                </a:r>
                <a14:m>
                  <m:oMath xmlns:m="http://schemas.openxmlformats.org/officeDocument/2006/math">
                    <m:r>
                      <a:rPr lang="en-US" altLang="zh-CN" b="0" i="1" smtClean="0">
                        <a:latin typeface="Cambria Math" panose="02040503050406030204" pitchFamily="18" charset="0"/>
                      </a:rPr>
                      <m:t>𝑓𝑖𝑏</m:t>
                    </m:r>
                    <m:r>
                      <a:rPr lang="zh-CN" altLang="en-US" i="1">
                        <a:latin typeface="Cambria Math" panose="02040503050406030204" pitchFamily="18" charset="0"/>
                      </a:rPr>
                      <m:t>和</m:t>
                    </m:r>
                  </m:oMath>
                </a14:m>
                <a:r>
                  <a:rPr lang="zh-CN" altLang="en-US" dirty="0"/>
                  <a:t>另一个数列</a:t>
                </a:r>
                <a14:m>
                  <m:oMath xmlns:m="http://schemas.openxmlformats.org/officeDocument/2006/math">
                    <m:r>
                      <a:rPr lang="en-US" altLang="zh-CN" b="0" i="1" smtClean="0">
                        <a:latin typeface="Cambria Math" panose="02040503050406030204" pitchFamily="18" charset="0"/>
                      </a:rPr>
                      <m:t>𝑎</m:t>
                    </m:r>
                    <m:r>
                      <a:rPr lang="zh-CN" altLang="en-US" i="1">
                        <a:latin typeface="Cambria Math" panose="02040503050406030204" pitchFamily="18" charset="0"/>
                      </a:rPr>
                      <m:t>的</m:t>
                    </m:r>
                  </m:oMath>
                </a14:m>
                <a:r>
                  <a:rPr lang="zh-CN" altLang="en-US" dirty="0"/>
                  <a:t>卷积</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𝑓𝑖𝑏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𝑎</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0</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𝑎</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r>
                            <a:rPr lang="en-US" altLang="zh-CN" b="0" i="1" smtClean="0">
                              <a:latin typeface="Cambria Math" panose="02040503050406030204" pitchFamily="18" charset="0"/>
                            </a:rPr>
                            <m:t>−2</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𝑎</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e>
                      </m:d>
                      <m:r>
                        <a:rPr lang="en-US" altLang="zh-CN" b="0" i="1" smtClean="0">
                          <a:latin typeface="Cambria Math" panose="02040503050406030204" pitchFamily="18" charset="0"/>
                        </a:rPr>
                        <m:t>+…</m:t>
                      </m:r>
                    </m:oMath>
                  </m:oMathPara>
                </a14:m>
                <a:endParaRPr lang="en-US" altLang="zh-CN" b="0" dirty="0"/>
              </a:p>
              <a:p>
                <a:r>
                  <a:rPr lang="zh-CN" altLang="en-US" dirty="0"/>
                  <a:t>其中</a:t>
                </a:r>
                <a14:m>
                  <m:oMath xmlns:m="http://schemas.openxmlformats.org/officeDocument/2006/math">
                    <m:r>
                      <a:rPr lang="en-US" altLang="zh-CN" b="0" i="1" smtClean="0">
                        <a:latin typeface="Cambria Math" panose="02040503050406030204" pitchFamily="18" charset="0"/>
                      </a:rPr>
                      <m:t>𝑎</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𝑎</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2</m:t>
                        </m:r>
                      </m:e>
                    </m:d>
                    <m:r>
                      <a:rPr lang="en-US" altLang="zh-CN" b="0" i="1" smtClean="0">
                        <a:latin typeface="Cambria Math" panose="02040503050406030204" pitchFamily="18" charset="0"/>
                      </a:rPr>
                      <m:t>=1,</m:t>
                    </m:r>
                    <m:r>
                      <a:rPr lang="zh-CN" altLang="en-US" i="1">
                        <a:latin typeface="Cambria Math" panose="02040503050406030204" pitchFamily="18" charset="0"/>
                      </a:rPr>
                      <m:t>其余</m:t>
                    </m:r>
                    <m:r>
                      <m:rPr>
                        <m:sty m:val="p"/>
                      </m:rPr>
                      <a:rPr lang="en-US" altLang="zh-CN" b="0" i="0" smtClean="0">
                        <a:latin typeface="Cambria Math" panose="02040503050406030204" pitchFamily="18" charset="0"/>
                      </a:rPr>
                      <m:t>a</m:t>
                    </m:r>
                    <m:d>
                      <m:dPr>
                        <m:begChr m:val="["/>
                        <m:endChr m:val="]"/>
                        <m:ctrlPr>
                          <a:rPr lang="en-US" altLang="zh-CN" b="0" i="1" smtClean="0">
                            <a:latin typeface="Cambria Math" panose="02040503050406030204" pitchFamily="18" charset="0"/>
                          </a:rPr>
                        </m:ctrlPr>
                      </m:dPr>
                      <m:e>
                        <m:r>
                          <m:rPr>
                            <m:sty m:val="p"/>
                          </m:rPr>
                          <a:rPr lang="en-US" altLang="zh-CN" b="0" i="0" smtClean="0">
                            <a:latin typeface="Cambria Math" panose="02040503050406030204" pitchFamily="18" charset="0"/>
                          </a:rPr>
                          <m:t>i</m:t>
                        </m:r>
                      </m:e>
                    </m:d>
                    <m:r>
                      <a:rPr lang="en-US" altLang="zh-CN" b="0" i="0" smtClean="0">
                        <a:latin typeface="Cambria Math" panose="02040503050406030204" pitchFamily="18" charset="0"/>
                      </a:rPr>
                      <m:t>=0</m:t>
                    </m:r>
                  </m:oMath>
                </a14:m>
                <a:endParaRPr lang="en-US" altLang="zh-CN" dirty="0"/>
              </a:p>
              <a:p>
                <a:r>
                  <a:rPr lang="zh-CN" altLang="en-US" dirty="0"/>
                  <a:t>设斐波那契数列的生成函数为</a:t>
                </a:r>
                <a14:m>
                  <m:oMath xmlns:m="http://schemas.openxmlformats.org/officeDocument/2006/math">
                    <m:r>
                      <a:rPr lang="en-US" altLang="zh-CN" b="0" i="1" smtClean="0">
                        <a:latin typeface="Cambria Math" panose="02040503050406030204" pitchFamily="18" charset="0"/>
                      </a:rPr>
                      <m:t>𝐹</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en-US" altLang="zh-CN" dirty="0"/>
                  <a:t>a</a:t>
                </a:r>
                <a:r>
                  <a:rPr lang="zh-CN" altLang="en-US" dirty="0"/>
                  <a:t>的生成函数数列为</a:t>
                </a:r>
                <a14:m>
                  <m:oMath xmlns:m="http://schemas.openxmlformats.org/officeDocument/2006/math">
                    <m:r>
                      <a:rPr lang="en-US" altLang="zh-CN" b="0" i="1" smtClean="0">
                        <a:latin typeface="Cambria Math" panose="02040503050406030204" pitchFamily="18" charset="0"/>
                      </a:rPr>
                      <m:t>𝐴</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oMath>
                </a14:m>
                <a:r>
                  <a:rPr lang="zh-CN" altLang="en-US" dirty="0"/>
                  <a:t>，那么</a:t>
                </a:r>
                <a14:m>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𝐴</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solidFill>
                          <a:srgbClr val="FFC000"/>
                        </a:solidFill>
                        <a:latin typeface="Cambria Math" panose="02040503050406030204" pitchFamily="18" charset="0"/>
                      </a:rPr>
                      <m:t>+</m:t>
                    </m:r>
                    <m:r>
                      <a:rPr lang="en-US" altLang="zh-CN" b="0" i="1" smtClean="0">
                        <a:solidFill>
                          <a:srgbClr val="FFC000"/>
                        </a:solidFill>
                        <a:latin typeface="Cambria Math" panose="02040503050406030204" pitchFamily="18" charset="0"/>
                      </a:rPr>
                      <m:t>𝑥</m:t>
                    </m:r>
                  </m:oMath>
                </a14:m>
                <a:endParaRPr lang="zh-CN" altLang="en-US" dirty="0"/>
              </a:p>
            </p:txBody>
          </p:sp>
        </mc:Choice>
        <mc:Fallback xmlns="">
          <p:sp>
            <p:nvSpPr>
              <p:cNvPr id="2" name="内容占位符 1">
                <a:extLst>
                  <a:ext uri="{FF2B5EF4-FFF2-40B4-BE49-F238E27FC236}">
                    <a16:creationId xmlns:a16="http://schemas.microsoft.com/office/drawing/2014/main" id="{AEEEA3C0-D40B-47FF-8D46-E870606E3A52}"/>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AAF9754-52DA-49AF-B77E-3ED85DE2A3E4}"/>
              </a:ext>
            </a:extLst>
          </p:cNvPr>
          <p:cNvSpPr>
            <a:spLocks noGrp="1"/>
          </p:cNvSpPr>
          <p:nvPr>
            <p:ph type="ctrTitle"/>
          </p:nvPr>
        </p:nvSpPr>
        <p:spPr/>
        <p:txBody>
          <a:bodyPr/>
          <a:lstStyle/>
          <a:p>
            <a:r>
              <a:rPr lang="zh-CN" altLang="en-US" dirty="0"/>
              <a:t>生成函数求斐波那契数列通项公式</a:t>
            </a:r>
          </a:p>
        </p:txBody>
      </p:sp>
      <p:sp>
        <p:nvSpPr>
          <p:cNvPr id="4" name="内容占位符 3">
            <a:extLst>
              <a:ext uri="{FF2B5EF4-FFF2-40B4-BE49-F238E27FC236}">
                <a16:creationId xmlns:a16="http://schemas.microsoft.com/office/drawing/2014/main" id="{91729FA8-0848-4B6F-8C4E-E5CF051BBC4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202948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C6D0BEE-F8D6-45CF-9837-30C3325D312C}"/>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r>
                        <a:rPr lang="en-US" altLang="zh-CN" i="1" smtClean="0">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r>
                        <a:rPr lang="en-US" altLang="zh-CN" i="1">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r>
                        <a:rPr lang="en-US" altLang="zh-CN" i="1">
                          <a:latin typeface="Cambria Math" panose="02040503050406030204" pitchFamily="18" charset="0"/>
                        </a:rPr>
                        <m:t>𝐴</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solidFill>
                            <a:srgbClr val="FFC000"/>
                          </a:solidFill>
                          <a:latin typeface="Cambria Math" panose="02040503050406030204" pitchFamily="18" charset="0"/>
                        </a:rPr>
                        <m:t>+</m:t>
                      </m:r>
                      <m:r>
                        <a:rPr lang="en-US" altLang="zh-CN" i="1">
                          <a:solidFill>
                            <a:srgbClr val="FFC000"/>
                          </a:solidFill>
                          <a:latin typeface="Cambria Math" panose="02040503050406030204" pitchFamily="18" charset="0"/>
                        </a:rPr>
                        <m:t>𝑥</m:t>
                      </m:r>
                      <m:r>
                        <a:rPr lang="en-US" altLang="zh-CN" i="1" smtClean="0">
                          <a:solidFill>
                            <a:schemeClr val="bg1"/>
                          </a:solidFill>
                          <a:latin typeface="Cambria Math" panose="02040503050406030204" pitchFamily="18" charset="0"/>
                        </a:rPr>
                        <m:t>→</m:t>
                      </m:r>
                      <m:d>
                        <m:dPr>
                          <m:ctrlPr>
                            <a:rPr lang="en-US" altLang="zh-CN" b="0" i="1" smtClean="0">
                              <a:solidFill>
                                <a:schemeClr val="bg1"/>
                              </a:solidFill>
                              <a:latin typeface="Cambria Math" panose="02040503050406030204" pitchFamily="18" charset="0"/>
                            </a:rPr>
                          </m:ctrlPr>
                        </m:dPr>
                        <m:e>
                          <m:r>
                            <a:rPr lang="en-US" altLang="zh-CN" b="0" i="1" smtClean="0">
                              <a:solidFill>
                                <a:schemeClr val="bg1"/>
                              </a:solidFill>
                              <a:latin typeface="Cambria Math" panose="02040503050406030204" pitchFamily="18" charset="0"/>
                            </a:rPr>
                            <m:t>1−</m:t>
                          </m:r>
                          <m:r>
                            <a:rPr lang="en-US" altLang="zh-CN" b="0" i="1" smtClean="0">
                              <a:solidFill>
                                <a:schemeClr val="bg1"/>
                              </a:solidFill>
                              <a:latin typeface="Cambria Math" panose="02040503050406030204" pitchFamily="18" charset="0"/>
                            </a:rPr>
                            <m:t>𝐴</m:t>
                          </m:r>
                          <m:d>
                            <m:dPr>
                              <m:ctrlPr>
                                <a:rPr lang="en-US" altLang="zh-CN" b="0" i="1" smtClean="0">
                                  <a:solidFill>
                                    <a:schemeClr val="bg1"/>
                                  </a:solidFill>
                                  <a:latin typeface="Cambria Math" panose="02040503050406030204" pitchFamily="18" charset="0"/>
                                </a:rPr>
                              </m:ctrlPr>
                            </m:dPr>
                            <m:e>
                              <m:r>
                                <a:rPr lang="en-US" altLang="zh-CN" b="0" i="1" smtClean="0">
                                  <a:solidFill>
                                    <a:schemeClr val="bg1"/>
                                  </a:solidFill>
                                  <a:latin typeface="Cambria Math" panose="02040503050406030204" pitchFamily="18" charset="0"/>
                                </a:rPr>
                                <m:t>𝑥</m:t>
                              </m:r>
                            </m:e>
                          </m:d>
                        </m:e>
                      </m:d>
                      <m:r>
                        <a:rPr lang="en-US" altLang="zh-CN" b="0" i="1" smtClean="0">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𝐹</m:t>
                      </m:r>
                      <m:d>
                        <m:dPr>
                          <m:ctrlPr>
                            <a:rPr lang="en-US" altLang="zh-CN" b="0" i="1" smtClean="0">
                              <a:solidFill>
                                <a:schemeClr val="bg1"/>
                              </a:solidFill>
                              <a:latin typeface="Cambria Math" panose="02040503050406030204" pitchFamily="18" charset="0"/>
                            </a:rPr>
                          </m:ctrlPr>
                        </m:dPr>
                        <m:e>
                          <m:r>
                            <a:rPr lang="en-US" altLang="zh-CN" b="0" i="1" smtClean="0">
                              <a:solidFill>
                                <a:schemeClr val="bg1"/>
                              </a:solidFill>
                              <a:latin typeface="Cambria Math" panose="02040503050406030204" pitchFamily="18" charset="0"/>
                            </a:rPr>
                            <m:t>𝑥</m:t>
                          </m:r>
                        </m:e>
                      </m:d>
                      <m:r>
                        <a:rPr lang="en-US" altLang="zh-CN" b="0" i="1" smtClean="0">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𝑥</m:t>
                      </m:r>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𝑥</m:t>
                          </m:r>
                        </m:num>
                        <m:den>
                          <m:r>
                            <a:rPr lang="en-US" altLang="zh-CN" b="0" i="1" smtClean="0">
                              <a:latin typeface="Cambria Math" panose="02040503050406030204" pitchFamily="18" charset="0"/>
                            </a:rPr>
                            <m:t>1−</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den>
                      </m:f>
                    </m:oMath>
                  </m:oMathPara>
                </a14:m>
                <a:endParaRPr lang="en-US" altLang="zh-CN" dirty="0"/>
              </a:p>
              <a:p>
                <a:r>
                  <a:rPr lang="zh-CN" altLang="en-US" dirty="0"/>
                  <a:t>得到了</a:t>
                </a:r>
                <a14:m>
                  <m:oMath xmlns:m="http://schemas.openxmlformats.org/officeDocument/2006/math">
                    <m:r>
                      <a:rPr lang="en-US" altLang="zh-CN" b="0" i="1" smtClean="0">
                        <a:latin typeface="Cambria Math" panose="02040503050406030204" pitchFamily="18" charset="0"/>
                      </a:rPr>
                      <m:t>𝐹</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zh-CN" altLang="en-US" i="1">
                        <a:latin typeface="Cambria Math" panose="02040503050406030204" pitchFamily="18" charset="0"/>
                      </a:rPr>
                      <m:t>的</m:t>
                    </m:r>
                  </m:oMath>
                </a14:m>
                <a:r>
                  <a:rPr lang="zh-CN" altLang="en-US" dirty="0"/>
                  <a:t>封闭形式，下面尝试还原为系数表示</a:t>
                </a:r>
                <a:endParaRPr lang="en-US" altLang="zh-CN" dirty="0"/>
              </a:p>
              <a:p>
                <a14:m>
                  <m:oMath xmlns:m="http://schemas.openxmlformats.org/officeDocument/2006/math">
                    <m:r>
                      <a:rPr lang="en-US" altLang="zh-CN" i="1">
                        <a:latin typeface="Cambria Math" panose="02040503050406030204" pitchFamily="18" charset="0"/>
                      </a:rPr>
                      <m:t>1−</m:t>
                    </m:r>
                    <m:r>
                      <a:rPr lang="en-US" altLang="zh-CN" i="1">
                        <a:latin typeface="Cambria Math" panose="02040503050406030204" pitchFamily="18" charset="0"/>
                      </a:rPr>
                      <m:t>𝑥</m:t>
                    </m:r>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oMath>
                </a14:m>
                <a:r>
                  <a:rPr lang="zh-CN" altLang="en-US" dirty="0"/>
                  <a:t>似乎可以因式分解为</a:t>
                </a:r>
                <a14:m>
                  <m:oMath xmlns:m="http://schemas.openxmlformats.org/officeDocument/2006/math">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5</m:t>
                                </m:r>
                              </m:e>
                            </m:rad>
                          </m:num>
                          <m:den>
                            <m:r>
                              <a:rPr lang="en-US" altLang="zh-CN" b="0" i="1" smtClean="0">
                                <a:latin typeface="Cambria Math" panose="02040503050406030204" pitchFamily="18" charset="0"/>
                              </a:rPr>
                              <m:t>2</m:t>
                            </m:r>
                          </m:den>
                        </m:f>
                        <m:r>
                          <a:rPr lang="en-US" altLang="zh-CN" b="0" i="1" smtClean="0">
                            <a:latin typeface="Cambria Math" panose="02040503050406030204" pitchFamily="18" charset="0"/>
                          </a:rPr>
                          <m:t>𝑥</m:t>
                        </m:r>
                        <m:r>
                          <a:rPr lang="en-US" altLang="zh-CN" b="0" i="1" smtClean="0">
                            <a:latin typeface="Cambria Math" panose="02040503050406030204" pitchFamily="18" charset="0"/>
                          </a:rPr>
                          <m:t> </m:t>
                        </m:r>
                      </m:e>
                    </m:d>
                    <m:d>
                      <m:dPr>
                        <m:ctrlPr>
                          <a:rPr lang="en-US" altLang="zh-CN" i="1">
                            <a:latin typeface="Cambria Math" panose="02040503050406030204" pitchFamily="18" charset="0"/>
                          </a:rPr>
                        </m:ctrlPr>
                      </m:dPr>
                      <m:e>
                        <m:r>
                          <a:rPr lang="en-US" altLang="zh-CN" i="1">
                            <a:latin typeface="Cambria Math" panose="02040503050406030204" pitchFamily="18" charset="0"/>
                          </a:rPr>
                          <m:t>1−</m:t>
                        </m:r>
                        <m:f>
                          <m:fPr>
                            <m:ctrlPr>
                              <a:rPr lang="en-US" altLang="zh-CN" i="1">
                                <a:latin typeface="Cambria Math" panose="02040503050406030204" pitchFamily="18" charset="0"/>
                              </a:rPr>
                            </m:ctrlPr>
                          </m:fPr>
                          <m:num>
                            <m:r>
                              <a:rPr lang="en-US" altLang="zh-CN" i="1">
                                <a:latin typeface="Cambria Math" panose="02040503050406030204" pitchFamily="18" charset="0"/>
                              </a:rPr>
                              <m:t>1</m:t>
                            </m:r>
                            <m:r>
                              <a:rPr lang="en-US" altLang="zh-CN" b="0" i="1" smtClean="0">
                                <a:latin typeface="Cambria Math" panose="02040503050406030204" pitchFamily="18" charset="0"/>
                              </a:rPr>
                              <m:t>+</m:t>
                            </m:r>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5</m:t>
                                </m:r>
                              </m:e>
                            </m:rad>
                          </m:num>
                          <m:den>
                            <m:r>
                              <a:rPr lang="en-US" altLang="zh-CN" i="1">
                                <a:latin typeface="Cambria Math" panose="02040503050406030204" pitchFamily="18" charset="0"/>
                              </a:rPr>
                              <m:t>2</m:t>
                            </m:r>
                          </m:den>
                        </m:f>
                        <m:r>
                          <a:rPr lang="en-US" altLang="zh-CN" i="1">
                            <a:latin typeface="Cambria Math" panose="02040503050406030204" pitchFamily="18" charset="0"/>
                          </a:rPr>
                          <m:t>𝑥</m:t>
                        </m:r>
                        <m:r>
                          <a:rPr lang="en-US" altLang="zh-CN" i="1">
                            <a:latin typeface="Cambria Math" panose="02040503050406030204" pitchFamily="18" charset="0"/>
                          </a:rPr>
                          <m:t> </m:t>
                        </m:r>
                      </m:e>
                    </m:d>
                  </m:oMath>
                </a14:m>
                <a:endParaRPr lang="en-US" altLang="zh-CN"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𝑥</m:t>
                          </m:r>
                        </m:num>
                        <m:den>
                          <m:d>
                            <m:dPr>
                              <m:ctrlPr>
                                <a:rPr lang="en-US" altLang="zh-CN" i="1">
                                  <a:latin typeface="Cambria Math" panose="02040503050406030204" pitchFamily="18" charset="0"/>
                                </a:rPr>
                              </m:ctrlPr>
                            </m:dPr>
                            <m:e>
                              <m:r>
                                <a:rPr lang="en-US" altLang="zh-CN" i="1">
                                  <a:latin typeface="Cambria Math" panose="02040503050406030204" pitchFamily="18" charset="0"/>
                                </a:rPr>
                                <m:t>1−</m:t>
                              </m:r>
                              <m:f>
                                <m:fPr>
                                  <m:ctrlPr>
                                    <a:rPr lang="en-US" altLang="zh-CN" i="1">
                                      <a:latin typeface="Cambria Math" panose="02040503050406030204" pitchFamily="18" charset="0"/>
                                    </a:rPr>
                                  </m:ctrlPr>
                                </m:fPr>
                                <m:num>
                                  <m:r>
                                    <a:rPr lang="en-US" altLang="zh-CN" i="1">
                                      <a:latin typeface="Cambria Math" panose="02040503050406030204" pitchFamily="18" charset="0"/>
                                    </a:rPr>
                                    <m:t>1−</m:t>
                                  </m:r>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5</m:t>
                                      </m:r>
                                    </m:e>
                                  </m:rad>
                                </m:num>
                                <m:den>
                                  <m:r>
                                    <a:rPr lang="en-US" altLang="zh-CN" i="1">
                                      <a:latin typeface="Cambria Math" panose="02040503050406030204" pitchFamily="18" charset="0"/>
                                    </a:rPr>
                                    <m:t>2</m:t>
                                  </m:r>
                                </m:den>
                              </m:f>
                              <m:r>
                                <a:rPr lang="en-US" altLang="zh-CN" i="1">
                                  <a:latin typeface="Cambria Math" panose="02040503050406030204" pitchFamily="18" charset="0"/>
                                </a:rPr>
                                <m:t>𝑥</m:t>
                              </m:r>
                              <m:r>
                                <a:rPr lang="en-US" altLang="zh-CN" i="1">
                                  <a:latin typeface="Cambria Math" panose="02040503050406030204" pitchFamily="18" charset="0"/>
                                </a:rPr>
                                <m:t> </m:t>
                              </m:r>
                            </m:e>
                          </m:d>
                          <m:d>
                            <m:dPr>
                              <m:ctrlPr>
                                <a:rPr lang="en-US" altLang="zh-CN" i="1">
                                  <a:latin typeface="Cambria Math" panose="02040503050406030204" pitchFamily="18" charset="0"/>
                                </a:rPr>
                              </m:ctrlPr>
                            </m:dPr>
                            <m:e>
                              <m:r>
                                <a:rPr lang="en-US" altLang="zh-CN" i="1">
                                  <a:latin typeface="Cambria Math" panose="02040503050406030204" pitchFamily="18" charset="0"/>
                                </a:rPr>
                                <m:t>1−</m:t>
                              </m:r>
                              <m:f>
                                <m:fPr>
                                  <m:ctrlPr>
                                    <a:rPr lang="en-US" altLang="zh-CN" i="1">
                                      <a:latin typeface="Cambria Math" panose="02040503050406030204" pitchFamily="18" charset="0"/>
                                    </a:rPr>
                                  </m:ctrlPr>
                                </m:fPr>
                                <m:num>
                                  <m:r>
                                    <a:rPr lang="en-US" altLang="zh-CN" i="1">
                                      <a:latin typeface="Cambria Math" panose="02040503050406030204" pitchFamily="18" charset="0"/>
                                    </a:rPr>
                                    <m:t>1+</m:t>
                                  </m:r>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5</m:t>
                                      </m:r>
                                    </m:e>
                                  </m:rad>
                                </m:num>
                                <m:den>
                                  <m:r>
                                    <a:rPr lang="en-US" altLang="zh-CN" i="1">
                                      <a:latin typeface="Cambria Math" panose="02040503050406030204" pitchFamily="18" charset="0"/>
                                    </a:rPr>
                                    <m:t>2</m:t>
                                  </m:r>
                                </m:den>
                              </m:f>
                              <m:r>
                                <a:rPr lang="en-US" altLang="zh-CN" i="1">
                                  <a:latin typeface="Cambria Math" panose="02040503050406030204" pitchFamily="18" charset="0"/>
                                </a:rPr>
                                <m:t>𝑥</m:t>
                              </m:r>
                              <m:r>
                                <a:rPr lang="en-US" altLang="zh-CN" i="1">
                                  <a:latin typeface="Cambria Math" panose="02040503050406030204" pitchFamily="18" charset="0"/>
                                </a:rPr>
                                <m:t> </m:t>
                              </m:r>
                            </m:e>
                          </m:d>
                        </m:den>
                      </m:f>
                    </m:oMath>
                  </m:oMathPara>
                </a14:m>
                <a:endParaRPr lang="en-US" altLang="zh-CN" dirty="0"/>
              </a:p>
            </p:txBody>
          </p:sp>
        </mc:Choice>
        <mc:Fallback xmlns="">
          <p:sp>
            <p:nvSpPr>
              <p:cNvPr id="2" name="内容占位符 1">
                <a:extLst>
                  <a:ext uri="{FF2B5EF4-FFF2-40B4-BE49-F238E27FC236}">
                    <a16:creationId xmlns:a16="http://schemas.microsoft.com/office/drawing/2014/main" id="{4C6D0BEE-F8D6-45CF-9837-30C3325D312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720B963-C897-4C0D-BD47-33B80249AC12}"/>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1B49F0DC-95E2-45B1-9D8B-906827EB237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66725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DB5A0AF-4DFF-4282-87CE-4BE8545F21DA}"/>
                  </a:ext>
                </a:extLst>
              </p:cNvPr>
              <p:cNvSpPr>
                <a:spLocks noGrp="1"/>
              </p:cNvSpPr>
              <p:nvPr>
                <p:ph idx="1"/>
              </p:nvPr>
            </p:nvSpPr>
            <p:spPr/>
            <p:txBody>
              <a:bodyPr>
                <a:normAutofit/>
              </a:bodyPr>
              <a:lstStyle/>
              <a:p>
                <a:r>
                  <a:rPr lang="zh-CN" altLang="en-US" dirty="0"/>
                  <a:t>得到了</a:t>
                </a:r>
                <a14:m>
                  <m:oMath xmlns:m="http://schemas.openxmlformats.org/officeDocument/2006/math">
                    <m:r>
                      <a:rPr lang="en-US" altLang="zh-CN" i="1">
                        <a:latin typeface="Cambria Math" panose="02040503050406030204" pitchFamily="18" charset="0"/>
                      </a:rPr>
                      <m:t>𝐹</m:t>
                    </m:r>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r>
                      <a:rPr lang="zh-CN" altLang="en-US" i="1">
                        <a:latin typeface="Cambria Math" panose="02040503050406030204" pitchFamily="18" charset="0"/>
                      </a:rPr>
                      <m:t>的</m:t>
                    </m:r>
                  </m:oMath>
                </a14:m>
                <a:r>
                  <a:rPr lang="zh-CN" altLang="en-US" dirty="0"/>
                  <a:t>封闭形式，尝试还原为系数表示</a:t>
                </a:r>
                <a:endParaRPr lang="en-US" altLang="zh-CN" dirty="0"/>
              </a:p>
              <a:p>
                <a14:m>
                  <m:oMath xmlns:m="http://schemas.openxmlformats.org/officeDocument/2006/math">
                    <m:r>
                      <a:rPr lang="en-US" altLang="zh-CN" i="1">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𝑥</m:t>
                        </m:r>
                      </m:num>
                      <m:den>
                        <m:d>
                          <m:dPr>
                            <m:ctrlPr>
                              <a:rPr lang="en-US" altLang="zh-CN" i="1">
                                <a:latin typeface="Cambria Math" panose="02040503050406030204" pitchFamily="18" charset="0"/>
                              </a:rPr>
                            </m:ctrlPr>
                          </m:dPr>
                          <m:e>
                            <m:r>
                              <a:rPr lang="en-US" altLang="zh-CN" i="1">
                                <a:latin typeface="Cambria Math" panose="02040503050406030204" pitchFamily="18" charset="0"/>
                              </a:rPr>
                              <m:t>1−</m:t>
                            </m:r>
                            <m:f>
                              <m:fPr>
                                <m:ctrlPr>
                                  <a:rPr lang="en-US" altLang="zh-CN" i="1">
                                    <a:latin typeface="Cambria Math" panose="02040503050406030204" pitchFamily="18" charset="0"/>
                                  </a:rPr>
                                </m:ctrlPr>
                              </m:fPr>
                              <m:num>
                                <m:r>
                                  <a:rPr lang="en-US" altLang="zh-CN" i="1">
                                    <a:latin typeface="Cambria Math" panose="02040503050406030204" pitchFamily="18" charset="0"/>
                                  </a:rPr>
                                  <m:t>1−</m:t>
                                </m:r>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5</m:t>
                                    </m:r>
                                  </m:e>
                                </m:rad>
                              </m:num>
                              <m:den>
                                <m:r>
                                  <a:rPr lang="en-US" altLang="zh-CN" i="1">
                                    <a:latin typeface="Cambria Math" panose="02040503050406030204" pitchFamily="18" charset="0"/>
                                  </a:rPr>
                                  <m:t>2</m:t>
                                </m:r>
                              </m:den>
                            </m:f>
                            <m:r>
                              <a:rPr lang="en-US" altLang="zh-CN" i="1">
                                <a:latin typeface="Cambria Math" panose="02040503050406030204" pitchFamily="18" charset="0"/>
                              </a:rPr>
                              <m:t>𝑥</m:t>
                            </m:r>
                            <m:r>
                              <a:rPr lang="en-US" altLang="zh-CN" i="1">
                                <a:latin typeface="Cambria Math" panose="02040503050406030204" pitchFamily="18" charset="0"/>
                              </a:rPr>
                              <m:t> </m:t>
                            </m:r>
                          </m:e>
                        </m:d>
                        <m:d>
                          <m:dPr>
                            <m:ctrlPr>
                              <a:rPr lang="en-US" altLang="zh-CN" i="1">
                                <a:latin typeface="Cambria Math" panose="02040503050406030204" pitchFamily="18" charset="0"/>
                              </a:rPr>
                            </m:ctrlPr>
                          </m:dPr>
                          <m:e>
                            <m:r>
                              <a:rPr lang="en-US" altLang="zh-CN" i="1">
                                <a:latin typeface="Cambria Math" panose="02040503050406030204" pitchFamily="18" charset="0"/>
                              </a:rPr>
                              <m:t>1−</m:t>
                            </m:r>
                            <m:f>
                              <m:fPr>
                                <m:ctrlPr>
                                  <a:rPr lang="en-US" altLang="zh-CN" i="1">
                                    <a:latin typeface="Cambria Math" panose="02040503050406030204" pitchFamily="18" charset="0"/>
                                  </a:rPr>
                                </m:ctrlPr>
                              </m:fPr>
                              <m:num>
                                <m:r>
                                  <a:rPr lang="en-US" altLang="zh-CN" i="1">
                                    <a:latin typeface="Cambria Math" panose="02040503050406030204" pitchFamily="18" charset="0"/>
                                  </a:rPr>
                                  <m:t>1+</m:t>
                                </m:r>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5</m:t>
                                    </m:r>
                                  </m:e>
                                </m:rad>
                              </m:num>
                              <m:den>
                                <m:r>
                                  <a:rPr lang="en-US" altLang="zh-CN" i="1">
                                    <a:latin typeface="Cambria Math" panose="02040503050406030204" pitchFamily="18" charset="0"/>
                                  </a:rPr>
                                  <m:t>2</m:t>
                                </m:r>
                              </m:den>
                            </m:f>
                            <m:r>
                              <a:rPr lang="en-US" altLang="zh-CN" i="1">
                                <a:latin typeface="Cambria Math" panose="02040503050406030204" pitchFamily="18" charset="0"/>
                              </a:rPr>
                              <m:t>𝑥</m:t>
                            </m:r>
                            <m:r>
                              <a:rPr lang="en-US" altLang="zh-CN" i="1">
                                <a:latin typeface="Cambria Math" panose="02040503050406030204" pitchFamily="18" charset="0"/>
                              </a:rPr>
                              <m:t> </m:t>
                            </m:r>
                          </m:e>
                        </m:d>
                      </m:den>
                    </m:f>
                  </m:oMath>
                </a14:m>
                <a:r>
                  <a:rPr lang="zh-CN" altLang="en-US" dirty="0"/>
                  <a:t>可以裂项</a:t>
                </a:r>
                <a:endParaRPr lang="en-US" altLang="zh-CN" dirty="0"/>
              </a:p>
              <a:p>
                <a:r>
                  <a:rPr lang="en-US" altLang="zh-CN" dirty="0"/>
                  <a:t> </a:t>
                </a:r>
                <a14:m>
                  <m:oMath xmlns:m="http://schemas.openxmlformats.org/officeDocument/2006/math">
                    <m:r>
                      <a:rPr lang="en-US" altLang="zh-CN" i="1">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5</m:t>
                            </m:r>
                          </m:e>
                        </m:rad>
                      </m:den>
                    </m:f>
                    <m:r>
                      <a:rPr lang="en-US" altLang="zh-CN" i="1">
                        <a:latin typeface="Cambria Math" panose="02040503050406030204" pitchFamily="18" charset="0"/>
                      </a:rPr>
                      <m:t>∗</m:t>
                    </m:r>
                    <m:f>
                      <m:fPr>
                        <m:ctrlPr>
                          <a:rPr lang="en-US" altLang="zh-CN" i="1" smtClean="0">
                            <a:solidFill>
                              <a:srgbClr val="FF9933"/>
                            </a:solidFill>
                            <a:latin typeface="Cambria Math" panose="02040503050406030204" pitchFamily="18" charset="0"/>
                          </a:rPr>
                        </m:ctrlPr>
                      </m:fPr>
                      <m:num>
                        <m:r>
                          <a:rPr lang="en-US" altLang="zh-CN" i="1">
                            <a:solidFill>
                              <a:srgbClr val="FF9933"/>
                            </a:solidFill>
                            <a:latin typeface="Cambria Math" panose="02040503050406030204" pitchFamily="18" charset="0"/>
                          </a:rPr>
                          <m:t>1</m:t>
                        </m:r>
                      </m:num>
                      <m:den>
                        <m:r>
                          <a:rPr lang="en-US" altLang="zh-CN" i="1">
                            <a:solidFill>
                              <a:srgbClr val="FF9933"/>
                            </a:solidFill>
                            <a:latin typeface="Cambria Math" panose="02040503050406030204" pitchFamily="18" charset="0"/>
                          </a:rPr>
                          <m:t>1−</m:t>
                        </m:r>
                        <m:f>
                          <m:fPr>
                            <m:ctrlPr>
                              <a:rPr lang="en-US" altLang="zh-CN" i="1">
                                <a:solidFill>
                                  <a:srgbClr val="FF9933"/>
                                </a:solidFill>
                                <a:latin typeface="Cambria Math" panose="02040503050406030204" pitchFamily="18" charset="0"/>
                              </a:rPr>
                            </m:ctrlPr>
                          </m:fPr>
                          <m:num>
                            <m:r>
                              <a:rPr lang="en-US" altLang="zh-CN" i="1">
                                <a:solidFill>
                                  <a:srgbClr val="FF9933"/>
                                </a:solidFill>
                                <a:latin typeface="Cambria Math" panose="02040503050406030204" pitchFamily="18" charset="0"/>
                              </a:rPr>
                              <m:t>1</m:t>
                            </m:r>
                            <m:r>
                              <a:rPr lang="en-US" altLang="zh-CN" b="0" i="1" smtClean="0">
                                <a:solidFill>
                                  <a:srgbClr val="FF9933"/>
                                </a:solidFill>
                                <a:latin typeface="Cambria Math" panose="02040503050406030204" pitchFamily="18" charset="0"/>
                              </a:rPr>
                              <m:t>+</m:t>
                            </m:r>
                            <m:rad>
                              <m:radPr>
                                <m:degHide m:val="on"/>
                                <m:ctrlPr>
                                  <a:rPr lang="en-US" altLang="zh-CN" i="1">
                                    <a:solidFill>
                                      <a:srgbClr val="FF9933"/>
                                    </a:solidFill>
                                    <a:latin typeface="Cambria Math" panose="02040503050406030204" pitchFamily="18" charset="0"/>
                                  </a:rPr>
                                </m:ctrlPr>
                              </m:radPr>
                              <m:deg/>
                              <m:e>
                                <m:r>
                                  <a:rPr lang="en-US" altLang="zh-CN" i="1">
                                    <a:solidFill>
                                      <a:srgbClr val="FF9933"/>
                                    </a:solidFill>
                                    <a:latin typeface="Cambria Math" panose="02040503050406030204" pitchFamily="18" charset="0"/>
                                  </a:rPr>
                                  <m:t>5</m:t>
                                </m:r>
                              </m:e>
                            </m:rad>
                          </m:num>
                          <m:den>
                            <m:r>
                              <a:rPr lang="en-US" altLang="zh-CN" i="1">
                                <a:solidFill>
                                  <a:srgbClr val="FF9933"/>
                                </a:solidFill>
                                <a:latin typeface="Cambria Math" panose="02040503050406030204" pitchFamily="18" charset="0"/>
                              </a:rPr>
                              <m:t>2</m:t>
                            </m:r>
                          </m:den>
                        </m:f>
                        <m:r>
                          <a:rPr lang="en-US" altLang="zh-CN" i="1">
                            <a:solidFill>
                              <a:srgbClr val="FF9933"/>
                            </a:solidFill>
                            <a:latin typeface="Cambria Math" panose="02040503050406030204" pitchFamily="18" charset="0"/>
                          </a:rPr>
                          <m:t>𝑥</m:t>
                        </m:r>
                      </m:den>
                    </m:f>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5</m:t>
                            </m:r>
                          </m:e>
                        </m:rad>
                      </m:den>
                    </m:f>
                    <m:r>
                      <a:rPr lang="en-US" altLang="zh-CN" b="0" i="1" smtClean="0">
                        <a:latin typeface="Cambria Math" panose="02040503050406030204" pitchFamily="18" charset="0"/>
                      </a:rPr>
                      <m:t>∗</m:t>
                    </m:r>
                    <m:f>
                      <m:fPr>
                        <m:ctrlPr>
                          <a:rPr lang="en-US" altLang="zh-CN" b="0" i="1" smtClean="0">
                            <a:solidFill>
                              <a:srgbClr val="FF9933"/>
                            </a:solidFill>
                            <a:latin typeface="Cambria Math" panose="02040503050406030204" pitchFamily="18" charset="0"/>
                          </a:rPr>
                        </m:ctrlPr>
                      </m:fPr>
                      <m:num>
                        <m:r>
                          <a:rPr lang="en-US" altLang="zh-CN" b="0" i="1" smtClean="0">
                            <a:solidFill>
                              <a:srgbClr val="FF9933"/>
                            </a:solidFill>
                            <a:latin typeface="Cambria Math" panose="02040503050406030204" pitchFamily="18" charset="0"/>
                          </a:rPr>
                          <m:t>1</m:t>
                        </m:r>
                      </m:num>
                      <m:den>
                        <m:r>
                          <a:rPr lang="en-US" altLang="zh-CN" i="1">
                            <a:solidFill>
                              <a:srgbClr val="FF9933"/>
                            </a:solidFill>
                            <a:latin typeface="Cambria Math" panose="02040503050406030204" pitchFamily="18" charset="0"/>
                          </a:rPr>
                          <m:t>1−</m:t>
                        </m:r>
                        <m:f>
                          <m:fPr>
                            <m:ctrlPr>
                              <a:rPr lang="en-US" altLang="zh-CN" i="1">
                                <a:solidFill>
                                  <a:srgbClr val="FF9933"/>
                                </a:solidFill>
                                <a:latin typeface="Cambria Math" panose="02040503050406030204" pitchFamily="18" charset="0"/>
                              </a:rPr>
                            </m:ctrlPr>
                          </m:fPr>
                          <m:num>
                            <m:r>
                              <a:rPr lang="en-US" altLang="zh-CN" i="1">
                                <a:solidFill>
                                  <a:srgbClr val="FF9933"/>
                                </a:solidFill>
                                <a:latin typeface="Cambria Math" panose="02040503050406030204" pitchFamily="18" charset="0"/>
                              </a:rPr>
                              <m:t>1−</m:t>
                            </m:r>
                            <m:rad>
                              <m:radPr>
                                <m:degHide m:val="on"/>
                                <m:ctrlPr>
                                  <a:rPr lang="en-US" altLang="zh-CN" i="1">
                                    <a:solidFill>
                                      <a:srgbClr val="FF9933"/>
                                    </a:solidFill>
                                    <a:latin typeface="Cambria Math" panose="02040503050406030204" pitchFamily="18" charset="0"/>
                                  </a:rPr>
                                </m:ctrlPr>
                              </m:radPr>
                              <m:deg/>
                              <m:e>
                                <m:r>
                                  <a:rPr lang="en-US" altLang="zh-CN" i="1">
                                    <a:solidFill>
                                      <a:srgbClr val="FF9933"/>
                                    </a:solidFill>
                                    <a:latin typeface="Cambria Math" panose="02040503050406030204" pitchFamily="18" charset="0"/>
                                  </a:rPr>
                                  <m:t>5</m:t>
                                </m:r>
                              </m:e>
                            </m:rad>
                          </m:num>
                          <m:den>
                            <m:r>
                              <a:rPr lang="en-US" altLang="zh-CN" i="1">
                                <a:solidFill>
                                  <a:srgbClr val="FF9933"/>
                                </a:solidFill>
                                <a:latin typeface="Cambria Math" panose="02040503050406030204" pitchFamily="18" charset="0"/>
                              </a:rPr>
                              <m:t>2</m:t>
                            </m:r>
                          </m:den>
                        </m:f>
                        <m:r>
                          <a:rPr lang="en-US" altLang="zh-CN" i="1">
                            <a:solidFill>
                              <a:srgbClr val="FF9933"/>
                            </a:solidFill>
                            <a:latin typeface="Cambria Math" panose="02040503050406030204" pitchFamily="18" charset="0"/>
                          </a:rPr>
                          <m:t>𝑥</m:t>
                        </m:r>
                      </m:den>
                    </m:f>
                  </m:oMath>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5</m:t>
                              </m:r>
                            </m:e>
                          </m:rad>
                        </m:den>
                      </m:f>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sty m:val="p"/>
                              <m:brk m:alnAt="23"/>
                            </m:rPr>
                            <a:rPr lang="en-US" altLang="zh-CN" i="1">
                              <a:latin typeface="Cambria Math" panose="02040503050406030204" pitchFamily="18" charset="0"/>
                            </a:rPr>
                            <m:t>i</m:t>
                          </m:r>
                          <m:r>
                            <a:rPr lang="en-US" altLang="zh-CN" i="1">
                              <a:latin typeface="Cambria Math" panose="02040503050406030204" pitchFamily="18" charset="0"/>
                            </a:rPr>
                            <m:t>=0</m:t>
                          </m:r>
                        </m:sub>
                        <m:sup>
                          <m:r>
                            <a:rPr lang="en-US" altLang="zh-CN" i="1">
                              <a:latin typeface="Cambria Math" panose="02040503050406030204" pitchFamily="18" charset="0"/>
                            </a:rPr>
                            <m:t>∞</m:t>
                          </m:r>
                        </m:sup>
                        <m:e>
                          <m:sSup>
                            <m:sSupPr>
                              <m:ctrlPr>
                                <a:rPr lang="en-US" altLang="zh-CN" i="1">
                                  <a:latin typeface="Cambria Math" panose="02040503050406030204" pitchFamily="18" charset="0"/>
                                </a:rPr>
                              </m:ctrlPr>
                            </m:sSupPr>
                            <m:e>
                              <m:d>
                                <m:dPr>
                                  <m:ctrlPr>
                                    <a:rPr lang="en-US" altLang="zh-CN" b="0" i="1" smtClean="0">
                                      <a:solidFill>
                                        <a:srgbClr val="FF9933"/>
                                      </a:solidFill>
                                      <a:latin typeface="Cambria Math" panose="02040503050406030204" pitchFamily="18" charset="0"/>
                                    </a:rPr>
                                  </m:ctrlPr>
                                </m:dPr>
                                <m:e>
                                  <m:f>
                                    <m:fPr>
                                      <m:ctrlPr>
                                        <a:rPr lang="en-US" altLang="zh-CN" i="1">
                                          <a:solidFill>
                                            <a:srgbClr val="FF9933"/>
                                          </a:solidFill>
                                          <a:latin typeface="Cambria Math" panose="02040503050406030204" pitchFamily="18" charset="0"/>
                                        </a:rPr>
                                      </m:ctrlPr>
                                    </m:fPr>
                                    <m:num>
                                      <m:r>
                                        <a:rPr lang="en-US" altLang="zh-CN" i="1">
                                          <a:solidFill>
                                            <a:srgbClr val="FF9933"/>
                                          </a:solidFill>
                                          <a:latin typeface="Cambria Math" panose="02040503050406030204" pitchFamily="18" charset="0"/>
                                        </a:rPr>
                                        <m:t>1</m:t>
                                      </m:r>
                                      <m:r>
                                        <a:rPr lang="en-US" altLang="zh-CN" b="0" i="1" smtClean="0">
                                          <a:solidFill>
                                            <a:srgbClr val="FF9933"/>
                                          </a:solidFill>
                                          <a:latin typeface="Cambria Math" panose="02040503050406030204" pitchFamily="18" charset="0"/>
                                        </a:rPr>
                                        <m:t>+</m:t>
                                      </m:r>
                                      <m:rad>
                                        <m:radPr>
                                          <m:degHide m:val="on"/>
                                          <m:ctrlPr>
                                            <a:rPr lang="en-US" altLang="zh-CN" i="1">
                                              <a:solidFill>
                                                <a:srgbClr val="FF9933"/>
                                              </a:solidFill>
                                              <a:latin typeface="Cambria Math" panose="02040503050406030204" pitchFamily="18" charset="0"/>
                                            </a:rPr>
                                          </m:ctrlPr>
                                        </m:radPr>
                                        <m:deg/>
                                        <m:e>
                                          <m:r>
                                            <a:rPr lang="en-US" altLang="zh-CN" i="1">
                                              <a:solidFill>
                                                <a:srgbClr val="FF9933"/>
                                              </a:solidFill>
                                              <a:latin typeface="Cambria Math" panose="02040503050406030204" pitchFamily="18" charset="0"/>
                                            </a:rPr>
                                            <m:t>5</m:t>
                                          </m:r>
                                        </m:e>
                                      </m:rad>
                                    </m:num>
                                    <m:den>
                                      <m:r>
                                        <a:rPr lang="en-US" altLang="zh-CN" i="1">
                                          <a:solidFill>
                                            <a:srgbClr val="FF9933"/>
                                          </a:solidFill>
                                          <a:latin typeface="Cambria Math" panose="02040503050406030204" pitchFamily="18" charset="0"/>
                                        </a:rPr>
                                        <m:t>2</m:t>
                                      </m:r>
                                    </m:den>
                                  </m:f>
                                  <m:r>
                                    <a:rPr lang="en-US" altLang="zh-CN" b="0" i="1" smtClean="0">
                                      <a:solidFill>
                                        <a:srgbClr val="FF9933"/>
                                      </a:solidFill>
                                      <a:latin typeface="Cambria Math" panose="02040503050406030204" pitchFamily="18" charset="0"/>
                                    </a:rPr>
                                    <m:t>𝑥</m:t>
                                  </m:r>
                                </m:e>
                              </m:d>
                            </m:e>
                            <m:sup>
                              <m:r>
                                <a:rPr lang="en-US" altLang="zh-CN" i="1">
                                  <a:latin typeface="Cambria Math" panose="02040503050406030204" pitchFamily="18" charset="0"/>
                                </a:rPr>
                                <m:t>𝑖</m:t>
                              </m:r>
                            </m:sup>
                          </m:sSup>
                        </m:e>
                      </m:nary>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5</m:t>
                              </m:r>
                            </m:e>
                          </m:rad>
                        </m:den>
                      </m:f>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sty m:val="p"/>
                              <m:brk m:alnAt="23"/>
                            </m:rPr>
                            <a:rPr lang="en-US" altLang="zh-CN" i="1">
                              <a:latin typeface="Cambria Math" panose="02040503050406030204" pitchFamily="18" charset="0"/>
                            </a:rPr>
                            <m:t>i</m:t>
                          </m:r>
                          <m:r>
                            <a:rPr lang="en-US" altLang="zh-CN" i="1">
                              <a:latin typeface="Cambria Math" panose="02040503050406030204" pitchFamily="18" charset="0"/>
                            </a:rPr>
                            <m:t>=0</m:t>
                          </m:r>
                        </m:sub>
                        <m:sup>
                          <m:r>
                            <a:rPr lang="en-US" altLang="zh-CN" i="1">
                              <a:latin typeface="Cambria Math" panose="02040503050406030204" pitchFamily="18" charset="0"/>
                            </a:rPr>
                            <m:t>∞</m:t>
                          </m:r>
                        </m:sup>
                        <m:e>
                          <m:sSup>
                            <m:sSupPr>
                              <m:ctrlPr>
                                <a:rPr lang="en-US" altLang="zh-CN" i="1">
                                  <a:latin typeface="Cambria Math" panose="02040503050406030204" pitchFamily="18" charset="0"/>
                                </a:rPr>
                              </m:ctrlPr>
                            </m:sSupPr>
                            <m:e>
                              <m:d>
                                <m:dPr>
                                  <m:ctrlPr>
                                    <a:rPr lang="en-US" altLang="zh-CN" i="1">
                                      <a:solidFill>
                                        <a:srgbClr val="FF9933"/>
                                      </a:solidFill>
                                      <a:latin typeface="Cambria Math" panose="02040503050406030204" pitchFamily="18" charset="0"/>
                                    </a:rPr>
                                  </m:ctrlPr>
                                </m:dPr>
                                <m:e>
                                  <m:f>
                                    <m:fPr>
                                      <m:ctrlPr>
                                        <a:rPr lang="en-US" altLang="zh-CN" i="1">
                                          <a:solidFill>
                                            <a:srgbClr val="FF9933"/>
                                          </a:solidFill>
                                          <a:latin typeface="Cambria Math" panose="02040503050406030204" pitchFamily="18" charset="0"/>
                                        </a:rPr>
                                      </m:ctrlPr>
                                    </m:fPr>
                                    <m:num>
                                      <m:r>
                                        <a:rPr lang="en-US" altLang="zh-CN" i="1">
                                          <a:solidFill>
                                            <a:srgbClr val="FF9933"/>
                                          </a:solidFill>
                                          <a:latin typeface="Cambria Math" panose="02040503050406030204" pitchFamily="18" charset="0"/>
                                        </a:rPr>
                                        <m:t>1</m:t>
                                      </m:r>
                                      <m:r>
                                        <a:rPr lang="en-US" altLang="zh-CN" b="0" i="1" smtClean="0">
                                          <a:solidFill>
                                            <a:srgbClr val="FF9933"/>
                                          </a:solidFill>
                                          <a:latin typeface="Cambria Math" panose="02040503050406030204" pitchFamily="18" charset="0"/>
                                        </a:rPr>
                                        <m:t>−</m:t>
                                      </m:r>
                                      <m:rad>
                                        <m:radPr>
                                          <m:degHide m:val="on"/>
                                          <m:ctrlPr>
                                            <a:rPr lang="en-US" altLang="zh-CN" i="1">
                                              <a:solidFill>
                                                <a:srgbClr val="FF9933"/>
                                              </a:solidFill>
                                              <a:latin typeface="Cambria Math" panose="02040503050406030204" pitchFamily="18" charset="0"/>
                                            </a:rPr>
                                          </m:ctrlPr>
                                        </m:radPr>
                                        <m:deg/>
                                        <m:e>
                                          <m:r>
                                            <a:rPr lang="en-US" altLang="zh-CN" i="1">
                                              <a:solidFill>
                                                <a:srgbClr val="FF9933"/>
                                              </a:solidFill>
                                              <a:latin typeface="Cambria Math" panose="02040503050406030204" pitchFamily="18" charset="0"/>
                                            </a:rPr>
                                            <m:t>5</m:t>
                                          </m:r>
                                        </m:e>
                                      </m:rad>
                                    </m:num>
                                    <m:den>
                                      <m:r>
                                        <a:rPr lang="en-US" altLang="zh-CN" i="1">
                                          <a:solidFill>
                                            <a:srgbClr val="FF9933"/>
                                          </a:solidFill>
                                          <a:latin typeface="Cambria Math" panose="02040503050406030204" pitchFamily="18" charset="0"/>
                                        </a:rPr>
                                        <m:t>2</m:t>
                                      </m:r>
                                    </m:den>
                                  </m:f>
                                  <m:r>
                                    <a:rPr lang="en-US" altLang="zh-CN" i="1">
                                      <a:solidFill>
                                        <a:srgbClr val="FF9933"/>
                                      </a:solidFill>
                                      <a:latin typeface="Cambria Math" panose="02040503050406030204" pitchFamily="18" charset="0"/>
                                    </a:rPr>
                                    <m:t>𝑥</m:t>
                                  </m:r>
                                </m:e>
                              </m:d>
                            </m:e>
                            <m:sup>
                              <m:r>
                                <a:rPr lang="en-US" altLang="zh-CN" i="1">
                                  <a:latin typeface="Cambria Math" panose="02040503050406030204" pitchFamily="18" charset="0"/>
                                </a:rPr>
                                <m:t>𝑖</m:t>
                              </m:r>
                            </m:sup>
                          </m:sSup>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b="0" i="1" smtClean="0">
                          <a:solidFill>
                            <a:schemeClr val="bg1"/>
                          </a:solidFill>
                          <a:latin typeface="Cambria Math" panose="02040503050406030204" pitchFamily="18" charset="0"/>
                        </a:rPr>
                        <m:t>            </m:t>
                      </m:r>
                      <m:r>
                        <a:rPr lang="en-US" altLang="zh-CN" i="1" smtClean="0">
                          <a:solidFill>
                            <a:schemeClr val="bg1"/>
                          </a:solidFill>
                          <a:latin typeface="Cambria Math" panose="02040503050406030204" pitchFamily="18" charset="0"/>
                        </a:rPr>
                        <m:t>=</m:t>
                      </m:r>
                      <m:nary>
                        <m:naryPr>
                          <m:chr m:val="∑"/>
                          <m:ctrlPr>
                            <a:rPr lang="en-US" altLang="zh-CN" i="1" smtClean="0">
                              <a:solidFill>
                                <a:schemeClr val="bg1"/>
                              </a:solidFill>
                              <a:latin typeface="Cambria Math" panose="02040503050406030204" pitchFamily="18" charset="0"/>
                            </a:rPr>
                          </m:ctrlPr>
                        </m:naryPr>
                        <m:sub>
                          <m:r>
                            <m:rPr>
                              <m:sty m:val="p"/>
                              <m:brk m:alnAt="23"/>
                            </m:rPr>
                            <a:rPr lang="en-US" altLang="zh-CN" i="1">
                              <a:solidFill>
                                <a:schemeClr val="bg1"/>
                              </a:solidFill>
                              <a:latin typeface="Cambria Math" panose="02040503050406030204" pitchFamily="18" charset="0"/>
                            </a:rPr>
                            <m:t>i</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m:t>
                          </m:r>
                        </m:sup>
                        <m:e>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num>
                            <m:den>
                              <m:rad>
                                <m:radPr>
                                  <m:degHide m:val="on"/>
                                  <m:ctrlPr>
                                    <a:rPr lang="en-US" altLang="zh-CN" i="1">
                                      <a:solidFill>
                                        <a:schemeClr val="bg1"/>
                                      </a:solidFill>
                                      <a:latin typeface="Cambria Math" panose="02040503050406030204" pitchFamily="18" charset="0"/>
                                    </a:rPr>
                                  </m:ctrlPr>
                                </m:radPr>
                                <m:deg/>
                                <m:e>
                                  <m:r>
                                    <a:rPr lang="en-US" altLang="zh-CN" i="1">
                                      <a:solidFill>
                                        <a:schemeClr val="bg1"/>
                                      </a:solidFill>
                                      <a:latin typeface="Cambria Math" panose="02040503050406030204" pitchFamily="18" charset="0"/>
                                    </a:rPr>
                                    <m:t>5</m:t>
                                  </m:r>
                                </m:e>
                              </m:rad>
                            </m:den>
                          </m:f>
                          <m:r>
                            <a:rPr lang="en-US" altLang="zh-CN" i="1">
                              <a:solidFill>
                                <a:schemeClr val="bg1"/>
                              </a:solidFill>
                              <a:latin typeface="Cambria Math" panose="02040503050406030204" pitchFamily="18" charset="0"/>
                            </a:rPr>
                            <m:t>∗</m:t>
                          </m:r>
                          <m:d>
                            <m:dPr>
                              <m:ctrlPr>
                                <a:rPr lang="en-US" altLang="zh-CN" b="0" i="1" smtClean="0">
                                  <a:solidFill>
                                    <a:schemeClr val="bg1"/>
                                  </a:solidFill>
                                  <a:latin typeface="Cambria Math" panose="02040503050406030204" pitchFamily="18" charset="0"/>
                                </a:rPr>
                              </m:ctrlPr>
                            </m:dPr>
                            <m:e>
                              <m:sSup>
                                <m:sSupPr>
                                  <m:ctrlPr>
                                    <a:rPr lang="en-US" altLang="zh-CN" i="1">
                                      <a:solidFill>
                                        <a:schemeClr val="bg1"/>
                                      </a:solidFill>
                                      <a:latin typeface="Cambria Math" panose="02040503050406030204" pitchFamily="18" charset="0"/>
                                    </a:rPr>
                                  </m:ctrlPr>
                                </m:sSupPr>
                                <m:e>
                                  <m:d>
                                    <m:dPr>
                                      <m:ctrlPr>
                                        <a:rPr lang="en-US" altLang="zh-CN" i="1">
                                          <a:solidFill>
                                            <a:schemeClr val="bg1"/>
                                          </a:solidFill>
                                          <a:latin typeface="Cambria Math" panose="02040503050406030204" pitchFamily="18" charset="0"/>
                                        </a:rPr>
                                      </m:ctrlPr>
                                    </m:dPr>
                                    <m:e>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r>
                                            <a:rPr lang="en-US" altLang="zh-CN" b="0" i="1" smtClean="0">
                                              <a:solidFill>
                                                <a:schemeClr val="bg1"/>
                                              </a:solidFill>
                                              <a:latin typeface="Cambria Math" panose="02040503050406030204" pitchFamily="18" charset="0"/>
                                            </a:rPr>
                                            <m:t>+</m:t>
                                          </m:r>
                                          <m:rad>
                                            <m:radPr>
                                              <m:degHide m:val="on"/>
                                              <m:ctrlPr>
                                                <a:rPr lang="en-US" altLang="zh-CN" i="1">
                                                  <a:solidFill>
                                                    <a:schemeClr val="bg1"/>
                                                  </a:solidFill>
                                                  <a:latin typeface="Cambria Math" panose="02040503050406030204" pitchFamily="18" charset="0"/>
                                                </a:rPr>
                                              </m:ctrlPr>
                                            </m:radPr>
                                            <m:deg/>
                                            <m:e>
                                              <m:r>
                                                <a:rPr lang="en-US" altLang="zh-CN" i="1">
                                                  <a:solidFill>
                                                    <a:schemeClr val="bg1"/>
                                                  </a:solidFill>
                                                  <a:latin typeface="Cambria Math" panose="02040503050406030204" pitchFamily="18" charset="0"/>
                                                </a:rPr>
                                                <m:t>5</m:t>
                                              </m:r>
                                            </m:e>
                                          </m:rad>
                                        </m:num>
                                        <m:den>
                                          <m:r>
                                            <a:rPr lang="en-US" altLang="zh-CN" i="1">
                                              <a:solidFill>
                                                <a:schemeClr val="bg1"/>
                                              </a:solidFill>
                                              <a:latin typeface="Cambria Math" panose="02040503050406030204" pitchFamily="18" charset="0"/>
                                            </a:rPr>
                                            <m:t>2</m:t>
                                          </m:r>
                                        </m:den>
                                      </m:f>
                                    </m:e>
                                  </m:d>
                                </m:e>
                                <m:sup>
                                  <m:r>
                                    <a:rPr lang="en-US" altLang="zh-CN" i="1">
                                      <a:solidFill>
                                        <a:schemeClr val="bg1"/>
                                      </a:solidFill>
                                      <a:latin typeface="Cambria Math" panose="02040503050406030204" pitchFamily="18" charset="0"/>
                                    </a:rPr>
                                    <m:t>𝑖</m:t>
                                  </m:r>
                                </m:sup>
                              </m:sSup>
                              <m:r>
                                <a:rPr lang="en-US" altLang="zh-CN" b="0" i="1" smtClean="0">
                                  <a:solidFill>
                                    <a:schemeClr val="bg1"/>
                                  </a:solidFill>
                                  <a:latin typeface="Cambria Math" panose="02040503050406030204" pitchFamily="18" charset="0"/>
                                </a:rPr>
                                <m:t>−</m:t>
                              </m:r>
                              <m:sSup>
                                <m:sSupPr>
                                  <m:ctrlPr>
                                    <a:rPr lang="en-US" altLang="zh-CN" b="0" i="1" smtClean="0">
                                      <a:solidFill>
                                        <a:schemeClr val="bg1"/>
                                      </a:solidFill>
                                      <a:latin typeface="Cambria Math" panose="02040503050406030204" pitchFamily="18" charset="0"/>
                                    </a:rPr>
                                  </m:ctrlPr>
                                </m:sSupPr>
                                <m:e>
                                  <m:d>
                                    <m:dPr>
                                      <m:ctrlPr>
                                        <a:rPr lang="en-US" altLang="zh-CN" i="1">
                                          <a:solidFill>
                                            <a:schemeClr val="bg1"/>
                                          </a:solidFill>
                                          <a:latin typeface="Cambria Math" panose="02040503050406030204" pitchFamily="18" charset="0"/>
                                        </a:rPr>
                                      </m:ctrlPr>
                                    </m:dPr>
                                    <m:e>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r>
                                            <a:rPr lang="en-US" altLang="zh-CN" b="0" i="1" smtClean="0">
                                              <a:solidFill>
                                                <a:schemeClr val="bg1"/>
                                              </a:solidFill>
                                              <a:latin typeface="Cambria Math" panose="02040503050406030204" pitchFamily="18" charset="0"/>
                                            </a:rPr>
                                            <m:t>−</m:t>
                                          </m:r>
                                          <m:rad>
                                            <m:radPr>
                                              <m:degHide m:val="on"/>
                                              <m:ctrlPr>
                                                <a:rPr lang="en-US" altLang="zh-CN" i="1">
                                                  <a:solidFill>
                                                    <a:schemeClr val="bg1"/>
                                                  </a:solidFill>
                                                  <a:latin typeface="Cambria Math" panose="02040503050406030204" pitchFamily="18" charset="0"/>
                                                </a:rPr>
                                              </m:ctrlPr>
                                            </m:radPr>
                                            <m:deg/>
                                            <m:e>
                                              <m:r>
                                                <a:rPr lang="en-US" altLang="zh-CN" i="1">
                                                  <a:solidFill>
                                                    <a:schemeClr val="bg1"/>
                                                  </a:solidFill>
                                                  <a:latin typeface="Cambria Math" panose="02040503050406030204" pitchFamily="18" charset="0"/>
                                                </a:rPr>
                                                <m:t>5</m:t>
                                              </m:r>
                                            </m:e>
                                          </m:rad>
                                        </m:num>
                                        <m:den>
                                          <m:r>
                                            <a:rPr lang="en-US" altLang="zh-CN" i="1">
                                              <a:solidFill>
                                                <a:schemeClr val="bg1"/>
                                              </a:solidFill>
                                              <a:latin typeface="Cambria Math" panose="02040503050406030204" pitchFamily="18" charset="0"/>
                                            </a:rPr>
                                            <m:t>2</m:t>
                                          </m:r>
                                        </m:den>
                                      </m:f>
                                    </m:e>
                                  </m:d>
                                </m:e>
                                <m:sup>
                                  <m:r>
                                    <a:rPr lang="en-US" altLang="zh-CN" b="0" i="1" smtClean="0">
                                      <a:solidFill>
                                        <a:schemeClr val="bg1"/>
                                      </a:solidFill>
                                      <a:latin typeface="Cambria Math" panose="02040503050406030204" pitchFamily="18" charset="0"/>
                                    </a:rPr>
                                    <m:t>𝑖</m:t>
                                  </m:r>
                                </m:sup>
                              </m:sSup>
                            </m:e>
                          </m:d>
                          <m:sSup>
                            <m:sSupPr>
                              <m:ctrlPr>
                                <a:rPr lang="en-US" altLang="zh-CN" b="0" i="1" smtClean="0">
                                  <a:solidFill>
                                    <a:schemeClr val="bg1"/>
                                  </a:solidFill>
                                  <a:latin typeface="Cambria Math" panose="02040503050406030204" pitchFamily="18" charset="0"/>
                                </a:rPr>
                              </m:ctrlPr>
                            </m:sSupPr>
                            <m:e>
                              <m:r>
                                <a:rPr lang="en-US" altLang="zh-CN" b="0" i="1" smtClean="0">
                                  <a:solidFill>
                                    <a:schemeClr val="bg1"/>
                                  </a:solidFill>
                                  <a:latin typeface="Cambria Math" panose="02040503050406030204" pitchFamily="18" charset="0"/>
                                </a:rPr>
                                <m:t>𝑥</m:t>
                              </m:r>
                            </m:e>
                            <m:sup>
                              <m:r>
                                <a:rPr lang="en-US" altLang="zh-CN" b="0" i="1" smtClean="0">
                                  <a:solidFill>
                                    <a:schemeClr val="bg1"/>
                                  </a:solidFill>
                                  <a:latin typeface="Cambria Math" panose="02040503050406030204" pitchFamily="18" charset="0"/>
                                </a:rPr>
                                <m:t>𝑖</m:t>
                              </m:r>
                            </m:sup>
                          </m:sSup>
                        </m:e>
                      </m:nary>
                    </m:oMath>
                  </m:oMathPara>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0DB5A0AF-4DFF-4282-87CE-4BE8545F21DA}"/>
                  </a:ext>
                </a:extLst>
              </p:cNvPr>
              <p:cNvSpPr>
                <a:spLocks noGrp="1" noRot="1" noChangeAspect="1" noMove="1" noResize="1" noEditPoints="1" noAdjustHandles="1" noChangeArrowheads="1" noChangeShapeType="1" noTextEdit="1"/>
              </p:cNvSpPr>
              <p:nvPr>
                <p:ph idx="1"/>
              </p:nvPr>
            </p:nvSpPr>
            <p:spPr>
              <a:blipFill>
                <a:blip r:embed="rId4"/>
                <a:stretch>
                  <a:fillRect l="-1217" t="-4568"/>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9F17E187-6BAC-42A6-8F4B-FCE09656431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875832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DB5A0AF-4DFF-4282-87CE-4BE8545F21DA}"/>
                  </a:ext>
                </a:extLst>
              </p:cNvPr>
              <p:cNvSpPr>
                <a:spLocks noGrp="1"/>
              </p:cNvSpPr>
              <p:nvPr>
                <p:ph idx="1"/>
              </p:nvPr>
            </p:nvSpPr>
            <p:spPr/>
            <p:txBody>
              <a:bodyPr/>
              <a:lstStyle/>
              <a:p>
                <a:pPr/>
                <a14:m>
                  <m:oMathPara xmlns:m="http://schemas.openxmlformats.org/officeDocument/2006/math">
                    <m:oMathParaPr>
                      <m:jc m:val="left"/>
                    </m:oMathParaPr>
                    <m:oMath xmlns:m="http://schemas.openxmlformats.org/officeDocument/2006/math">
                      <m:r>
                        <a:rPr lang="en-US" altLang="zh-CN" i="1" smtClean="0">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smtClean="0">
                          <a:solidFill>
                            <a:schemeClr val="bg1"/>
                          </a:solidFill>
                          <a:latin typeface="Cambria Math" panose="02040503050406030204" pitchFamily="18" charset="0"/>
                        </a:rPr>
                        <m:t>=</m:t>
                      </m:r>
                      <m:nary>
                        <m:naryPr>
                          <m:chr m:val="∑"/>
                          <m:ctrlPr>
                            <a:rPr lang="en-US" altLang="zh-CN" i="1" smtClean="0">
                              <a:solidFill>
                                <a:schemeClr val="bg1"/>
                              </a:solidFill>
                              <a:latin typeface="Cambria Math" panose="02040503050406030204" pitchFamily="18" charset="0"/>
                            </a:rPr>
                          </m:ctrlPr>
                        </m:naryPr>
                        <m:sub>
                          <m:r>
                            <m:rPr>
                              <m:sty m:val="p"/>
                              <m:brk m:alnAt="23"/>
                            </m:rPr>
                            <a:rPr lang="en-US" altLang="zh-CN" i="1">
                              <a:solidFill>
                                <a:schemeClr val="bg1"/>
                              </a:solidFill>
                              <a:latin typeface="Cambria Math" panose="02040503050406030204" pitchFamily="18" charset="0"/>
                            </a:rPr>
                            <m:t>i</m:t>
                          </m:r>
                          <m:r>
                            <a:rPr lang="en-US" altLang="zh-CN" i="1">
                              <a:solidFill>
                                <a:schemeClr val="bg1"/>
                              </a:solidFill>
                              <a:latin typeface="Cambria Math" panose="02040503050406030204" pitchFamily="18" charset="0"/>
                            </a:rPr>
                            <m:t>=0</m:t>
                          </m:r>
                        </m:sub>
                        <m:sup>
                          <m:r>
                            <a:rPr lang="en-US" altLang="zh-CN" i="1">
                              <a:solidFill>
                                <a:schemeClr val="bg1"/>
                              </a:solidFill>
                              <a:latin typeface="Cambria Math" panose="02040503050406030204" pitchFamily="18" charset="0"/>
                            </a:rPr>
                            <m:t>∞</m:t>
                          </m:r>
                        </m:sup>
                        <m:e>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num>
                            <m:den>
                              <m:rad>
                                <m:radPr>
                                  <m:degHide m:val="on"/>
                                  <m:ctrlPr>
                                    <a:rPr lang="en-US" altLang="zh-CN" i="1">
                                      <a:solidFill>
                                        <a:schemeClr val="bg1"/>
                                      </a:solidFill>
                                      <a:latin typeface="Cambria Math" panose="02040503050406030204" pitchFamily="18" charset="0"/>
                                    </a:rPr>
                                  </m:ctrlPr>
                                </m:radPr>
                                <m:deg/>
                                <m:e>
                                  <m:r>
                                    <a:rPr lang="en-US" altLang="zh-CN" i="1">
                                      <a:solidFill>
                                        <a:schemeClr val="bg1"/>
                                      </a:solidFill>
                                      <a:latin typeface="Cambria Math" panose="02040503050406030204" pitchFamily="18" charset="0"/>
                                    </a:rPr>
                                    <m:t>5</m:t>
                                  </m:r>
                                </m:e>
                              </m:rad>
                            </m:den>
                          </m:f>
                          <m:r>
                            <a:rPr lang="en-US" altLang="zh-CN" i="1">
                              <a:solidFill>
                                <a:schemeClr val="bg1"/>
                              </a:solidFill>
                              <a:latin typeface="Cambria Math" panose="02040503050406030204" pitchFamily="18" charset="0"/>
                            </a:rPr>
                            <m:t>∗</m:t>
                          </m:r>
                          <m:d>
                            <m:dPr>
                              <m:ctrlPr>
                                <a:rPr lang="en-US" altLang="zh-CN" b="0" i="1" smtClean="0">
                                  <a:solidFill>
                                    <a:schemeClr val="bg1"/>
                                  </a:solidFill>
                                  <a:latin typeface="Cambria Math" panose="02040503050406030204" pitchFamily="18" charset="0"/>
                                </a:rPr>
                              </m:ctrlPr>
                            </m:dPr>
                            <m:e>
                              <m:sSup>
                                <m:sSupPr>
                                  <m:ctrlPr>
                                    <a:rPr lang="en-US" altLang="zh-CN" i="1">
                                      <a:solidFill>
                                        <a:schemeClr val="bg1"/>
                                      </a:solidFill>
                                      <a:latin typeface="Cambria Math" panose="02040503050406030204" pitchFamily="18" charset="0"/>
                                    </a:rPr>
                                  </m:ctrlPr>
                                </m:sSupPr>
                                <m:e>
                                  <m:d>
                                    <m:dPr>
                                      <m:ctrlPr>
                                        <a:rPr lang="en-US" altLang="zh-CN" i="1">
                                          <a:solidFill>
                                            <a:schemeClr val="bg1"/>
                                          </a:solidFill>
                                          <a:latin typeface="Cambria Math" panose="02040503050406030204" pitchFamily="18" charset="0"/>
                                        </a:rPr>
                                      </m:ctrlPr>
                                    </m:dPr>
                                    <m:e>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r>
                                            <a:rPr lang="en-US" altLang="zh-CN" b="0" i="1" smtClean="0">
                                              <a:solidFill>
                                                <a:schemeClr val="bg1"/>
                                              </a:solidFill>
                                              <a:latin typeface="Cambria Math" panose="02040503050406030204" pitchFamily="18" charset="0"/>
                                            </a:rPr>
                                            <m:t>+</m:t>
                                          </m:r>
                                          <m:rad>
                                            <m:radPr>
                                              <m:degHide m:val="on"/>
                                              <m:ctrlPr>
                                                <a:rPr lang="en-US" altLang="zh-CN" i="1">
                                                  <a:solidFill>
                                                    <a:schemeClr val="bg1"/>
                                                  </a:solidFill>
                                                  <a:latin typeface="Cambria Math" panose="02040503050406030204" pitchFamily="18" charset="0"/>
                                                </a:rPr>
                                              </m:ctrlPr>
                                            </m:radPr>
                                            <m:deg/>
                                            <m:e>
                                              <m:r>
                                                <a:rPr lang="en-US" altLang="zh-CN" i="1">
                                                  <a:solidFill>
                                                    <a:schemeClr val="bg1"/>
                                                  </a:solidFill>
                                                  <a:latin typeface="Cambria Math" panose="02040503050406030204" pitchFamily="18" charset="0"/>
                                                </a:rPr>
                                                <m:t>5</m:t>
                                              </m:r>
                                            </m:e>
                                          </m:rad>
                                        </m:num>
                                        <m:den>
                                          <m:r>
                                            <a:rPr lang="en-US" altLang="zh-CN" i="1">
                                              <a:solidFill>
                                                <a:schemeClr val="bg1"/>
                                              </a:solidFill>
                                              <a:latin typeface="Cambria Math" panose="02040503050406030204" pitchFamily="18" charset="0"/>
                                            </a:rPr>
                                            <m:t>2</m:t>
                                          </m:r>
                                        </m:den>
                                      </m:f>
                                    </m:e>
                                  </m:d>
                                </m:e>
                                <m:sup>
                                  <m:r>
                                    <a:rPr lang="en-US" altLang="zh-CN" i="1">
                                      <a:solidFill>
                                        <a:schemeClr val="bg1"/>
                                      </a:solidFill>
                                      <a:latin typeface="Cambria Math" panose="02040503050406030204" pitchFamily="18" charset="0"/>
                                    </a:rPr>
                                    <m:t>𝑖</m:t>
                                  </m:r>
                                </m:sup>
                              </m:sSup>
                              <m:r>
                                <a:rPr lang="en-US" altLang="zh-CN" b="0" i="1" smtClean="0">
                                  <a:solidFill>
                                    <a:schemeClr val="bg1"/>
                                  </a:solidFill>
                                  <a:latin typeface="Cambria Math" panose="02040503050406030204" pitchFamily="18" charset="0"/>
                                </a:rPr>
                                <m:t>−</m:t>
                              </m:r>
                              <m:sSup>
                                <m:sSupPr>
                                  <m:ctrlPr>
                                    <a:rPr lang="en-US" altLang="zh-CN" b="0" i="1" smtClean="0">
                                      <a:solidFill>
                                        <a:schemeClr val="bg1"/>
                                      </a:solidFill>
                                      <a:latin typeface="Cambria Math" panose="02040503050406030204" pitchFamily="18" charset="0"/>
                                    </a:rPr>
                                  </m:ctrlPr>
                                </m:sSupPr>
                                <m:e>
                                  <m:d>
                                    <m:dPr>
                                      <m:ctrlPr>
                                        <a:rPr lang="en-US" altLang="zh-CN" i="1">
                                          <a:solidFill>
                                            <a:schemeClr val="bg1"/>
                                          </a:solidFill>
                                          <a:latin typeface="Cambria Math" panose="02040503050406030204" pitchFamily="18" charset="0"/>
                                        </a:rPr>
                                      </m:ctrlPr>
                                    </m:dPr>
                                    <m:e>
                                      <m:f>
                                        <m:fPr>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1</m:t>
                                          </m:r>
                                          <m:r>
                                            <a:rPr lang="en-US" altLang="zh-CN" b="0" i="1" smtClean="0">
                                              <a:solidFill>
                                                <a:schemeClr val="bg1"/>
                                              </a:solidFill>
                                              <a:latin typeface="Cambria Math" panose="02040503050406030204" pitchFamily="18" charset="0"/>
                                            </a:rPr>
                                            <m:t>−</m:t>
                                          </m:r>
                                          <m:rad>
                                            <m:radPr>
                                              <m:degHide m:val="on"/>
                                              <m:ctrlPr>
                                                <a:rPr lang="en-US" altLang="zh-CN" i="1">
                                                  <a:solidFill>
                                                    <a:schemeClr val="bg1"/>
                                                  </a:solidFill>
                                                  <a:latin typeface="Cambria Math" panose="02040503050406030204" pitchFamily="18" charset="0"/>
                                                </a:rPr>
                                              </m:ctrlPr>
                                            </m:radPr>
                                            <m:deg/>
                                            <m:e>
                                              <m:r>
                                                <a:rPr lang="en-US" altLang="zh-CN" i="1">
                                                  <a:solidFill>
                                                    <a:schemeClr val="bg1"/>
                                                  </a:solidFill>
                                                  <a:latin typeface="Cambria Math" panose="02040503050406030204" pitchFamily="18" charset="0"/>
                                                </a:rPr>
                                                <m:t>5</m:t>
                                              </m:r>
                                            </m:e>
                                          </m:rad>
                                        </m:num>
                                        <m:den>
                                          <m:r>
                                            <a:rPr lang="en-US" altLang="zh-CN" i="1">
                                              <a:solidFill>
                                                <a:schemeClr val="bg1"/>
                                              </a:solidFill>
                                              <a:latin typeface="Cambria Math" panose="02040503050406030204" pitchFamily="18" charset="0"/>
                                            </a:rPr>
                                            <m:t>2</m:t>
                                          </m:r>
                                        </m:den>
                                      </m:f>
                                    </m:e>
                                  </m:d>
                                </m:e>
                                <m:sup>
                                  <m:r>
                                    <a:rPr lang="en-US" altLang="zh-CN" b="0" i="1" smtClean="0">
                                      <a:solidFill>
                                        <a:schemeClr val="bg1"/>
                                      </a:solidFill>
                                      <a:latin typeface="Cambria Math" panose="02040503050406030204" pitchFamily="18" charset="0"/>
                                    </a:rPr>
                                    <m:t>𝑖</m:t>
                                  </m:r>
                                </m:sup>
                              </m:sSup>
                            </m:e>
                          </m:d>
                          <m:sSup>
                            <m:sSupPr>
                              <m:ctrlPr>
                                <a:rPr lang="en-US" altLang="zh-CN" b="0" i="1" smtClean="0">
                                  <a:solidFill>
                                    <a:schemeClr val="bg1"/>
                                  </a:solidFill>
                                  <a:latin typeface="Cambria Math" panose="02040503050406030204" pitchFamily="18" charset="0"/>
                                </a:rPr>
                              </m:ctrlPr>
                            </m:sSupPr>
                            <m:e>
                              <m:r>
                                <a:rPr lang="en-US" altLang="zh-CN" b="0" i="1" smtClean="0">
                                  <a:solidFill>
                                    <a:schemeClr val="bg1"/>
                                  </a:solidFill>
                                  <a:latin typeface="Cambria Math" panose="02040503050406030204" pitchFamily="18" charset="0"/>
                                </a:rPr>
                                <m:t>𝑥</m:t>
                              </m:r>
                            </m:e>
                            <m:sup>
                              <m:r>
                                <a:rPr lang="en-US" altLang="zh-CN" b="0" i="1" smtClean="0">
                                  <a:solidFill>
                                    <a:schemeClr val="bg1"/>
                                  </a:solidFill>
                                  <a:latin typeface="Cambria Math" panose="02040503050406030204" pitchFamily="18" charset="0"/>
                                </a:rPr>
                                <m:t>𝑖</m:t>
                              </m:r>
                            </m:sup>
                          </m:sSup>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𝑓𝑖𝑏</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5</m:t>
                              </m:r>
                            </m:e>
                          </m:rad>
                        </m:den>
                      </m:f>
                      <m:r>
                        <a:rPr lang="en-US" altLang="zh-CN" i="1">
                          <a:latin typeface="Cambria Math" panose="02040503050406030204" pitchFamily="18" charset="0"/>
                        </a:rPr>
                        <m:t>∗</m:t>
                      </m:r>
                      <m:d>
                        <m:dPr>
                          <m:ctrlPr>
                            <a:rPr lang="en-US" altLang="zh-CN" i="1">
                              <a:latin typeface="Cambria Math" panose="02040503050406030204" pitchFamily="18" charset="0"/>
                            </a:rPr>
                          </m:ctrlPr>
                        </m:dPr>
                        <m:e>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1</m:t>
                                      </m:r>
                                      <m:r>
                                        <a:rPr lang="en-US" altLang="zh-CN" b="0" i="1" smtClean="0">
                                          <a:latin typeface="Cambria Math" panose="02040503050406030204" pitchFamily="18" charset="0"/>
                                        </a:rPr>
                                        <m:t>+</m:t>
                                      </m:r>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5</m:t>
                                          </m:r>
                                        </m:e>
                                      </m:rad>
                                    </m:num>
                                    <m:den>
                                      <m:r>
                                        <a:rPr lang="en-US" altLang="zh-CN" i="1">
                                          <a:latin typeface="Cambria Math" panose="02040503050406030204" pitchFamily="18" charset="0"/>
                                        </a:rPr>
                                        <m:t>2</m:t>
                                      </m:r>
                                    </m:den>
                                  </m:f>
                                </m:e>
                              </m:d>
                            </m:e>
                            <m:sup>
                              <m:r>
                                <a:rPr lang="en-US" altLang="zh-CN" b="0" i="1" smtClean="0">
                                  <a:latin typeface="Cambria Math" panose="02040503050406030204" pitchFamily="18" charset="0"/>
                                </a:rPr>
                                <m:t>𝑛</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1</m:t>
                                      </m:r>
                                      <m:r>
                                        <a:rPr lang="en-US" altLang="zh-CN" b="0" i="1" smtClean="0">
                                          <a:latin typeface="Cambria Math" panose="02040503050406030204" pitchFamily="18" charset="0"/>
                                        </a:rPr>
                                        <m:t>−</m:t>
                                      </m:r>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5</m:t>
                                          </m:r>
                                        </m:e>
                                      </m:rad>
                                    </m:num>
                                    <m:den>
                                      <m:r>
                                        <a:rPr lang="en-US" altLang="zh-CN" i="1">
                                          <a:latin typeface="Cambria Math" panose="02040503050406030204" pitchFamily="18" charset="0"/>
                                        </a:rPr>
                                        <m:t>2</m:t>
                                      </m:r>
                                    </m:den>
                                  </m:f>
                                </m:e>
                              </m:d>
                            </m:e>
                            <m:sup>
                              <m:r>
                                <a:rPr lang="en-US" altLang="zh-CN" b="0" i="1" smtClean="0">
                                  <a:latin typeface="Cambria Math" panose="02040503050406030204" pitchFamily="18" charset="0"/>
                                </a:rPr>
                                <m:t>𝑛</m:t>
                              </m:r>
                            </m:sup>
                          </m:sSup>
                        </m:e>
                      </m:d>
                    </m:oMath>
                  </m:oMathPara>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0DB5A0AF-4DFF-4282-87CE-4BE8545F21DA}"/>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68495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7939788F-8413-4A5A-AC01-4054987F636C}"/>
              </a:ext>
            </a:extLst>
          </p:cNvPr>
          <p:cNvSpPr>
            <a:spLocks noGrp="1"/>
          </p:cNvSpPr>
          <p:nvPr>
            <p:ph type="ctrTitle"/>
          </p:nvPr>
        </p:nvSpPr>
        <p:spPr/>
        <p:txBody>
          <a:bodyPr/>
          <a:lstStyle/>
          <a:p>
            <a:r>
              <a:rPr lang="zh-CN" altLang="en-US" dirty="0"/>
              <a:t>线性筛筛欧拉函数</a:t>
            </a:r>
          </a:p>
        </p:txBody>
      </p:sp>
      <p:sp>
        <p:nvSpPr>
          <p:cNvPr id="4" name="内容占位符 3">
            <a:extLst>
              <a:ext uri="{FF2B5EF4-FFF2-40B4-BE49-F238E27FC236}">
                <a16:creationId xmlns:a16="http://schemas.microsoft.com/office/drawing/2014/main" id="{199616B0-D8A1-44B3-9E1E-1C157FFAD872}"/>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61427261-927A-48EE-A3FC-B5CE0710E5B4}"/>
              </a:ext>
            </a:extLst>
          </p:cNvPr>
          <p:cNvPicPr>
            <a:picLocks noChangeAspect="1"/>
          </p:cNvPicPr>
          <p:nvPr/>
        </p:nvPicPr>
        <p:blipFill>
          <a:blip r:embed="rId2"/>
          <a:stretch>
            <a:fillRect/>
          </a:stretch>
        </p:blipFill>
        <p:spPr>
          <a:xfrm>
            <a:off x="2414587" y="1546456"/>
            <a:ext cx="7362825" cy="4610100"/>
          </a:xfrm>
          <a:prstGeom prst="rect">
            <a:avLst/>
          </a:prstGeom>
        </p:spPr>
      </p:pic>
    </p:spTree>
    <p:extLst>
      <p:ext uri="{BB962C8B-B14F-4D97-AF65-F5344CB8AC3E}">
        <p14:creationId xmlns:p14="http://schemas.microsoft.com/office/powerpoint/2010/main" val="3670541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EBA913E-1259-4591-949B-647B0773F86E}"/>
                  </a:ext>
                </a:extLst>
              </p:cNvPr>
              <p:cNvSpPr>
                <a:spLocks noGrp="1"/>
              </p:cNvSpPr>
              <p:nvPr>
                <p:ph idx="1"/>
              </p:nvPr>
            </p:nvSpPr>
            <p:spPr/>
            <p:txBody>
              <a:bodyPr/>
              <a:lstStyle/>
              <a:p>
                <a:r>
                  <a:rPr lang="en-US" altLang="zh-CN" dirty="0"/>
                  <a:t>1.</a:t>
                </a:r>
                <a:r>
                  <a:rPr lang="zh-CN" altLang="en-US" dirty="0"/>
                  <a:t>逆用</a:t>
                </a:r>
                <a14:m>
                  <m:oMath xmlns:m="http://schemas.openxmlformats.org/officeDocument/2006/math">
                    <m:nary>
                      <m:naryPr>
                        <m:chr m:val="∑"/>
                        <m:ctrlPr>
                          <a:rPr lang="en-US" altLang="zh-CN" i="1">
                            <a:latin typeface="Cambria Math" panose="02040503050406030204" pitchFamily="18" charset="0"/>
                          </a:rPr>
                        </m:ctrlPr>
                      </m:naryPr>
                      <m:sub>
                        <m:r>
                          <m:rPr>
                            <m:sty m:val="p"/>
                            <m:brk m:alnAt="23"/>
                          </m:rPr>
                          <a:rPr lang="en-US" altLang="zh-CN" i="1">
                            <a:latin typeface="Cambria Math" panose="02040503050406030204" pitchFamily="18" charset="0"/>
                          </a:rPr>
                          <m:t>i</m:t>
                        </m:r>
                        <m:r>
                          <a:rPr lang="en-US" altLang="zh-CN" i="1">
                            <a:latin typeface="Cambria Math" panose="02040503050406030204" pitchFamily="18" charset="0"/>
                          </a:rPr>
                          <m:t>=0</m:t>
                        </m:r>
                      </m:sub>
                      <m:sup>
                        <m:r>
                          <a:rPr lang="en-US" altLang="zh-CN" i="1">
                            <a:latin typeface="Cambria Math" panose="02040503050406030204" pitchFamily="18" charset="0"/>
                          </a:rPr>
                          <m:t>∞</m:t>
                        </m:r>
                      </m:sup>
                      <m:e>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𝑖</m:t>
                            </m:r>
                          </m:sup>
                        </m:sSup>
                      </m:e>
                    </m:nary>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1−</m:t>
                        </m:r>
                        <m:r>
                          <a:rPr lang="en-US" altLang="zh-CN" i="1">
                            <a:latin typeface="Cambria Math" panose="02040503050406030204" pitchFamily="18" charset="0"/>
                          </a:rPr>
                          <m:t>𝑥</m:t>
                        </m:r>
                      </m:den>
                    </m:f>
                  </m:oMath>
                </a14:m>
                <a:endParaRPr lang="en-US" altLang="zh-CN" dirty="0"/>
              </a:p>
              <a:p>
                <a:r>
                  <a:rPr lang="en-US" altLang="zh-CN" strike="sngStrike" dirty="0"/>
                  <a:t>2.</a:t>
                </a:r>
                <a:r>
                  <a:rPr lang="zh-CN" altLang="en-US" strike="sngStrike" dirty="0"/>
                  <a:t>多项式求逆、开方、牛顿迭代</a:t>
                </a:r>
                <a:endParaRPr lang="en-US" altLang="zh-CN" strike="sngStrike" dirty="0"/>
              </a:p>
            </p:txBody>
          </p:sp>
        </mc:Choice>
        <mc:Fallback xmlns="">
          <p:sp>
            <p:nvSpPr>
              <p:cNvPr id="2" name="内容占位符 1">
                <a:extLst>
                  <a:ext uri="{FF2B5EF4-FFF2-40B4-BE49-F238E27FC236}">
                    <a16:creationId xmlns:a16="http://schemas.microsoft.com/office/drawing/2014/main" id="{3EBA913E-1259-4591-949B-647B0773F86E}"/>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CE754FD-B72C-4629-9408-0A74362D30E1}"/>
              </a:ext>
            </a:extLst>
          </p:cNvPr>
          <p:cNvSpPr>
            <a:spLocks noGrp="1"/>
          </p:cNvSpPr>
          <p:nvPr>
            <p:ph type="ctrTitle"/>
          </p:nvPr>
        </p:nvSpPr>
        <p:spPr/>
        <p:txBody>
          <a:bodyPr/>
          <a:lstStyle/>
          <a:p>
            <a:r>
              <a:rPr lang="zh-CN" altLang="en-US" dirty="0"/>
              <a:t>将封闭形式还原为系数表示</a:t>
            </a:r>
          </a:p>
        </p:txBody>
      </p:sp>
      <p:sp>
        <p:nvSpPr>
          <p:cNvPr id="4" name="内容占位符 3">
            <a:extLst>
              <a:ext uri="{FF2B5EF4-FFF2-40B4-BE49-F238E27FC236}">
                <a16:creationId xmlns:a16="http://schemas.microsoft.com/office/drawing/2014/main" id="{98CC6D65-5E54-400F-B637-E49D3EFEE93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770834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12A80E1-9E67-4A51-99AD-4361E86966F6}"/>
              </a:ext>
            </a:extLst>
          </p:cNvPr>
          <p:cNvSpPr>
            <a:spLocks noGrp="1"/>
          </p:cNvSpPr>
          <p:nvPr>
            <p:ph idx="1"/>
          </p:nvPr>
        </p:nvSpPr>
        <p:spPr/>
        <p:txBody>
          <a:bodyPr>
            <a:normAutofit lnSpcReduction="10000"/>
          </a:bodyPr>
          <a:lstStyle/>
          <a:p>
            <a:r>
              <a:rPr lang="zh-CN" altLang="en-US" dirty="0"/>
              <a:t>某人去旅游，带</a:t>
            </a:r>
            <a:r>
              <a:rPr lang="en-US" altLang="zh-CN" dirty="0"/>
              <a:t>8</a:t>
            </a:r>
            <a:r>
              <a:rPr lang="zh-CN" altLang="en-US" dirty="0"/>
              <a:t>种食物，要求如下：</a:t>
            </a:r>
            <a:endParaRPr lang="en-US" altLang="zh-CN" dirty="0"/>
          </a:p>
          <a:p>
            <a:r>
              <a:rPr lang="zh-CN" altLang="en-US" dirty="0"/>
              <a:t>汉堡：偶数个</a:t>
            </a:r>
            <a:endParaRPr lang="en-US" altLang="zh-CN" dirty="0"/>
          </a:p>
          <a:p>
            <a:r>
              <a:rPr lang="zh-CN" altLang="en-US" dirty="0"/>
              <a:t>可乐：</a:t>
            </a:r>
            <a:r>
              <a:rPr lang="en-US" altLang="zh-CN" dirty="0"/>
              <a:t>0</a:t>
            </a:r>
            <a:r>
              <a:rPr lang="zh-CN" altLang="en-US" dirty="0"/>
              <a:t>或</a:t>
            </a:r>
            <a:r>
              <a:rPr lang="en-US" altLang="zh-CN" dirty="0"/>
              <a:t>1</a:t>
            </a:r>
            <a:r>
              <a:rPr lang="zh-CN" altLang="en-US" dirty="0"/>
              <a:t>个</a:t>
            </a:r>
            <a:endParaRPr lang="en-US" altLang="zh-CN" dirty="0"/>
          </a:p>
          <a:p>
            <a:r>
              <a:rPr lang="zh-CN" altLang="en-US" dirty="0"/>
              <a:t>鸡腿：</a:t>
            </a:r>
            <a:r>
              <a:rPr lang="en-US" altLang="zh-CN" dirty="0"/>
              <a:t>0</a:t>
            </a:r>
            <a:r>
              <a:rPr lang="zh-CN" altLang="en-US" dirty="0"/>
              <a:t>或</a:t>
            </a:r>
            <a:r>
              <a:rPr lang="en-US" altLang="zh-CN" dirty="0"/>
              <a:t>1</a:t>
            </a:r>
            <a:r>
              <a:rPr lang="zh-CN" altLang="en-US" dirty="0"/>
              <a:t>或</a:t>
            </a:r>
            <a:r>
              <a:rPr lang="en-US" altLang="zh-CN" dirty="0"/>
              <a:t>2</a:t>
            </a:r>
            <a:r>
              <a:rPr lang="zh-CN" altLang="en-US" dirty="0"/>
              <a:t>个</a:t>
            </a:r>
            <a:endParaRPr lang="en-US" altLang="zh-CN" dirty="0"/>
          </a:p>
          <a:p>
            <a:r>
              <a:rPr lang="zh-CN" altLang="en-US" dirty="0"/>
              <a:t>蜜桃多：奇数个</a:t>
            </a:r>
            <a:endParaRPr lang="en-US" altLang="zh-CN" dirty="0"/>
          </a:p>
          <a:p>
            <a:r>
              <a:rPr lang="zh-CN" altLang="en-US" dirty="0"/>
              <a:t>鸡块：</a:t>
            </a:r>
            <a:r>
              <a:rPr lang="en-US" altLang="zh-CN" dirty="0"/>
              <a:t>4</a:t>
            </a:r>
            <a:r>
              <a:rPr lang="zh-CN" altLang="en-US" dirty="0"/>
              <a:t>的倍数个</a:t>
            </a:r>
            <a:endParaRPr lang="en-US" altLang="zh-CN" dirty="0"/>
          </a:p>
          <a:p>
            <a:r>
              <a:rPr lang="zh-CN" altLang="en-US" dirty="0"/>
              <a:t>包子：</a:t>
            </a:r>
            <a:r>
              <a:rPr lang="en-US" altLang="zh-CN" dirty="0"/>
              <a:t>0</a:t>
            </a:r>
            <a:r>
              <a:rPr lang="zh-CN" altLang="en-US" dirty="0"/>
              <a:t>或</a:t>
            </a:r>
            <a:r>
              <a:rPr lang="en-US" altLang="zh-CN" dirty="0"/>
              <a:t>1</a:t>
            </a:r>
            <a:r>
              <a:rPr lang="zh-CN" altLang="en-US" dirty="0"/>
              <a:t>或</a:t>
            </a:r>
            <a:r>
              <a:rPr lang="en-US" altLang="zh-CN" dirty="0"/>
              <a:t>2</a:t>
            </a:r>
            <a:r>
              <a:rPr lang="zh-CN" altLang="en-US" dirty="0"/>
              <a:t>或</a:t>
            </a:r>
            <a:r>
              <a:rPr lang="en-US" altLang="zh-CN" dirty="0"/>
              <a:t>3</a:t>
            </a:r>
            <a:r>
              <a:rPr lang="zh-CN" altLang="en-US" dirty="0"/>
              <a:t>个</a:t>
            </a:r>
            <a:endParaRPr lang="en-US" altLang="zh-CN" dirty="0"/>
          </a:p>
          <a:p>
            <a:r>
              <a:rPr lang="zh-CN" altLang="en-US" dirty="0"/>
              <a:t>土豆炒肉：</a:t>
            </a:r>
            <a:r>
              <a:rPr lang="en-US" altLang="zh-CN" dirty="0"/>
              <a:t>0</a:t>
            </a:r>
            <a:r>
              <a:rPr lang="zh-CN" altLang="en-US" dirty="0"/>
              <a:t>或</a:t>
            </a:r>
            <a:r>
              <a:rPr lang="en-US" altLang="zh-CN" dirty="0"/>
              <a:t>1</a:t>
            </a:r>
            <a:r>
              <a:rPr lang="zh-CN" altLang="en-US" dirty="0"/>
              <a:t>个</a:t>
            </a:r>
            <a:endParaRPr lang="en-US" altLang="zh-CN" dirty="0"/>
          </a:p>
          <a:p>
            <a:r>
              <a:rPr lang="zh-CN" altLang="en-US" dirty="0"/>
              <a:t>面包：</a:t>
            </a:r>
            <a:r>
              <a:rPr lang="en-US" altLang="zh-CN" dirty="0"/>
              <a:t>3</a:t>
            </a:r>
            <a:r>
              <a:rPr lang="zh-CN" altLang="en-US" dirty="0"/>
              <a:t>的倍数个</a:t>
            </a:r>
            <a:endParaRPr lang="en-US" altLang="zh-CN" dirty="0"/>
          </a:p>
          <a:p>
            <a:r>
              <a:rPr lang="zh-CN" altLang="en-US" dirty="0"/>
              <a:t>问一共带</a:t>
            </a:r>
            <a:r>
              <a:rPr lang="en-US" altLang="zh-CN" dirty="0"/>
              <a:t>n</a:t>
            </a:r>
            <a:r>
              <a:rPr lang="zh-CN" altLang="en-US" dirty="0"/>
              <a:t>种食品有多少方案</a:t>
            </a:r>
            <a:endParaRPr lang="en-US" altLang="zh-CN" dirty="0"/>
          </a:p>
        </p:txBody>
      </p:sp>
      <p:sp>
        <p:nvSpPr>
          <p:cNvPr id="3" name="标题 2">
            <a:extLst>
              <a:ext uri="{FF2B5EF4-FFF2-40B4-BE49-F238E27FC236}">
                <a16:creationId xmlns:a16="http://schemas.microsoft.com/office/drawing/2014/main" id="{E2674062-6132-4BED-B59E-DFF6736DB327}"/>
              </a:ext>
            </a:extLst>
          </p:cNvPr>
          <p:cNvSpPr>
            <a:spLocks noGrp="1"/>
          </p:cNvSpPr>
          <p:nvPr>
            <p:ph type="ctrTitle"/>
          </p:nvPr>
        </p:nvSpPr>
        <p:spPr/>
        <p:txBody>
          <a:bodyPr/>
          <a:lstStyle/>
          <a:p>
            <a:r>
              <a:rPr lang="en-US" altLang="zh-CN" dirty="0"/>
              <a:t>BZOJ3028 </a:t>
            </a:r>
            <a:r>
              <a:rPr lang="zh-CN" altLang="en-US" dirty="0"/>
              <a:t>食物</a:t>
            </a:r>
          </a:p>
        </p:txBody>
      </p:sp>
      <p:sp>
        <p:nvSpPr>
          <p:cNvPr id="4" name="内容占位符 3">
            <a:extLst>
              <a:ext uri="{FF2B5EF4-FFF2-40B4-BE49-F238E27FC236}">
                <a16:creationId xmlns:a16="http://schemas.microsoft.com/office/drawing/2014/main" id="{372A4C95-4C79-4B21-BB27-0EA2F01598B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004363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12A80E1-9E67-4A51-99AD-4361E86966F6}"/>
                  </a:ext>
                </a:extLst>
              </p:cNvPr>
              <p:cNvSpPr>
                <a:spLocks noGrp="1"/>
              </p:cNvSpPr>
              <p:nvPr>
                <p:ph idx="1"/>
              </p:nvPr>
            </p:nvSpPr>
            <p:spPr/>
            <p:txBody>
              <a:bodyPr>
                <a:normAutofit fontScale="92500" lnSpcReduction="20000"/>
              </a:bodyPr>
              <a:lstStyle/>
              <a:p>
                <a:r>
                  <a:rPr lang="zh-CN" altLang="en-US" dirty="0"/>
                  <a:t>某人去旅游，带</a:t>
                </a:r>
                <a:r>
                  <a:rPr lang="en-US" altLang="zh-CN" dirty="0"/>
                  <a:t>8</a:t>
                </a:r>
                <a:r>
                  <a:rPr lang="zh-CN" altLang="en-US" dirty="0"/>
                  <a:t>种食物，要求如下：</a:t>
                </a:r>
                <a:endParaRPr lang="en-US" altLang="zh-CN" dirty="0"/>
              </a:p>
              <a:p>
                <a:r>
                  <a:rPr lang="zh-CN" altLang="en-US" dirty="0"/>
                  <a:t>汉堡：偶数个</a:t>
                </a:r>
                <a:r>
                  <a:rPr lang="en-US" altLang="zh-CN" dirty="0"/>
                  <a:t>		</a:t>
                </a:r>
                <a14:m>
                  <m:oMath xmlns:m="http://schemas.openxmlformats.org/officeDocument/2006/math">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0</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4</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6</m:t>
                            </m:r>
                          </m:sup>
                        </m:sSup>
                        <m:r>
                          <a:rPr lang="en-US" altLang="zh-CN" b="0" i="1" smtClean="0">
                            <a:latin typeface="Cambria Math" panose="02040503050406030204" pitchFamily="18" charset="0"/>
                          </a:rPr>
                          <m:t>+…</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den>
                    </m:f>
                  </m:oMath>
                </a14:m>
                <a:endParaRPr lang="en-US" altLang="zh-CN" dirty="0"/>
              </a:p>
              <a:p>
                <a:r>
                  <a:rPr lang="zh-CN" altLang="en-US" dirty="0"/>
                  <a:t>可乐：</a:t>
                </a:r>
                <a:r>
                  <a:rPr lang="en-US" altLang="zh-CN" dirty="0"/>
                  <a:t>0</a:t>
                </a:r>
                <a:r>
                  <a:rPr lang="zh-CN" altLang="en-US" dirty="0"/>
                  <a:t>或</a:t>
                </a:r>
                <a:r>
                  <a:rPr lang="en-US" altLang="zh-CN" dirty="0"/>
                  <a:t>1</a:t>
                </a:r>
                <a:r>
                  <a:rPr lang="zh-CN" altLang="en-US" dirty="0"/>
                  <a:t>个</a:t>
                </a:r>
                <a:r>
                  <a:rPr lang="en-US" altLang="zh-CN" dirty="0"/>
                  <a:t>		</a:t>
                </a:r>
                <a14:m>
                  <m:oMath xmlns:m="http://schemas.openxmlformats.org/officeDocument/2006/math">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0</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oMath>
                </a14:m>
                <a:endParaRPr lang="en-US" altLang="zh-CN" dirty="0"/>
              </a:p>
              <a:p>
                <a:r>
                  <a:rPr lang="zh-CN" altLang="en-US" dirty="0"/>
                  <a:t>鸡腿：</a:t>
                </a:r>
                <a:r>
                  <a:rPr lang="en-US" altLang="zh-CN" dirty="0"/>
                  <a:t>0</a:t>
                </a:r>
                <a:r>
                  <a:rPr lang="zh-CN" altLang="en-US" dirty="0"/>
                  <a:t>或</a:t>
                </a:r>
                <a:r>
                  <a:rPr lang="en-US" altLang="zh-CN" dirty="0"/>
                  <a:t>1</a:t>
                </a:r>
                <a:r>
                  <a:rPr lang="zh-CN" altLang="en-US" dirty="0"/>
                  <a:t>或</a:t>
                </a:r>
                <a:r>
                  <a:rPr lang="en-US" altLang="zh-CN" dirty="0"/>
                  <a:t>2</a:t>
                </a:r>
                <a:r>
                  <a:rPr lang="zh-CN" altLang="en-US" dirty="0"/>
                  <a:t>个</a:t>
                </a:r>
                <a:r>
                  <a:rPr lang="en-US" altLang="zh-CN" dirty="0"/>
                  <a:t>		</a:t>
                </a:r>
                <a14:m>
                  <m:oMath xmlns:m="http://schemas.openxmlformats.org/officeDocument/2006/math">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0</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oMath>
                </a14:m>
                <a:endParaRPr lang="en-US" altLang="zh-CN" dirty="0"/>
              </a:p>
              <a:p>
                <a:r>
                  <a:rPr lang="zh-CN" altLang="en-US" dirty="0"/>
                  <a:t>蜜桃多：奇数个</a:t>
                </a:r>
                <a:r>
                  <a:rPr lang="en-US" altLang="zh-CN" dirty="0"/>
                  <a:t>		</a:t>
                </a:r>
                <a14:m>
                  <m:oMath xmlns:m="http://schemas.openxmlformats.org/officeDocument/2006/math">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3</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5</m:t>
                            </m:r>
                          </m:sup>
                        </m:sSup>
                        <m:r>
                          <a:rPr lang="en-US" altLang="zh-CN" b="0" i="1" smtClean="0">
                            <a:latin typeface="Cambria Math" panose="02040503050406030204" pitchFamily="18" charset="0"/>
                          </a:rPr>
                          <m:t>+…</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2</m:t>
                            </m:r>
                          </m:sup>
                        </m:sSup>
                      </m:den>
                    </m:f>
                  </m:oMath>
                </a14:m>
                <a:endParaRPr lang="en-US" altLang="zh-CN" dirty="0"/>
              </a:p>
              <a:p>
                <a:r>
                  <a:rPr lang="zh-CN" altLang="en-US" dirty="0"/>
                  <a:t>鸡块：</a:t>
                </a:r>
                <a:r>
                  <a:rPr lang="en-US" altLang="zh-CN" dirty="0"/>
                  <a:t>4</a:t>
                </a:r>
                <a:r>
                  <a:rPr lang="zh-CN" altLang="en-US" dirty="0"/>
                  <a:t>的倍数个</a:t>
                </a:r>
                <a:r>
                  <a:rPr lang="en-US" altLang="zh-CN" dirty="0"/>
                  <a:t>		</a:t>
                </a:r>
                <a14:m>
                  <m:oMath xmlns:m="http://schemas.openxmlformats.org/officeDocument/2006/math">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0</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4</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8</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16</m:t>
                            </m:r>
                          </m:sup>
                        </m:sSup>
                        <m:r>
                          <a:rPr lang="en-US" altLang="zh-CN" b="0" i="1" smtClean="0">
                            <a:latin typeface="Cambria Math" panose="02040503050406030204" pitchFamily="18" charset="0"/>
                          </a:rPr>
                          <m:t>+…</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4</m:t>
                            </m:r>
                          </m:sup>
                        </m:sSup>
                      </m:den>
                    </m:f>
                  </m:oMath>
                </a14:m>
                <a:endParaRPr lang="en-US" altLang="zh-CN" dirty="0"/>
              </a:p>
              <a:p>
                <a:r>
                  <a:rPr lang="zh-CN" altLang="en-US" dirty="0"/>
                  <a:t>包子：</a:t>
                </a:r>
                <a:r>
                  <a:rPr lang="en-US" altLang="zh-CN" dirty="0"/>
                  <a:t>0</a:t>
                </a:r>
                <a:r>
                  <a:rPr lang="zh-CN" altLang="en-US" dirty="0"/>
                  <a:t>或</a:t>
                </a:r>
                <a:r>
                  <a:rPr lang="en-US" altLang="zh-CN" dirty="0"/>
                  <a:t>1</a:t>
                </a:r>
                <a:r>
                  <a:rPr lang="zh-CN" altLang="en-US" dirty="0"/>
                  <a:t>或</a:t>
                </a:r>
                <a:r>
                  <a:rPr lang="en-US" altLang="zh-CN" dirty="0"/>
                  <a:t>2</a:t>
                </a:r>
                <a:r>
                  <a:rPr lang="zh-CN" altLang="en-US" dirty="0"/>
                  <a:t>或</a:t>
                </a:r>
                <a:r>
                  <a:rPr lang="en-US" altLang="zh-CN" dirty="0"/>
                  <a:t>3</a:t>
                </a:r>
                <a:r>
                  <a:rPr lang="zh-CN" altLang="en-US" dirty="0"/>
                  <a:t>个</a:t>
                </a:r>
                <a:r>
                  <a:rPr lang="en-US" altLang="zh-CN" dirty="0"/>
                  <a:t>	</a:t>
                </a:r>
                <a14:m>
                  <m:oMath xmlns:m="http://schemas.openxmlformats.org/officeDocument/2006/math">
                    <m:r>
                      <a:rPr lang="en-US" altLang="zh-CN" i="1">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0</m:t>
                        </m:r>
                      </m:sup>
                    </m:sSup>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3</m:t>
                        </m:r>
                      </m:sup>
                    </m:sSup>
                    <m:r>
                      <a:rPr lang="en-US" altLang="zh-CN" i="1">
                        <a:latin typeface="Cambria Math" panose="02040503050406030204" pitchFamily="18" charset="0"/>
                      </a:rPr>
                      <m:t>)</m:t>
                    </m:r>
                  </m:oMath>
                </a14:m>
                <a:endParaRPr lang="en-US" altLang="zh-CN" dirty="0"/>
              </a:p>
              <a:p>
                <a:r>
                  <a:rPr lang="zh-CN" altLang="en-US" dirty="0"/>
                  <a:t>土豆炒肉：</a:t>
                </a:r>
                <a:r>
                  <a:rPr lang="en-US" altLang="zh-CN" dirty="0"/>
                  <a:t>0</a:t>
                </a:r>
                <a:r>
                  <a:rPr lang="zh-CN" altLang="en-US" dirty="0"/>
                  <a:t>或</a:t>
                </a:r>
                <a:r>
                  <a:rPr lang="en-US" altLang="zh-CN" dirty="0"/>
                  <a:t>1</a:t>
                </a:r>
                <a:r>
                  <a:rPr lang="zh-CN" altLang="en-US" dirty="0"/>
                  <a:t>个</a:t>
                </a:r>
                <a:r>
                  <a:rPr lang="en-US" altLang="zh-CN" dirty="0"/>
                  <a:t>		</a:t>
                </a:r>
                <a14:m>
                  <m:oMath xmlns:m="http://schemas.openxmlformats.org/officeDocument/2006/math">
                    <m:r>
                      <a:rPr lang="en-US" altLang="zh-CN" i="1">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0</m:t>
                        </m:r>
                      </m:sup>
                    </m:sSup>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oMath>
                </a14:m>
                <a:endParaRPr lang="en-US" altLang="zh-CN" dirty="0"/>
              </a:p>
              <a:p>
                <a:r>
                  <a:rPr lang="zh-CN" altLang="en-US" dirty="0"/>
                  <a:t>面包：</a:t>
                </a:r>
                <a:r>
                  <a:rPr lang="en-US" altLang="zh-CN" dirty="0"/>
                  <a:t>3</a:t>
                </a:r>
                <a:r>
                  <a:rPr lang="zh-CN" altLang="en-US" dirty="0"/>
                  <a:t>的倍数个</a:t>
                </a:r>
                <a:r>
                  <a:rPr lang="en-US" altLang="zh-CN" dirty="0"/>
                  <a:t>		</a:t>
                </a:r>
                <a14:m>
                  <m:oMath xmlns:m="http://schemas.openxmlformats.org/officeDocument/2006/math">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0</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3</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6</m:t>
                            </m:r>
                          </m:sup>
                        </m:sSup>
                        <m:r>
                          <a:rPr lang="en-US" altLang="zh-CN" b="0" i="1" smtClean="0">
                            <a:latin typeface="Cambria Math" panose="02040503050406030204" pitchFamily="18" charset="0"/>
                          </a:rPr>
                          <m:t>+…</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1−</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6</m:t>
                            </m:r>
                          </m:sup>
                        </m:sSup>
                      </m:den>
                    </m:f>
                  </m:oMath>
                </a14:m>
                <a:endParaRPr lang="en-US" altLang="zh-CN" dirty="0"/>
              </a:p>
              <a:p>
                <a:r>
                  <a:rPr lang="zh-CN" altLang="en-US" dirty="0"/>
                  <a:t>问一共带</a:t>
                </a:r>
                <a:r>
                  <a:rPr lang="en-US" altLang="zh-CN" dirty="0"/>
                  <a:t>n</a:t>
                </a:r>
                <a:r>
                  <a:rPr lang="zh-CN" altLang="en-US" dirty="0"/>
                  <a:t>种食品有多少方案</a:t>
                </a:r>
                <a:endParaRPr lang="en-US" altLang="zh-CN" dirty="0"/>
              </a:p>
            </p:txBody>
          </p:sp>
        </mc:Choice>
        <mc:Fallback xmlns="">
          <p:sp>
            <p:nvSpPr>
              <p:cNvPr id="2" name="内容占位符 1">
                <a:extLst>
                  <a:ext uri="{FF2B5EF4-FFF2-40B4-BE49-F238E27FC236}">
                    <a16:creationId xmlns:a16="http://schemas.microsoft.com/office/drawing/2014/main" id="{812A80E1-9E67-4A51-99AD-4361E86966F6}"/>
                  </a:ext>
                </a:extLst>
              </p:cNvPr>
              <p:cNvSpPr>
                <a:spLocks noGrp="1" noRot="1" noChangeAspect="1" noMove="1" noResize="1" noEditPoints="1" noAdjustHandles="1" noChangeArrowheads="1" noChangeShapeType="1" noTextEdit="1"/>
              </p:cNvSpPr>
              <p:nvPr>
                <p:ph idx="1"/>
              </p:nvPr>
            </p:nvSpPr>
            <p:spPr>
              <a:blipFill>
                <a:blip r:embed="rId2"/>
                <a:stretch>
                  <a:fillRect l="-1043"/>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2674062-6132-4BED-B59E-DFF6736DB327}"/>
              </a:ext>
            </a:extLst>
          </p:cNvPr>
          <p:cNvSpPr>
            <a:spLocks noGrp="1"/>
          </p:cNvSpPr>
          <p:nvPr>
            <p:ph type="ctrTitle"/>
          </p:nvPr>
        </p:nvSpPr>
        <p:spPr/>
        <p:txBody>
          <a:bodyPr/>
          <a:lstStyle/>
          <a:p>
            <a:r>
              <a:rPr lang="en-US" altLang="zh-CN" dirty="0"/>
              <a:t>BZOJ3028 </a:t>
            </a:r>
            <a:r>
              <a:rPr lang="zh-CN" altLang="en-US" dirty="0"/>
              <a:t>食物</a:t>
            </a:r>
          </a:p>
        </p:txBody>
      </p:sp>
      <p:sp>
        <p:nvSpPr>
          <p:cNvPr id="4" name="内容占位符 3">
            <a:extLst>
              <a:ext uri="{FF2B5EF4-FFF2-40B4-BE49-F238E27FC236}">
                <a16:creationId xmlns:a16="http://schemas.microsoft.com/office/drawing/2014/main" id="{372A4C95-4C79-4B21-BB27-0EA2F01598B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95871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948084D-39B2-4133-AD05-3C846836F9A0}"/>
                  </a:ext>
                </a:extLst>
              </p:cNvPr>
              <p:cNvSpPr>
                <a:spLocks noGrp="1"/>
              </p:cNvSpPr>
              <p:nvPr>
                <p:ph idx="1"/>
              </p:nvPr>
            </p:nvSpPr>
            <p:spPr>
              <a:xfrm>
                <a:off x="756138" y="1382233"/>
                <a:ext cx="10679723" cy="4938546"/>
              </a:xfrm>
            </p:spPr>
            <p:txBody>
              <a:bodyPr>
                <a:normAutofit fontScale="77500" lnSpcReduction="20000"/>
              </a:bodyPr>
              <a:lstStyle/>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d>
                        <m:dPr>
                          <m:ctrlPr>
                            <a:rPr lang="en-US" altLang="zh-CN" i="1">
                              <a:latin typeface="Cambria Math" panose="02040503050406030204" pitchFamily="18" charset="0"/>
                            </a:rPr>
                          </m:ctrlPr>
                        </m:dPr>
                        <m:e>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0</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4</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6</m:t>
                              </m:r>
                            </m:sup>
                          </m:sSup>
                          <m:r>
                            <a:rPr lang="en-US" altLang="zh-CN" i="1">
                              <a:latin typeface="Cambria Math" panose="02040503050406030204" pitchFamily="18" charset="0"/>
                            </a:rPr>
                            <m:t>+…</m:t>
                          </m:r>
                        </m:e>
                      </m:d>
                      <m:d>
                        <m:dPr>
                          <m:ctrlPr>
                            <a:rPr lang="en-US" altLang="zh-CN" i="1">
                              <a:latin typeface="Cambria Math" panose="02040503050406030204" pitchFamily="18" charset="0"/>
                            </a:rPr>
                          </m:ctrlPr>
                        </m:dPr>
                        <m:e>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0</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1</m:t>
                              </m:r>
                            </m:sup>
                          </m:sSup>
                        </m:e>
                      </m:d>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0</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1</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r>
                        <a:rPr lang="en-US" altLang="zh-CN" i="1">
                          <a:latin typeface="Cambria Math" panose="02040503050406030204" pitchFamily="18" charset="0"/>
                        </a:rPr>
                        <m:t>)</m:t>
                      </m:r>
                    </m:oMath>
                  </m:oMathPara>
                </a14:m>
                <a:endParaRPr lang="en-US" altLang="zh-CN" dirty="0"/>
              </a:p>
              <a:p>
                <a:pPr>
                  <a:lnSpc>
                    <a:spcPct val="120000"/>
                  </a:lnSpc>
                </a:pPr>
                <a14:m>
                  <m:oMath xmlns:m="http://schemas.openxmlformats.org/officeDocument/2006/math">
                    <m:d>
                      <m:dPr>
                        <m:ctrlPr>
                          <a:rPr lang="en-US" altLang="zh-CN" i="1">
                            <a:latin typeface="Cambria Math" panose="02040503050406030204" pitchFamily="18" charset="0"/>
                          </a:rPr>
                        </m:ctrlPr>
                      </m:dPr>
                      <m:e>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1</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3</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5</m:t>
                            </m:r>
                          </m:sup>
                        </m:sSup>
                        <m:r>
                          <a:rPr lang="en-US" altLang="zh-CN" i="1">
                            <a:latin typeface="Cambria Math" panose="02040503050406030204" pitchFamily="18" charset="0"/>
                          </a:rPr>
                          <m:t>+…</m:t>
                        </m:r>
                      </m:e>
                    </m:d>
                  </m:oMath>
                </a14:m>
                <a:r>
                  <a:rPr lang="en-US" altLang="zh-CN" dirty="0"/>
                  <a:t> </a:t>
                </a:r>
                <a14:m>
                  <m:oMath xmlns:m="http://schemas.openxmlformats.org/officeDocument/2006/math">
                    <m:d>
                      <m:dPr>
                        <m:ctrlPr>
                          <a:rPr lang="en-US" altLang="zh-CN" i="1">
                            <a:latin typeface="Cambria Math" panose="02040503050406030204" pitchFamily="18" charset="0"/>
                          </a:rPr>
                        </m:ctrlPr>
                      </m:dPr>
                      <m:e>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0</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4</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8</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16</m:t>
                            </m:r>
                          </m:sup>
                        </m:sSup>
                        <m:r>
                          <a:rPr lang="en-US" altLang="zh-CN" i="1">
                            <a:latin typeface="Cambria Math" panose="02040503050406030204" pitchFamily="18" charset="0"/>
                          </a:rPr>
                          <m:t>+…</m:t>
                        </m:r>
                      </m:e>
                    </m:d>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0</m:t>
                        </m:r>
                      </m:sup>
                    </m:sSup>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3</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0</m:t>
                        </m:r>
                      </m:sup>
                    </m:sSup>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d>
                      <m:dPr>
                        <m:ctrlPr>
                          <a:rPr lang="en-US" altLang="zh-CN" i="1">
                            <a:latin typeface="Cambria Math" panose="02040503050406030204" pitchFamily="18" charset="0"/>
                          </a:rPr>
                        </m:ctrlPr>
                      </m:dPr>
                      <m:e>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0</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3</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6</m:t>
                            </m:r>
                          </m:sup>
                        </m:sSup>
                        <m:r>
                          <a:rPr lang="en-US" altLang="zh-CN" i="1">
                            <a:latin typeface="Cambria Math" panose="02040503050406030204" pitchFamily="18" charset="0"/>
                          </a:rPr>
                          <m:t>+…</m:t>
                        </m:r>
                      </m:e>
                    </m:d>
                  </m:oMath>
                </a14:m>
                <a:endParaRPr lang="en-US" altLang="zh-CN" dirty="0"/>
              </a:p>
              <a:p>
                <a:pPr>
                  <a:lnSpc>
                    <a:spcPct val="120000"/>
                  </a:lnSpc>
                </a:pPr>
                <a:r>
                  <a:rPr lang="en-US" altLang="zh-CN" dirty="0"/>
                  <a:t>= </a:t>
                </a:r>
                <a14:m>
                  <m:oMath xmlns:m="http://schemas.openxmlformats.org/officeDocument/2006/math">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1−</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den>
                    </m:f>
                    <m:r>
                      <a:rPr lang="en-US" altLang="zh-CN" i="1">
                        <a:latin typeface="Cambria Math" panose="02040503050406030204" pitchFamily="18" charset="0"/>
                      </a:rPr>
                      <m:t>(</m:t>
                    </m:r>
                    <m:r>
                      <a:rPr lang="en-US" altLang="zh-CN" b="0" i="1" smtClean="0">
                        <a:latin typeface="Cambria Math" panose="02040503050406030204" pitchFamily="18" charset="0"/>
                      </a:rPr>
                      <m:t>1</m:t>
                    </m:r>
                    <m:r>
                      <a:rPr lang="en-US" altLang="zh-CN" i="1">
                        <a:latin typeface="Cambria Math" panose="02040503050406030204" pitchFamily="18" charset="0"/>
                      </a:rPr>
                      <m:t>+</m:t>
                    </m:r>
                    <m:r>
                      <a:rPr lang="en-US" altLang="zh-CN" b="0" i="1" smtClean="0">
                        <a:latin typeface="Cambria Math" panose="02040503050406030204" pitchFamily="18" charset="0"/>
                      </a:rPr>
                      <m:t>𝑥</m:t>
                    </m:r>
                    <m:r>
                      <a:rPr lang="en-US" altLang="zh-CN" i="1">
                        <a:latin typeface="Cambria Math" panose="02040503050406030204" pitchFamily="18" charset="0"/>
                      </a:rPr>
                      <m:t>)</m:t>
                    </m:r>
                  </m:oMath>
                </a14:m>
                <a:r>
                  <a:rPr lang="en-US" altLang="zh-CN" dirty="0"/>
                  <a:t> </a:t>
                </a:r>
                <a14:m>
                  <m:oMath xmlns:m="http://schemas.openxmlformats.org/officeDocument/2006/math">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r>
                          <a:rPr lang="en-US" altLang="zh-CN" i="1">
                            <a:latin typeface="Cambria Math" panose="02040503050406030204" pitchFamily="18" charset="0"/>
                          </a:rPr>
                          <m:t>+</m:t>
                        </m:r>
                        <m:r>
                          <a:rPr lang="en-US" altLang="zh-CN" i="1" smtClean="0">
                            <a:latin typeface="Cambria Math" panose="02040503050406030204" pitchFamily="18" charset="0"/>
                          </a:rPr>
                          <m:t>𝑥</m:t>
                        </m:r>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e>
                    </m:d>
                    <m:r>
                      <a:rPr lang="en-US" altLang="zh-CN" b="0" i="1" smtClean="0">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1−</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den>
                    </m:f>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1−</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4</m:t>
                            </m:r>
                          </m:sup>
                        </m:sSup>
                      </m:den>
                    </m:f>
                    <m:r>
                      <a:rPr lang="en-US" altLang="zh-CN" i="1">
                        <a:latin typeface="Cambria Math" panose="02040503050406030204" pitchFamily="18" charset="0"/>
                      </a:rPr>
                      <m:t>(</m:t>
                    </m:r>
                    <m:r>
                      <a:rPr lang="en-US" altLang="zh-CN" b="0" i="1" smtClean="0">
                        <a:latin typeface="Cambria Math" panose="02040503050406030204" pitchFamily="18" charset="0"/>
                      </a:rPr>
                      <m:t>1</m:t>
                    </m:r>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2</m:t>
                        </m:r>
                      </m:sup>
                    </m:sSup>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3</m:t>
                        </m:r>
                      </m:sup>
                    </m:sSup>
                    <m:r>
                      <a:rPr lang="en-US" altLang="zh-CN" i="1">
                        <a:latin typeface="Cambria Math" panose="02040503050406030204" pitchFamily="18" charset="0"/>
                      </a:rPr>
                      <m:t>)</m:t>
                    </m:r>
                  </m:oMath>
                </a14:m>
                <a:r>
                  <a:rPr lang="en-US" altLang="zh-CN" dirty="0"/>
                  <a:t> </a:t>
                </a:r>
                <a14:m>
                  <m:oMath xmlns:m="http://schemas.openxmlformats.org/officeDocument/2006/math">
                    <m:r>
                      <a:rPr lang="en-US" altLang="zh-CN" i="1">
                        <a:latin typeface="Cambria Math" panose="02040503050406030204" pitchFamily="18" charset="0"/>
                      </a:rPr>
                      <m:t>(</m:t>
                    </m:r>
                    <m:r>
                      <a:rPr lang="en-US" altLang="zh-CN" b="0" i="1" smtClean="0">
                        <a:latin typeface="Cambria Math" panose="02040503050406030204" pitchFamily="18" charset="0"/>
                      </a:rPr>
                      <m:t>1</m:t>
                    </m:r>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oMath>
                </a14:m>
                <a:r>
                  <a:rPr lang="en-US" altLang="zh-CN" dirty="0"/>
                  <a:t> </a:t>
                </a:r>
                <a14:m>
                  <m:oMath xmlns:m="http://schemas.openxmlformats.org/officeDocument/2006/math">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1−</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6</m:t>
                            </m:r>
                          </m:sup>
                        </m:sSup>
                      </m:den>
                    </m:f>
                  </m:oMath>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i="1" dirty="0" smtClean="0">
                          <a:latin typeface="Cambria Math" panose="02040503050406030204" pitchFamily="18" charset="0"/>
                        </a:rPr>
                        <m:t>=</m:t>
                      </m:r>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𝑥</m:t>
                          </m:r>
                        </m:num>
                        <m:den>
                          <m:sSup>
                            <m:sSupPr>
                              <m:ctrlPr>
                                <a:rPr lang="en-US" altLang="zh-CN" b="0" i="1" dirty="0" smtClean="0">
                                  <a:latin typeface="Cambria Math" panose="02040503050406030204" pitchFamily="18" charset="0"/>
                                </a:rPr>
                              </m:ctrlPr>
                            </m:sSupPr>
                            <m:e>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1−</m:t>
                                  </m:r>
                                  <m:r>
                                    <a:rPr lang="en-US" altLang="zh-CN" b="0" i="1" dirty="0" smtClean="0">
                                      <a:latin typeface="Cambria Math" panose="02040503050406030204" pitchFamily="18" charset="0"/>
                                    </a:rPr>
                                    <m:t>𝑥</m:t>
                                  </m:r>
                                </m:e>
                              </m:d>
                            </m:e>
                            <m:sup>
                              <m:r>
                                <a:rPr lang="en-US" altLang="zh-CN" b="0" i="1" dirty="0" smtClean="0">
                                  <a:latin typeface="Cambria Math" panose="02040503050406030204" pitchFamily="18" charset="0"/>
                                </a:rPr>
                                <m:t>4</m:t>
                              </m:r>
                            </m:sup>
                          </m:sSup>
                        </m:den>
                      </m:f>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i="1" dirty="0">
                          <a:latin typeface="Cambria Math" panose="02040503050406030204" pitchFamily="18" charset="0"/>
                        </a:rPr>
                        <m:t>=</m:t>
                      </m:r>
                      <m:r>
                        <a:rPr lang="en-US" altLang="zh-CN" b="0" i="1" dirty="0" smtClean="0">
                          <a:latin typeface="Cambria Math" panose="02040503050406030204" pitchFamily="18" charset="0"/>
                        </a:rPr>
                        <m:t>𝑥</m:t>
                      </m:r>
                      <m:sSup>
                        <m:sSupPr>
                          <m:ctrlPr>
                            <a:rPr lang="en-US" altLang="zh-CN" b="0" i="1" dirty="0" smtClean="0">
                              <a:latin typeface="Cambria Math" panose="02040503050406030204" pitchFamily="18" charset="0"/>
                            </a:rPr>
                          </m:ctrlPr>
                        </m:sSupPr>
                        <m:e>
                          <m:d>
                            <m:dPr>
                              <m:ctrlPr>
                                <a:rPr lang="en-US" altLang="zh-CN" b="0" i="1" dirty="0" smtClean="0">
                                  <a:latin typeface="Cambria Math" panose="02040503050406030204" pitchFamily="18" charset="0"/>
                                </a:rPr>
                              </m:ctrlPr>
                            </m:dPr>
                            <m:e>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1</m:t>
                                  </m:r>
                                </m:num>
                                <m:den>
                                  <m:r>
                                    <a:rPr lang="en-US" altLang="zh-CN" b="0" i="1" dirty="0" smtClean="0">
                                      <a:latin typeface="Cambria Math" panose="02040503050406030204" pitchFamily="18" charset="0"/>
                                    </a:rPr>
                                    <m:t>1−</m:t>
                                  </m:r>
                                  <m:r>
                                    <a:rPr lang="en-US" altLang="zh-CN" b="0" i="1" dirty="0" smtClean="0">
                                      <a:latin typeface="Cambria Math" panose="02040503050406030204" pitchFamily="18" charset="0"/>
                                    </a:rPr>
                                    <m:t>𝑥</m:t>
                                  </m:r>
                                </m:den>
                              </m:f>
                            </m:e>
                          </m:d>
                        </m:e>
                        <m:sup>
                          <m:r>
                            <a:rPr lang="en-US" altLang="zh-CN" b="0" i="1" dirty="0" smtClean="0">
                              <a:latin typeface="Cambria Math" panose="02040503050406030204" pitchFamily="18" charset="0"/>
                            </a:rPr>
                            <m:t>4</m:t>
                          </m:r>
                        </m:sup>
                      </m:sSup>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i="1" dirty="0">
                          <a:latin typeface="Cambria Math" panose="02040503050406030204" pitchFamily="18" charset="0"/>
                        </a:rPr>
                        <m:t>=</m:t>
                      </m:r>
                      <m:r>
                        <a:rPr lang="en-US" altLang="zh-CN" i="1" dirty="0">
                          <a:latin typeface="Cambria Math" panose="02040503050406030204" pitchFamily="18" charset="0"/>
                        </a:rPr>
                        <m:t>𝑥</m:t>
                      </m:r>
                      <m:sSup>
                        <m:sSupPr>
                          <m:ctrlPr>
                            <a:rPr lang="en-US" altLang="zh-CN" i="1" dirty="0">
                              <a:latin typeface="Cambria Math" panose="02040503050406030204" pitchFamily="18" charset="0"/>
                            </a:rPr>
                          </m:ctrlPr>
                        </m:sSupPr>
                        <m:e>
                          <m:d>
                            <m:dPr>
                              <m:ctrlPr>
                                <a:rPr lang="en-US" altLang="zh-CN" i="1" dirty="0">
                                  <a:latin typeface="Cambria Math" panose="02040503050406030204" pitchFamily="18" charset="0"/>
                                </a:rPr>
                              </m:ctrlPr>
                            </m:dPr>
                            <m:e>
                              <m:nary>
                                <m:naryPr>
                                  <m:chr m:val="∑"/>
                                  <m:ctrlPr>
                                    <a:rPr lang="en-US" altLang="zh-CN" i="1" dirty="0" smtClean="0">
                                      <a:latin typeface="Cambria Math" panose="02040503050406030204" pitchFamily="18" charset="0"/>
                                    </a:rPr>
                                  </m:ctrlPr>
                                </m:naryPr>
                                <m:sub>
                                  <m:r>
                                    <m:rPr>
                                      <m:brk m:alnAt="23"/>
                                    </m:rP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=0</m:t>
                                  </m:r>
                                </m:sub>
                                <m:sup>
                                  <m:r>
                                    <a:rPr lang="en-US" altLang="zh-CN" i="1" dirty="0" smtClean="0">
                                      <a:latin typeface="Cambria Math" panose="02040503050406030204" pitchFamily="18" charset="0"/>
                                      <a:ea typeface="Cambria Math" panose="02040503050406030204" pitchFamily="18" charset="0"/>
                                    </a:rPr>
                                    <m:t>∞</m:t>
                                  </m:r>
                                </m:sup>
                                <m:e>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𝑥</m:t>
                                      </m:r>
                                    </m:e>
                                    <m:sup>
                                      <m:r>
                                        <a:rPr lang="en-US" altLang="zh-CN" b="0" i="1" dirty="0" smtClean="0">
                                          <a:latin typeface="Cambria Math" panose="02040503050406030204" pitchFamily="18" charset="0"/>
                                        </a:rPr>
                                        <m:t>𝑖</m:t>
                                      </m:r>
                                    </m:sup>
                                  </m:sSup>
                                </m:e>
                              </m:nary>
                            </m:e>
                          </m:d>
                        </m:e>
                        <m:sup>
                          <m:r>
                            <a:rPr lang="en-US" altLang="zh-CN" i="1" dirty="0">
                              <a:latin typeface="Cambria Math" panose="02040503050406030204" pitchFamily="18" charset="0"/>
                            </a:rPr>
                            <m:t>4</m:t>
                          </m:r>
                        </m:sup>
                      </m:sSup>
                    </m:oMath>
                  </m:oMathPara>
                </a14:m>
                <a:endParaRPr lang="en-US" altLang="zh-CN" dirty="0"/>
              </a:p>
              <a:p>
                <a:pPr>
                  <a:lnSpc>
                    <a:spcPct val="120000"/>
                  </a:lnSpc>
                </a:pPr>
                <a:endParaRPr lang="zh-CN" altLang="en-US" dirty="0"/>
              </a:p>
            </p:txBody>
          </p:sp>
        </mc:Choice>
        <mc:Fallback xmlns="">
          <p:sp>
            <p:nvSpPr>
              <p:cNvPr id="2" name="内容占位符 1">
                <a:extLst>
                  <a:ext uri="{FF2B5EF4-FFF2-40B4-BE49-F238E27FC236}">
                    <a16:creationId xmlns:a16="http://schemas.microsoft.com/office/drawing/2014/main" id="{D948084D-39B2-4133-AD05-3C846836F9A0}"/>
                  </a:ext>
                </a:extLst>
              </p:cNvPr>
              <p:cNvSpPr>
                <a:spLocks noGrp="1" noRot="1" noChangeAspect="1" noMove="1" noResize="1" noEditPoints="1" noAdjustHandles="1" noChangeArrowheads="1" noChangeShapeType="1" noTextEdit="1"/>
              </p:cNvSpPr>
              <p:nvPr>
                <p:ph idx="1"/>
              </p:nvPr>
            </p:nvSpPr>
            <p:spPr>
              <a:xfrm>
                <a:off x="756138" y="1382233"/>
                <a:ext cx="10679723" cy="4938546"/>
              </a:xfrm>
              <a:blipFill>
                <a:blip r:embed="rId2"/>
                <a:stretch>
                  <a:fillRect l="-742" t="-3580"/>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D2BEF2C-8121-42B9-BB85-447157D1289F}"/>
              </a:ext>
            </a:extLst>
          </p:cNvPr>
          <p:cNvSpPr>
            <a:spLocks noGrp="1"/>
          </p:cNvSpPr>
          <p:nvPr>
            <p:ph type="ctrTitle"/>
          </p:nvPr>
        </p:nvSpPr>
        <p:spPr/>
        <p:txBody>
          <a:bodyPr/>
          <a:lstStyle/>
          <a:p>
            <a:r>
              <a:rPr lang="en-US" altLang="zh-CN" dirty="0"/>
              <a:t>BZOJ3028 </a:t>
            </a:r>
            <a:r>
              <a:rPr lang="zh-CN" altLang="en-US" dirty="0"/>
              <a:t>食物</a:t>
            </a:r>
          </a:p>
        </p:txBody>
      </p:sp>
      <p:sp>
        <p:nvSpPr>
          <p:cNvPr id="4" name="内容占位符 3">
            <a:extLst>
              <a:ext uri="{FF2B5EF4-FFF2-40B4-BE49-F238E27FC236}">
                <a16:creationId xmlns:a16="http://schemas.microsoft.com/office/drawing/2014/main" id="{1FE45C55-1AF6-46F2-B9E7-D971BFDC903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73085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948084D-39B2-4133-AD05-3C846836F9A0}"/>
                  </a:ext>
                </a:extLst>
              </p:cNvPr>
              <p:cNvSpPr>
                <a:spLocks noGrp="1"/>
              </p:cNvSpPr>
              <p:nvPr>
                <p:ph idx="1"/>
              </p:nvPr>
            </p:nvSpPr>
            <p:spPr>
              <a:xfrm>
                <a:off x="756138" y="1382233"/>
                <a:ext cx="10679723" cy="4938546"/>
              </a:xfrm>
            </p:spPr>
            <p:txBody>
              <a:bodyPr>
                <a:normAutofit fontScale="77500" lnSpcReduction="20000"/>
              </a:bodyPr>
              <a:lstStyle/>
              <a:p>
                <a:pPr>
                  <a:lnSpc>
                    <a:spcPct val="12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𝐹</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i="1" dirty="0">
                          <a:latin typeface="Cambria Math" panose="02040503050406030204" pitchFamily="18" charset="0"/>
                        </a:rPr>
                        <m:t>=</m:t>
                      </m:r>
                      <m:r>
                        <a:rPr lang="en-US" altLang="zh-CN" i="1" dirty="0">
                          <a:latin typeface="Cambria Math" panose="02040503050406030204" pitchFamily="18" charset="0"/>
                        </a:rPr>
                        <m:t>𝑥</m:t>
                      </m:r>
                      <m:sSup>
                        <m:sSupPr>
                          <m:ctrlPr>
                            <a:rPr lang="en-US" altLang="zh-CN" i="1" dirty="0">
                              <a:latin typeface="Cambria Math" panose="02040503050406030204" pitchFamily="18" charset="0"/>
                            </a:rPr>
                          </m:ctrlPr>
                        </m:sSupPr>
                        <m:e>
                          <m:d>
                            <m:dPr>
                              <m:ctrlPr>
                                <a:rPr lang="en-US" altLang="zh-CN" i="1" dirty="0">
                                  <a:latin typeface="Cambria Math" panose="02040503050406030204" pitchFamily="18" charset="0"/>
                                </a:rPr>
                              </m:ctrlPr>
                            </m:dPr>
                            <m:e>
                              <m:nary>
                                <m:naryPr>
                                  <m:chr m:val="∑"/>
                                  <m:ctrlPr>
                                    <a:rPr lang="en-US" altLang="zh-CN" i="1" dirty="0" smtClean="0">
                                      <a:latin typeface="Cambria Math" panose="02040503050406030204" pitchFamily="18" charset="0"/>
                                    </a:rPr>
                                  </m:ctrlPr>
                                </m:naryPr>
                                <m:sub>
                                  <m:r>
                                    <m:rPr>
                                      <m:brk m:alnAt="23"/>
                                    </m:rP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=0</m:t>
                                  </m:r>
                                </m:sub>
                                <m:sup>
                                  <m:r>
                                    <a:rPr lang="en-US" altLang="zh-CN" i="1" dirty="0" smtClean="0">
                                      <a:latin typeface="Cambria Math" panose="02040503050406030204" pitchFamily="18" charset="0"/>
                                      <a:ea typeface="Cambria Math" panose="02040503050406030204" pitchFamily="18" charset="0"/>
                                    </a:rPr>
                                    <m:t>∞</m:t>
                                  </m:r>
                                </m:sup>
                                <m:e>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𝑥</m:t>
                                      </m:r>
                                    </m:e>
                                    <m:sup>
                                      <m:r>
                                        <a:rPr lang="en-US" altLang="zh-CN" b="0" i="1" dirty="0" smtClean="0">
                                          <a:latin typeface="Cambria Math" panose="02040503050406030204" pitchFamily="18" charset="0"/>
                                        </a:rPr>
                                        <m:t>𝑖</m:t>
                                      </m:r>
                                    </m:sup>
                                  </m:sSup>
                                </m:e>
                              </m:nary>
                            </m:e>
                          </m:d>
                        </m:e>
                        <m:sup>
                          <m:r>
                            <a:rPr lang="en-US" altLang="zh-CN" i="1" dirty="0">
                              <a:latin typeface="Cambria Math" panose="02040503050406030204" pitchFamily="18" charset="0"/>
                            </a:rPr>
                            <m:t>4</m:t>
                          </m:r>
                        </m:sup>
                      </m:sSup>
                    </m:oMath>
                  </m:oMathPara>
                </a14:m>
                <a:endParaRPr lang="en-US" altLang="zh-CN" dirty="0"/>
              </a:p>
              <a:p>
                <a:pPr>
                  <a:lnSpc>
                    <a:spcPct val="120000"/>
                  </a:lnSpc>
                </a:pPr>
                <a:r>
                  <a:rPr lang="zh-CN" altLang="en-US" dirty="0"/>
                  <a:t>后面这个四次方的生成函数的系数</a:t>
                </a:r>
                <a:r>
                  <a:rPr lang="en-US" altLang="zh-CN" dirty="0"/>
                  <a:t>f[k]</a:t>
                </a:r>
                <a:r>
                  <a:rPr lang="zh-CN" altLang="en-US" dirty="0"/>
                  <a:t>可以看做是</a:t>
                </a:r>
                <a:r>
                  <a:rPr lang="en-US" altLang="zh-CN" dirty="0"/>
                  <a:t>4</a:t>
                </a:r>
                <a:r>
                  <a:rPr lang="zh-CN" altLang="en-US" dirty="0"/>
                  <a:t>个非负整数凑出</a:t>
                </a:r>
                <a:r>
                  <a:rPr lang="en-US" altLang="zh-CN" dirty="0"/>
                  <a:t>k</a:t>
                </a:r>
                <a:r>
                  <a:rPr lang="zh-CN" altLang="en-US" dirty="0"/>
                  <a:t>的方案，所以</a:t>
                </a:r>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𝐹</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dirty="0">
                          <a:latin typeface="Cambria Math" panose="02040503050406030204" pitchFamily="18" charset="0"/>
                        </a:rPr>
                        <m:t>=</m:t>
                      </m:r>
                      <m:r>
                        <a:rPr lang="en-US" altLang="zh-CN" i="1" dirty="0">
                          <a:latin typeface="Cambria Math" panose="02040503050406030204" pitchFamily="18" charset="0"/>
                        </a:rPr>
                        <m:t>𝑥</m:t>
                      </m:r>
                      <m:nary>
                        <m:naryPr>
                          <m:chr m:val="∑"/>
                          <m:ctrlPr>
                            <a:rPr lang="en-US" altLang="zh-CN" i="1" dirty="0" smtClean="0">
                              <a:latin typeface="Cambria Math" panose="02040503050406030204" pitchFamily="18" charset="0"/>
                            </a:rPr>
                          </m:ctrlPr>
                        </m:naryPr>
                        <m:sub>
                          <m:r>
                            <m:rPr>
                              <m:brk m:alnAt="23"/>
                            </m:rP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=0</m:t>
                          </m:r>
                        </m:sub>
                        <m:sup>
                          <m:r>
                            <a:rPr lang="en-US" altLang="zh-CN" i="1" dirty="0" smtClean="0">
                              <a:latin typeface="Cambria Math" panose="02040503050406030204" pitchFamily="18" charset="0"/>
                              <a:ea typeface="Cambria Math" panose="02040503050406030204" pitchFamily="18" charset="0"/>
                            </a:rPr>
                            <m:t>∞</m:t>
                          </m:r>
                        </m:sup>
                        <m:e>
                          <m:sSubSup>
                            <m:sSubSupPr>
                              <m:ctrlPr>
                                <a:rPr lang="en-US" altLang="zh-CN" b="0" i="1" dirty="0" smtClean="0">
                                  <a:latin typeface="Cambria Math" panose="02040503050406030204" pitchFamily="18" charset="0"/>
                                </a:rPr>
                              </m:ctrlPr>
                            </m:sSubSupPr>
                            <m:e>
                              <m:r>
                                <a:rPr lang="en-US" altLang="zh-CN" b="0" i="1" dirty="0" smtClean="0">
                                  <a:latin typeface="Cambria Math" panose="02040503050406030204" pitchFamily="18" charset="0"/>
                                </a:rPr>
                                <m:t>𝐶</m:t>
                              </m:r>
                            </m:e>
                            <m:sub>
                              <m:r>
                                <a:rPr lang="en-US" altLang="zh-CN" b="0" i="1" dirty="0" smtClean="0">
                                  <a:latin typeface="Cambria Math" panose="02040503050406030204" pitchFamily="18" charset="0"/>
                                </a:rPr>
                                <m:t>4+</m:t>
                              </m:r>
                              <m: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−1</m:t>
                              </m:r>
                            </m:sub>
                            <m:sup>
                              <m:r>
                                <a:rPr lang="en-US" altLang="zh-CN" b="0" i="1" dirty="0" smtClean="0">
                                  <a:latin typeface="Cambria Math" panose="02040503050406030204" pitchFamily="18" charset="0"/>
                                </a:rPr>
                                <m:t>4−1</m:t>
                              </m:r>
                            </m:sup>
                          </m:sSubSup>
                        </m:e>
                      </m:nary>
                      <m:sSup>
                        <m:sSupPr>
                          <m:ctrlPr>
                            <a:rPr lang="en-US" altLang="zh-CN" b="0" i="1" dirty="0" smtClean="0">
                              <a:latin typeface="Cambria Math" panose="02040503050406030204" pitchFamily="18" charset="0"/>
                            </a:rPr>
                          </m:ctrlPr>
                        </m:sSupPr>
                        <m:e>
                          <m:r>
                            <a:rPr lang="en-US" altLang="zh-CN" b="0" i="1" dirty="0" smtClean="0">
                              <a:latin typeface="Cambria Math" panose="02040503050406030204" pitchFamily="18" charset="0"/>
                            </a:rPr>
                            <m:t>𝑥</m:t>
                          </m:r>
                        </m:e>
                        <m:sup>
                          <m:r>
                            <a:rPr lang="en-US" altLang="zh-CN" b="0" i="1" dirty="0" smtClean="0">
                              <a:latin typeface="Cambria Math" panose="02040503050406030204" pitchFamily="18" charset="0"/>
                            </a:rPr>
                            <m:t>𝑖</m:t>
                          </m:r>
                        </m:sup>
                      </m:sSup>
                    </m:oMath>
                  </m:oMathPara>
                </a14:m>
                <a:endParaRPr lang="en-US" altLang="zh-CN" dirty="0"/>
              </a:p>
              <a:p>
                <a:pPr>
                  <a:lnSpc>
                    <a:spcPct val="120000"/>
                  </a:lnSpc>
                </a:pPr>
                <a14:m>
                  <m:oMathPara xmlns:m="http://schemas.openxmlformats.org/officeDocument/2006/math">
                    <m:oMathParaPr>
                      <m:jc m:val="left"/>
                    </m:oMathParaPr>
                    <m:oMath xmlns:m="http://schemas.openxmlformats.org/officeDocument/2006/math">
                      <m:r>
                        <a:rPr lang="en-US" altLang="zh-CN" b="0" i="1" dirty="0" smtClean="0">
                          <a:latin typeface="Cambria Math" panose="02040503050406030204" pitchFamily="18" charset="0"/>
                        </a:rPr>
                        <m:t>          </m:t>
                      </m:r>
                      <m:r>
                        <a:rPr lang="en-US" altLang="zh-CN" i="1" dirty="0">
                          <a:latin typeface="Cambria Math" panose="02040503050406030204" pitchFamily="18" charset="0"/>
                        </a:rPr>
                        <m:t>=</m:t>
                      </m:r>
                      <m:nary>
                        <m:naryPr>
                          <m:chr m:val="∑"/>
                          <m:ctrlPr>
                            <a:rPr lang="en-US" altLang="zh-CN" i="1" dirty="0">
                              <a:latin typeface="Cambria Math" panose="02040503050406030204" pitchFamily="18" charset="0"/>
                            </a:rPr>
                          </m:ctrlPr>
                        </m:naryPr>
                        <m:sub>
                          <m:r>
                            <m:rPr>
                              <m:brk m:alnAt="23"/>
                            </m:rPr>
                            <a:rPr lang="en-US" altLang="zh-CN" i="1" dirty="0">
                              <a:latin typeface="Cambria Math" panose="02040503050406030204" pitchFamily="18" charset="0"/>
                            </a:rPr>
                            <m:t>𝑖</m:t>
                          </m:r>
                          <m:r>
                            <a:rPr lang="en-US" altLang="zh-CN" i="1" dirty="0">
                              <a:latin typeface="Cambria Math" panose="02040503050406030204" pitchFamily="18" charset="0"/>
                            </a:rPr>
                            <m:t>=</m:t>
                          </m:r>
                          <m:r>
                            <a:rPr lang="en-US" altLang="zh-CN" b="0" i="1" dirty="0" smtClean="0">
                              <a:latin typeface="Cambria Math" panose="02040503050406030204" pitchFamily="18" charset="0"/>
                            </a:rPr>
                            <m:t>1</m:t>
                          </m:r>
                        </m:sub>
                        <m:sup>
                          <m:r>
                            <a:rPr lang="en-US" altLang="zh-CN" i="1" dirty="0">
                              <a:latin typeface="Cambria Math" panose="02040503050406030204" pitchFamily="18" charset="0"/>
                              <a:ea typeface="Cambria Math" panose="02040503050406030204" pitchFamily="18" charset="0"/>
                            </a:rPr>
                            <m:t>∞</m:t>
                          </m:r>
                        </m:sup>
                        <m:e>
                          <m:sSubSup>
                            <m:sSubSupPr>
                              <m:ctrlPr>
                                <a:rPr lang="en-US" altLang="zh-CN" i="1" dirty="0">
                                  <a:latin typeface="Cambria Math" panose="02040503050406030204" pitchFamily="18" charset="0"/>
                                </a:rPr>
                              </m:ctrlPr>
                            </m:sSubSupPr>
                            <m:e>
                              <m:r>
                                <a:rPr lang="en-US" altLang="zh-CN" i="1" dirty="0">
                                  <a:latin typeface="Cambria Math" panose="02040503050406030204" pitchFamily="18" charset="0"/>
                                </a:rPr>
                                <m:t>𝐶</m:t>
                              </m:r>
                            </m:e>
                            <m:sub>
                              <m:r>
                                <a:rPr lang="en-US" altLang="zh-CN" i="1" dirty="0">
                                  <a:latin typeface="Cambria Math" panose="02040503050406030204" pitchFamily="18" charset="0"/>
                                </a:rPr>
                                <m:t>4+</m:t>
                              </m:r>
                              <m:r>
                                <a:rPr lang="en-US" altLang="zh-CN" i="1" dirty="0">
                                  <a:latin typeface="Cambria Math" panose="02040503050406030204" pitchFamily="18" charset="0"/>
                                </a:rPr>
                                <m:t>𝑖</m:t>
                              </m:r>
                              <m:r>
                                <a:rPr lang="en-US" altLang="zh-CN" b="0" i="1" dirty="0" smtClean="0">
                                  <a:latin typeface="Cambria Math" panose="02040503050406030204" pitchFamily="18" charset="0"/>
                                </a:rPr>
                                <m:t>−1−1</m:t>
                              </m:r>
                            </m:sub>
                            <m:sup>
                              <m:r>
                                <a:rPr lang="en-US" altLang="zh-CN" i="1" dirty="0">
                                  <a:latin typeface="Cambria Math" panose="02040503050406030204" pitchFamily="18" charset="0"/>
                                </a:rPr>
                                <m:t>4−1</m:t>
                              </m:r>
                            </m:sup>
                          </m:sSubSup>
                        </m:e>
                      </m:nary>
                      <m:sSup>
                        <m:sSupPr>
                          <m:ctrlPr>
                            <a:rPr lang="en-US" altLang="zh-CN" i="1" dirty="0">
                              <a:latin typeface="Cambria Math" panose="02040503050406030204" pitchFamily="18" charset="0"/>
                            </a:rPr>
                          </m:ctrlPr>
                        </m:sSupPr>
                        <m:e>
                          <m:r>
                            <a:rPr lang="en-US" altLang="zh-CN" i="1" dirty="0">
                              <a:latin typeface="Cambria Math" panose="02040503050406030204" pitchFamily="18" charset="0"/>
                            </a:rPr>
                            <m:t>𝑥</m:t>
                          </m:r>
                        </m:e>
                        <m:sup>
                          <m:r>
                            <a:rPr lang="en-US" altLang="zh-CN" i="1" dirty="0">
                              <a:latin typeface="Cambria Math" panose="02040503050406030204" pitchFamily="18" charset="0"/>
                            </a:rPr>
                            <m:t>𝑖</m:t>
                          </m:r>
                        </m:sup>
                      </m:sSup>
                    </m:oMath>
                  </m:oMathPara>
                </a14:m>
                <a:endParaRPr lang="en-US" altLang="zh-CN" dirty="0"/>
              </a:p>
              <a:p>
                <a:pPr>
                  <a:lnSpc>
                    <a:spcPct val="120000"/>
                  </a:lnSpc>
                </a:pPr>
                <a:r>
                  <a:rPr lang="zh-CN" altLang="en-US" dirty="0"/>
                  <a:t>结果即是第</a:t>
                </a:r>
                <a:r>
                  <a:rPr lang="en-US" altLang="zh-CN" dirty="0"/>
                  <a:t>n</a:t>
                </a:r>
                <a:r>
                  <a:rPr lang="zh-CN" altLang="en-US" dirty="0"/>
                  <a:t>项系数，即</a:t>
                </a:r>
                <a14:m>
                  <m:oMath xmlns:m="http://schemas.openxmlformats.org/officeDocument/2006/math">
                    <m:sSubSup>
                      <m:sSubSupPr>
                        <m:ctrlPr>
                          <a:rPr lang="en-US" altLang="zh-CN" i="1" dirty="0">
                            <a:latin typeface="Cambria Math" panose="02040503050406030204" pitchFamily="18" charset="0"/>
                          </a:rPr>
                        </m:ctrlPr>
                      </m:sSubSupPr>
                      <m:e>
                        <m:r>
                          <a:rPr lang="en-US" altLang="zh-CN" i="1" dirty="0">
                            <a:latin typeface="Cambria Math" panose="02040503050406030204" pitchFamily="18" charset="0"/>
                          </a:rPr>
                          <m:t>𝐶</m:t>
                        </m:r>
                      </m:e>
                      <m:sub>
                        <m:r>
                          <a:rPr lang="en-US" altLang="zh-CN" i="1" dirty="0">
                            <a:latin typeface="Cambria Math" panose="02040503050406030204" pitchFamily="18" charset="0"/>
                          </a:rPr>
                          <m:t>4+</m:t>
                        </m:r>
                        <m:r>
                          <a:rPr lang="en-US" altLang="zh-CN" b="0" i="1" dirty="0" smtClean="0">
                            <a:latin typeface="Cambria Math" panose="02040503050406030204" pitchFamily="18" charset="0"/>
                          </a:rPr>
                          <m:t>𝑛</m:t>
                        </m:r>
                        <m:r>
                          <a:rPr lang="en-US" altLang="zh-CN" i="1" dirty="0">
                            <a:latin typeface="Cambria Math" panose="02040503050406030204" pitchFamily="18" charset="0"/>
                          </a:rPr>
                          <m:t>−1−1</m:t>
                        </m:r>
                      </m:sub>
                      <m:sup>
                        <m:r>
                          <a:rPr lang="en-US" altLang="zh-CN" i="1" dirty="0">
                            <a:latin typeface="Cambria Math" panose="02040503050406030204" pitchFamily="18" charset="0"/>
                          </a:rPr>
                          <m:t>4−1</m:t>
                        </m:r>
                      </m:sup>
                    </m:sSubSup>
                    <m:r>
                      <a:rPr lang="en-US" altLang="zh-CN" b="0" i="1" dirty="0" smtClean="0">
                        <a:latin typeface="Cambria Math" panose="02040503050406030204" pitchFamily="18" charset="0"/>
                      </a:rPr>
                      <m:t>=</m:t>
                    </m:r>
                    <m:sSubSup>
                      <m:sSubSupPr>
                        <m:ctrlPr>
                          <a:rPr lang="en-US" altLang="zh-CN" b="0" i="1" dirty="0" smtClean="0">
                            <a:latin typeface="Cambria Math" panose="02040503050406030204" pitchFamily="18" charset="0"/>
                          </a:rPr>
                        </m:ctrlPr>
                      </m:sSubSupPr>
                      <m:e>
                        <m:r>
                          <a:rPr lang="en-US" altLang="zh-CN" b="0" i="1" dirty="0" smtClean="0">
                            <a:latin typeface="Cambria Math" panose="02040503050406030204" pitchFamily="18" charset="0"/>
                          </a:rPr>
                          <m:t>𝐶</m:t>
                        </m:r>
                      </m:e>
                      <m:sub>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+2</m:t>
                        </m:r>
                      </m:sub>
                      <m:sup>
                        <m:r>
                          <a:rPr lang="en-US" altLang="zh-CN" b="0" i="1" dirty="0" smtClean="0">
                            <a:latin typeface="Cambria Math" panose="02040503050406030204" pitchFamily="18" charset="0"/>
                          </a:rPr>
                          <m:t>3</m:t>
                        </m:r>
                      </m:sup>
                    </m:sSubSup>
                    <m:r>
                      <a:rPr lang="en-US" altLang="zh-CN" b="0" i="1" dirty="0" smtClean="0">
                        <a:latin typeface="Cambria Math" panose="02040503050406030204" pitchFamily="18" charset="0"/>
                      </a:rPr>
                      <m:t>=</m:t>
                    </m:r>
                    <m:f>
                      <m:fPr>
                        <m:ctrlPr>
                          <a:rPr lang="en-US" altLang="zh-CN" b="0" i="1" dirty="0" smtClean="0">
                            <a:latin typeface="Cambria Math" panose="02040503050406030204" pitchFamily="18" charset="0"/>
                          </a:rPr>
                        </m:ctrlPr>
                      </m:fPr>
                      <m:num>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+2</m:t>
                            </m:r>
                          </m:e>
                        </m:d>
                        <m:d>
                          <m:dPr>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+1</m:t>
                            </m:r>
                          </m:e>
                        </m:d>
                        <m:r>
                          <a:rPr lang="en-US" altLang="zh-CN" b="0" i="1" dirty="0" smtClean="0">
                            <a:latin typeface="Cambria Math" panose="02040503050406030204" pitchFamily="18" charset="0"/>
                          </a:rPr>
                          <m:t>𝑛</m:t>
                        </m:r>
                      </m:num>
                      <m:den>
                        <m:r>
                          <a:rPr lang="en-US" altLang="zh-CN" b="0" i="1" dirty="0" smtClean="0">
                            <a:latin typeface="Cambria Math" panose="02040503050406030204" pitchFamily="18" charset="0"/>
                          </a:rPr>
                          <m:t>6</m:t>
                        </m:r>
                      </m:den>
                    </m:f>
                  </m:oMath>
                </a14:m>
                <a:endParaRPr lang="zh-CN" altLang="en-US" dirty="0"/>
              </a:p>
              <a:p>
                <a:pPr>
                  <a:lnSpc>
                    <a:spcPct val="120000"/>
                  </a:lnSpc>
                </a:pPr>
                <a:endParaRPr lang="zh-CN" altLang="en-US" dirty="0"/>
              </a:p>
            </p:txBody>
          </p:sp>
        </mc:Choice>
        <mc:Fallback xmlns="">
          <p:sp>
            <p:nvSpPr>
              <p:cNvPr id="2" name="内容占位符 1">
                <a:extLst>
                  <a:ext uri="{FF2B5EF4-FFF2-40B4-BE49-F238E27FC236}">
                    <a16:creationId xmlns:a16="http://schemas.microsoft.com/office/drawing/2014/main" id="{D948084D-39B2-4133-AD05-3C846836F9A0}"/>
                  </a:ext>
                </a:extLst>
              </p:cNvPr>
              <p:cNvSpPr>
                <a:spLocks noGrp="1" noRot="1" noChangeAspect="1" noMove="1" noResize="1" noEditPoints="1" noAdjustHandles="1" noChangeArrowheads="1" noChangeShapeType="1" noTextEdit="1"/>
              </p:cNvSpPr>
              <p:nvPr>
                <p:ph idx="1"/>
              </p:nvPr>
            </p:nvSpPr>
            <p:spPr>
              <a:xfrm>
                <a:off x="756138" y="1382233"/>
                <a:ext cx="10679723" cy="4938546"/>
              </a:xfrm>
              <a:blipFill>
                <a:blip r:embed="rId2"/>
                <a:stretch>
                  <a:fillRect l="-74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D2BEF2C-8121-42B9-BB85-447157D1289F}"/>
              </a:ext>
            </a:extLst>
          </p:cNvPr>
          <p:cNvSpPr>
            <a:spLocks noGrp="1"/>
          </p:cNvSpPr>
          <p:nvPr>
            <p:ph type="ctrTitle"/>
          </p:nvPr>
        </p:nvSpPr>
        <p:spPr/>
        <p:txBody>
          <a:bodyPr/>
          <a:lstStyle/>
          <a:p>
            <a:r>
              <a:rPr lang="en-US" altLang="zh-CN" dirty="0"/>
              <a:t>BZOJ3028 </a:t>
            </a:r>
            <a:r>
              <a:rPr lang="zh-CN" altLang="en-US" dirty="0"/>
              <a:t>食物</a:t>
            </a:r>
          </a:p>
        </p:txBody>
      </p:sp>
      <p:sp>
        <p:nvSpPr>
          <p:cNvPr id="4" name="内容占位符 3">
            <a:extLst>
              <a:ext uri="{FF2B5EF4-FFF2-40B4-BE49-F238E27FC236}">
                <a16:creationId xmlns:a16="http://schemas.microsoft.com/office/drawing/2014/main" id="{1FE45C55-1AF6-46F2-B9E7-D971BFDC903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627026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D6BC85-D34B-48BE-8189-A037CC8589F4}"/>
              </a:ext>
            </a:extLst>
          </p:cNvPr>
          <p:cNvSpPr>
            <a:spLocks noGrp="1"/>
          </p:cNvSpPr>
          <p:nvPr>
            <p:ph type="ctrTitle"/>
          </p:nvPr>
        </p:nvSpPr>
        <p:spPr/>
        <p:txBody>
          <a:bodyPr/>
          <a:lstStyle/>
          <a:p>
            <a:r>
              <a:rPr lang="zh-CN" altLang="en-US" dirty="0"/>
              <a:t>图论部分</a:t>
            </a:r>
          </a:p>
        </p:txBody>
      </p:sp>
      <p:sp>
        <p:nvSpPr>
          <p:cNvPr id="3" name="内容占位符 2">
            <a:extLst>
              <a:ext uri="{FF2B5EF4-FFF2-40B4-BE49-F238E27FC236}">
                <a16:creationId xmlns:a16="http://schemas.microsoft.com/office/drawing/2014/main" id="{5B96A28D-7BB1-4AA4-9361-D3CD71C70A2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261967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A97F63-7C2D-4B5E-9E28-BACB68EA6B54}"/>
              </a:ext>
            </a:extLst>
          </p:cNvPr>
          <p:cNvSpPr>
            <a:spLocks noGrp="1"/>
          </p:cNvSpPr>
          <p:nvPr>
            <p:ph type="ctrTitle"/>
          </p:nvPr>
        </p:nvSpPr>
        <p:spPr/>
        <p:txBody>
          <a:bodyPr/>
          <a:lstStyle/>
          <a:p>
            <a:r>
              <a:rPr lang="zh-CN" altLang="en-US" dirty="0"/>
              <a:t>树相关</a:t>
            </a:r>
          </a:p>
        </p:txBody>
      </p:sp>
      <p:sp>
        <p:nvSpPr>
          <p:cNvPr id="3" name="内容占位符 2">
            <a:extLst>
              <a:ext uri="{FF2B5EF4-FFF2-40B4-BE49-F238E27FC236}">
                <a16:creationId xmlns:a16="http://schemas.microsoft.com/office/drawing/2014/main" id="{8931C4DF-337B-43CB-B943-860E08E11B0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36256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F593B68-BFA9-4EAF-8DBE-8565E9A23ADE}"/>
              </a:ext>
            </a:extLst>
          </p:cNvPr>
          <p:cNvSpPr>
            <a:spLocks noGrp="1"/>
          </p:cNvSpPr>
          <p:nvPr>
            <p:ph idx="1"/>
          </p:nvPr>
        </p:nvSpPr>
        <p:spPr/>
        <p:txBody>
          <a:bodyPr/>
          <a:lstStyle/>
          <a:p>
            <a:r>
              <a:rPr lang="zh-CN" altLang="en-US" dirty="0"/>
              <a:t>是无根树的一种数列，将顶点标过号的无根树转化为数列</a:t>
            </a:r>
          </a:p>
        </p:txBody>
      </p:sp>
      <p:sp>
        <p:nvSpPr>
          <p:cNvPr id="3" name="标题 2">
            <a:extLst>
              <a:ext uri="{FF2B5EF4-FFF2-40B4-BE49-F238E27FC236}">
                <a16:creationId xmlns:a16="http://schemas.microsoft.com/office/drawing/2014/main" id="{42877479-5ABC-4CEB-BEF2-CF7CECD48FC6}"/>
              </a:ext>
            </a:extLst>
          </p:cNvPr>
          <p:cNvSpPr>
            <a:spLocks noGrp="1"/>
          </p:cNvSpPr>
          <p:nvPr>
            <p:ph type="ctrTitle"/>
          </p:nvPr>
        </p:nvSpPr>
        <p:spPr/>
        <p:txBody>
          <a:bodyPr/>
          <a:lstStyle/>
          <a:p>
            <a:r>
              <a:rPr lang="en-US" altLang="zh-CN" dirty="0" err="1"/>
              <a:t>Prufer</a:t>
            </a:r>
            <a:r>
              <a:rPr lang="zh-CN" altLang="en-US" dirty="0"/>
              <a:t>序列</a:t>
            </a:r>
          </a:p>
        </p:txBody>
      </p:sp>
      <p:sp>
        <p:nvSpPr>
          <p:cNvPr id="4" name="内容占位符 3">
            <a:extLst>
              <a:ext uri="{FF2B5EF4-FFF2-40B4-BE49-F238E27FC236}">
                <a16:creationId xmlns:a16="http://schemas.microsoft.com/office/drawing/2014/main" id="{C55639F2-A572-4133-B68E-7B29F61DA65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759809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F593B68-BFA9-4EAF-8DBE-8565E9A23ADE}"/>
                  </a:ext>
                </a:extLst>
              </p:cNvPr>
              <p:cNvSpPr>
                <a:spLocks noGrp="1"/>
              </p:cNvSpPr>
              <p:nvPr>
                <p:ph idx="1"/>
              </p:nvPr>
            </p:nvSpPr>
            <p:spPr>
              <a:xfrm>
                <a:off x="838200" y="1382233"/>
                <a:ext cx="7810500" cy="4938546"/>
              </a:xfrm>
            </p:spPr>
            <p:txBody>
              <a:bodyPr/>
              <a:lstStyle/>
              <a:p>
                <a:r>
                  <a:rPr lang="zh-CN" altLang="en-US" dirty="0"/>
                  <a:t>树转序列：</a:t>
                </a:r>
                <a:endParaRPr lang="en-US" altLang="zh-CN" dirty="0"/>
              </a:p>
              <a:p>
                <a:r>
                  <a:rPr lang="zh-CN" altLang="en-US" dirty="0"/>
                  <a:t>移去标号最小的叶子</a:t>
                </a:r>
                <a:r>
                  <a:rPr lang="en-US" altLang="zh-CN" dirty="0"/>
                  <a:t>(</a:t>
                </a:r>
                <a:r>
                  <a:rPr lang="zh-CN" altLang="en-US" dirty="0"/>
                  <a:t>如点</a:t>
                </a:r>
                <a:r>
                  <a:rPr lang="en-US" altLang="zh-CN" dirty="0"/>
                  <a:t>2)</a:t>
                </a:r>
                <a:r>
                  <a:rPr lang="zh-CN" altLang="en-US" dirty="0"/>
                  <a:t>，并将与其相邻的点的编号加入到序列中，直到原图只剩下两个点</a:t>
                </a:r>
                <a:endParaRPr lang="en-US" altLang="zh-CN" dirty="0"/>
              </a:p>
              <a:p>
                <a:endParaRPr lang="en-US" altLang="zh-CN" dirty="0"/>
              </a:p>
              <a:p>
                <a:r>
                  <a:rPr lang="zh-CN" altLang="en-US" dirty="0"/>
                  <a:t>序列还原树：</a:t>
                </a:r>
                <a:endParaRPr lang="en-US" altLang="zh-CN" dirty="0"/>
              </a:p>
              <a:p>
                <a:r>
                  <a:rPr lang="zh-CN" altLang="en-US" dirty="0"/>
                  <a:t>另建一个集合</a:t>
                </a:r>
                <a14:m>
                  <m:oMath xmlns:m="http://schemas.openxmlformats.org/officeDocument/2006/math">
                    <m:r>
                      <a:rPr lang="en-US" altLang="zh-CN" b="0" i="1" smtClean="0">
                        <a:latin typeface="Cambria Math" panose="02040503050406030204" pitchFamily="18" charset="0"/>
                      </a:rPr>
                      <m:t>𝐺</m:t>
                    </m:r>
                    <m:r>
                      <a:rPr lang="en-US" altLang="zh-CN" b="0" i="1" smtClean="0">
                        <a:latin typeface="Cambria Math" panose="02040503050406030204" pitchFamily="18" charset="0"/>
                      </a:rPr>
                      <m:t>={1,2,…,</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zh-CN" altLang="en-US" dirty="0"/>
                  <a:t>找出集合中最小的未在</a:t>
                </a:r>
                <a:r>
                  <a:rPr lang="en-US" altLang="zh-CN" dirty="0" err="1"/>
                  <a:t>Prufer</a:t>
                </a:r>
                <a:r>
                  <a:rPr lang="zh-CN" altLang="en-US" dirty="0"/>
                  <a:t>序列中出现的数，将该点与</a:t>
                </a:r>
                <a:r>
                  <a:rPr lang="en-US" altLang="zh-CN" dirty="0" err="1"/>
                  <a:t>Prufer</a:t>
                </a:r>
                <a:r>
                  <a:rPr lang="zh-CN" altLang="en-US" dirty="0"/>
                  <a:t>序列首项连边，并将这两点删除</a:t>
                </a:r>
                <a:endParaRPr lang="en-US" altLang="zh-CN" dirty="0"/>
              </a:p>
            </p:txBody>
          </p:sp>
        </mc:Choice>
        <mc:Fallback xmlns="">
          <p:sp>
            <p:nvSpPr>
              <p:cNvPr id="2" name="内容占位符 1">
                <a:extLst>
                  <a:ext uri="{FF2B5EF4-FFF2-40B4-BE49-F238E27FC236}">
                    <a16:creationId xmlns:a16="http://schemas.microsoft.com/office/drawing/2014/main" id="{3F593B68-BFA9-4EAF-8DBE-8565E9A23ADE}"/>
                  </a:ext>
                </a:extLst>
              </p:cNvPr>
              <p:cNvSpPr>
                <a:spLocks noGrp="1" noRot="1" noChangeAspect="1" noMove="1" noResize="1" noEditPoints="1" noAdjustHandles="1" noChangeArrowheads="1" noChangeShapeType="1" noTextEdit="1"/>
              </p:cNvSpPr>
              <p:nvPr>
                <p:ph idx="1"/>
              </p:nvPr>
            </p:nvSpPr>
            <p:spPr>
              <a:xfrm>
                <a:off x="838200" y="1382233"/>
                <a:ext cx="7810500" cy="4938546"/>
              </a:xfrm>
              <a:blipFill>
                <a:blip r:embed="rId3"/>
                <a:stretch>
                  <a:fillRect l="-1639" r="-625"/>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2877479-5ABC-4CEB-BEF2-CF7CECD48FC6}"/>
              </a:ext>
            </a:extLst>
          </p:cNvPr>
          <p:cNvSpPr>
            <a:spLocks noGrp="1"/>
          </p:cNvSpPr>
          <p:nvPr>
            <p:ph type="ctrTitle"/>
          </p:nvPr>
        </p:nvSpPr>
        <p:spPr/>
        <p:txBody>
          <a:bodyPr/>
          <a:lstStyle/>
          <a:p>
            <a:r>
              <a:rPr lang="en-US" altLang="zh-CN" dirty="0" err="1"/>
              <a:t>Prufer</a:t>
            </a:r>
            <a:r>
              <a:rPr lang="zh-CN" altLang="en-US" dirty="0"/>
              <a:t>序列</a:t>
            </a:r>
          </a:p>
        </p:txBody>
      </p:sp>
      <p:sp>
        <p:nvSpPr>
          <p:cNvPr id="4" name="内容占位符 3">
            <a:extLst>
              <a:ext uri="{FF2B5EF4-FFF2-40B4-BE49-F238E27FC236}">
                <a16:creationId xmlns:a16="http://schemas.microsoft.com/office/drawing/2014/main" id="{C55639F2-A572-4133-B68E-7B29F61DA656}"/>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3AB70776-2D4B-4870-AB00-87A60C01F6F3}"/>
              </a:ext>
            </a:extLst>
          </p:cNvPr>
          <p:cNvGraphicFramePr>
            <a:graphicFrameLocks noChangeAspect="1"/>
          </p:cNvGraphicFramePr>
          <p:nvPr>
            <p:extLst>
              <p:ext uri="{D42A27DB-BD31-4B8C-83A1-F6EECF244321}">
                <p14:modId xmlns:p14="http://schemas.microsoft.com/office/powerpoint/2010/main" val="4103310305"/>
              </p:ext>
            </p:extLst>
          </p:nvPr>
        </p:nvGraphicFramePr>
        <p:xfrm>
          <a:off x="8648700" y="2152650"/>
          <a:ext cx="2705100" cy="2552700"/>
        </p:xfrm>
        <a:graphic>
          <a:graphicData uri="http://schemas.openxmlformats.org/presentationml/2006/ole">
            <mc:AlternateContent xmlns:mc="http://schemas.openxmlformats.org/markup-compatibility/2006">
              <mc:Choice xmlns:v="urn:schemas-microsoft-com:vml" Requires="v">
                <p:oleObj spid="_x0000_s28715" name="Image" r:id="rId4" imgW="2704680" imgH="2552040" progId="Photoshop.Image.18">
                  <p:embed/>
                </p:oleObj>
              </mc:Choice>
              <mc:Fallback>
                <p:oleObj name="Image" r:id="rId4" imgW="2704680" imgH="2552040" progId="Photoshop.Image.18">
                  <p:embed/>
                  <p:pic>
                    <p:nvPicPr>
                      <p:cNvPr id="0" name=""/>
                      <p:cNvPicPr/>
                      <p:nvPr/>
                    </p:nvPicPr>
                    <p:blipFill>
                      <a:blip r:embed="rId5"/>
                      <a:stretch>
                        <a:fillRect/>
                      </a:stretch>
                    </p:blipFill>
                    <p:spPr>
                      <a:xfrm>
                        <a:off x="8648700" y="2152650"/>
                        <a:ext cx="2705100" cy="2552700"/>
                      </a:xfrm>
                      <a:prstGeom prst="rect">
                        <a:avLst/>
                      </a:prstGeom>
                    </p:spPr>
                  </p:pic>
                </p:oleObj>
              </mc:Fallback>
            </mc:AlternateContent>
          </a:graphicData>
        </a:graphic>
      </p:graphicFrame>
      <p:sp>
        <p:nvSpPr>
          <p:cNvPr id="7" name="乘号 6">
            <a:extLst>
              <a:ext uri="{FF2B5EF4-FFF2-40B4-BE49-F238E27FC236}">
                <a16:creationId xmlns:a16="http://schemas.microsoft.com/office/drawing/2014/main" id="{E5189F35-56B9-4BE8-AE42-B113D56D8DDC}"/>
              </a:ext>
            </a:extLst>
          </p:cNvPr>
          <p:cNvSpPr/>
          <p:nvPr/>
        </p:nvSpPr>
        <p:spPr>
          <a:xfrm>
            <a:off x="9142892" y="3730773"/>
            <a:ext cx="712381" cy="712381"/>
          </a:xfrm>
          <a:prstGeom prst="mathMultiply">
            <a:avLst/>
          </a:prstGeom>
          <a:solidFill>
            <a:srgbClr val="FFCC00"/>
          </a:solidFill>
          <a:ln>
            <a:solidFill>
              <a:srgbClr val="FF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乘号 7">
            <a:extLst>
              <a:ext uri="{FF2B5EF4-FFF2-40B4-BE49-F238E27FC236}">
                <a16:creationId xmlns:a16="http://schemas.microsoft.com/office/drawing/2014/main" id="{6C85EBC6-D29E-43C6-A611-1882C4215CA3}"/>
              </a:ext>
            </a:extLst>
          </p:cNvPr>
          <p:cNvSpPr/>
          <p:nvPr/>
        </p:nvSpPr>
        <p:spPr>
          <a:xfrm>
            <a:off x="10120644" y="2152650"/>
            <a:ext cx="712381" cy="712381"/>
          </a:xfrm>
          <a:prstGeom prst="mathMultiply">
            <a:avLst/>
          </a:prstGeom>
          <a:solidFill>
            <a:srgbClr val="FFCC00"/>
          </a:solidFill>
          <a:ln>
            <a:solidFill>
              <a:srgbClr val="FF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乘号 8">
            <a:extLst>
              <a:ext uri="{FF2B5EF4-FFF2-40B4-BE49-F238E27FC236}">
                <a16:creationId xmlns:a16="http://schemas.microsoft.com/office/drawing/2014/main" id="{BB64C0BD-54D9-4506-B58A-8EB11F16BC1C}"/>
              </a:ext>
            </a:extLst>
          </p:cNvPr>
          <p:cNvSpPr/>
          <p:nvPr/>
        </p:nvSpPr>
        <p:spPr>
          <a:xfrm>
            <a:off x="9288869" y="2276993"/>
            <a:ext cx="712381" cy="712381"/>
          </a:xfrm>
          <a:prstGeom prst="mathMultiply">
            <a:avLst/>
          </a:prstGeom>
          <a:solidFill>
            <a:srgbClr val="FFCC00"/>
          </a:solidFill>
          <a:ln>
            <a:solidFill>
              <a:srgbClr val="FF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乘号 9">
            <a:extLst>
              <a:ext uri="{FF2B5EF4-FFF2-40B4-BE49-F238E27FC236}">
                <a16:creationId xmlns:a16="http://schemas.microsoft.com/office/drawing/2014/main" id="{6935B0F8-5327-4A9F-9B5C-26DFC55D7691}"/>
              </a:ext>
            </a:extLst>
          </p:cNvPr>
          <p:cNvSpPr/>
          <p:nvPr/>
        </p:nvSpPr>
        <p:spPr>
          <a:xfrm>
            <a:off x="10148078" y="3429000"/>
            <a:ext cx="712381" cy="712381"/>
          </a:xfrm>
          <a:prstGeom prst="mathMultiply">
            <a:avLst/>
          </a:prstGeom>
          <a:solidFill>
            <a:srgbClr val="FFCC00"/>
          </a:solidFill>
          <a:ln>
            <a:solidFill>
              <a:srgbClr val="FF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C67CB8D8-7EA6-4698-B33E-887B68F7F76E}"/>
              </a:ext>
            </a:extLst>
          </p:cNvPr>
          <p:cNvSpPr txBox="1"/>
          <p:nvPr/>
        </p:nvSpPr>
        <p:spPr>
          <a:xfrm>
            <a:off x="8910818" y="4692209"/>
            <a:ext cx="311304" cy="369332"/>
          </a:xfrm>
          <a:prstGeom prst="rect">
            <a:avLst/>
          </a:prstGeom>
          <a:noFill/>
        </p:spPr>
        <p:txBody>
          <a:bodyPr wrap="none" rtlCol="0">
            <a:spAutoFit/>
          </a:bodyPr>
          <a:lstStyle/>
          <a:p>
            <a:r>
              <a:rPr lang="en-US" altLang="zh-CN" dirty="0"/>
              <a:t>3</a:t>
            </a:r>
            <a:endParaRPr lang="zh-CN" altLang="en-US" dirty="0"/>
          </a:p>
        </p:txBody>
      </p:sp>
      <p:sp>
        <p:nvSpPr>
          <p:cNvPr id="14" name="文本框 13">
            <a:extLst>
              <a:ext uri="{FF2B5EF4-FFF2-40B4-BE49-F238E27FC236}">
                <a16:creationId xmlns:a16="http://schemas.microsoft.com/office/drawing/2014/main" id="{4AB7CB08-597C-4659-B090-8F52D5BE7484}"/>
              </a:ext>
            </a:extLst>
          </p:cNvPr>
          <p:cNvSpPr txBox="1"/>
          <p:nvPr/>
        </p:nvSpPr>
        <p:spPr>
          <a:xfrm>
            <a:off x="9218947" y="4686300"/>
            <a:ext cx="311304" cy="369332"/>
          </a:xfrm>
          <a:prstGeom prst="rect">
            <a:avLst/>
          </a:prstGeom>
          <a:noFill/>
        </p:spPr>
        <p:txBody>
          <a:bodyPr wrap="none" rtlCol="0">
            <a:spAutoFit/>
          </a:bodyPr>
          <a:lstStyle/>
          <a:p>
            <a:r>
              <a:rPr lang="en-US" altLang="zh-CN" dirty="0"/>
              <a:t>5</a:t>
            </a:r>
            <a:endParaRPr lang="zh-CN" altLang="en-US" dirty="0"/>
          </a:p>
        </p:txBody>
      </p:sp>
      <p:sp>
        <p:nvSpPr>
          <p:cNvPr id="15" name="文本框 14">
            <a:extLst>
              <a:ext uri="{FF2B5EF4-FFF2-40B4-BE49-F238E27FC236}">
                <a16:creationId xmlns:a16="http://schemas.microsoft.com/office/drawing/2014/main" id="{7B4CF37D-274C-4D22-B9A1-E38A6FF3B3AA}"/>
              </a:ext>
            </a:extLst>
          </p:cNvPr>
          <p:cNvSpPr txBox="1"/>
          <p:nvPr/>
        </p:nvSpPr>
        <p:spPr>
          <a:xfrm>
            <a:off x="9484240" y="4683386"/>
            <a:ext cx="311304" cy="369332"/>
          </a:xfrm>
          <a:prstGeom prst="rect">
            <a:avLst/>
          </a:prstGeom>
          <a:noFill/>
        </p:spPr>
        <p:txBody>
          <a:bodyPr wrap="none" rtlCol="0">
            <a:spAutoFit/>
          </a:bodyPr>
          <a:lstStyle/>
          <a:p>
            <a:r>
              <a:rPr lang="en-US" altLang="zh-CN" dirty="0"/>
              <a:t>1</a:t>
            </a:r>
            <a:endParaRPr lang="zh-CN" altLang="en-US" dirty="0"/>
          </a:p>
        </p:txBody>
      </p:sp>
      <p:sp>
        <p:nvSpPr>
          <p:cNvPr id="16" name="文本框 15">
            <a:extLst>
              <a:ext uri="{FF2B5EF4-FFF2-40B4-BE49-F238E27FC236}">
                <a16:creationId xmlns:a16="http://schemas.microsoft.com/office/drawing/2014/main" id="{3830203B-1A81-4455-AAAC-BCC3CBEBE48A}"/>
              </a:ext>
            </a:extLst>
          </p:cNvPr>
          <p:cNvSpPr txBox="1"/>
          <p:nvPr/>
        </p:nvSpPr>
        <p:spPr>
          <a:xfrm>
            <a:off x="9749533" y="4686300"/>
            <a:ext cx="311304" cy="369332"/>
          </a:xfrm>
          <a:prstGeom prst="rect">
            <a:avLst/>
          </a:prstGeom>
          <a:noFill/>
        </p:spPr>
        <p:txBody>
          <a:bodyPr wrap="none" rtlCol="0">
            <a:spAutoFit/>
          </a:bodyPr>
          <a:lstStyle/>
          <a:p>
            <a:r>
              <a:rPr lang="en-US" altLang="zh-CN" dirty="0"/>
              <a:t>3</a:t>
            </a:r>
            <a:endParaRPr lang="zh-CN" altLang="en-US" dirty="0"/>
          </a:p>
        </p:txBody>
      </p:sp>
    </p:spTree>
    <p:extLst>
      <p:ext uri="{BB962C8B-B14F-4D97-AF65-F5344CB8AC3E}">
        <p14:creationId xmlns:p14="http://schemas.microsoft.com/office/powerpoint/2010/main" val="3832242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3" grpId="0"/>
      <p:bldP spid="14" grpId="0"/>
      <p:bldP spid="15" grpId="0"/>
      <p:bldP spid="16" grpId="0"/>
    </p:bldLst>
  </p:timing>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F593B68-BFA9-4EAF-8DBE-8565E9A23ADE}"/>
              </a:ext>
            </a:extLst>
          </p:cNvPr>
          <p:cNvSpPr>
            <a:spLocks noGrp="1"/>
          </p:cNvSpPr>
          <p:nvPr>
            <p:ph idx="1"/>
          </p:nvPr>
        </p:nvSpPr>
        <p:spPr>
          <a:xfrm>
            <a:off x="838200" y="1382233"/>
            <a:ext cx="7810500" cy="4938546"/>
          </a:xfrm>
        </p:spPr>
        <p:txBody>
          <a:bodyPr/>
          <a:lstStyle/>
          <a:p>
            <a:r>
              <a:rPr lang="en-US" altLang="zh-CN" dirty="0" err="1"/>
              <a:t>Prufer</a:t>
            </a:r>
            <a:r>
              <a:rPr lang="zh-CN" altLang="en-US" dirty="0"/>
              <a:t>序列中某个编号出现的次数等于这个编号在无根树中的度数减</a:t>
            </a:r>
            <a:r>
              <a:rPr lang="en-US" altLang="zh-CN" dirty="0"/>
              <a:t>1</a:t>
            </a:r>
          </a:p>
          <a:p>
            <a:endParaRPr lang="en-US" altLang="zh-CN" dirty="0"/>
          </a:p>
          <a:p>
            <a:r>
              <a:rPr lang="zh-CN" altLang="en-US" dirty="0"/>
              <a:t>一个</a:t>
            </a:r>
            <a:r>
              <a:rPr lang="en-US" altLang="zh-CN" dirty="0"/>
              <a:t>n</a:t>
            </a:r>
            <a:r>
              <a:rPr lang="zh-CN" altLang="en-US" dirty="0"/>
              <a:t>个点的无根树唯一地对应了一个长度为</a:t>
            </a:r>
            <a:r>
              <a:rPr lang="en-US" altLang="zh-CN" dirty="0"/>
              <a:t>n-2</a:t>
            </a:r>
            <a:r>
              <a:rPr lang="zh-CN" altLang="en-US" dirty="0"/>
              <a:t>的数列，其中的数字都在</a:t>
            </a:r>
            <a:r>
              <a:rPr lang="en-US" altLang="zh-CN" dirty="0"/>
              <a:t>[1,n]</a:t>
            </a:r>
            <a:r>
              <a:rPr lang="zh-CN" altLang="en-US" dirty="0"/>
              <a:t>内</a:t>
            </a:r>
            <a:endParaRPr lang="en-US" altLang="zh-CN" dirty="0"/>
          </a:p>
          <a:p>
            <a:r>
              <a:rPr lang="zh-CN" altLang="en-US" dirty="0"/>
              <a:t>可用于计算无根树的数量</a:t>
            </a:r>
            <a:endParaRPr lang="en-US" altLang="zh-CN" dirty="0"/>
          </a:p>
        </p:txBody>
      </p:sp>
      <p:sp>
        <p:nvSpPr>
          <p:cNvPr id="3" name="标题 2">
            <a:extLst>
              <a:ext uri="{FF2B5EF4-FFF2-40B4-BE49-F238E27FC236}">
                <a16:creationId xmlns:a16="http://schemas.microsoft.com/office/drawing/2014/main" id="{42877479-5ABC-4CEB-BEF2-CF7CECD48FC6}"/>
              </a:ext>
            </a:extLst>
          </p:cNvPr>
          <p:cNvSpPr>
            <a:spLocks noGrp="1"/>
          </p:cNvSpPr>
          <p:nvPr>
            <p:ph type="ctrTitle"/>
          </p:nvPr>
        </p:nvSpPr>
        <p:spPr/>
        <p:txBody>
          <a:bodyPr/>
          <a:lstStyle/>
          <a:p>
            <a:r>
              <a:rPr lang="en-US" altLang="zh-CN" dirty="0" err="1"/>
              <a:t>Prufer</a:t>
            </a:r>
            <a:r>
              <a:rPr lang="zh-CN" altLang="en-US" dirty="0"/>
              <a:t>序列的性质</a:t>
            </a:r>
          </a:p>
        </p:txBody>
      </p:sp>
      <p:sp>
        <p:nvSpPr>
          <p:cNvPr id="4" name="内容占位符 3">
            <a:extLst>
              <a:ext uri="{FF2B5EF4-FFF2-40B4-BE49-F238E27FC236}">
                <a16:creationId xmlns:a16="http://schemas.microsoft.com/office/drawing/2014/main" id="{C55639F2-A572-4133-B68E-7B29F61DA656}"/>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3AB70776-2D4B-4870-AB00-87A60C01F6F3}"/>
              </a:ext>
            </a:extLst>
          </p:cNvPr>
          <p:cNvGraphicFramePr>
            <a:graphicFrameLocks noChangeAspect="1"/>
          </p:cNvGraphicFramePr>
          <p:nvPr/>
        </p:nvGraphicFramePr>
        <p:xfrm>
          <a:off x="8648700" y="2152650"/>
          <a:ext cx="2705100" cy="2552700"/>
        </p:xfrm>
        <a:graphic>
          <a:graphicData uri="http://schemas.openxmlformats.org/presentationml/2006/ole">
            <mc:AlternateContent xmlns:mc="http://schemas.openxmlformats.org/markup-compatibility/2006">
              <mc:Choice xmlns:v="urn:schemas-microsoft-com:vml" Requires="v">
                <p:oleObj spid="_x0000_s29738" name="Image" r:id="rId3" imgW="2704680" imgH="2552040" progId="Photoshop.Image.18">
                  <p:embed/>
                </p:oleObj>
              </mc:Choice>
              <mc:Fallback>
                <p:oleObj name="Image" r:id="rId3" imgW="2704680" imgH="2552040" progId="Photoshop.Image.18">
                  <p:embed/>
                  <p:pic>
                    <p:nvPicPr>
                      <p:cNvPr id="5" name="对象 4">
                        <a:extLst>
                          <a:ext uri="{FF2B5EF4-FFF2-40B4-BE49-F238E27FC236}">
                            <a16:creationId xmlns:a16="http://schemas.microsoft.com/office/drawing/2014/main" id="{3AB70776-2D4B-4870-AB00-87A60C01F6F3}"/>
                          </a:ext>
                        </a:extLst>
                      </p:cNvPr>
                      <p:cNvPicPr/>
                      <p:nvPr/>
                    </p:nvPicPr>
                    <p:blipFill>
                      <a:blip r:embed="rId4"/>
                      <a:stretch>
                        <a:fillRect/>
                      </a:stretch>
                    </p:blipFill>
                    <p:spPr>
                      <a:xfrm>
                        <a:off x="8648700" y="2152650"/>
                        <a:ext cx="2705100" cy="2552700"/>
                      </a:xfrm>
                      <a:prstGeom prst="rect">
                        <a:avLst/>
                      </a:prstGeom>
                    </p:spPr>
                  </p:pic>
                </p:oleObj>
              </mc:Fallback>
            </mc:AlternateContent>
          </a:graphicData>
        </a:graphic>
      </p:graphicFrame>
      <p:sp>
        <p:nvSpPr>
          <p:cNvPr id="13" name="文本框 12">
            <a:extLst>
              <a:ext uri="{FF2B5EF4-FFF2-40B4-BE49-F238E27FC236}">
                <a16:creationId xmlns:a16="http://schemas.microsoft.com/office/drawing/2014/main" id="{C67CB8D8-7EA6-4698-B33E-887B68F7F76E}"/>
              </a:ext>
            </a:extLst>
          </p:cNvPr>
          <p:cNvSpPr txBox="1"/>
          <p:nvPr/>
        </p:nvSpPr>
        <p:spPr>
          <a:xfrm>
            <a:off x="8910818" y="4692209"/>
            <a:ext cx="311304" cy="369332"/>
          </a:xfrm>
          <a:prstGeom prst="rect">
            <a:avLst/>
          </a:prstGeom>
          <a:noFill/>
        </p:spPr>
        <p:txBody>
          <a:bodyPr wrap="none" rtlCol="0">
            <a:spAutoFit/>
          </a:bodyPr>
          <a:lstStyle/>
          <a:p>
            <a:r>
              <a:rPr lang="en-US" altLang="zh-CN" dirty="0"/>
              <a:t>3</a:t>
            </a:r>
            <a:endParaRPr lang="zh-CN" altLang="en-US" dirty="0"/>
          </a:p>
        </p:txBody>
      </p:sp>
      <p:sp>
        <p:nvSpPr>
          <p:cNvPr id="14" name="文本框 13">
            <a:extLst>
              <a:ext uri="{FF2B5EF4-FFF2-40B4-BE49-F238E27FC236}">
                <a16:creationId xmlns:a16="http://schemas.microsoft.com/office/drawing/2014/main" id="{4AB7CB08-597C-4659-B090-8F52D5BE7484}"/>
              </a:ext>
            </a:extLst>
          </p:cNvPr>
          <p:cNvSpPr txBox="1"/>
          <p:nvPr/>
        </p:nvSpPr>
        <p:spPr>
          <a:xfrm>
            <a:off x="9218947" y="4686300"/>
            <a:ext cx="311304" cy="369332"/>
          </a:xfrm>
          <a:prstGeom prst="rect">
            <a:avLst/>
          </a:prstGeom>
          <a:noFill/>
        </p:spPr>
        <p:txBody>
          <a:bodyPr wrap="none" rtlCol="0">
            <a:spAutoFit/>
          </a:bodyPr>
          <a:lstStyle/>
          <a:p>
            <a:r>
              <a:rPr lang="en-US" altLang="zh-CN" dirty="0"/>
              <a:t>5</a:t>
            </a:r>
            <a:endParaRPr lang="zh-CN" altLang="en-US" dirty="0"/>
          </a:p>
        </p:txBody>
      </p:sp>
      <p:sp>
        <p:nvSpPr>
          <p:cNvPr id="15" name="文本框 14">
            <a:extLst>
              <a:ext uri="{FF2B5EF4-FFF2-40B4-BE49-F238E27FC236}">
                <a16:creationId xmlns:a16="http://schemas.microsoft.com/office/drawing/2014/main" id="{7B4CF37D-274C-4D22-B9A1-E38A6FF3B3AA}"/>
              </a:ext>
            </a:extLst>
          </p:cNvPr>
          <p:cNvSpPr txBox="1"/>
          <p:nvPr/>
        </p:nvSpPr>
        <p:spPr>
          <a:xfrm>
            <a:off x="9484240" y="4683386"/>
            <a:ext cx="311304" cy="369332"/>
          </a:xfrm>
          <a:prstGeom prst="rect">
            <a:avLst/>
          </a:prstGeom>
          <a:noFill/>
        </p:spPr>
        <p:txBody>
          <a:bodyPr wrap="none" rtlCol="0">
            <a:spAutoFit/>
          </a:bodyPr>
          <a:lstStyle/>
          <a:p>
            <a:r>
              <a:rPr lang="en-US" altLang="zh-CN" dirty="0"/>
              <a:t>1</a:t>
            </a:r>
            <a:endParaRPr lang="zh-CN" altLang="en-US" dirty="0"/>
          </a:p>
        </p:txBody>
      </p:sp>
      <p:sp>
        <p:nvSpPr>
          <p:cNvPr id="16" name="文本框 15">
            <a:extLst>
              <a:ext uri="{FF2B5EF4-FFF2-40B4-BE49-F238E27FC236}">
                <a16:creationId xmlns:a16="http://schemas.microsoft.com/office/drawing/2014/main" id="{3830203B-1A81-4455-AAAC-BCC3CBEBE48A}"/>
              </a:ext>
            </a:extLst>
          </p:cNvPr>
          <p:cNvSpPr txBox="1"/>
          <p:nvPr/>
        </p:nvSpPr>
        <p:spPr>
          <a:xfrm>
            <a:off x="9749533" y="4686300"/>
            <a:ext cx="311304" cy="369332"/>
          </a:xfrm>
          <a:prstGeom prst="rect">
            <a:avLst/>
          </a:prstGeom>
          <a:noFill/>
        </p:spPr>
        <p:txBody>
          <a:bodyPr wrap="none" rtlCol="0">
            <a:spAutoFit/>
          </a:bodyPr>
          <a:lstStyle/>
          <a:p>
            <a:r>
              <a:rPr lang="en-US" altLang="zh-CN" dirty="0"/>
              <a:t>3</a:t>
            </a:r>
            <a:endParaRPr lang="zh-CN" altLang="en-US" dirty="0"/>
          </a:p>
        </p:txBody>
      </p:sp>
    </p:spTree>
    <p:extLst>
      <p:ext uri="{BB962C8B-B14F-4D97-AF65-F5344CB8AC3E}">
        <p14:creationId xmlns:p14="http://schemas.microsoft.com/office/powerpoint/2010/main" val="4632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0058CFF-4C2C-441C-B87A-C8C0EEE1A13E}"/>
              </a:ext>
            </a:extLst>
          </p:cNvPr>
          <p:cNvSpPr>
            <a:spLocks noGrp="1"/>
          </p:cNvSpPr>
          <p:nvPr>
            <p:ph idx="1"/>
          </p:nvPr>
        </p:nvSpPr>
        <p:spPr/>
        <p:txBody>
          <a:bodyPr/>
          <a:lstStyle/>
          <a:p>
            <a:r>
              <a:rPr lang="zh-CN" altLang="en-US" dirty="0"/>
              <a:t>对于一个特定正整数</a:t>
            </a:r>
            <a:r>
              <a:rPr lang="en-US" altLang="zh-CN" dirty="0"/>
              <a:t>p</a:t>
            </a:r>
            <a:r>
              <a:rPr lang="zh-CN" altLang="en-US" dirty="0"/>
              <a:t>，一个整数集中的数模</a:t>
            </a:r>
            <a:r>
              <a:rPr lang="en-US" altLang="zh-CN" dirty="0"/>
              <a:t>p</a:t>
            </a:r>
            <a:r>
              <a:rPr lang="zh-CN" altLang="en-US" dirty="0"/>
              <a:t>所得的余数的集合</a:t>
            </a:r>
            <a:endParaRPr lang="en-US" altLang="zh-CN" dirty="0"/>
          </a:p>
          <a:p>
            <a:r>
              <a:rPr lang="zh-CN" altLang="en-US" dirty="0"/>
              <a:t>例如</a:t>
            </a:r>
            <a:r>
              <a:rPr lang="en-US" altLang="zh-CN" dirty="0"/>
              <a:t>{1,3,4,5}</a:t>
            </a:r>
            <a:r>
              <a:rPr lang="zh-CN" altLang="en-US" dirty="0"/>
              <a:t>模</a:t>
            </a:r>
            <a:r>
              <a:rPr lang="en-US" altLang="zh-CN" dirty="0"/>
              <a:t>4</a:t>
            </a:r>
            <a:r>
              <a:rPr lang="zh-CN" altLang="en-US" dirty="0"/>
              <a:t>的剩余系是</a:t>
            </a:r>
            <a:r>
              <a:rPr lang="en-US" altLang="zh-CN" dirty="0"/>
              <a:t>{0,1,3}</a:t>
            </a:r>
          </a:p>
          <a:p>
            <a:r>
              <a:rPr lang="zh-CN" altLang="en-US" dirty="0"/>
              <a:t>如果一个剩余系中包含了模</a:t>
            </a:r>
            <a:r>
              <a:rPr lang="en-US" altLang="zh-CN" dirty="0"/>
              <a:t>p</a:t>
            </a:r>
            <a:r>
              <a:rPr lang="zh-CN" altLang="en-US" dirty="0"/>
              <a:t>所有可能的余数，那么称它是模</a:t>
            </a:r>
            <a:r>
              <a:rPr lang="en-US" altLang="zh-CN" dirty="0"/>
              <a:t>p</a:t>
            </a:r>
            <a:r>
              <a:rPr lang="zh-CN" altLang="en-US" dirty="0"/>
              <a:t>的完全剩余系，</a:t>
            </a:r>
            <a:r>
              <a:rPr lang="en-US" altLang="zh-CN" dirty="0"/>
              <a:t>{0,1,2,…,p-1}</a:t>
            </a:r>
          </a:p>
          <a:p>
            <a:endParaRPr lang="zh-CN" altLang="en-US" dirty="0"/>
          </a:p>
        </p:txBody>
      </p:sp>
      <p:sp>
        <p:nvSpPr>
          <p:cNvPr id="3" name="标题 2">
            <a:extLst>
              <a:ext uri="{FF2B5EF4-FFF2-40B4-BE49-F238E27FC236}">
                <a16:creationId xmlns:a16="http://schemas.microsoft.com/office/drawing/2014/main" id="{B0E4B755-3930-48CB-960B-4D1B3F794CE0}"/>
              </a:ext>
            </a:extLst>
          </p:cNvPr>
          <p:cNvSpPr>
            <a:spLocks noGrp="1"/>
          </p:cNvSpPr>
          <p:nvPr>
            <p:ph type="ctrTitle"/>
          </p:nvPr>
        </p:nvSpPr>
        <p:spPr/>
        <p:txBody>
          <a:bodyPr/>
          <a:lstStyle/>
          <a:p>
            <a:r>
              <a:rPr lang="zh-CN" altLang="en-US" dirty="0"/>
              <a:t>剩余系</a:t>
            </a:r>
          </a:p>
        </p:txBody>
      </p:sp>
      <p:sp>
        <p:nvSpPr>
          <p:cNvPr id="4" name="内容占位符 3">
            <a:extLst>
              <a:ext uri="{FF2B5EF4-FFF2-40B4-BE49-F238E27FC236}">
                <a16:creationId xmlns:a16="http://schemas.microsoft.com/office/drawing/2014/main" id="{0D0CB85C-5A8F-41D0-B37C-5524007A52F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645643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2EF3E55-136E-4E19-9F41-C048430D2A36}"/>
              </a:ext>
            </a:extLst>
          </p:cNvPr>
          <p:cNvSpPr>
            <a:spLocks noGrp="1"/>
          </p:cNvSpPr>
          <p:nvPr>
            <p:ph idx="1"/>
          </p:nvPr>
        </p:nvSpPr>
        <p:spPr/>
        <p:txBody>
          <a:bodyPr/>
          <a:lstStyle/>
          <a:p>
            <a:r>
              <a:rPr lang="en-US" altLang="zh-CN" dirty="0"/>
              <a:t>n</a:t>
            </a:r>
            <a:r>
              <a:rPr lang="zh-CN" altLang="en-US" dirty="0"/>
              <a:t>个点的无根树有多少种组合？</a:t>
            </a:r>
            <a:endParaRPr lang="en-US" altLang="zh-CN" dirty="0"/>
          </a:p>
        </p:txBody>
      </p:sp>
      <p:sp>
        <p:nvSpPr>
          <p:cNvPr id="3" name="标题 2">
            <a:extLst>
              <a:ext uri="{FF2B5EF4-FFF2-40B4-BE49-F238E27FC236}">
                <a16:creationId xmlns:a16="http://schemas.microsoft.com/office/drawing/2014/main" id="{48641487-D03F-410C-800D-0C7FBDD6433F}"/>
              </a:ext>
            </a:extLst>
          </p:cNvPr>
          <p:cNvSpPr>
            <a:spLocks noGrp="1"/>
          </p:cNvSpPr>
          <p:nvPr>
            <p:ph type="ctrTitle"/>
          </p:nvPr>
        </p:nvSpPr>
        <p:spPr/>
        <p:txBody>
          <a:bodyPr/>
          <a:lstStyle/>
          <a:p>
            <a:r>
              <a:rPr lang="en-US" altLang="zh-CN" dirty="0" err="1"/>
              <a:t>Prufer</a:t>
            </a:r>
            <a:r>
              <a:rPr lang="zh-CN" altLang="en-US" dirty="0"/>
              <a:t>序列</a:t>
            </a:r>
          </a:p>
        </p:txBody>
      </p:sp>
      <p:sp>
        <p:nvSpPr>
          <p:cNvPr id="4" name="内容占位符 3">
            <a:extLst>
              <a:ext uri="{FF2B5EF4-FFF2-40B4-BE49-F238E27FC236}">
                <a16:creationId xmlns:a16="http://schemas.microsoft.com/office/drawing/2014/main" id="{DDB1A389-5C9F-474E-A0BB-872F3E8DF25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240158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2EF3E55-136E-4E19-9F41-C048430D2A36}"/>
              </a:ext>
            </a:extLst>
          </p:cNvPr>
          <p:cNvSpPr>
            <a:spLocks noGrp="1"/>
          </p:cNvSpPr>
          <p:nvPr>
            <p:ph idx="1"/>
          </p:nvPr>
        </p:nvSpPr>
        <p:spPr/>
        <p:txBody>
          <a:bodyPr/>
          <a:lstStyle/>
          <a:p>
            <a:r>
              <a:rPr lang="zh-CN" altLang="en-US" dirty="0"/>
              <a:t>给出标号</a:t>
            </a:r>
            <a:r>
              <a:rPr lang="en-US" altLang="zh-CN" dirty="0"/>
              <a:t>1</a:t>
            </a:r>
            <a:r>
              <a:rPr lang="zh-CN" altLang="en-US" dirty="0"/>
              <a:t>到</a:t>
            </a:r>
            <a:r>
              <a:rPr lang="en-US" altLang="zh-CN" dirty="0"/>
              <a:t>n</a:t>
            </a:r>
            <a:r>
              <a:rPr lang="zh-CN" altLang="en-US" dirty="0"/>
              <a:t>的点，以及某些点最终的度数，允许任意连边，求可产生多少棵满足要求的无根树</a:t>
            </a:r>
            <a:endParaRPr lang="en-US" altLang="zh-CN" dirty="0"/>
          </a:p>
        </p:txBody>
      </p:sp>
      <p:sp>
        <p:nvSpPr>
          <p:cNvPr id="3" name="标题 2">
            <a:extLst>
              <a:ext uri="{FF2B5EF4-FFF2-40B4-BE49-F238E27FC236}">
                <a16:creationId xmlns:a16="http://schemas.microsoft.com/office/drawing/2014/main" id="{48641487-D03F-410C-800D-0C7FBDD6433F}"/>
              </a:ext>
            </a:extLst>
          </p:cNvPr>
          <p:cNvSpPr>
            <a:spLocks noGrp="1"/>
          </p:cNvSpPr>
          <p:nvPr>
            <p:ph type="ctrTitle"/>
          </p:nvPr>
        </p:nvSpPr>
        <p:spPr/>
        <p:txBody>
          <a:bodyPr/>
          <a:lstStyle/>
          <a:p>
            <a:r>
              <a:rPr lang="en-US" altLang="zh-CN" dirty="0"/>
              <a:t>BZOJ1005 </a:t>
            </a:r>
            <a:r>
              <a:rPr lang="zh-CN" altLang="en-US" dirty="0"/>
              <a:t>明明的烦恼</a:t>
            </a:r>
          </a:p>
        </p:txBody>
      </p:sp>
      <p:sp>
        <p:nvSpPr>
          <p:cNvPr id="4" name="内容占位符 3">
            <a:extLst>
              <a:ext uri="{FF2B5EF4-FFF2-40B4-BE49-F238E27FC236}">
                <a16:creationId xmlns:a16="http://schemas.microsoft.com/office/drawing/2014/main" id="{DDB1A389-5C9F-474E-A0BB-872F3E8DF25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58919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2EF3E55-136E-4E19-9F41-C048430D2A36}"/>
                  </a:ext>
                </a:extLst>
              </p:cNvPr>
              <p:cNvSpPr>
                <a:spLocks noGrp="1"/>
              </p:cNvSpPr>
              <p:nvPr>
                <p:ph idx="1"/>
              </p:nvPr>
            </p:nvSpPr>
            <p:spPr/>
            <p:txBody>
              <a:bodyPr/>
              <a:lstStyle/>
              <a:p>
                <a:r>
                  <a:rPr lang="zh-CN" altLang="en-US" dirty="0"/>
                  <a:t>无根树与</a:t>
                </a:r>
                <a:r>
                  <a:rPr lang="en-US" altLang="zh-CN" dirty="0" err="1"/>
                  <a:t>Prufer</a:t>
                </a:r>
                <a:r>
                  <a:rPr lang="zh-CN" altLang="en-US" dirty="0"/>
                  <a:t>序列一一对应，所以可以利用</a:t>
                </a:r>
                <a:r>
                  <a:rPr lang="en-US" altLang="zh-CN" dirty="0" err="1"/>
                  <a:t>Prufer</a:t>
                </a:r>
                <a:r>
                  <a:rPr lang="zh-CN" altLang="en-US" dirty="0"/>
                  <a:t>序列统计树的数量</a:t>
                </a:r>
                <a:endParaRPr lang="en-US" altLang="zh-CN" dirty="0"/>
              </a:p>
              <a:p>
                <a:r>
                  <a:rPr lang="zh-CN" altLang="en-US" dirty="0"/>
                  <a:t>对度数有限制的点：根据</a:t>
                </a:r>
                <a:r>
                  <a:rPr lang="en-US" altLang="zh-CN" dirty="0" err="1"/>
                  <a:t>Prufer</a:t>
                </a:r>
                <a:r>
                  <a:rPr lang="zh-CN" altLang="en-US" dirty="0"/>
                  <a:t>序列的性质，这些点应该在序列中出现度数减</a:t>
                </a:r>
                <a:r>
                  <a:rPr lang="en-US" altLang="zh-CN" dirty="0"/>
                  <a:t>1</a:t>
                </a:r>
                <a:r>
                  <a:rPr lang="zh-CN" altLang="en-US" dirty="0"/>
                  <a:t>次，使用多重集合的排列</a:t>
                </a:r>
                <a:endParaRPr lang="en-US" altLang="zh-CN" dirty="0"/>
              </a:p>
              <a:p>
                <a:r>
                  <a:rPr lang="zh-CN" altLang="en-US" dirty="0"/>
                  <a:t>对度数无限制的点：随意出现</a:t>
                </a:r>
                <a:endParaRPr lang="en-US" altLang="zh-CN" dirty="0"/>
              </a:p>
              <a:p>
                <a:r>
                  <a:rPr lang="zh-CN" altLang="en-US" dirty="0"/>
                  <a:t>设有度数限制的点是前</a:t>
                </a:r>
                <a:r>
                  <a:rPr lang="en-US" altLang="zh-CN" dirty="0"/>
                  <a:t>k</a:t>
                </a:r>
                <a:r>
                  <a:rPr lang="zh-CN" altLang="en-US" dirty="0"/>
                  <a:t>个，每个点的限制是</a:t>
                </a:r>
                <a14:m>
                  <m:oMath xmlns:m="http://schemas.openxmlformats.org/officeDocument/2006/math">
                    <m:r>
                      <a:rPr lang="en-US" altLang="zh-CN" b="0" i="1" smtClean="0">
                        <a:latin typeface="Cambria Math" panose="02040503050406030204" pitchFamily="18" charset="0"/>
                      </a:rPr>
                      <m:t>𝑑</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oMath>
                </a14:m>
                <a:endParaRPr lang="en-US" altLang="zh-CN" b="0"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𝑎𝑛𝑠</m:t>
                      </m:r>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−2</m:t>
                          </m:r>
                        </m:sub>
                        <m:sup>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𝑘</m:t>
                              </m:r>
                            </m:sup>
                            <m:e>
                              <m:r>
                                <a:rPr lang="en-US" altLang="zh-CN" i="1">
                                  <a:latin typeface="Cambria Math" panose="02040503050406030204" pitchFamily="18" charset="0"/>
                                </a:rPr>
                                <m:t>(</m:t>
                              </m:r>
                              <m:r>
                                <a:rPr lang="en-US" altLang="zh-CN" i="1">
                                  <a:latin typeface="Cambria Math" panose="02040503050406030204" pitchFamily="18" charset="0"/>
                                </a:rPr>
                                <m:t>𝑑</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−1)</m:t>
                              </m:r>
                            </m:e>
                          </m:nary>
                        </m:sup>
                      </m:sSubSup>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d>
                            <m:dPr>
                              <m:ctrlPr>
                                <a:rPr lang="en-US" altLang="zh-CN" b="0" i="1" smtClean="0">
                                  <a:latin typeface="Cambria Math" panose="02040503050406030204" pitchFamily="18" charset="0"/>
                                </a:rPr>
                              </m:ctrlPr>
                            </m:dPr>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𝑘</m:t>
                                  </m:r>
                                </m:sup>
                                <m:e>
                                  <m:d>
                                    <m:dPr>
                                      <m:ctrlPr>
                                        <a:rPr lang="en-US" altLang="zh-CN" i="1">
                                          <a:latin typeface="Cambria Math" panose="02040503050406030204" pitchFamily="18" charset="0"/>
                                        </a:rPr>
                                      </m:ctrlPr>
                                    </m:dPr>
                                    <m:e>
                                      <m:r>
                                        <a:rPr lang="en-US" altLang="zh-CN" i="1">
                                          <a:latin typeface="Cambria Math" panose="02040503050406030204" pitchFamily="18" charset="0"/>
                                        </a:rPr>
                                        <m:t>𝑑</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−1</m:t>
                                      </m:r>
                                    </m:e>
                                  </m:d>
                                </m:e>
                              </m:nary>
                            </m:e>
                          </m:d>
                          <m:r>
                            <a:rPr lang="en-US" altLang="zh-CN" b="0" i="1" smtClean="0">
                              <a:latin typeface="Cambria Math" panose="02040503050406030204" pitchFamily="18" charset="0"/>
                            </a:rPr>
                            <m:t>!</m:t>
                          </m:r>
                        </m:num>
                        <m:den>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𝑘</m:t>
                              </m:r>
                            </m:sup>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𝑑</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e>
                          </m:nary>
                        </m:den>
                      </m:f>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e>
                          </m:d>
                        </m:e>
                        <m:sup>
                          <m:r>
                            <a:rPr lang="en-US" altLang="zh-CN" b="0" i="1" smtClean="0">
                              <a:latin typeface="Cambria Math" panose="02040503050406030204" pitchFamily="18" charset="0"/>
                            </a:rPr>
                            <m:t>𝑛</m:t>
                          </m:r>
                          <m:r>
                            <a:rPr lang="en-US" altLang="zh-CN" b="0" i="1" smtClean="0">
                              <a:latin typeface="Cambria Math" panose="02040503050406030204" pitchFamily="18" charset="0"/>
                            </a:rPr>
                            <m:t>−2−</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𝑘</m:t>
                              </m:r>
                            </m:sup>
                            <m:e>
                              <m:r>
                                <a:rPr lang="en-US" altLang="zh-CN" b="0" i="1" smtClean="0">
                                  <a:latin typeface="Cambria Math" panose="02040503050406030204" pitchFamily="18" charset="0"/>
                                </a:rPr>
                                <m:t>(</m:t>
                              </m:r>
                              <m:r>
                                <a:rPr lang="en-US" altLang="zh-CN" b="0" i="1" smtClean="0">
                                  <a:latin typeface="Cambria Math" panose="02040503050406030204" pitchFamily="18" charset="0"/>
                                </a:rPr>
                                <m:t>𝑑</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−1)</m:t>
                              </m:r>
                            </m:e>
                          </m:nary>
                        </m:sup>
                      </m:sSup>
                    </m:oMath>
                  </m:oMathPara>
                </a14:m>
                <a:endParaRPr lang="en-US" altLang="zh-CN" dirty="0"/>
              </a:p>
            </p:txBody>
          </p:sp>
        </mc:Choice>
        <mc:Fallback xmlns="">
          <p:sp>
            <p:nvSpPr>
              <p:cNvPr id="2" name="内容占位符 1">
                <a:extLst>
                  <a:ext uri="{FF2B5EF4-FFF2-40B4-BE49-F238E27FC236}">
                    <a16:creationId xmlns:a16="http://schemas.microsoft.com/office/drawing/2014/main" id="{02EF3E55-136E-4E19-9F41-C048430D2A36}"/>
                  </a:ext>
                </a:extLst>
              </p:cNvPr>
              <p:cNvSpPr>
                <a:spLocks noGrp="1" noRot="1" noChangeAspect="1" noMove="1" noResize="1" noEditPoints="1" noAdjustHandles="1" noChangeArrowheads="1" noChangeShapeType="1" noTextEdit="1"/>
              </p:cNvSpPr>
              <p:nvPr>
                <p:ph idx="1"/>
              </p:nvPr>
            </p:nvSpPr>
            <p:spPr>
              <a:blipFill>
                <a:blip r:embed="rId2"/>
                <a:stretch>
                  <a:fillRect l="-1217" r="-11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8641487-D03F-410C-800D-0C7FBDD6433F}"/>
              </a:ext>
            </a:extLst>
          </p:cNvPr>
          <p:cNvSpPr>
            <a:spLocks noGrp="1"/>
          </p:cNvSpPr>
          <p:nvPr>
            <p:ph type="ctrTitle"/>
          </p:nvPr>
        </p:nvSpPr>
        <p:spPr/>
        <p:txBody>
          <a:bodyPr/>
          <a:lstStyle/>
          <a:p>
            <a:r>
              <a:rPr lang="en-US" altLang="zh-CN" dirty="0"/>
              <a:t>BZOJ1005 </a:t>
            </a:r>
            <a:r>
              <a:rPr lang="zh-CN" altLang="en-US" dirty="0"/>
              <a:t>明明的烦恼</a:t>
            </a:r>
          </a:p>
        </p:txBody>
      </p:sp>
      <p:sp>
        <p:nvSpPr>
          <p:cNvPr id="4" name="内容占位符 3">
            <a:extLst>
              <a:ext uri="{FF2B5EF4-FFF2-40B4-BE49-F238E27FC236}">
                <a16:creationId xmlns:a16="http://schemas.microsoft.com/office/drawing/2014/main" id="{DDB1A389-5C9F-474E-A0BB-872F3E8DF25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409982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9382EC6-77CE-412F-9124-B51032952321}"/>
              </a:ext>
            </a:extLst>
          </p:cNvPr>
          <p:cNvSpPr>
            <a:spLocks noGrp="1"/>
          </p:cNvSpPr>
          <p:nvPr>
            <p:ph idx="1"/>
          </p:nvPr>
        </p:nvSpPr>
        <p:spPr/>
        <p:txBody>
          <a:bodyPr/>
          <a:lstStyle/>
          <a:p>
            <a:r>
              <a:rPr lang="zh-CN" altLang="en-US" dirty="0"/>
              <a:t>利用</a:t>
            </a:r>
            <a:r>
              <a:rPr lang="en-US" altLang="zh-CN" dirty="0"/>
              <a:t>Kruskal</a:t>
            </a:r>
            <a:r>
              <a:rPr lang="zh-CN" altLang="en-US" dirty="0"/>
              <a:t>算法的过程可以解决许多生成树问题</a:t>
            </a:r>
          </a:p>
        </p:txBody>
      </p:sp>
      <p:sp>
        <p:nvSpPr>
          <p:cNvPr id="3" name="标题 2">
            <a:extLst>
              <a:ext uri="{FF2B5EF4-FFF2-40B4-BE49-F238E27FC236}">
                <a16:creationId xmlns:a16="http://schemas.microsoft.com/office/drawing/2014/main" id="{C7BF2781-F7F6-4B59-AAC1-62F9289AFD4F}"/>
              </a:ext>
            </a:extLst>
          </p:cNvPr>
          <p:cNvSpPr>
            <a:spLocks noGrp="1"/>
          </p:cNvSpPr>
          <p:nvPr>
            <p:ph type="ctrTitle"/>
          </p:nvPr>
        </p:nvSpPr>
        <p:spPr/>
        <p:txBody>
          <a:bodyPr/>
          <a:lstStyle/>
          <a:p>
            <a:r>
              <a:rPr lang="zh-CN" altLang="en-US" dirty="0"/>
              <a:t>生成树题目技巧</a:t>
            </a:r>
          </a:p>
        </p:txBody>
      </p:sp>
      <p:sp>
        <p:nvSpPr>
          <p:cNvPr id="4" name="内容占位符 3">
            <a:extLst>
              <a:ext uri="{FF2B5EF4-FFF2-40B4-BE49-F238E27FC236}">
                <a16:creationId xmlns:a16="http://schemas.microsoft.com/office/drawing/2014/main" id="{96950A6A-711C-4911-B1DA-4B2A5E6CC4E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24133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720C718-AB4F-4AD8-8722-19850ACCD1CD}"/>
                  </a:ext>
                </a:extLst>
              </p:cNvPr>
              <p:cNvSpPr>
                <a:spLocks noGrp="1"/>
              </p:cNvSpPr>
              <p:nvPr>
                <p:ph idx="1"/>
              </p:nvPr>
            </p:nvSpPr>
            <p:spPr/>
            <p:txBody>
              <a:bodyPr/>
              <a:lstStyle/>
              <a:p>
                <a:r>
                  <a:rPr lang="zh-CN" altLang="en-US" dirty="0"/>
                  <a:t>一张图的任意两个最小生成树，设其边权从小到大分别为：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oMath>
                </a14:m>
                <a:r>
                  <a:rPr lang="zh-CN" altLang="en-US" dirty="0"/>
                  <a:t>和</a:t>
                </a:r>
                <a14:m>
                  <m:oMath xmlns:m="http://schemas.openxmlformats.org/officeDocument/2006/math">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𝑏</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𝑏</m:t>
                        </m:r>
                      </m:e>
                      <m:sub>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−1</m:t>
                        </m:r>
                      </m:sub>
                    </m:sSub>
                  </m:oMath>
                </a14:m>
                <a:endParaRPr lang="en-US" altLang="zh-CN" dirty="0"/>
              </a:p>
              <a:p>
                <a:r>
                  <a:rPr lang="zh-CN" altLang="en-US" dirty="0"/>
                  <a:t>那么对于任意</a:t>
                </a:r>
                <a14:m>
                  <m:oMath xmlns:m="http://schemas.openxmlformats.org/officeDocument/2006/math">
                    <m:r>
                      <a:rPr lang="en-US" altLang="zh-CN" b="0" i="1" smtClean="0">
                        <a:latin typeface="Cambria Math" panose="02040503050406030204" pitchFamily="18" charset="0"/>
                      </a:rPr>
                      <m:t>𝑖</m:t>
                    </m:r>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r>
                          <a:rPr lang="en-US" altLang="zh-CN" b="0" i="1" smtClean="0">
                            <a:latin typeface="Cambria Math" panose="02040503050406030204" pitchFamily="18" charset="0"/>
                          </a:rPr>
                          <m:t>𝑛</m:t>
                        </m:r>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𝑖</m:t>
                        </m:r>
                      </m:sub>
                    </m:sSub>
                  </m:oMath>
                </a14:m>
                <a:endParaRPr lang="en-US" altLang="zh-CN" dirty="0"/>
              </a:p>
              <a:p>
                <a:r>
                  <a:rPr lang="zh-CN" altLang="en-US" dirty="0"/>
                  <a:t>即边权组成的可重集合完全相同</a:t>
                </a:r>
                <a:endParaRPr lang="en-US" altLang="zh-CN" dirty="0"/>
              </a:p>
              <a:p>
                <a:endParaRPr lang="en-US" altLang="zh-CN" dirty="0"/>
              </a:p>
              <a:p>
                <a:r>
                  <a:rPr lang="zh-CN" altLang="en-US" dirty="0"/>
                  <a:t>一个更强的性质：</a:t>
                </a:r>
                <a:endParaRPr lang="en-US" altLang="zh-CN" dirty="0"/>
              </a:p>
              <a:p>
                <a:r>
                  <a:rPr lang="zh-CN" altLang="en-US" dirty="0"/>
                  <a:t>将</a:t>
                </a:r>
                <a:r>
                  <a:rPr lang="en-US" altLang="zh-CN" dirty="0"/>
                  <a:t>Kruskal</a:t>
                </a:r>
                <a:r>
                  <a:rPr lang="zh-CN" altLang="en-US" dirty="0"/>
                  <a:t>的过程</a:t>
                </a:r>
                <a:r>
                  <a:rPr lang="zh-CN" altLang="en-US" dirty="0">
                    <a:solidFill>
                      <a:srgbClr val="FFCC00"/>
                    </a:solidFill>
                  </a:rPr>
                  <a:t>按照放入的边的边权分阶段</a:t>
                </a:r>
                <a:r>
                  <a:rPr lang="zh-CN" altLang="en-US" dirty="0"/>
                  <a:t>，则无论每一阶段内的边按照什么样的顺序放回图中，这一阶段结束后图的连通性都相同</a:t>
                </a:r>
                <a:endParaRPr lang="en-US" altLang="zh-CN" dirty="0"/>
              </a:p>
            </p:txBody>
          </p:sp>
        </mc:Choice>
        <mc:Fallback xmlns="">
          <p:sp>
            <p:nvSpPr>
              <p:cNvPr id="2" name="内容占位符 1">
                <a:extLst>
                  <a:ext uri="{FF2B5EF4-FFF2-40B4-BE49-F238E27FC236}">
                    <a16:creationId xmlns:a16="http://schemas.microsoft.com/office/drawing/2014/main" id="{6720C718-AB4F-4AD8-8722-19850ACCD1CD}"/>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39DB038-01A2-4609-A769-006EB0BE6B84}"/>
              </a:ext>
            </a:extLst>
          </p:cNvPr>
          <p:cNvSpPr>
            <a:spLocks noGrp="1"/>
          </p:cNvSpPr>
          <p:nvPr>
            <p:ph type="ctrTitle"/>
          </p:nvPr>
        </p:nvSpPr>
        <p:spPr/>
        <p:txBody>
          <a:bodyPr/>
          <a:lstStyle/>
          <a:p>
            <a:r>
              <a:rPr lang="zh-CN" altLang="en-US" dirty="0"/>
              <a:t>最小生成树的一些性质</a:t>
            </a:r>
          </a:p>
        </p:txBody>
      </p:sp>
      <p:sp>
        <p:nvSpPr>
          <p:cNvPr id="4" name="内容占位符 3">
            <a:extLst>
              <a:ext uri="{FF2B5EF4-FFF2-40B4-BE49-F238E27FC236}">
                <a16:creationId xmlns:a16="http://schemas.microsoft.com/office/drawing/2014/main" id="{85E2713B-03DC-4948-9E79-425FA3D0327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431904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CEB8B18-B290-42B6-A9F8-3917BC8592E6}"/>
                  </a:ext>
                </a:extLst>
              </p:cNvPr>
              <p:cNvSpPr>
                <a:spLocks noGrp="1"/>
              </p:cNvSpPr>
              <p:nvPr>
                <p:ph idx="1"/>
              </p:nvPr>
            </p:nvSpPr>
            <p:spPr/>
            <p:txBody>
              <a:bodyPr>
                <a:normAutofit/>
              </a:bodyPr>
              <a:lstStyle/>
              <a:p>
                <a:pPr>
                  <a:lnSpc>
                    <a:spcPct val="120000"/>
                  </a:lnSpc>
                </a:pPr>
                <a:r>
                  <a:rPr lang="zh-CN" altLang="en-US" sz="2400" dirty="0"/>
                  <a:t>一条边也未放入时时，显然连通情况相同</a:t>
                </a:r>
                <a:endParaRPr lang="en-US" altLang="zh-CN" sz="2400" dirty="0"/>
              </a:p>
              <a:p>
                <a:pPr>
                  <a:lnSpc>
                    <a:spcPct val="120000"/>
                  </a:lnSpc>
                </a:pPr>
                <a:r>
                  <a:rPr lang="zh-CN" altLang="en-US" sz="2400" dirty="0"/>
                  <a:t>归纳，若前一阶段连通情况相同，证明这一阶段完成后连通情况相同：</a:t>
                </a:r>
                <a:endParaRPr lang="en-US" altLang="zh-CN" sz="2400" dirty="0"/>
              </a:p>
              <a:p>
                <a:pPr>
                  <a:lnSpc>
                    <a:spcPct val="120000"/>
                  </a:lnSpc>
                </a:pPr>
                <a:r>
                  <a:rPr lang="zh-CN" altLang="en-US" sz="2400" dirty="0"/>
                  <a:t>将当前阶段要加的边都加入，则会将一些连通块连接起来</a:t>
                </a:r>
                <a:endParaRPr lang="en-US" altLang="zh-CN" sz="2400" dirty="0"/>
              </a:p>
              <a:p>
                <a:pPr>
                  <a:lnSpc>
                    <a:spcPct val="120000"/>
                  </a:lnSpc>
                </a:pPr>
                <a:r>
                  <a:rPr lang="zh-CN" altLang="en-US" sz="2400" dirty="0"/>
                  <a:t>如果连通块</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𝑎</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𝑎</m:t>
                        </m:r>
                      </m:e>
                      <m:sub>
                        <m:r>
                          <a:rPr lang="en-US" altLang="zh-CN" sz="2400" b="0" i="1" smtClean="0">
                            <a:latin typeface="Cambria Math" panose="02040503050406030204" pitchFamily="18" charset="0"/>
                          </a:rPr>
                          <m:t>2</m:t>
                        </m:r>
                      </m:sub>
                    </m:sSub>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𝑎</m:t>
                        </m:r>
                      </m:e>
                      <m:sub>
                        <m:r>
                          <a:rPr lang="en-US" altLang="zh-CN" sz="2400" b="0" i="1" smtClean="0">
                            <a:latin typeface="Cambria Math" panose="02040503050406030204" pitchFamily="18" charset="0"/>
                          </a:rPr>
                          <m:t>𝑘</m:t>
                        </m:r>
                      </m:sub>
                    </m:sSub>
                  </m:oMath>
                </a14:m>
                <a:r>
                  <a:rPr lang="zh-CN" altLang="en-US" sz="2400" dirty="0"/>
                  <a:t>被本阶段加入的边</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𝑒</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𝑒</m:t>
                        </m:r>
                      </m:e>
                      <m:sub>
                        <m:r>
                          <a:rPr lang="en-US" altLang="zh-CN" sz="2400" b="0" i="1" smtClean="0">
                            <a:latin typeface="Cambria Math" panose="02040503050406030204" pitchFamily="18" charset="0"/>
                          </a:rPr>
                          <m:t>2</m:t>
                        </m:r>
                      </m:sub>
                    </m:sSub>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𝑒</m:t>
                        </m:r>
                      </m:e>
                      <m:sub>
                        <m:r>
                          <a:rPr lang="en-US" altLang="zh-CN" sz="2400" b="0" i="1" smtClean="0">
                            <a:latin typeface="Cambria Math" panose="02040503050406030204" pitchFamily="18" charset="0"/>
                          </a:rPr>
                          <m:t>𝑚</m:t>
                        </m:r>
                      </m:sub>
                    </m:sSub>
                  </m:oMath>
                </a14:m>
                <a:r>
                  <a:rPr lang="zh-CN" altLang="en-US" sz="2400" dirty="0"/>
                  <a:t>连成了一个大连通块，那么</a:t>
                </a:r>
                <a:r>
                  <a:rPr lang="en-US" altLang="zh-CN" sz="2400" dirty="0"/>
                  <a:t>Kruskal</a:t>
                </a:r>
                <a:r>
                  <a:rPr lang="zh-CN" altLang="en-US" sz="2400" dirty="0"/>
                  <a:t>在本阶段的过程可以看做是在点集为</a:t>
                </a:r>
                <a14:m>
                  <m:oMath xmlns:m="http://schemas.openxmlformats.org/officeDocument/2006/math">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𝑎</m:t>
                        </m:r>
                      </m:e>
                      <m:sub>
                        <m:r>
                          <a:rPr lang="en-US" altLang="zh-CN" sz="2400" b="0" i="1" smtClean="0">
                            <a:latin typeface="Cambria Math" panose="02040503050406030204" pitchFamily="18" charset="0"/>
                          </a:rPr>
                          <m:t>𝑘</m:t>
                        </m:r>
                      </m:sub>
                    </m:sSub>
                    <m:r>
                      <a:rPr lang="en-US" altLang="zh-CN" sz="2400" b="0" i="1" smtClean="0">
                        <a:latin typeface="Cambria Math" panose="02040503050406030204" pitchFamily="18" charset="0"/>
                      </a:rPr>
                      <m:t>}</m:t>
                    </m:r>
                    <m:r>
                      <a:rPr lang="zh-CN" altLang="en-US" sz="2400" i="1">
                        <a:latin typeface="Cambria Math" panose="02040503050406030204" pitchFamily="18" charset="0"/>
                      </a:rPr>
                      <m:t>，</m:t>
                    </m:r>
                    <m:r>
                      <a:rPr lang="zh-CN" altLang="en-US" sz="2400" i="1" smtClean="0">
                        <a:latin typeface="Cambria Math" panose="02040503050406030204" pitchFamily="18" charset="0"/>
                      </a:rPr>
                      <m:t>边集</m:t>
                    </m:r>
                  </m:oMath>
                </a14:m>
                <a:r>
                  <a:rPr lang="zh-CN" altLang="en-US" sz="2400" dirty="0"/>
                  <a:t>为</a:t>
                </a:r>
                <a14:m>
                  <m:oMath xmlns:m="http://schemas.openxmlformats.org/officeDocument/2006/math">
                    <m:r>
                      <a:rPr lang="en-US" altLang="zh-CN" sz="2400" b="0" i="1" dirty="0" smtClean="0">
                        <a:latin typeface="Cambria Math" panose="02040503050406030204" pitchFamily="18" charset="0"/>
                      </a:rPr>
                      <m:t>{</m:t>
                    </m:r>
                    <m:sSub>
                      <m:sSubPr>
                        <m:ctrlPr>
                          <a:rPr lang="en-US" altLang="zh-CN" sz="2400" b="0" i="1" dirty="0" smtClean="0">
                            <a:latin typeface="Cambria Math" panose="02040503050406030204" pitchFamily="18" charset="0"/>
                          </a:rPr>
                        </m:ctrlPr>
                      </m:sSubPr>
                      <m:e>
                        <m:r>
                          <a:rPr lang="en-US" altLang="zh-CN" sz="2400" b="0" i="1" dirty="0" smtClean="0">
                            <a:latin typeface="Cambria Math" panose="02040503050406030204" pitchFamily="18" charset="0"/>
                          </a:rPr>
                          <m:t>𝑒</m:t>
                        </m:r>
                      </m:e>
                      <m:sub>
                        <m:r>
                          <a:rPr lang="en-US" altLang="zh-CN" sz="2400" b="0" i="1" dirty="0" smtClean="0">
                            <a:latin typeface="Cambria Math" panose="02040503050406030204" pitchFamily="18" charset="0"/>
                          </a:rPr>
                          <m:t>𝑚</m:t>
                        </m:r>
                      </m:sub>
                    </m:sSub>
                    <m:r>
                      <a:rPr lang="en-US" altLang="zh-CN" sz="2400" b="0" i="1" dirty="0" smtClean="0">
                        <a:latin typeface="Cambria Math" panose="02040503050406030204" pitchFamily="18" charset="0"/>
                      </a:rPr>
                      <m:t>}</m:t>
                    </m:r>
                    <m:r>
                      <a:rPr lang="zh-CN" altLang="en-US" sz="2400" i="1" dirty="0">
                        <a:latin typeface="Cambria Math" panose="02040503050406030204" pitchFamily="18" charset="0"/>
                      </a:rPr>
                      <m:t>的</m:t>
                    </m:r>
                  </m:oMath>
                </a14:m>
                <a:r>
                  <a:rPr lang="zh-CN" altLang="en-US" sz="2400" dirty="0"/>
                  <a:t>图上做了一次最小生成树，此最小生成树连通小连通块的效果和</a:t>
                </a:r>
                <a14:m>
                  <m:oMath xmlns:m="http://schemas.openxmlformats.org/officeDocument/2006/math">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𝑒</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𝑒</m:t>
                        </m:r>
                      </m:e>
                      <m:sub>
                        <m:r>
                          <a:rPr lang="en-US" altLang="zh-CN" sz="2400" i="1">
                            <a:latin typeface="Cambria Math" panose="02040503050406030204" pitchFamily="18" charset="0"/>
                          </a:rPr>
                          <m:t>2</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𝑒</m:t>
                        </m:r>
                      </m:e>
                      <m:sub>
                        <m:r>
                          <a:rPr lang="en-US" altLang="zh-CN" sz="2400" i="1">
                            <a:latin typeface="Cambria Math" panose="02040503050406030204" pitchFamily="18" charset="0"/>
                          </a:rPr>
                          <m:t>𝑚</m:t>
                        </m:r>
                      </m:sub>
                    </m:sSub>
                  </m:oMath>
                </a14:m>
                <a:r>
                  <a:rPr lang="zh-CN" altLang="en-US" sz="2400" dirty="0"/>
                  <a:t>是一样的</a:t>
                </a:r>
                <a:endParaRPr lang="en-US" altLang="zh-CN" sz="2400" dirty="0"/>
              </a:p>
              <a:p>
                <a:pPr>
                  <a:lnSpc>
                    <a:spcPct val="120000"/>
                  </a:lnSpc>
                </a:pPr>
                <a:r>
                  <a:rPr lang="zh-CN" altLang="en-US" sz="2400" dirty="0"/>
                  <a:t>所以本阶段</a:t>
                </a:r>
                <a:r>
                  <a:rPr lang="en-US" altLang="zh-CN" sz="2400" dirty="0"/>
                  <a:t>Kruskal</a:t>
                </a:r>
                <a:r>
                  <a:rPr lang="zh-CN" altLang="en-US" sz="2400" dirty="0"/>
                  <a:t>完成后，连通性和将所有本阶段涉及的边全部加入图中是一样的，即本阶段边以任意顺序尝试加入图中都将达到同样的连通效果</a:t>
                </a:r>
                <a:endParaRPr lang="en-US" altLang="zh-CN" sz="2400" dirty="0"/>
              </a:p>
            </p:txBody>
          </p:sp>
        </mc:Choice>
        <mc:Fallback xmlns="">
          <p:sp>
            <p:nvSpPr>
              <p:cNvPr id="2" name="内容占位符 1">
                <a:extLst>
                  <a:ext uri="{FF2B5EF4-FFF2-40B4-BE49-F238E27FC236}">
                    <a16:creationId xmlns:a16="http://schemas.microsoft.com/office/drawing/2014/main" id="{3CEB8B18-B290-42B6-A9F8-3917BC8592E6}"/>
                  </a:ext>
                </a:extLst>
              </p:cNvPr>
              <p:cNvSpPr>
                <a:spLocks noGrp="1" noRot="1" noChangeAspect="1" noMove="1" noResize="1" noEditPoints="1" noAdjustHandles="1" noChangeArrowheads="1" noChangeShapeType="1" noTextEdit="1"/>
              </p:cNvSpPr>
              <p:nvPr>
                <p:ph idx="1"/>
              </p:nvPr>
            </p:nvSpPr>
            <p:spPr>
              <a:blipFill>
                <a:blip r:embed="rId2"/>
                <a:stretch>
                  <a:fillRect l="-92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A6FDB00-B042-4388-BC4C-7581E6E0B78D}"/>
              </a:ext>
            </a:extLst>
          </p:cNvPr>
          <p:cNvSpPr>
            <a:spLocks noGrp="1"/>
          </p:cNvSpPr>
          <p:nvPr>
            <p:ph type="ctrTitle"/>
          </p:nvPr>
        </p:nvSpPr>
        <p:spPr/>
        <p:txBody>
          <a:bodyPr/>
          <a:lstStyle/>
          <a:p>
            <a:r>
              <a:rPr lang="zh-CN" altLang="en-US" dirty="0"/>
              <a:t>阶段连通性相同的证明</a:t>
            </a:r>
          </a:p>
        </p:txBody>
      </p:sp>
      <p:sp>
        <p:nvSpPr>
          <p:cNvPr id="4" name="内容占位符 3">
            <a:extLst>
              <a:ext uri="{FF2B5EF4-FFF2-40B4-BE49-F238E27FC236}">
                <a16:creationId xmlns:a16="http://schemas.microsoft.com/office/drawing/2014/main" id="{06BF0BC4-073C-4573-AE4C-5DF2BAF0C094}"/>
              </a:ext>
            </a:extLst>
          </p:cNvPr>
          <p:cNvSpPr>
            <a:spLocks noGrp="1"/>
          </p:cNvSpPr>
          <p:nvPr>
            <p:ph sz="quarter" idx="10"/>
          </p:nvPr>
        </p:nvSpPr>
        <p:spPr/>
        <p:txBody>
          <a:bodyPr/>
          <a:lstStyle/>
          <a:p>
            <a:endParaRPr lang="zh-CN" altLang="en-US"/>
          </a:p>
        </p:txBody>
      </p:sp>
      <p:pic>
        <p:nvPicPr>
          <p:cNvPr id="7" name="图片 6">
            <a:extLst>
              <a:ext uri="{FF2B5EF4-FFF2-40B4-BE49-F238E27FC236}">
                <a16:creationId xmlns:a16="http://schemas.microsoft.com/office/drawing/2014/main" id="{6E294CF3-EA60-47EB-856E-46FDFA305B5A}"/>
              </a:ext>
            </a:extLst>
          </p:cNvPr>
          <p:cNvPicPr>
            <a:picLocks noChangeAspect="1"/>
          </p:cNvPicPr>
          <p:nvPr/>
        </p:nvPicPr>
        <p:blipFill rotWithShape="1">
          <a:blip r:embed="rId3"/>
          <a:srcRect l="5318" t="7494" r="8790" b="15218"/>
          <a:stretch/>
        </p:blipFill>
        <p:spPr>
          <a:xfrm>
            <a:off x="8550519" y="708709"/>
            <a:ext cx="2117481" cy="1347047"/>
          </a:xfrm>
          <a:prstGeom prst="rect">
            <a:avLst/>
          </a:prstGeom>
        </p:spPr>
      </p:pic>
    </p:spTree>
    <p:extLst>
      <p:ext uri="{BB962C8B-B14F-4D97-AF65-F5344CB8AC3E}">
        <p14:creationId xmlns:p14="http://schemas.microsoft.com/office/powerpoint/2010/main" val="3690907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D941F34-1214-4E1E-9B29-F8426DCED8B7}"/>
              </a:ext>
            </a:extLst>
          </p:cNvPr>
          <p:cNvSpPr>
            <a:spLocks noGrp="1"/>
          </p:cNvSpPr>
          <p:nvPr>
            <p:ph idx="1"/>
          </p:nvPr>
        </p:nvSpPr>
        <p:spPr/>
        <p:txBody>
          <a:bodyPr/>
          <a:lstStyle/>
          <a:p>
            <a:r>
              <a:rPr lang="zh-CN" altLang="en-US" dirty="0"/>
              <a:t>给出一个简单无向加权图，求图中有多少个不同的最小生成树，结果模</a:t>
            </a:r>
            <a:r>
              <a:rPr lang="en-US" altLang="zh-CN" dirty="0">
                <a:solidFill>
                  <a:srgbClr val="FFCC00"/>
                </a:solidFill>
              </a:rPr>
              <a:t>31011=3</a:t>
            </a:r>
            <a:r>
              <a:rPr lang="zh-CN" altLang="en-US" dirty="0">
                <a:solidFill>
                  <a:srgbClr val="FFCC00"/>
                </a:solidFill>
              </a:rPr>
              <a:t>*</a:t>
            </a:r>
            <a:r>
              <a:rPr lang="en-US" altLang="zh-CN" dirty="0">
                <a:solidFill>
                  <a:srgbClr val="FFCC00"/>
                </a:solidFill>
              </a:rPr>
              <a:t>10337</a:t>
            </a:r>
          </a:p>
          <a:p>
            <a:r>
              <a:rPr lang="zh-CN" altLang="en-US" dirty="0"/>
              <a:t>保证具有</a:t>
            </a:r>
            <a:r>
              <a:rPr lang="zh-CN" altLang="en-US" dirty="0">
                <a:solidFill>
                  <a:srgbClr val="FFCC00"/>
                </a:solidFill>
              </a:rPr>
              <a:t>相同权值的边不会超过</a:t>
            </a:r>
            <a:r>
              <a:rPr lang="en-US" altLang="zh-CN" dirty="0">
                <a:solidFill>
                  <a:srgbClr val="FFCC00"/>
                </a:solidFill>
              </a:rPr>
              <a:t>10</a:t>
            </a:r>
            <a:r>
              <a:rPr lang="zh-CN" altLang="en-US" dirty="0">
                <a:solidFill>
                  <a:srgbClr val="FFCC00"/>
                </a:solidFill>
              </a:rPr>
              <a:t>条</a:t>
            </a:r>
          </a:p>
        </p:txBody>
      </p:sp>
      <p:sp>
        <p:nvSpPr>
          <p:cNvPr id="3" name="标题 2">
            <a:extLst>
              <a:ext uri="{FF2B5EF4-FFF2-40B4-BE49-F238E27FC236}">
                <a16:creationId xmlns:a16="http://schemas.microsoft.com/office/drawing/2014/main" id="{7C44BE9A-E193-4EA0-BC71-D089372AD508}"/>
              </a:ext>
            </a:extLst>
          </p:cNvPr>
          <p:cNvSpPr>
            <a:spLocks noGrp="1"/>
          </p:cNvSpPr>
          <p:nvPr>
            <p:ph type="ctrTitle"/>
          </p:nvPr>
        </p:nvSpPr>
        <p:spPr/>
        <p:txBody>
          <a:bodyPr/>
          <a:lstStyle/>
          <a:p>
            <a:r>
              <a:rPr lang="en-US" altLang="zh-CN" dirty="0"/>
              <a:t>BZOJ1016 </a:t>
            </a:r>
            <a:r>
              <a:rPr lang="zh-CN" altLang="en-US" dirty="0"/>
              <a:t>最小生成树计数</a:t>
            </a:r>
          </a:p>
        </p:txBody>
      </p:sp>
      <p:sp>
        <p:nvSpPr>
          <p:cNvPr id="4" name="内容占位符 3">
            <a:extLst>
              <a:ext uri="{FF2B5EF4-FFF2-40B4-BE49-F238E27FC236}">
                <a16:creationId xmlns:a16="http://schemas.microsoft.com/office/drawing/2014/main" id="{CFD33BA9-C00A-4A52-920C-FC295DD7446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79233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D941F34-1214-4E1E-9B29-F8426DCED8B7}"/>
              </a:ext>
            </a:extLst>
          </p:cNvPr>
          <p:cNvSpPr>
            <a:spLocks noGrp="1"/>
          </p:cNvSpPr>
          <p:nvPr>
            <p:ph idx="1"/>
          </p:nvPr>
        </p:nvSpPr>
        <p:spPr/>
        <p:txBody>
          <a:bodyPr>
            <a:normAutofit/>
          </a:bodyPr>
          <a:lstStyle/>
          <a:p>
            <a:pPr>
              <a:lnSpc>
                <a:spcPct val="120000"/>
              </a:lnSpc>
            </a:pPr>
            <a:r>
              <a:rPr lang="zh-CN" altLang="en-US" sz="2400" dirty="0"/>
              <a:t>由于</a:t>
            </a:r>
            <a:r>
              <a:rPr lang="en-US" altLang="zh-CN" sz="2400" dirty="0"/>
              <a:t>Kruskal</a:t>
            </a:r>
            <a:r>
              <a:rPr lang="zh-CN" altLang="en-US" sz="2400" dirty="0"/>
              <a:t>过程中，每个阶段完成后连通块完全相同，所以两个阶段之间没有什么关系，不同都产生于一个阶段内部</a:t>
            </a:r>
            <a:endParaRPr lang="en-US" altLang="zh-CN" sz="2400" dirty="0"/>
          </a:p>
          <a:p>
            <a:pPr>
              <a:lnSpc>
                <a:spcPct val="120000"/>
              </a:lnSpc>
            </a:pPr>
            <a:r>
              <a:rPr lang="zh-CN" altLang="en-US" sz="2400" dirty="0"/>
              <a:t>所以就是统计一个阶段内，用小连通块做点集，本阶段要加入的边做边集，在此图上求生成森林的数量，将每个阶段的结果相乘</a:t>
            </a:r>
            <a:endParaRPr lang="en-US" altLang="zh-CN" sz="2400" dirty="0"/>
          </a:p>
          <a:p>
            <a:pPr>
              <a:lnSpc>
                <a:spcPct val="120000"/>
              </a:lnSpc>
            </a:pPr>
            <a:r>
              <a:rPr lang="zh-CN" altLang="en-US" sz="2400" dirty="0"/>
              <a:t>图不连通，可以分别对每个大连通块求然后乘起来，使用矩阵树定理</a:t>
            </a:r>
            <a:endParaRPr lang="en-US" altLang="zh-CN" sz="2400" dirty="0"/>
          </a:p>
          <a:p>
            <a:pPr>
              <a:lnSpc>
                <a:spcPct val="120000"/>
              </a:lnSpc>
            </a:pPr>
            <a:r>
              <a:rPr lang="zh-CN" altLang="en-US" sz="2400" dirty="0"/>
              <a:t>注意，矩阵树定理需要求行列式，而</a:t>
            </a:r>
            <a:r>
              <a:rPr lang="zh-CN" altLang="en-US" sz="2400" dirty="0">
                <a:solidFill>
                  <a:srgbClr val="FFCC00"/>
                </a:solidFill>
              </a:rPr>
              <a:t>模数不是质数</a:t>
            </a:r>
            <a:r>
              <a:rPr lang="zh-CN" altLang="en-US" sz="2400" dirty="0"/>
              <a:t>，可能没有逆元</a:t>
            </a:r>
            <a:endParaRPr lang="en-US" altLang="zh-CN" sz="2400" dirty="0"/>
          </a:p>
          <a:p>
            <a:pPr>
              <a:lnSpc>
                <a:spcPct val="120000"/>
              </a:lnSpc>
            </a:pPr>
            <a:r>
              <a:rPr lang="zh-CN" altLang="en-US" sz="2400" dirty="0"/>
              <a:t>使用</a:t>
            </a:r>
            <a:r>
              <a:rPr lang="zh-CN" altLang="en-US" sz="2400" dirty="0">
                <a:solidFill>
                  <a:srgbClr val="FFCC00"/>
                </a:solidFill>
              </a:rPr>
              <a:t>辗转相除</a:t>
            </a:r>
            <a:r>
              <a:rPr lang="zh-CN" altLang="en-US" sz="2400" dirty="0"/>
              <a:t>，注意交换两行时行列式要取反</a:t>
            </a:r>
            <a:endParaRPr lang="en-US" altLang="zh-CN" sz="2400" dirty="0"/>
          </a:p>
        </p:txBody>
      </p:sp>
      <p:sp>
        <p:nvSpPr>
          <p:cNvPr id="3" name="标题 2">
            <a:extLst>
              <a:ext uri="{FF2B5EF4-FFF2-40B4-BE49-F238E27FC236}">
                <a16:creationId xmlns:a16="http://schemas.microsoft.com/office/drawing/2014/main" id="{7C44BE9A-E193-4EA0-BC71-D089372AD508}"/>
              </a:ext>
            </a:extLst>
          </p:cNvPr>
          <p:cNvSpPr>
            <a:spLocks noGrp="1"/>
          </p:cNvSpPr>
          <p:nvPr>
            <p:ph type="ctrTitle"/>
          </p:nvPr>
        </p:nvSpPr>
        <p:spPr/>
        <p:txBody>
          <a:bodyPr/>
          <a:lstStyle/>
          <a:p>
            <a:r>
              <a:rPr lang="en-US" altLang="zh-CN" dirty="0"/>
              <a:t>BZOJ1016 </a:t>
            </a:r>
            <a:r>
              <a:rPr lang="zh-CN" altLang="en-US" dirty="0"/>
              <a:t>最小生成树计数</a:t>
            </a:r>
          </a:p>
        </p:txBody>
      </p:sp>
      <p:sp>
        <p:nvSpPr>
          <p:cNvPr id="4" name="内容占位符 3">
            <a:extLst>
              <a:ext uri="{FF2B5EF4-FFF2-40B4-BE49-F238E27FC236}">
                <a16:creationId xmlns:a16="http://schemas.microsoft.com/office/drawing/2014/main" id="{CFD33BA9-C00A-4A52-920C-FC295DD7446E}"/>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6FE9594A-C4E2-4ECB-8DC4-757D126128A5}"/>
              </a:ext>
            </a:extLst>
          </p:cNvPr>
          <p:cNvPicPr>
            <a:picLocks noChangeAspect="1"/>
          </p:cNvPicPr>
          <p:nvPr/>
        </p:nvPicPr>
        <p:blipFill rotWithShape="1">
          <a:blip r:embed="rId2"/>
          <a:srcRect l="5318" t="7494" r="8790" b="15218"/>
          <a:stretch/>
        </p:blipFill>
        <p:spPr>
          <a:xfrm>
            <a:off x="8923459" y="708709"/>
            <a:ext cx="2117481" cy="1347047"/>
          </a:xfrm>
          <a:prstGeom prst="rect">
            <a:avLst/>
          </a:prstGeom>
        </p:spPr>
      </p:pic>
    </p:spTree>
    <p:extLst>
      <p:ext uri="{BB962C8B-B14F-4D97-AF65-F5344CB8AC3E}">
        <p14:creationId xmlns:p14="http://schemas.microsoft.com/office/powerpoint/2010/main" val="907260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7135AF6-8902-447F-B086-D9BA0737FEED}"/>
              </a:ext>
            </a:extLst>
          </p:cNvPr>
          <p:cNvSpPr>
            <a:spLocks noGrp="1"/>
          </p:cNvSpPr>
          <p:nvPr>
            <p:ph idx="1"/>
          </p:nvPr>
        </p:nvSpPr>
        <p:spPr>
          <a:xfrm>
            <a:off x="838200" y="1382233"/>
            <a:ext cx="10515600" cy="4938546"/>
          </a:xfrm>
        </p:spPr>
        <p:txBody>
          <a:bodyPr/>
          <a:lstStyle/>
          <a:p>
            <a:r>
              <a:rPr lang="zh-CN" altLang="en-US" dirty="0"/>
              <a:t>是树中最远的两个节点之间的距离</a:t>
            </a:r>
            <a:endParaRPr lang="en-US" altLang="zh-CN" dirty="0"/>
          </a:p>
          <a:p>
            <a:endParaRPr lang="en-US" altLang="zh-CN" dirty="0"/>
          </a:p>
          <a:p>
            <a:r>
              <a:rPr lang="zh-CN" altLang="en-US" dirty="0"/>
              <a:t>求法：</a:t>
            </a:r>
            <a:endParaRPr lang="en-US" altLang="zh-CN" dirty="0"/>
          </a:p>
          <a:p>
            <a:r>
              <a:rPr lang="en-US" altLang="zh-CN" dirty="0"/>
              <a:t>1.</a:t>
            </a:r>
            <a:r>
              <a:rPr lang="zh-CN" altLang="en-US" dirty="0"/>
              <a:t>树上</a:t>
            </a:r>
            <a:r>
              <a:rPr lang="en-US" altLang="zh-CN" dirty="0"/>
              <a:t>DP</a:t>
            </a:r>
          </a:p>
          <a:p>
            <a:r>
              <a:rPr lang="en-US" altLang="zh-CN" dirty="0"/>
              <a:t>2.</a:t>
            </a:r>
            <a:r>
              <a:rPr lang="zh-CN" altLang="en-US" dirty="0"/>
              <a:t>两边</a:t>
            </a:r>
            <a:r>
              <a:rPr lang="en-US" altLang="zh-CN" dirty="0" err="1"/>
              <a:t>dfs</a:t>
            </a:r>
            <a:r>
              <a:rPr lang="en-US" altLang="zh-CN" dirty="0"/>
              <a:t>/</a:t>
            </a:r>
            <a:r>
              <a:rPr lang="en-US" altLang="zh-CN" dirty="0" err="1"/>
              <a:t>bfs</a:t>
            </a:r>
            <a:r>
              <a:rPr lang="en-US" altLang="zh-CN" dirty="0"/>
              <a:t>(</a:t>
            </a:r>
            <a:r>
              <a:rPr lang="zh-CN" altLang="en-US" dirty="0"/>
              <a:t>仅适用于边权非负的树</a:t>
            </a:r>
            <a:r>
              <a:rPr lang="en-US" altLang="zh-CN" dirty="0"/>
              <a:t>)</a:t>
            </a:r>
            <a:endParaRPr lang="zh-CN" altLang="en-US" dirty="0"/>
          </a:p>
        </p:txBody>
      </p:sp>
      <p:sp>
        <p:nvSpPr>
          <p:cNvPr id="3" name="标题 2">
            <a:extLst>
              <a:ext uri="{FF2B5EF4-FFF2-40B4-BE49-F238E27FC236}">
                <a16:creationId xmlns:a16="http://schemas.microsoft.com/office/drawing/2014/main" id="{C7E467AC-9655-4C96-A744-6D90134428B2}"/>
              </a:ext>
            </a:extLst>
          </p:cNvPr>
          <p:cNvSpPr>
            <a:spLocks noGrp="1"/>
          </p:cNvSpPr>
          <p:nvPr>
            <p:ph type="ctrTitle"/>
          </p:nvPr>
        </p:nvSpPr>
        <p:spPr/>
        <p:txBody>
          <a:bodyPr/>
          <a:lstStyle/>
          <a:p>
            <a:r>
              <a:rPr lang="zh-CN" altLang="en-US" dirty="0"/>
              <a:t>树的直径</a:t>
            </a:r>
          </a:p>
        </p:txBody>
      </p:sp>
      <p:sp>
        <p:nvSpPr>
          <p:cNvPr id="4" name="内容占位符 3">
            <a:extLst>
              <a:ext uri="{FF2B5EF4-FFF2-40B4-BE49-F238E27FC236}">
                <a16:creationId xmlns:a16="http://schemas.microsoft.com/office/drawing/2014/main" id="{9335CC13-F671-44DC-8C5D-EBE858141D4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68385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D18DC71-F92B-4741-9500-3230B6712318}"/>
              </a:ext>
            </a:extLst>
          </p:cNvPr>
          <p:cNvSpPr>
            <a:spLocks noGrp="1"/>
          </p:cNvSpPr>
          <p:nvPr>
            <p:ph idx="1"/>
          </p:nvPr>
        </p:nvSpPr>
        <p:spPr/>
        <p:txBody>
          <a:bodyPr/>
          <a:lstStyle/>
          <a:p>
            <a:r>
              <a:rPr lang="zh-CN" altLang="en-US" dirty="0"/>
              <a:t>第一遍：从任意一个点</a:t>
            </a:r>
            <a:r>
              <a:rPr lang="en-US" altLang="zh-CN" dirty="0"/>
              <a:t>u</a:t>
            </a:r>
            <a:r>
              <a:rPr lang="zh-CN" altLang="en-US" dirty="0"/>
              <a:t>出发，求出其他点到</a:t>
            </a:r>
            <a:r>
              <a:rPr lang="en-US" altLang="zh-CN" dirty="0"/>
              <a:t>u</a:t>
            </a:r>
            <a:r>
              <a:rPr lang="zh-CN" altLang="en-US" dirty="0"/>
              <a:t>的距离，选择距离</a:t>
            </a:r>
            <a:r>
              <a:rPr lang="en-US" altLang="zh-CN" dirty="0"/>
              <a:t>u</a:t>
            </a:r>
            <a:r>
              <a:rPr lang="zh-CN" altLang="en-US" dirty="0"/>
              <a:t>最远的点</a:t>
            </a:r>
            <a:r>
              <a:rPr lang="en-US" altLang="zh-CN" dirty="0"/>
              <a:t>v</a:t>
            </a:r>
            <a:r>
              <a:rPr lang="zh-CN" altLang="en-US" dirty="0"/>
              <a:t>，</a:t>
            </a:r>
            <a:r>
              <a:rPr lang="en-US" altLang="zh-CN" dirty="0"/>
              <a:t>v</a:t>
            </a:r>
            <a:r>
              <a:rPr lang="zh-CN" altLang="en-US" dirty="0"/>
              <a:t>一定是一条直径的端点</a:t>
            </a:r>
            <a:endParaRPr lang="en-US" altLang="zh-CN" dirty="0"/>
          </a:p>
          <a:p>
            <a:r>
              <a:rPr lang="zh-CN" altLang="en-US" dirty="0"/>
              <a:t>第二遍：从</a:t>
            </a:r>
            <a:r>
              <a:rPr lang="en-US" altLang="zh-CN" dirty="0"/>
              <a:t>v</a:t>
            </a:r>
            <a:r>
              <a:rPr lang="zh-CN" altLang="en-US" dirty="0"/>
              <a:t>出发，求出其他点到</a:t>
            </a:r>
            <a:r>
              <a:rPr lang="en-US" altLang="zh-CN" dirty="0"/>
              <a:t>v</a:t>
            </a:r>
            <a:r>
              <a:rPr lang="zh-CN" altLang="en-US" dirty="0"/>
              <a:t>的距离，找到距离</a:t>
            </a:r>
            <a:r>
              <a:rPr lang="en-US" altLang="zh-CN" dirty="0"/>
              <a:t>v</a:t>
            </a:r>
            <a:r>
              <a:rPr lang="zh-CN" altLang="en-US" dirty="0"/>
              <a:t>最远的点</a:t>
            </a:r>
            <a:r>
              <a:rPr lang="en-US" altLang="zh-CN" dirty="0"/>
              <a:t>w</a:t>
            </a:r>
            <a:r>
              <a:rPr lang="zh-CN" altLang="en-US" dirty="0"/>
              <a:t>，则从</a:t>
            </a:r>
            <a:r>
              <a:rPr lang="en-US" altLang="zh-CN" dirty="0"/>
              <a:t>v</a:t>
            </a:r>
            <a:r>
              <a:rPr lang="zh-CN" altLang="en-US" dirty="0"/>
              <a:t>到</a:t>
            </a:r>
            <a:r>
              <a:rPr lang="en-US" altLang="zh-CN" dirty="0"/>
              <a:t>w</a:t>
            </a:r>
            <a:r>
              <a:rPr lang="zh-CN" altLang="en-US" dirty="0"/>
              <a:t>的路径是树的一条直径</a:t>
            </a:r>
          </a:p>
        </p:txBody>
      </p:sp>
      <p:sp>
        <p:nvSpPr>
          <p:cNvPr id="3" name="标题 2">
            <a:extLst>
              <a:ext uri="{FF2B5EF4-FFF2-40B4-BE49-F238E27FC236}">
                <a16:creationId xmlns:a16="http://schemas.microsoft.com/office/drawing/2014/main" id="{ED5A87E1-D963-48B7-A38B-6058DEF3710C}"/>
              </a:ext>
            </a:extLst>
          </p:cNvPr>
          <p:cNvSpPr>
            <a:spLocks noGrp="1"/>
          </p:cNvSpPr>
          <p:nvPr>
            <p:ph type="ctrTitle"/>
          </p:nvPr>
        </p:nvSpPr>
        <p:spPr>
          <a:xfrm>
            <a:off x="838200" y="435429"/>
            <a:ext cx="9844454" cy="946804"/>
          </a:xfrm>
        </p:spPr>
        <p:txBody>
          <a:bodyPr>
            <a:normAutofit/>
          </a:bodyPr>
          <a:lstStyle/>
          <a:p>
            <a:r>
              <a:rPr lang="zh-CN" altLang="en-US" dirty="0"/>
              <a:t>两边</a:t>
            </a:r>
            <a:r>
              <a:rPr lang="en-US" altLang="zh-CN" dirty="0" err="1"/>
              <a:t>bfs</a:t>
            </a:r>
            <a:r>
              <a:rPr lang="en-US" altLang="zh-CN" dirty="0"/>
              <a:t>/</a:t>
            </a:r>
            <a:r>
              <a:rPr lang="en-US" altLang="zh-CN" dirty="0" err="1"/>
              <a:t>dfs</a:t>
            </a:r>
            <a:r>
              <a:rPr lang="zh-CN" altLang="en-US" dirty="0"/>
              <a:t>求树的直径</a:t>
            </a:r>
            <a:r>
              <a:rPr lang="en-US" altLang="zh-CN" dirty="0"/>
              <a:t>(</a:t>
            </a:r>
            <a:r>
              <a:rPr lang="zh-CN" altLang="en-US" dirty="0"/>
              <a:t>仅适用于边权非负的树</a:t>
            </a:r>
            <a:r>
              <a:rPr lang="en-US" altLang="zh-CN" dirty="0"/>
              <a:t>)</a:t>
            </a:r>
            <a:endParaRPr lang="zh-CN" altLang="en-US" dirty="0"/>
          </a:p>
        </p:txBody>
      </p:sp>
      <p:sp>
        <p:nvSpPr>
          <p:cNvPr id="4" name="内容占位符 3">
            <a:extLst>
              <a:ext uri="{FF2B5EF4-FFF2-40B4-BE49-F238E27FC236}">
                <a16:creationId xmlns:a16="http://schemas.microsoft.com/office/drawing/2014/main" id="{9F4FA283-5013-4B4F-959E-4D6B053E09F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735634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B53A9B4-EFFC-4E90-B9AC-1DFE00556FB6}"/>
              </a:ext>
            </a:extLst>
          </p:cNvPr>
          <p:cNvSpPr>
            <a:spLocks noGrp="1"/>
          </p:cNvSpPr>
          <p:nvPr>
            <p:ph idx="1"/>
          </p:nvPr>
        </p:nvSpPr>
        <p:spPr/>
        <p:txBody>
          <a:bodyPr/>
          <a:lstStyle/>
          <a:p>
            <a:r>
              <a:rPr lang="zh-CN" altLang="en-US" dirty="0"/>
              <a:t>若</a:t>
            </a:r>
            <a:r>
              <a:rPr lang="en-US" altLang="zh-CN" dirty="0"/>
              <a:t>GCD(</a:t>
            </a:r>
            <a:r>
              <a:rPr lang="en-US" altLang="zh-CN" dirty="0" err="1"/>
              <a:t>a,b</a:t>
            </a:r>
            <a:r>
              <a:rPr lang="en-US" altLang="zh-CN" dirty="0"/>
              <a:t>)=g</a:t>
            </a:r>
            <a:r>
              <a:rPr lang="zh-CN" altLang="en-US" dirty="0"/>
              <a:t>，那么</a:t>
            </a:r>
            <a:r>
              <a:rPr lang="en-US" altLang="zh-CN" dirty="0"/>
              <a:t>k*a mod b</a:t>
            </a:r>
            <a:r>
              <a:rPr lang="zh-CN" altLang="en-US" dirty="0"/>
              <a:t>可以遍历模</a:t>
            </a:r>
            <a:r>
              <a:rPr lang="en-US" altLang="zh-CN" dirty="0"/>
              <a:t>b</a:t>
            </a:r>
            <a:r>
              <a:rPr lang="zh-CN" altLang="en-US" dirty="0"/>
              <a:t>剩余系中</a:t>
            </a:r>
            <a:r>
              <a:rPr lang="en-US" altLang="zh-CN" dirty="0"/>
              <a:t>g</a:t>
            </a:r>
            <a:r>
              <a:rPr lang="zh-CN" altLang="en-US" dirty="0"/>
              <a:t>的倍数的部分</a:t>
            </a:r>
            <a:endParaRPr lang="en-US" altLang="zh-CN" dirty="0"/>
          </a:p>
          <a:p>
            <a:r>
              <a:rPr lang="zh-CN" altLang="en-US" dirty="0"/>
              <a:t>例如</a:t>
            </a:r>
            <a:r>
              <a:rPr lang="en-US" altLang="zh-CN" dirty="0"/>
              <a:t>GCD(12,15)=3</a:t>
            </a:r>
            <a:r>
              <a:rPr lang="zh-CN" altLang="en-US" dirty="0"/>
              <a:t>，那么</a:t>
            </a:r>
            <a:r>
              <a:rPr lang="en-US" altLang="zh-CN" dirty="0"/>
              <a:t>k*12 mod 15</a:t>
            </a:r>
            <a:r>
              <a:rPr lang="zh-CN" altLang="en-US" dirty="0"/>
              <a:t>只可以遍历</a:t>
            </a:r>
            <a:r>
              <a:rPr lang="en-US" altLang="zh-CN" dirty="0"/>
              <a:t>{0,1,…,14}</a:t>
            </a:r>
            <a:r>
              <a:rPr lang="zh-CN" altLang="en-US" dirty="0"/>
              <a:t>中的</a:t>
            </a:r>
            <a:r>
              <a:rPr lang="en-US" altLang="zh-CN" dirty="0"/>
              <a:t>{0,3,6,9,12}</a:t>
            </a:r>
          </a:p>
          <a:p>
            <a:r>
              <a:rPr lang="zh-CN" altLang="en-US" dirty="0"/>
              <a:t>特例：如果</a:t>
            </a:r>
            <a:r>
              <a:rPr lang="en-US" altLang="zh-CN" dirty="0"/>
              <a:t>a</a:t>
            </a:r>
            <a:r>
              <a:rPr lang="zh-CN" altLang="en-US" dirty="0"/>
              <a:t>和</a:t>
            </a:r>
            <a:r>
              <a:rPr lang="en-US" altLang="zh-CN" dirty="0"/>
              <a:t>b</a:t>
            </a:r>
            <a:r>
              <a:rPr lang="zh-CN" altLang="en-US" dirty="0"/>
              <a:t>互质，那么</a:t>
            </a:r>
            <a:r>
              <a:rPr lang="en-US" altLang="zh-CN" dirty="0"/>
              <a:t>k*a</a:t>
            </a:r>
            <a:r>
              <a:rPr lang="zh-CN" altLang="en-US" dirty="0"/>
              <a:t>可以遍历整个模</a:t>
            </a:r>
            <a:r>
              <a:rPr lang="en-US" altLang="zh-CN" dirty="0"/>
              <a:t>b</a:t>
            </a:r>
            <a:r>
              <a:rPr lang="zh-CN" altLang="en-US" dirty="0"/>
              <a:t>剩余系</a:t>
            </a:r>
            <a:endParaRPr lang="en-US" altLang="zh-CN" dirty="0"/>
          </a:p>
        </p:txBody>
      </p:sp>
      <p:sp>
        <p:nvSpPr>
          <p:cNvPr id="3" name="标题 2">
            <a:extLst>
              <a:ext uri="{FF2B5EF4-FFF2-40B4-BE49-F238E27FC236}">
                <a16:creationId xmlns:a16="http://schemas.microsoft.com/office/drawing/2014/main" id="{3BD739B8-FCDD-445A-981B-443C9F6FAAB0}"/>
              </a:ext>
            </a:extLst>
          </p:cNvPr>
          <p:cNvSpPr>
            <a:spLocks noGrp="1"/>
          </p:cNvSpPr>
          <p:nvPr>
            <p:ph type="ctrTitle"/>
          </p:nvPr>
        </p:nvSpPr>
        <p:spPr/>
        <p:txBody>
          <a:bodyPr/>
          <a:lstStyle/>
          <a:p>
            <a:r>
              <a:rPr lang="zh-CN" altLang="en-US" dirty="0"/>
              <a:t>互质与剩余系</a:t>
            </a:r>
          </a:p>
        </p:txBody>
      </p:sp>
      <p:sp>
        <p:nvSpPr>
          <p:cNvPr id="4" name="内容占位符 3">
            <a:extLst>
              <a:ext uri="{FF2B5EF4-FFF2-40B4-BE49-F238E27FC236}">
                <a16:creationId xmlns:a16="http://schemas.microsoft.com/office/drawing/2014/main" id="{672B2ACA-DC2F-4269-B7C6-63DD7D6546D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30880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FD18DC71-F92B-4741-9500-3230B6712318}"/>
                  </a:ext>
                </a:extLst>
              </p:cNvPr>
              <p:cNvSpPr>
                <a:spLocks noGrp="1"/>
              </p:cNvSpPr>
              <p:nvPr>
                <p:ph idx="1"/>
              </p:nvPr>
            </p:nvSpPr>
            <p:spPr>
              <a:xfrm>
                <a:off x="838200" y="1382233"/>
                <a:ext cx="10515600" cy="1756621"/>
              </a:xfrm>
            </p:spPr>
            <p:txBody>
              <a:bodyPr>
                <a:normAutofit/>
              </a:bodyPr>
              <a:lstStyle/>
              <a:p>
                <a:r>
                  <a:rPr lang="zh-CN" altLang="en-US" dirty="0"/>
                  <a:t>第一遍：从任意一个点</a:t>
                </a:r>
                <a:r>
                  <a:rPr lang="en-US" altLang="zh-CN" dirty="0"/>
                  <a:t>u</a:t>
                </a:r>
                <a:r>
                  <a:rPr lang="zh-CN" altLang="en-US" dirty="0"/>
                  <a:t>出发，求出其他点到</a:t>
                </a:r>
                <a:r>
                  <a:rPr lang="en-US" altLang="zh-CN" dirty="0"/>
                  <a:t>u</a:t>
                </a:r>
                <a:r>
                  <a:rPr lang="zh-CN" altLang="en-US" dirty="0"/>
                  <a:t>的距离，选择距离</a:t>
                </a:r>
                <a:r>
                  <a:rPr lang="en-US" altLang="zh-CN" dirty="0"/>
                  <a:t>u</a:t>
                </a:r>
                <a:r>
                  <a:rPr lang="zh-CN" altLang="en-US" dirty="0"/>
                  <a:t>最远的点</a:t>
                </a:r>
                <a:r>
                  <a:rPr lang="en-US" altLang="zh-CN" dirty="0"/>
                  <a:t>v</a:t>
                </a:r>
                <a:r>
                  <a:rPr lang="zh-CN" altLang="en-US" dirty="0"/>
                  <a:t>，</a:t>
                </a:r>
                <a:r>
                  <a:rPr lang="en-US" altLang="zh-CN" dirty="0"/>
                  <a:t>v</a:t>
                </a:r>
                <a:r>
                  <a:rPr lang="zh-CN" altLang="en-US" dirty="0"/>
                  <a:t>一定是一条直径的端点</a:t>
                </a:r>
                <a:endParaRPr lang="en-US" altLang="zh-CN" dirty="0"/>
              </a:p>
              <a:p>
                <a:r>
                  <a:rPr lang="zh-CN" altLang="en-US" dirty="0"/>
                  <a:t>反证：假设</a:t>
                </a:r>
                <a:r>
                  <a:rPr lang="en-US" altLang="zh-CN" dirty="0"/>
                  <a:t>v</a:t>
                </a:r>
                <a:r>
                  <a:rPr lang="zh-CN" altLang="en-US" dirty="0"/>
                  <a:t>不是直径的一个端点</a:t>
                </a:r>
                <a:r>
                  <a:rPr lang="en-US" altLang="zh-CN" dirty="0"/>
                  <a:t>,</a:t>
                </a:r>
                <a14:m>
                  <m:oMath xmlns:m="http://schemas.openxmlformats.org/officeDocument/2006/math">
                    <m:r>
                      <a:rPr lang="en-US" altLang="zh-CN" b="0" i="1" smtClean="0">
                        <a:latin typeface="Cambria Math" panose="02040503050406030204" pitchFamily="18" charset="0"/>
                      </a:rPr>
                      <m:t>𝑠</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oMath>
                </a14:m>
                <a:r>
                  <a:rPr lang="zh-CN" altLang="en-US" dirty="0"/>
                  <a:t>是一条直径</a:t>
                </a:r>
                <a:endParaRPr lang="en-US" altLang="zh-CN" dirty="0"/>
              </a:p>
            </p:txBody>
          </p:sp>
        </mc:Choice>
        <mc:Fallback xmlns="">
          <p:sp>
            <p:nvSpPr>
              <p:cNvPr id="2" name="内容占位符 1">
                <a:extLst>
                  <a:ext uri="{FF2B5EF4-FFF2-40B4-BE49-F238E27FC236}">
                    <a16:creationId xmlns:a16="http://schemas.microsoft.com/office/drawing/2014/main" id="{FD18DC71-F92B-4741-9500-3230B6712318}"/>
                  </a:ext>
                </a:extLst>
              </p:cNvPr>
              <p:cNvSpPr>
                <a:spLocks noGrp="1" noRot="1" noChangeAspect="1" noMove="1" noResize="1" noEditPoints="1" noAdjustHandles="1" noChangeArrowheads="1" noChangeShapeType="1" noTextEdit="1"/>
              </p:cNvSpPr>
              <p:nvPr>
                <p:ph idx="1"/>
              </p:nvPr>
            </p:nvSpPr>
            <p:spPr>
              <a:xfrm>
                <a:off x="838200" y="1382233"/>
                <a:ext cx="10515600" cy="1756621"/>
              </a:xfrm>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D5A87E1-D963-48B7-A38B-6058DEF3710C}"/>
              </a:ext>
            </a:extLst>
          </p:cNvPr>
          <p:cNvSpPr>
            <a:spLocks noGrp="1"/>
          </p:cNvSpPr>
          <p:nvPr>
            <p:ph type="ctrTitle"/>
          </p:nvPr>
        </p:nvSpPr>
        <p:spPr>
          <a:xfrm>
            <a:off x="838199" y="435429"/>
            <a:ext cx="10152185" cy="946804"/>
          </a:xfrm>
        </p:spPr>
        <p:txBody>
          <a:bodyPr>
            <a:normAutofit/>
          </a:bodyPr>
          <a:lstStyle/>
          <a:p>
            <a:r>
              <a:rPr lang="zh-CN" altLang="en-US" dirty="0"/>
              <a:t>两边</a:t>
            </a:r>
            <a:r>
              <a:rPr lang="en-US" altLang="zh-CN" dirty="0" err="1"/>
              <a:t>bfs</a:t>
            </a:r>
            <a:r>
              <a:rPr lang="en-US" altLang="zh-CN" dirty="0"/>
              <a:t>/</a:t>
            </a:r>
            <a:r>
              <a:rPr lang="en-US" altLang="zh-CN" dirty="0" err="1"/>
              <a:t>dfs</a:t>
            </a:r>
            <a:r>
              <a:rPr lang="zh-CN" altLang="en-US" dirty="0"/>
              <a:t>求树的直径</a:t>
            </a:r>
            <a:r>
              <a:rPr lang="en-US" altLang="zh-CN" dirty="0"/>
              <a:t>(</a:t>
            </a:r>
            <a:r>
              <a:rPr lang="zh-CN" altLang="en-US" dirty="0"/>
              <a:t>仅适用于边权非负的树</a:t>
            </a:r>
            <a:r>
              <a:rPr lang="en-US" altLang="zh-CN" dirty="0"/>
              <a:t>)</a:t>
            </a:r>
            <a:endParaRPr lang="zh-CN" altLang="en-US" dirty="0"/>
          </a:p>
        </p:txBody>
      </p:sp>
      <p:cxnSp>
        <p:nvCxnSpPr>
          <p:cNvPr id="8" name="直接连接符 7">
            <a:extLst>
              <a:ext uri="{FF2B5EF4-FFF2-40B4-BE49-F238E27FC236}">
                <a16:creationId xmlns:a16="http://schemas.microsoft.com/office/drawing/2014/main" id="{E9DC36BD-8BA4-4A07-B144-13766781F153}"/>
              </a:ext>
            </a:extLst>
          </p:cNvPr>
          <p:cNvCxnSpPr/>
          <p:nvPr/>
        </p:nvCxnSpPr>
        <p:spPr>
          <a:xfrm>
            <a:off x="1534559" y="3270368"/>
            <a:ext cx="0" cy="2347546"/>
          </a:xfrm>
          <a:prstGeom prst="line">
            <a:avLst/>
          </a:prstGeom>
        </p:spPr>
        <p:style>
          <a:lnRef idx="3">
            <a:schemeClr val="accent3"/>
          </a:lnRef>
          <a:fillRef idx="0">
            <a:schemeClr val="accent3"/>
          </a:fillRef>
          <a:effectRef idx="2">
            <a:schemeClr val="accent3"/>
          </a:effectRef>
          <a:fontRef idx="minor">
            <a:schemeClr val="tx1"/>
          </a:fontRef>
        </p:style>
      </p:cxnSp>
      <p:cxnSp>
        <p:nvCxnSpPr>
          <p:cNvPr id="9" name="直接连接符 8">
            <a:extLst>
              <a:ext uri="{FF2B5EF4-FFF2-40B4-BE49-F238E27FC236}">
                <a16:creationId xmlns:a16="http://schemas.microsoft.com/office/drawing/2014/main" id="{F2543954-A17E-4800-A193-8904ED5D5E96}"/>
              </a:ext>
            </a:extLst>
          </p:cNvPr>
          <p:cNvCxnSpPr/>
          <p:nvPr/>
        </p:nvCxnSpPr>
        <p:spPr>
          <a:xfrm>
            <a:off x="2574982" y="3877428"/>
            <a:ext cx="0" cy="2347546"/>
          </a:xfrm>
          <a:prstGeom prst="line">
            <a:avLst/>
          </a:prstGeom>
        </p:spPr>
        <p:style>
          <a:lnRef idx="3">
            <a:schemeClr val="accent3"/>
          </a:lnRef>
          <a:fillRef idx="0">
            <a:schemeClr val="accent3"/>
          </a:fillRef>
          <a:effectRef idx="2">
            <a:schemeClr val="accent3"/>
          </a:effectRef>
          <a:fontRef idx="minor">
            <a:schemeClr val="tx1"/>
          </a:fontRef>
        </p:style>
      </p:cxnSp>
      <p:sp>
        <p:nvSpPr>
          <p:cNvPr id="10" name="文本框 9">
            <a:extLst>
              <a:ext uri="{FF2B5EF4-FFF2-40B4-BE49-F238E27FC236}">
                <a16:creationId xmlns:a16="http://schemas.microsoft.com/office/drawing/2014/main" id="{395E6CF7-BEA0-47B7-9358-C88208BF07FD}"/>
              </a:ext>
            </a:extLst>
          </p:cNvPr>
          <p:cNvSpPr txBox="1"/>
          <p:nvPr/>
        </p:nvSpPr>
        <p:spPr>
          <a:xfrm>
            <a:off x="1155318" y="3120899"/>
            <a:ext cx="324128" cy="369332"/>
          </a:xfrm>
          <a:prstGeom prst="rect">
            <a:avLst/>
          </a:prstGeom>
          <a:noFill/>
        </p:spPr>
        <p:txBody>
          <a:bodyPr wrap="none" rtlCol="0">
            <a:spAutoFit/>
          </a:bodyPr>
          <a:lstStyle/>
          <a:p>
            <a:r>
              <a:rPr lang="en-US" altLang="zh-CN" dirty="0"/>
              <a:t>u</a:t>
            </a:r>
            <a:endParaRPr lang="zh-CN" altLang="en-US" dirty="0"/>
          </a:p>
        </p:txBody>
      </p:sp>
      <p:sp>
        <p:nvSpPr>
          <p:cNvPr id="11" name="文本框 10">
            <a:extLst>
              <a:ext uri="{FF2B5EF4-FFF2-40B4-BE49-F238E27FC236}">
                <a16:creationId xmlns:a16="http://schemas.microsoft.com/office/drawing/2014/main" id="{202656BF-C187-4698-A3D9-8E9188F98217}"/>
              </a:ext>
            </a:extLst>
          </p:cNvPr>
          <p:cNvSpPr txBox="1"/>
          <p:nvPr/>
        </p:nvSpPr>
        <p:spPr>
          <a:xfrm>
            <a:off x="1020811" y="5368799"/>
            <a:ext cx="303288" cy="369332"/>
          </a:xfrm>
          <a:prstGeom prst="rect">
            <a:avLst/>
          </a:prstGeom>
          <a:noFill/>
        </p:spPr>
        <p:txBody>
          <a:bodyPr wrap="none" rtlCol="0">
            <a:spAutoFit/>
          </a:bodyPr>
          <a:lstStyle/>
          <a:p>
            <a:r>
              <a:rPr lang="en-US" altLang="zh-CN" dirty="0"/>
              <a:t>v</a:t>
            </a:r>
            <a:endParaRPr lang="zh-CN" altLang="en-US" dirty="0"/>
          </a:p>
        </p:txBody>
      </p:sp>
      <p:sp>
        <p:nvSpPr>
          <p:cNvPr id="12" name="文本框 11">
            <a:extLst>
              <a:ext uri="{FF2B5EF4-FFF2-40B4-BE49-F238E27FC236}">
                <a16:creationId xmlns:a16="http://schemas.microsoft.com/office/drawing/2014/main" id="{60640C9A-3C3B-4B1C-AC78-ABE42BADE2FF}"/>
              </a:ext>
            </a:extLst>
          </p:cNvPr>
          <p:cNvSpPr txBox="1"/>
          <p:nvPr/>
        </p:nvSpPr>
        <p:spPr>
          <a:xfrm>
            <a:off x="2574982" y="3684779"/>
            <a:ext cx="292068" cy="369332"/>
          </a:xfrm>
          <a:prstGeom prst="rect">
            <a:avLst/>
          </a:prstGeom>
          <a:noFill/>
        </p:spPr>
        <p:txBody>
          <a:bodyPr wrap="none" rtlCol="0">
            <a:spAutoFit/>
          </a:bodyPr>
          <a:lstStyle/>
          <a:p>
            <a:r>
              <a:rPr lang="en-US" altLang="zh-CN" dirty="0"/>
              <a:t>s</a:t>
            </a:r>
            <a:endParaRPr lang="zh-CN" altLang="en-US" dirty="0"/>
          </a:p>
        </p:txBody>
      </p:sp>
      <p:sp>
        <p:nvSpPr>
          <p:cNvPr id="13" name="文本框 12">
            <a:extLst>
              <a:ext uri="{FF2B5EF4-FFF2-40B4-BE49-F238E27FC236}">
                <a16:creationId xmlns:a16="http://schemas.microsoft.com/office/drawing/2014/main" id="{AB4296A1-0DB5-402E-9F26-EDA5A46C80C0}"/>
              </a:ext>
            </a:extLst>
          </p:cNvPr>
          <p:cNvSpPr txBox="1"/>
          <p:nvPr/>
        </p:nvSpPr>
        <p:spPr>
          <a:xfrm>
            <a:off x="2641218" y="5979028"/>
            <a:ext cx="316523" cy="369332"/>
          </a:xfrm>
          <a:prstGeom prst="rect">
            <a:avLst/>
          </a:prstGeom>
          <a:noFill/>
        </p:spPr>
        <p:txBody>
          <a:bodyPr wrap="square" rtlCol="0">
            <a:spAutoFit/>
          </a:bodyPr>
          <a:lstStyle/>
          <a:p>
            <a:r>
              <a:rPr lang="en-US" altLang="zh-CN" dirty="0"/>
              <a:t>t</a:t>
            </a:r>
            <a:endParaRPr lang="zh-CN" altLang="en-US" dirty="0"/>
          </a:p>
        </p:txBody>
      </p:sp>
      <p:cxnSp>
        <p:nvCxnSpPr>
          <p:cNvPr id="15" name="直接连接符 14">
            <a:extLst>
              <a:ext uri="{FF2B5EF4-FFF2-40B4-BE49-F238E27FC236}">
                <a16:creationId xmlns:a16="http://schemas.microsoft.com/office/drawing/2014/main" id="{B3971388-E4C9-4E8F-88E1-8B45C666FD8F}"/>
              </a:ext>
            </a:extLst>
          </p:cNvPr>
          <p:cNvCxnSpPr/>
          <p:nvPr/>
        </p:nvCxnSpPr>
        <p:spPr>
          <a:xfrm>
            <a:off x="1534559" y="4500705"/>
            <a:ext cx="1040423" cy="0"/>
          </a:xfrm>
          <a:prstGeom prst="line">
            <a:avLst/>
          </a:prstGeom>
        </p:spPr>
        <p:style>
          <a:lnRef idx="3">
            <a:schemeClr val="accent1"/>
          </a:lnRef>
          <a:fillRef idx="0">
            <a:schemeClr val="accent1"/>
          </a:fillRef>
          <a:effectRef idx="2">
            <a:schemeClr val="accent1"/>
          </a:effectRef>
          <a:fontRef idx="minor">
            <a:schemeClr val="tx1"/>
          </a:fontRef>
        </p:style>
      </p:cxnSp>
      <p:sp>
        <p:nvSpPr>
          <p:cNvPr id="16" name="文本框 15">
            <a:extLst>
              <a:ext uri="{FF2B5EF4-FFF2-40B4-BE49-F238E27FC236}">
                <a16:creationId xmlns:a16="http://schemas.microsoft.com/office/drawing/2014/main" id="{B3A62CD7-3747-473D-A756-1E4BB3C49278}"/>
              </a:ext>
            </a:extLst>
          </p:cNvPr>
          <p:cNvSpPr txBox="1"/>
          <p:nvPr/>
        </p:nvSpPr>
        <p:spPr>
          <a:xfrm>
            <a:off x="1105201" y="4316039"/>
            <a:ext cx="312906" cy="369332"/>
          </a:xfrm>
          <a:prstGeom prst="rect">
            <a:avLst/>
          </a:prstGeom>
          <a:noFill/>
        </p:spPr>
        <p:txBody>
          <a:bodyPr wrap="none" rtlCol="0">
            <a:spAutoFit/>
          </a:bodyPr>
          <a:lstStyle/>
          <a:p>
            <a:r>
              <a:rPr lang="en-US" altLang="zh-CN" dirty="0"/>
              <a:t>a</a:t>
            </a:r>
            <a:endParaRPr lang="zh-CN" altLang="en-US" dirty="0"/>
          </a:p>
        </p:txBody>
      </p:sp>
      <p:sp>
        <p:nvSpPr>
          <p:cNvPr id="17" name="文本框 16">
            <a:extLst>
              <a:ext uri="{FF2B5EF4-FFF2-40B4-BE49-F238E27FC236}">
                <a16:creationId xmlns:a16="http://schemas.microsoft.com/office/drawing/2014/main" id="{478E7725-C821-4EB1-BCAD-E58BF29D5AC6}"/>
              </a:ext>
            </a:extLst>
          </p:cNvPr>
          <p:cNvSpPr txBox="1"/>
          <p:nvPr/>
        </p:nvSpPr>
        <p:spPr>
          <a:xfrm>
            <a:off x="2628990" y="4299095"/>
            <a:ext cx="325730" cy="369332"/>
          </a:xfrm>
          <a:prstGeom prst="rect">
            <a:avLst/>
          </a:prstGeom>
          <a:noFill/>
        </p:spPr>
        <p:txBody>
          <a:bodyPr wrap="none" rtlCol="0">
            <a:spAutoFit/>
          </a:bodyPr>
          <a:lstStyle/>
          <a:p>
            <a:r>
              <a:rPr lang="en-US" altLang="zh-CN" dirty="0"/>
              <a:t>b</a:t>
            </a:r>
            <a:endParaRPr lang="zh-CN" altLang="en-US" dirty="0"/>
          </a:p>
        </p:txBody>
      </p:sp>
      <mc:AlternateContent xmlns:mc="http://schemas.openxmlformats.org/markup-compatibility/2006" xmlns:a14="http://schemas.microsoft.com/office/drawing/2010/main">
        <mc:Choice Requires="a14">
          <p:sp>
            <p:nvSpPr>
              <p:cNvPr id="18" name="文本框 17">
                <a:extLst>
                  <a:ext uri="{FF2B5EF4-FFF2-40B4-BE49-F238E27FC236}">
                    <a16:creationId xmlns:a16="http://schemas.microsoft.com/office/drawing/2014/main" id="{555DCEE5-0E08-4484-8608-19058887E6E3}"/>
                  </a:ext>
                </a:extLst>
              </p:cNvPr>
              <p:cNvSpPr txBox="1"/>
              <p:nvPr/>
            </p:nvSpPr>
            <p:spPr>
              <a:xfrm>
                <a:off x="3227078" y="3807085"/>
                <a:ext cx="3187212" cy="2034660"/>
              </a:xfrm>
              <a:prstGeom prst="rect">
                <a:avLst/>
              </a:prstGeom>
              <a:noFill/>
            </p:spPr>
            <p:txBody>
              <a:bodyPr wrap="square" rtlCol="0">
                <a:spAutoFit/>
              </a:bodyPr>
              <a:lstStyle/>
              <a:p>
                <a14:m>
                  <m:oMath xmlns:m="http://schemas.openxmlformats.org/officeDocument/2006/math">
                    <m:r>
                      <a:rPr lang="zh-CN" altLang="en-US" i="1" dirty="0" smtClean="0">
                        <a:latin typeface="Cambria Math" panose="02040503050406030204" pitchFamily="18" charset="0"/>
                      </a:rPr>
                      <m:t>当</m:t>
                    </m:r>
                    <m:r>
                      <a:rPr lang="en-US" altLang="zh-CN" i="1" dirty="0" smtClean="0">
                        <a:latin typeface="Cambria Math" panose="02040503050406030204" pitchFamily="18" charset="0"/>
                      </a:rPr>
                      <m:t>𝑢</m:t>
                    </m:r>
                    <m:r>
                      <a:rPr lang="en-US" altLang="zh-CN" b="0" i="1" dirty="0" smtClean="0">
                        <a:latin typeface="Cambria Math" panose="02040503050406030204" pitchFamily="18" charset="0"/>
                      </a:rPr>
                      <m:t>→</m:t>
                    </m:r>
                    <m:r>
                      <a:rPr lang="en-US" altLang="zh-CN" i="1" dirty="0" err="1" smtClean="0">
                        <a:latin typeface="Cambria Math" panose="02040503050406030204" pitchFamily="18" charset="0"/>
                      </a:rPr>
                      <m:t>𝑣</m:t>
                    </m:r>
                  </m:oMath>
                </a14:m>
                <a:r>
                  <a:rPr lang="zh-CN" altLang="en-US" dirty="0"/>
                  <a:t>和</a:t>
                </a:r>
                <a14:m>
                  <m:oMath xmlns:m="http://schemas.openxmlformats.org/officeDocument/2006/math">
                    <m:r>
                      <a:rPr lang="en-US" altLang="zh-CN" i="1" dirty="0" smtClean="0">
                        <a:latin typeface="Cambria Math" panose="02040503050406030204" pitchFamily="18" charset="0"/>
                      </a:rPr>
                      <m:t>𝑠</m:t>
                    </m:r>
                    <m:r>
                      <a:rPr lang="en-US" altLang="zh-CN" b="0" i="1" dirty="0" smtClean="0">
                        <a:latin typeface="Cambria Math" panose="02040503050406030204" pitchFamily="18" charset="0"/>
                      </a:rPr>
                      <m:t>→</m:t>
                    </m:r>
                    <m:r>
                      <a:rPr lang="en-US" altLang="zh-CN" i="1" dirty="0" smtClean="0">
                        <a:latin typeface="Cambria Math" panose="02040503050406030204" pitchFamily="18" charset="0"/>
                      </a:rPr>
                      <m:t>𝑡</m:t>
                    </m:r>
                  </m:oMath>
                </a14:m>
                <a:r>
                  <a:rPr lang="zh-CN" altLang="en-US" dirty="0"/>
                  <a:t>不相交时：</a:t>
                </a:r>
                <a:endParaRPr lang="en-US" altLang="zh-CN" dirty="0"/>
              </a:p>
              <a:p>
                <a:r>
                  <a:rPr lang="zh-CN" altLang="en-US" dirty="0"/>
                  <a:t>设</a:t>
                </a:r>
                <a14:m>
                  <m:oMath xmlns:m="http://schemas.openxmlformats.org/officeDocument/2006/math">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𝑡</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𝑠</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oMath>
                </a14:m>
                <a:endParaRPr lang="en-US" altLang="zh-CN" b="0" dirty="0"/>
              </a:p>
              <a:p>
                <a:r>
                  <a:rPr lang="zh-CN" altLang="en-US" dirty="0"/>
                  <a:t>若</a:t>
                </a:r>
                <a14:m>
                  <m:oMath xmlns:m="http://schemas.openxmlformats.org/officeDocument/2006/math">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e>
                    </m:d>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𝑡</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𝑠</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oMath>
                </a14:m>
                <a:r>
                  <a:rPr lang="zh-CN" altLang="en-US" dirty="0"/>
                  <a:t>，则</a:t>
                </a:r>
                <a14:m>
                  <m:oMath xmlns:m="http://schemas.openxmlformats.org/officeDocument/2006/math">
                    <m: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r>
                      <a:rPr lang="zh-CN" altLang="en-US" i="1">
                        <a:latin typeface="Cambria Math" panose="02040503050406030204" pitchFamily="18" charset="0"/>
                      </a:rPr>
                      <m:t>一定是</m:t>
                    </m:r>
                  </m:oMath>
                </a14:m>
                <a:r>
                  <a:rPr lang="zh-CN" altLang="en-US" dirty="0"/>
                  <a:t>直径</a:t>
                </a:r>
                <a:endParaRPr lang="en-US" altLang="zh-CN" dirty="0"/>
              </a:p>
              <a:p>
                <a:r>
                  <a:rPr lang="zh-CN" altLang="en-US" dirty="0"/>
                  <a:t>若</a:t>
                </a:r>
                <a14:m>
                  <m:oMath xmlns:m="http://schemas.openxmlformats.org/officeDocument/2006/math">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𝑣</m:t>
                        </m:r>
                        <m:r>
                          <a:rPr lang="en-US" altLang="zh-CN" i="1">
                            <a:latin typeface="Cambria Math" panose="02040503050406030204" pitchFamily="18" charset="0"/>
                          </a:rPr>
                          <m:t>→</m:t>
                        </m:r>
                        <m:r>
                          <a:rPr lang="en-US" altLang="zh-CN" b="0" i="1" smtClean="0">
                            <a:latin typeface="Cambria Math" panose="02040503050406030204" pitchFamily="18" charset="0"/>
                          </a:rPr>
                          <m:t>𝑎</m:t>
                        </m:r>
                      </m:e>
                    </m:d>
                    <m:r>
                      <a:rPr lang="en-US" altLang="zh-CN" b="0" i="1" smtClean="0">
                        <a:latin typeface="Cambria Math" panose="02040503050406030204" pitchFamily="18" charset="0"/>
                      </a:rPr>
                      <m:t>&lt;|</m:t>
                    </m:r>
                    <m:r>
                      <a:rPr lang="en-US" altLang="zh-CN" b="0" i="1" smtClean="0">
                        <a:latin typeface="Cambria Math" panose="02040503050406030204" pitchFamily="18" charset="0"/>
                      </a:rPr>
                      <m:t>𝑡</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zh-CN" altLang="en-US" dirty="0"/>
                  <a:t>则</a:t>
                </a:r>
                <a:r>
                  <a:rPr lang="en-US" altLang="zh-CN" dirty="0"/>
                  <a:t>t</a:t>
                </a:r>
                <a:r>
                  <a:rPr lang="zh-CN" altLang="en-US" dirty="0"/>
                  <a:t>才是距离</a:t>
                </a:r>
                <a:r>
                  <a:rPr lang="en-US" altLang="zh-CN" dirty="0"/>
                  <a:t>u</a:t>
                </a:r>
                <a:r>
                  <a:rPr lang="zh-CN" altLang="en-US" dirty="0"/>
                  <a:t>的最远点</a:t>
                </a:r>
                <a:endParaRPr lang="en-US" altLang="zh-CN" dirty="0"/>
              </a:p>
              <a:p>
                <a:r>
                  <a:rPr lang="zh-CN" altLang="en-US" dirty="0"/>
                  <a:t>这里隐含：</a:t>
                </a:r>
                <a14:m>
                  <m:oMath xmlns:m="http://schemas.openxmlformats.org/officeDocument/2006/math">
                    <m:d>
                      <m:dPr>
                        <m:begChr m:val="|"/>
                        <m:endChr m:val="|"/>
                        <m:ctrlPr>
                          <a:rPr lang="en-US" altLang="zh-CN" b="0" i="1" dirty="0" smtClean="0">
                            <a:latin typeface="Cambria Math" panose="02040503050406030204" pitchFamily="18" charset="0"/>
                          </a:rPr>
                        </m:ctrlPr>
                      </m:dPr>
                      <m:e>
                        <m:r>
                          <a:rPr lang="en-US" altLang="zh-CN" b="0" i="1" dirty="0" smtClean="0">
                            <a:latin typeface="Cambria Math" panose="02040503050406030204" pitchFamily="18" charset="0"/>
                          </a:rPr>
                          <m:t>𝑎</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𝑏</m:t>
                        </m:r>
                      </m:e>
                    </m:d>
                    <m:r>
                      <a:rPr lang="en-US" altLang="zh-CN" b="0" i="1" dirty="0" smtClean="0">
                        <a:latin typeface="Cambria Math" panose="02040503050406030204" pitchFamily="18" charset="0"/>
                      </a:rPr>
                      <m:t>≥0</m:t>
                    </m:r>
                  </m:oMath>
                </a14:m>
                <a:endParaRPr lang="zh-CN" altLang="en-US" dirty="0"/>
              </a:p>
            </p:txBody>
          </p:sp>
        </mc:Choice>
        <mc:Fallback xmlns="">
          <p:sp>
            <p:nvSpPr>
              <p:cNvPr id="18" name="文本框 17">
                <a:extLst>
                  <a:ext uri="{FF2B5EF4-FFF2-40B4-BE49-F238E27FC236}">
                    <a16:creationId xmlns:a16="http://schemas.microsoft.com/office/drawing/2014/main" id="{555DCEE5-0E08-4484-8608-19058887E6E3}"/>
                  </a:ext>
                </a:extLst>
              </p:cNvPr>
              <p:cNvSpPr txBox="1">
                <a:spLocks noRot="1" noChangeAspect="1" noMove="1" noResize="1" noEditPoints="1" noAdjustHandles="1" noChangeArrowheads="1" noChangeShapeType="1" noTextEdit="1"/>
              </p:cNvSpPr>
              <p:nvPr/>
            </p:nvSpPr>
            <p:spPr>
              <a:xfrm>
                <a:off x="3227078" y="3807085"/>
                <a:ext cx="3187212" cy="2034660"/>
              </a:xfrm>
              <a:prstGeom prst="rect">
                <a:avLst/>
              </a:prstGeom>
              <a:blipFill>
                <a:blip r:embed="rId3"/>
                <a:stretch>
                  <a:fillRect l="-1530" t="-1502" r="-8987" b="-4204"/>
                </a:stretch>
              </a:blipFill>
            </p:spPr>
            <p:txBody>
              <a:bodyPr/>
              <a:lstStyle/>
              <a:p>
                <a:r>
                  <a:rPr lang="zh-CN" altLang="en-US">
                    <a:noFill/>
                  </a:rPr>
                  <a:t> </a:t>
                </a:r>
              </a:p>
            </p:txBody>
          </p:sp>
        </mc:Fallback>
      </mc:AlternateContent>
      <p:cxnSp>
        <p:nvCxnSpPr>
          <p:cNvPr id="20" name="直接连接符 19">
            <a:extLst>
              <a:ext uri="{FF2B5EF4-FFF2-40B4-BE49-F238E27FC236}">
                <a16:creationId xmlns:a16="http://schemas.microsoft.com/office/drawing/2014/main" id="{1732E358-EBBA-4D9B-B3F1-73D3AFDC4DBB}"/>
              </a:ext>
            </a:extLst>
          </p:cNvPr>
          <p:cNvCxnSpPr/>
          <p:nvPr/>
        </p:nvCxnSpPr>
        <p:spPr>
          <a:xfrm>
            <a:off x="7728438" y="3429000"/>
            <a:ext cx="3059724"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22" name="直接连接符 21">
            <a:extLst>
              <a:ext uri="{FF2B5EF4-FFF2-40B4-BE49-F238E27FC236}">
                <a16:creationId xmlns:a16="http://schemas.microsoft.com/office/drawing/2014/main" id="{B50B11FB-B45C-41FE-B41D-3AD6DF00B479}"/>
              </a:ext>
            </a:extLst>
          </p:cNvPr>
          <p:cNvCxnSpPr/>
          <p:nvPr/>
        </p:nvCxnSpPr>
        <p:spPr>
          <a:xfrm flipV="1">
            <a:off x="8132885" y="3429000"/>
            <a:ext cx="483577" cy="551973"/>
          </a:xfrm>
          <a:prstGeom prst="line">
            <a:avLst/>
          </a:prstGeom>
        </p:spPr>
        <p:style>
          <a:lnRef idx="3">
            <a:schemeClr val="accent3"/>
          </a:lnRef>
          <a:fillRef idx="0">
            <a:schemeClr val="accent3"/>
          </a:fillRef>
          <a:effectRef idx="2">
            <a:schemeClr val="accent3"/>
          </a:effectRef>
          <a:fontRef idx="minor">
            <a:schemeClr val="tx1"/>
          </a:fontRef>
        </p:style>
      </p:cxnSp>
      <p:cxnSp>
        <p:nvCxnSpPr>
          <p:cNvPr id="24" name="直接连接符 23">
            <a:extLst>
              <a:ext uri="{FF2B5EF4-FFF2-40B4-BE49-F238E27FC236}">
                <a16:creationId xmlns:a16="http://schemas.microsoft.com/office/drawing/2014/main" id="{6FE341EC-A650-4FE0-8C1B-B8C2F67AF59D}"/>
              </a:ext>
            </a:extLst>
          </p:cNvPr>
          <p:cNvCxnSpPr>
            <a:cxnSpLocks/>
          </p:cNvCxnSpPr>
          <p:nvPr/>
        </p:nvCxnSpPr>
        <p:spPr>
          <a:xfrm flipH="1" flipV="1">
            <a:off x="9847386" y="3429000"/>
            <a:ext cx="487671" cy="625111"/>
          </a:xfrm>
          <a:prstGeom prst="line">
            <a:avLst/>
          </a:prstGeom>
        </p:spPr>
        <p:style>
          <a:lnRef idx="3">
            <a:schemeClr val="accent3"/>
          </a:lnRef>
          <a:fillRef idx="0">
            <a:schemeClr val="accent3"/>
          </a:fillRef>
          <a:effectRef idx="2">
            <a:schemeClr val="accent3"/>
          </a:effectRef>
          <a:fontRef idx="minor">
            <a:schemeClr val="tx1"/>
          </a:fontRef>
        </p:style>
      </p:cxnSp>
      <p:sp>
        <p:nvSpPr>
          <p:cNvPr id="25" name="文本框 24">
            <a:extLst>
              <a:ext uri="{FF2B5EF4-FFF2-40B4-BE49-F238E27FC236}">
                <a16:creationId xmlns:a16="http://schemas.microsoft.com/office/drawing/2014/main" id="{6AF80E23-867C-461C-93DB-51BC3342B7C7}"/>
              </a:ext>
            </a:extLst>
          </p:cNvPr>
          <p:cNvSpPr txBox="1"/>
          <p:nvPr/>
        </p:nvSpPr>
        <p:spPr>
          <a:xfrm>
            <a:off x="7836599" y="4126019"/>
            <a:ext cx="324128" cy="369332"/>
          </a:xfrm>
          <a:prstGeom prst="rect">
            <a:avLst/>
          </a:prstGeom>
          <a:noFill/>
        </p:spPr>
        <p:txBody>
          <a:bodyPr wrap="none" rtlCol="0">
            <a:spAutoFit/>
          </a:bodyPr>
          <a:lstStyle/>
          <a:p>
            <a:r>
              <a:rPr lang="en-US" altLang="zh-CN" dirty="0"/>
              <a:t>u</a:t>
            </a:r>
            <a:endParaRPr lang="zh-CN" altLang="en-US" dirty="0"/>
          </a:p>
        </p:txBody>
      </p:sp>
      <p:sp>
        <p:nvSpPr>
          <p:cNvPr id="26" name="文本框 25">
            <a:extLst>
              <a:ext uri="{FF2B5EF4-FFF2-40B4-BE49-F238E27FC236}">
                <a16:creationId xmlns:a16="http://schemas.microsoft.com/office/drawing/2014/main" id="{2ECC84CA-AF29-4E2C-8159-3F2D6F7BF184}"/>
              </a:ext>
            </a:extLst>
          </p:cNvPr>
          <p:cNvSpPr txBox="1"/>
          <p:nvPr/>
        </p:nvSpPr>
        <p:spPr>
          <a:xfrm>
            <a:off x="10299048" y="4131373"/>
            <a:ext cx="274736" cy="369332"/>
          </a:xfrm>
          <a:prstGeom prst="rect">
            <a:avLst/>
          </a:prstGeom>
          <a:noFill/>
        </p:spPr>
        <p:txBody>
          <a:bodyPr wrap="square" rtlCol="0">
            <a:spAutoFit/>
          </a:bodyPr>
          <a:lstStyle/>
          <a:p>
            <a:r>
              <a:rPr lang="en-US" altLang="zh-CN" dirty="0"/>
              <a:t>v</a:t>
            </a:r>
            <a:endParaRPr lang="zh-CN" altLang="en-US" dirty="0"/>
          </a:p>
        </p:txBody>
      </p:sp>
      <p:sp>
        <p:nvSpPr>
          <p:cNvPr id="27" name="文本框 26">
            <a:extLst>
              <a:ext uri="{FF2B5EF4-FFF2-40B4-BE49-F238E27FC236}">
                <a16:creationId xmlns:a16="http://schemas.microsoft.com/office/drawing/2014/main" id="{7C2C180C-C5F2-4635-B200-FC6614F8B3A9}"/>
              </a:ext>
            </a:extLst>
          </p:cNvPr>
          <p:cNvSpPr txBox="1"/>
          <p:nvPr/>
        </p:nvSpPr>
        <p:spPr>
          <a:xfrm>
            <a:off x="8496987" y="3068090"/>
            <a:ext cx="312906" cy="369332"/>
          </a:xfrm>
          <a:prstGeom prst="rect">
            <a:avLst/>
          </a:prstGeom>
          <a:noFill/>
        </p:spPr>
        <p:txBody>
          <a:bodyPr wrap="none" rtlCol="0">
            <a:spAutoFit/>
          </a:bodyPr>
          <a:lstStyle/>
          <a:p>
            <a:r>
              <a:rPr lang="en-US" altLang="zh-CN" dirty="0"/>
              <a:t>a</a:t>
            </a:r>
            <a:endParaRPr lang="zh-CN" altLang="en-US" dirty="0"/>
          </a:p>
        </p:txBody>
      </p:sp>
      <p:sp>
        <p:nvSpPr>
          <p:cNvPr id="28" name="文本框 27">
            <a:extLst>
              <a:ext uri="{FF2B5EF4-FFF2-40B4-BE49-F238E27FC236}">
                <a16:creationId xmlns:a16="http://schemas.microsoft.com/office/drawing/2014/main" id="{419AE7AA-AF79-45B4-93D2-FA3B5EE63641}"/>
              </a:ext>
            </a:extLst>
          </p:cNvPr>
          <p:cNvSpPr txBox="1"/>
          <p:nvPr/>
        </p:nvSpPr>
        <p:spPr>
          <a:xfrm>
            <a:off x="9756116" y="3051247"/>
            <a:ext cx="325730" cy="369332"/>
          </a:xfrm>
          <a:prstGeom prst="rect">
            <a:avLst/>
          </a:prstGeom>
          <a:noFill/>
        </p:spPr>
        <p:txBody>
          <a:bodyPr wrap="none" rtlCol="0">
            <a:spAutoFit/>
          </a:bodyPr>
          <a:lstStyle/>
          <a:p>
            <a:r>
              <a:rPr lang="en-US" altLang="zh-CN" dirty="0"/>
              <a:t>b</a:t>
            </a:r>
            <a:endParaRPr lang="zh-CN" altLang="en-US" dirty="0"/>
          </a:p>
        </p:txBody>
      </p:sp>
      <p:sp>
        <p:nvSpPr>
          <p:cNvPr id="29" name="文本框 28">
            <a:extLst>
              <a:ext uri="{FF2B5EF4-FFF2-40B4-BE49-F238E27FC236}">
                <a16:creationId xmlns:a16="http://schemas.microsoft.com/office/drawing/2014/main" id="{88B97222-7825-492F-9C71-1839C58AB878}"/>
              </a:ext>
            </a:extLst>
          </p:cNvPr>
          <p:cNvSpPr txBox="1"/>
          <p:nvPr/>
        </p:nvSpPr>
        <p:spPr>
          <a:xfrm>
            <a:off x="7225356" y="3252756"/>
            <a:ext cx="292068" cy="369332"/>
          </a:xfrm>
          <a:prstGeom prst="rect">
            <a:avLst/>
          </a:prstGeom>
          <a:noFill/>
        </p:spPr>
        <p:txBody>
          <a:bodyPr wrap="none" rtlCol="0">
            <a:spAutoFit/>
          </a:bodyPr>
          <a:lstStyle/>
          <a:p>
            <a:r>
              <a:rPr lang="en-US" altLang="zh-CN" dirty="0"/>
              <a:t>s</a:t>
            </a:r>
            <a:endParaRPr lang="zh-CN" altLang="en-US" dirty="0"/>
          </a:p>
        </p:txBody>
      </p:sp>
      <p:sp>
        <p:nvSpPr>
          <p:cNvPr id="30" name="文本框 29">
            <a:extLst>
              <a:ext uri="{FF2B5EF4-FFF2-40B4-BE49-F238E27FC236}">
                <a16:creationId xmlns:a16="http://schemas.microsoft.com/office/drawing/2014/main" id="{C8DC32EB-ED4E-48E9-B85C-618E988746C4}"/>
              </a:ext>
            </a:extLst>
          </p:cNvPr>
          <p:cNvSpPr txBox="1"/>
          <p:nvPr/>
        </p:nvSpPr>
        <p:spPr>
          <a:xfrm>
            <a:off x="10928839" y="3235913"/>
            <a:ext cx="316523" cy="369332"/>
          </a:xfrm>
          <a:prstGeom prst="rect">
            <a:avLst/>
          </a:prstGeom>
          <a:noFill/>
        </p:spPr>
        <p:txBody>
          <a:bodyPr wrap="square" rtlCol="0">
            <a:spAutoFit/>
          </a:bodyPr>
          <a:lstStyle/>
          <a:p>
            <a:r>
              <a:rPr lang="en-US" altLang="zh-CN" dirty="0"/>
              <a:t>t</a:t>
            </a:r>
            <a:endParaRPr lang="zh-CN" altLang="en-US" dirty="0"/>
          </a:p>
        </p:txBody>
      </p:sp>
      <mc:AlternateContent xmlns:mc="http://schemas.openxmlformats.org/markup-compatibility/2006" xmlns:a14="http://schemas.microsoft.com/office/drawing/2010/main">
        <mc:Choice Requires="a14">
          <p:sp>
            <p:nvSpPr>
              <p:cNvPr id="32" name="文本框 31">
                <a:extLst>
                  <a:ext uri="{FF2B5EF4-FFF2-40B4-BE49-F238E27FC236}">
                    <a16:creationId xmlns:a16="http://schemas.microsoft.com/office/drawing/2014/main" id="{8493D9EF-E594-4402-9821-6B4120290260}"/>
                  </a:ext>
                </a:extLst>
              </p:cNvPr>
              <p:cNvSpPr txBox="1"/>
              <p:nvPr/>
            </p:nvSpPr>
            <p:spPr>
              <a:xfrm>
                <a:off x="7440949" y="4739628"/>
                <a:ext cx="4164895" cy="1480662"/>
              </a:xfrm>
              <a:prstGeom prst="rect">
                <a:avLst/>
              </a:prstGeom>
              <a:noFill/>
            </p:spPr>
            <p:txBody>
              <a:bodyPr wrap="square" rtlCol="0">
                <a:spAutoFit/>
              </a:bodyPr>
              <a:lstStyle/>
              <a:p>
                <a14:m>
                  <m:oMath xmlns:m="http://schemas.openxmlformats.org/officeDocument/2006/math">
                    <m:r>
                      <a:rPr lang="zh-CN" altLang="en-US" i="1" dirty="0" smtClean="0">
                        <a:latin typeface="Cambria Math" panose="02040503050406030204" pitchFamily="18" charset="0"/>
                      </a:rPr>
                      <m:t>当</m:t>
                    </m:r>
                    <m:r>
                      <a:rPr lang="en-US" altLang="zh-CN" i="1" dirty="0" smtClean="0">
                        <a:latin typeface="Cambria Math" panose="02040503050406030204" pitchFamily="18" charset="0"/>
                      </a:rPr>
                      <m:t>𝑢</m:t>
                    </m:r>
                    <m:r>
                      <a:rPr lang="en-US" altLang="zh-CN" b="0" i="1" dirty="0" smtClean="0">
                        <a:latin typeface="Cambria Math" panose="02040503050406030204" pitchFamily="18" charset="0"/>
                      </a:rPr>
                      <m:t>→</m:t>
                    </m:r>
                    <m:r>
                      <a:rPr lang="en-US" altLang="zh-CN" i="1" dirty="0" err="1" smtClean="0">
                        <a:latin typeface="Cambria Math" panose="02040503050406030204" pitchFamily="18" charset="0"/>
                      </a:rPr>
                      <m:t>𝑣</m:t>
                    </m:r>
                  </m:oMath>
                </a14:m>
                <a:r>
                  <a:rPr lang="zh-CN" altLang="en-US" dirty="0"/>
                  <a:t>和</a:t>
                </a:r>
                <a14:m>
                  <m:oMath xmlns:m="http://schemas.openxmlformats.org/officeDocument/2006/math">
                    <m:r>
                      <a:rPr lang="en-US" altLang="zh-CN" i="1" dirty="0" smtClean="0">
                        <a:latin typeface="Cambria Math" panose="02040503050406030204" pitchFamily="18" charset="0"/>
                      </a:rPr>
                      <m:t>𝑠</m:t>
                    </m:r>
                    <m:r>
                      <a:rPr lang="en-US" altLang="zh-CN" b="0" i="1" dirty="0" smtClean="0">
                        <a:latin typeface="Cambria Math" panose="02040503050406030204" pitchFamily="18" charset="0"/>
                      </a:rPr>
                      <m:t>→</m:t>
                    </m:r>
                    <m:r>
                      <a:rPr lang="en-US" altLang="zh-CN" i="1" dirty="0" smtClean="0">
                        <a:latin typeface="Cambria Math" panose="02040503050406030204" pitchFamily="18" charset="0"/>
                      </a:rPr>
                      <m:t>𝑡</m:t>
                    </m:r>
                  </m:oMath>
                </a14:m>
                <a:r>
                  <a:rPr lang="zh-CN" altLang="en-US" dirty="0"/>
                  <a:t>相交时：</a:t>
                </a:r>
                <a:endParaRPr lang="en-US" altLang="zh-CN" b="0" dirty="0"/>
              </a:p>
              <a:p>
                <a:r>
                  <a:rPr lang="zh-CN" altLang="en-US" dirty="0"/>
                  <a:t>若</a:t>
                </a:r>
                <a14:m>
                  <m:oMath xmlns:m="http://schemas.openxmlformats.org/officeDocument/2006/math">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𝑡</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oMath>
                </a14:m>
                <a:r>
                  <a:rPr lang="zh-CN" altLang="en-US" dirty="0"/>
                  <a:t>，则</a:t>
                </a:r>
                <a14:m>
                  <m:oMath xmlns:m="http://schemas.openxmlformats.org/officeDocument/2006/math">
                    <m: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r>
                      <a:rPr lang="zh-CN" altLang="en-US" i="1">
                        <a:latin typeface="Cambria Math" panose="02040503050406030204" pitchFamily="18" charset="0"/>
                      </a:rPr>
                      <m:t>一定是</m:t>
                    </m:r>
                  </m:oMath>
                </a14:m>
                <a:r>
                  <a:rPr lang="zh-CN" altLang="en-US" dirty="0"/>
                  <a:t>直径</a:t>
                </a:r>
                <a:endParaRPr lang="en-US" altLang="zh-CN" dirty="0"/>
              </a:p>
              <a:p>
                <a:r>
                  <a:rPr lang="zh-CN" altLang="en-US" dirty="0"/>
                  <a:t>若</a:t>
                </a:r>
                <a14:m>
                  <m:oMath xmlns:m="http://schemas.openxmlformats.org/officeDocument/2006/math">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𝑣</m:t>
                        </m:r>
                        <m:r>
                          <a:rPr lang="en-US" altLang="zh-CN" i="1">
                            <a:latin typeface="Cambria Math" panose="02040503050406030204" pitchFamily="18" charset="0"/>
                          </a:rPr>
                          <m:t>→</m:t>
                        </m:r>
                        <m:r>
                          <a:rPr lang="en-US" altLang="zh-CN" b="0" i="1" smtClean="0">
                            <a:latin typeface="Cambria Math" panose="02040503050406030204" pitchFamily="18" charset="0"/>
                          </a:rPr>
                          <m:t>𝑏</m:t>
                        </m:r>
                      </m:e>
                    </m:d>
                    <m:r>
                      <a:rPr lang="en-US" altLang="zh-CN" b="0" i="1" smtClean="0">
                        <a:latin typeface="Cambria Math" panose="02040503050406030204" pitchFamily="18" charset="0"/>
                      </a:rPr>
                      <m:t>&lt;|</m:t>
                    </m:r>
                    <m:r>
                      <a:rPr lang="en-US" altLang="zh-CN" b="0" i="1" smtClean="0">
                        <a:latin typeface="Cambria Math" panose="02040503050406030204" pitchFamily="18" charset="0"/>
                      </a:rPr>
                      <m:t>𝑡</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zh-CN" altLang="en-US" dirty="0"/>
                  <a:t>则</a:t>
                </a:r>
                <a:r>
                  <a:rPr lang="en-US" altLang="zh-CN" dirty="0"/>
                  <a:t>t</a:t>
                </a:r>
                <a:r>
                  <a:rPr lang="zh-CN" altLang="en-US" dirty="0"/>
                  <a:t>才是距离</a:t>
                </a:r>
                <a:r>
                  <a:rPr lang="en-US" altLang="zh-CN" dirty="0"/>
                  <a:t>u</a:t>
                </a:r>
                <a:r>
                  <a:rPr lang="zh-CN" altLang="en-US" dirty="0"/>
                  <a:t>的最远点</a:t>
                </a:r>
              </a:p>
            </p:txBody>
          </p:sp>
        </mc:Choice>
        <mc:Fallback xmlns="">
          <p:sp>
            <p:nvSpPr>
              <p:cNvPr id="32" name="文本框 31">
                <a:extLst>
                  <a:ext uri="{FF2B5EF4-FFF2-40B4-BE49-F238E27FC236}">
                    <a16:creationId xmlns:a16="http://schemas.microsoft.com/office/drawing/2014/main" id="{8493D9EF-E594-4402-9821-6B4120290260}"/>
                  </a:ext>
                </a:extLst>
              </p:cNvPr>
              <p:cNvSpPr txBox="1">
                <a:spLocks noRot="1" noChangeAspect="1" noMove="1" noResize="1" noEditPoints="1" noAdjustHandles="1" noChangeArrowheads="1" noChangeShapeType="1" noTextEdit="1"/>
              </p:cNvSpPr>
              <p:nvPr/>
            </p:nvSpPr>
            <p:spPr>
              <a:xfrm>
                <a:off x="7440949" y="4739628"/>
                <a:ext cx="4164895" cy="1480662"/>
              </a:xfrm>
              <a:prstGeom prst="rect">
                <a:avLst/>
              </a:prstGeom>
              <a:blipFill>
                <a:blip r:embed="rId4"/>
                <a:stretch>
                  <a:fillRect l="-1318" t="-1646" b="-576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08143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A1D1DA4A-6A86-4A8F-AD37-1D917EEA3CC5}"/>
              </a:ext>
            </a:extLst>
          </p:cNvPr>
          <p:cNvPicPr>
            <a:picLocks noChangeAspect="1"/>
          </p:cNvPicPr>
          <p:nvPr/>
        </p:nvPicPr>
        <p:blipFill>
          <a:blip r:embed="rId2"/>
          <a:stretch>
            <a:fillRect/>
          </a:stretch>
        </p:blipFill>
        <p:spPr>
          <a:xfrm>
            <a:off x="7932242" y="3968718"/>
            <a:ext cx="4099915" cy="2453853"/>
          </a:xfrm>
          <a:prstGeom prst="rect">
            <a:avLst/>
          </a:prstGeom>
        </p:spPr>
      </p:pic>
      <p:sp>
        <p:nvSpPr>
          <p:cNvPr id="2" name="内容占位符 1">
            <a:extLst>
              <a:ext uri="{FF2B5EF4-FFF2-40B4-BE49-F238E27FC236}">
                <a16:creationId xmlns:a16="http://schemas.microsoft.com/office/drawing/2014/main" id="{47135AF6-8902-447F-B086-D9BA0737FEED}"/>
              </a:ext>
            </a:extLst>
          </p:cNvPr>
          <p:cNvSpPr>
            <a:spLocks noGrp="1"/>
          </p:cNvSpPr>
          <p:nvPr>
            <p:ph idx="1"/>
          </p:nvPr>
        </p:nvSpPr>
        <p:spPr>
          <a:xfrm>
            <a:off x="838200" y="1382233"/>
            <a:ext cx="10515600" cy="4938546"/>
          </a:xfrm>
        </p:spPr>
        <p:txBody>
          <a:bodyPr/>
          <a:lstStyle/>
          <a:p>
            <a:r>
              <a:rPr lang="zh-CN" altLang="en-US" dirty="0"/>
              <a:t>直径两端一定是叶子节点</a:t>
            </a:r>
            <a:endParaRPr lang="en-US" altLang="zh-CN" dirty="0"/>
          </a:p>
          <a:p>
            <a:r>
              <a:rPr lang="zh-CN" altLang="en-US" dirty="0"/>
              <a:t>对于任意节点</a:t>
            </a:r>
            <a:r>
              <a:rPr lang="en-US" altLang="zh-CN" dirty="0"/>
              <a:t>u</a:t>
            </a:r>
            <a:r>
              <a:rPr lang="zh-CN" altLang="en-US" dirty="0"/>
              <a:t>，距</a:t>
            </a:r>
            <a:r>
              <a:rPr lang="en-US" altLang="zh-CN" dirty="0"/>
              <a:t>u</a:t>
            </a:r>
            <a:r>
              <a:rPr lang="zh-CN" altLang="en-US" dirty="0"/>
              <a:t>最远的点一定是直径的一个端点</a:t>
            </a:r>
            <a:r>
              <a:rPr lang="en-US" altLang="zh-CN" dirty="0"/>
              <a:t>(</a:t>
            </a:r>
            <a:r>
              <a:rPr lang="zh-CN" altLang="en-US" dirty="0"/>
              <a:t>由寻找直径的算法可知</a:t>
            </a:r>
            <a:r>
              <a:rPr lang="en-US" altLang="zh-CN" dirty="0"/>
              <a:t>)</a:t>
            </a:r>
          </a:p>
          <a:p>
            <a:r>
              <a:rPr lang="zh-CN" altLang="en-US" dirty="0"/>
              <a:t>所有直径必然至少有</a:t>
            </a:r>
            <a:r>
              <a:rPr lang="en-US" altLang="zh-CN" dirty="0"/>
              <a:t>1</a:t>
            </a:r>
            <a:r>
              <a:rPr lang="zh-CN" altLang="en-US" dirty="0"/>
              <a:t>个公共点</a:t>
            </a:r>
            <a:endParaRPr lang="en-US" altLang="zh-CN" dirty="0"/>
          </a:p>
          <a:p>
            <a:r>
              <a:rPr lang="zh-CN" altLang="en-US" dirty="0"/>
              <a:t>所有直径在交集同一侧的部分长度相等，</a:t>
            </a:r>
            <a:endParaRPr lang="en-US" altLang="zh-CN" dirty="0"/>
          </a:p>
          <a:p>
            <a:r>
              <a:rPr lang="zh-CN" altLang="en-US" dirty="0"/>
              <a:t>且末端是距中点最远的叶子</a:t>
            </a:r>
            <a:endParaRPr lang="en-US" altLang="zh-CN" dirty="0"/>
          </a:p>
          <a:p>
            <a:r>
              <a:rPr lang="zh-CN" altLang="en-US" dirty="0"/>
              <a:t>所有直径的中点一条边上</a:t>
            </a:r>
          </a:p>
        </p:txBody>
      </p:sp>
      <p:sp>
        <p:nvSpPr>
          <p:cNvPr id="3" name="标题 2">
            <a:extLst>
              <a:ext uri="{FF2B5EF4-FFF2-40B4-BE49-F238E27FC236}">
                <a16:creationId xmlns:a16="http://schemas.microsoft.com/office/drawing/2014/main" id="{C7E467AC-9655-4C96-A744-6D90134428B2}"/>
              </a:ext>
            </a:extLst>
          </p:cNvPr>
          <p:cNvSpPr>
            <a:spLocks noGrp="1"/>
          </p:cNvSpPr>
          <p:nvPr>
            <p:ph type="ctrTitle"/>
          </p:nvPr>
        </p:nvSpPr>
        <p:spPr/>
        <p:txBody>
          <a:bodyPr/>
          <a:lstStyle/>
          <a:p>
            <a:r>
              <a:rPr lang="en-US" altLang="zh-CN" dirty="0"/>
              <a:t>(</a:t>
            </a:r>
            <a:r>
              <a:rPr lang="zh-CN" altLang="en-US" dirty="0"/>
              <a:t>正权</a:t>
            </a:r>
            <a:r>
              <a:rPr lang="en-US" altLang="zh-CN" dirty="0"/>
              <a:t>)</a:t>
            </a:r>
            <a:r>
              <a:rPr lang="zh-CN" altLang="en-US" dirty="0"/>
              <a:t>树的直径的性质</a:t>
            </a:r>
          </a:p>
        </p:txBody>
      </p:sp>
      <p:sp>
        <p:nvSpPr>
          <p:cNvPr id="4" name="内容占位符 3">
            <a:extLst>
              <a:ext uri="{FF2B5EF4-FFF2-40B4-BE49-F238E27FC236}">
                <a16:creationId xmlns:a16="http://schemas.microsoft.com/office/drawing/2014/main" id="{9335CC13-F671-44DC-8C5D-EBE858141D4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619899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21B5293-A683-422D-8B99-DD1F67ABC024}"/>
                  </a:ext>
                </a:extLst>
              </p:cNvPr>
              <p:cNvSpPr>
                <a:spLocks noGrp="1"/>
              </p:cNvSpPr>
              <p:nvPr>
                <p:ph idx="1"/>
              </p:nvPr>
            </p:nvSpPr>
            <p:spPr/>
            <p:txBody>
              <a:bodyPr/>
              <a:lstStyle/>
              <a:p>
                <a:r>
                  <a:rPr lang="en-US" altLang="zh-CN" dirty="0"/>
                  <a:t>1.</a:t>
                </a:r>
                <a:r>
                  <a:rPr lang="zh-CN" altLang="en-US" dirty="0"/>
                  <a:t>求直径的长度</a:t>
                </a:r>
                <a:endParaRPr lang="en-US" altLang="zh-CN" dirty="0"/>
              </a:p>
              <a:p>
                <a:r>
                  <a:rPr lang="en-US" altLang="zh-CN" dirty="0"/>
                  <a:t>2.</a:t>
                </a:r>
                <a:r>
                  <a:rPr lang="zh-CN" altLang="en-US" dirty="0"/>
                  <a:t>求有多少边满足所有直径都经过该边</a:t>
                </a:r>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2≤</m:t>
                      </m:r>
                      <m:r>
                        <a:rPr lang="en-US" altLang="zh-CN" b="0" i="1" smtClean="0">
                          <a:latin typeface="Cambria Math" panose="02040503050406030204" pitchFamily="18" charset="0"/>
                        </a:rPr>
                        <m:t>𝑛</m:t>
                      </m:r>
                      <m:r>
                        <a:rPr lang="en-US" altLang="zh-CN" b="0" i="1" smtClean="0">
                          <a:latin typeface="Cambria Math" panose="02040503050406030204" pitchFamily="18" charset="0"/>
                        </a:rPr>
                        <m:t>≤200000,0&lt;</m:t>
                      </m:r>
                      <m:r>
                        <a:rPr lang="zh-CN" altLang="en-US" i="1">
                          <a:latin typeface="Cambria Math" panose="02040503050406030204" pitchFamily="18" charset="0"/>
                        </a:rPr>
                        <m:t>边权</m:t>
                      </m:r>
                      <m:r>
                        <a:rPr lang="en-US" altLang="zh-CN" b="0" i="0"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0" smtClean="0">
                              <a:latin typeface="Cambria Math" panose="02040503050406030204" pitchFamily="18" charset="0"/>
                            </a:rPr>
                            <m:t>10</m:t>
                          </m:r>
                        </m:e>
                        <m:sup>
                          <m:r>
                            <a:rPr lang="en-US" altLang="zh-CN" b="0" i="0" smtClean="0">
                              <a:latin typeface="Cambria Math" panose="02040503050406030204" pitchFamily="18" charset="0"/>
                            </a:rPr>
                            <m:t>9</m:t>
                          </m:r>
                        </m:sup>
                      </m:sSup>
                    </m:oMath>
                  </m:oMathPara>
                </a14:m>
                <a:endParaRPr lang="zh-CN" altLang="en-US" dirty="0"/>
              </a:p>
            </p:txBody>
          </p:sp>
        </mc:Choice>
        <mc:Fallback xmlns="">
          <p:sp>
            <p:nvSpPr>
              <p:cNvPr id="2" name="内容占位符 1">
                <a:extLst>
                  <a:ext uri="{FF2B5EF4-FFF2-40B4-BE49-F238E27FC236}">
                    <a16:creationId xmlns:a16="http://schemas.microsoft.com/office/drawing/2014/main" id="{221B5293-A683-422D-8B99-DD1F67ABC024}"/>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C9A8AB6-0391-4E6C-96BC-36D0B1B92A73}"/>
              </a:ext>
            </a:extLst>
          </p:cNvPr>
          <p:cNvSpPr>
            <a:spLocks noGrp="1"/>
          </p:cNvSpPr>
          <p:nvPr>
            <p:ph type="ctrTitle"/>
          </p:nvPr>
        </p:nvSpPr>
        <p:spPr/>
        <p:txBody>
          <a:bodyPr/>
          <a:lstStyle/>
          <a:p>
            <a:r>
              <a:rPr lang="zh-CN" altLang="en-US" dirty="0"/>
              <a:t>洛谷</a:t>
            </a:r>
            <a:r>
              <a:rPr lang="en-US" altLang="zh-CN" dirty="0"/>
              <a:t>3304 </a:t>
            </a:r>
            <a:r>
              <a:rPr lang="zh-CN" altLang="en-US" dirty="0"/>
              <a:t>直径</a:t>
            </a:r>
          </a:p>
        </p:txBody>
      </p:sp>
      <p:sp>
        <p:nvSpPr>
          <p:cNvPr id="4" name="内容占位符 3">
            <a:extLst>
              <a:ext uri="{FF2B5EF4-FFF2-40B4-BE49-F238E27FC236}">
                <a16:creationId xmlns:a16="http://schemas.microsoft.com/office/drawing/2014/main" id="{94F4AE4C-A72C-44A1-A7E8-3DB4A589D13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636490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83F8CC5-5F48-44FE-891C-4B74E52D6E29}"/>
              </a:ext>
            </a:extLst>
          </p:cNvPr>
          <p:cNvPicPr>
            <a:picLocks noChangeAspect="1"/>
          </p:cNvPicPr>
          <p:nvPr/>
        </p:nvPicPr>
        <p:blipFill>
          <a:blip r:embed="rId2"/>
          <a:stretch>
            <a:fillRect/>
          </a:stretch>
        </p:blipFill>
        <p:spPr>
          <a:xfrm>
            <a:off x="9279467" y="1874844"/>
            <a:ext cx="2797846" cy="1674548"/>
          </a:xfrm>
          <a:prstGeom prst="rect">
            <a:avLst/>
          </a:prstGeom>
        </p:spPr>
      </p:pic>
      <p:sp>
        <p:nvSpPr>
          <p:cNvPr id="2" name="内容占位符 1">
            <a:extLst>
              <a:ext uri="{FF2B5EF4-FFF2-40B4-BE49-F238E27FC236}">
                <a16:creationId xmlns:a16="http://schemas.microsoft.com/office/drawing/2014/main" id="{BC0C4751-5876-43F0-AAE9-92C6C44D0E3F}"/>
              </a:ext>
            </a:extLst>
          </p:cNvPr>
          <p:cNvSpPr>
            <a:spLocks noGrp="1"/>
          </p:cNvSpPr>
          <p:nvPr>
            <p:ph idx="1"/>
          </p:nvPr>
        </p:nvSpPr>
        <p:spPr/>
        <p:txBody>
          <a:bodyPr/>
          <a:lstStyle/>
          <a:p>
            <a:r>
              <a:rPr lang="zh-CN" altLang="en-US" dirty="0"/>
              <a:t>根据直径的性质：</a:t>
            </a:r>
            <a:endParaRPr lang="en-US" altLang="zh-CN" dirty="0"/>
          </a:p>
          <a:p>
            <a:r>
              <a:rPr lang="en-US" altLang="zh-CN" dirty="0"/>
              <a:t>1.</a:t>
            </a:r>
            <a:r>
              <a:rPr lang="zh-CN" altLang="en-US" dirty="0"/>
              <a:t>所有直径的中点在一条边上</a:t>
            </a:r>
            <a:endParaRPr lang="en-US" altLang="zh-CN" dirty="0"/>
          </a:p>
          <a:p>
            <a:r>
              <a:rPr lang="en-US" altLang="zh-CN" dirty="0"/>
              <a:t>	</a:t>
            </a:r>
            <a:r>
              <a:rPr lang="zh-CN" altLang="en-US" dirty="0"/>
              <a:t>据此我们可以找到公共部分的一条边</a:t>
            </a:r>
            <a:endParaRPr lang="en-US" altLang="zh-CN" dirty="0"/>
          </a:p>
          <a:p>
            <a:r>
              <a:rPr lang="en-US" altLang="zh-CN" dirty="0"/>
              <a:t>2.</a:t>
            </a:r>
            <a:r>
              <a:rPr lang="zh-CN" altLang="en-US" dirty="0"/>
              <a:t>所有直径的端点都在叶子上，距离中点最远</a:t>
            </a:r>
            <a:endParaRPr lang="en-US" altLang="zh-CN" dirty="0"/>
          </a:p>
          <a:p>
            <a:r>
              <a:rPr lang="en-US" altLang="zh-CN" dirty="0"/>
              <a:t>	</a:t>
            </a:r>
            <a:r>
              <a:rPr lang="zh-CN" altLang="en-US" dirty="0"/>
              <a:t>我们可以找齐一侧的所有直径的末端</a:t>
            </a:r>
            <a:endParaRPr lang="en-US" altLang="zh-CN" dirty="0"/>
          </a:p>
          <a:p>
            <a:r>
              <a:rPr lang="zh-CN" altLang="en-US" dirty="0"/>
              <a:t>取其到中点路径的交集</a:t>
            </a:r>
            <a:endParaRPr lang="en-US" altLang="zh-CN" dirty="0"/>
          </a:p>
        </p:txBody>
      </p:sp>
      <p:sp>
        <p:nvSpPr>
          <p:cNvPr id="3" name="标题 2">
            <a:extLst>
              <a:ext uri="{FF2B5EF4-FFF2-40B4-BE49-F238E27FC236}">
                <a16:creationId xmlns:a16="http://schemas.microsoft.com/office/drawing/2014/main" id="{009B8951-BE72-4FB9-9F32-B724D6F064DB}"/>
              </a:ext>
            </a:extLst>
          </p:cNvPr>
          <p:cNvSpPr>
            <a:spLocks noGrp="1"/>
          </p:cNvSpPr>
          <p:nvPr>
            <p:ph type="ctrTitle"/>
          </p:nvPr>
        </p:nvSpPr>
        <p:spPr/>
        <p:txBody>
          <a:bodyPr/>
          <a:lstStyle/>
          <a:p>
            <a:r>
              <a:rPr lang="zh-CN" altLang="en-US" dirty="0"/>
              <a:t>洛谷</a:t>
            </a:r>
            <a:r>
              <a:rPr lang="en-US" altLang="zh-CN" dirty="0"/>
              <a:t>3304 </a:t>
            </a:r>
            <a:r>
              <a:rPr lang="zh-CN" altLang="en-US" dirty="0"/>
              <a:t>直径</a:t>
            </a:r>
          </a:p>
        </p:txBody>
      </p:sp>
      <p:sp>
        <p:nvSpPr>
          <p:cNvPr id="4" name="内容占位符 3">
            <a:extLst>
              <a:ext uri="{FF2B5EF4-FFF2-40B4-BE49-F238E27FC236}">
                <a16:creationId xmlns:a16="http://schemas.microsoft.com/office/drawing/2014/main" id="{285903A2-78EF-4BB2-9EC9-D031A61CABE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276512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83F8CC5-5F48-44FE-891C-4B74E52D6E29}"/>
              </a:ext>
            </a:extLst>
          </p:cNvPr>
          <p:cNvPicPr>
            <a:picLocks noChangeAspect="1"/>
          </p:cNvPicPr>
          <p:nvPr/>
        </p:nvPicPr>
        <p:blipFill>
          <a:blip r:embed="rId2"/>
          <a:stretch>
            <a:fillRect/>
          </a:stretch>
        </p:blipFill>
        <p:spPr>
          <a:xfrm>
            <a:off x="8889323" y="1491763"/>
            <a:ext cx="2797846" cy="1674548"/>
          </a:xfrm>
          <a:prstGeom prst="rect">
            <a:avLst/>
          </a:prstGeom>
        </p:spPr>
      </p:pic>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C0C4751-5876-43F0-AAE9-92C6C44D0E3F}"/>
                  </a:ext>
                </a:extLst>
              </p:cNvPr>
              <p:cNvSpPr>
                <a:spLocks noGrp="1"/>
              </p:cNvSpPr>
              <p:nvPr>
                <p:ph idx="1"/>
              </p:nvPr>
            </p:nvSpPr>
            <p:spPr/>
            <p:txBody>
              <a:bodyPr/>
              <a:lstStyle/>
              <a:p>
                <a:r>
                  <a:rPr lang="zh-CN" altLang="en-US" dirty="0"/>
                  <a:t>给一个边权为正整数的树</a:t>
                </a:r>
                <a:endParaRPr lang="en-US" altLang="zh-CN" dirty="0"/>
              </a:p>
              <a:p>
                <a:r>
                  <a:rPr lang="zh-CN" altLang="en-US" dirty="0"/>
                  <a:t>求选择一条长度不大于</a:t>
                </a:r>
                <a:r>
                  <a:rPr lang="en-US" altLang="zh-CN" dirty="0"/>
                  <a:t>s</a:t>
                </a:r>
                <a:r>
                  <a:rPr lang="zh-CN" altLang="en-US" dirty="0"/>
                  <a:t>的路径，使得所有点到这条路径的最大距离最小</a:t>
                </a:r>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20%:</m:t>
                      </m:r>
                      <m:r>
                        <a:rPr lang="en-US" altLang="zh-CN" b="0" i="1" smtClean="0">
                          <a:latin typeface="Cambria Math" panose="02040503050406030204" pitchFamily="18" charset="0"/>
                        </a:rPr>
                        <m:t>𝑛</m:t>
                      </m:r>
                      <m:r>
                        <a:rPr lang="en-US" altLang="zh-CN" b="0" i="1" smtClean="0">
                          <a:latin typeface="Cambria Math" panose="02040503050406030204" pitchFamily="18" charset="0"/>
                        </a:rPr>
                        <m:t>≤300, 50%:</m:t>
                      </m:r>
                      <m:r>
                        <a:rPr lang="en-US" altLang="zh-CN" b="0" i="1" smtClean="0">
                          <a:latin typeface="Cambria Math" panose="02040503050406030204" pitchFamily="18" charset="0"/>
                        </a:rPr>
                        <m:t>𝑛</m:t>
                      </m:r>
                      <m:r>
                        <a:rPr lang="en-US" altLang="zh-CN" b="0" i="1" smtClean="0">
                          <a:latin typeface="Cambria Math" panose="02040503050406030204" pitchFamily="18" charset="0"/>
                        </a:rPr>
                        <m:t>≤3000, 100%:</m:t>
                      </m:r>
                      <m:r>
                        <a:rPr lang="en-US" altLang="zh-CN" b="0" i="1" smtClean="0">
                          <a:latin typeface="Cambria Math" panose="02040503050406030204" pitchFamily="18" charset="0"/>
                        </a:rPr>
                        <m:t>𝑛</m:t>
                      </m:r>
                      <m:r>
                        <a:rPr lang="en-US" altLang="zh-CN" b="0" i="1" smtClean="0">
                          <a:latin typeface="Cambria Math" panose="02040503050406030204" pitchFamily="18" charset="0"/>
                        </a:rPr>
                        <m:t>≤300000, </m:t>
                      </m:r>
                      <m:r>
                        <a:rPr lang="zh-CN" altLang="en-US" i="1">
                          <a:latin typeface="Cambria Math" panose="02040503050406030204" pitchFamily="18" charset="0"/>
                        </a:rPr>
                        <m:t>边长</m:t>
                      </m:r>
                      <m:r>
                        <a:rPr lang="en-US" altLang="zh-CN" b="0" i="1" smtClean="0">
                          <a:latin typeface="Cambria Math" panose="02040503050406030204" pitchFamily="18" charset="0"/>
                        </a:rPr>
                        <m:t>≤1000</m:t>
                      </m:r>
                    </m:oMath>
                  </m:oMathPara>
                </a14:m>
                <a:endParaRPr lang="en-US" altLang="zh-CN" dirty="0"/>
              </a:p>
            </p:txBody>
          </p:sp>
        </mc:Choice>
        <mc:Fallback xmlns="">
          <p:sp>
            <p:nvSpPr>
              <p:cNvPr id="2" name="内容占位符 1">
                <a:extLst>
                  <a:ext uri="{FF2B5EF4-FFF2-40B4-BE49-F238E27FC236}">
                    <a16:creationId xmlns:a16="http://schemas.microsoft.com/office/drawing/2014/main" id="{BC0C4751-5876-43F0-AAE9-92C6C44D0E3F}"/>
                  </a:ext>
                </a:extLst>
              </p:cNvPr>
              <p:cNvSpPr>
                <a:spLocks noGrp="1" noRot="1" noChangeAspect="1" noMove="1" noResize="1" noEditPoints="1" noAdjustHandles="1" noChangeArrowheads="1" noChangeShapeType="1" noTextEdit="1"/>
              </p:cNvSpPr>
              <p:nvPr>
                <p:ph idx="1"/>
              </p:nvPr>
            </p:nvSpPr>
            <p:spPr>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09B8951-BE72-4FB9-9F32-B724D6F064DB}"/>
              </a:ext>
            </a:extLst>
          </p:cNvPr>
          <p:cNvSpPr>
            <a:spLocks noGrp="1"/>
          </p:cNvSpPr>
          <p:nvPr>
            <p:ph type="ctrTitle"/>
          </p:nvPr>
        </p:nvSpPr>
        <p:spPr/>
        <p:txBody>
          <a:bodyPr/>
          <a:lstStyle/>
          <a:p>
            <a:r>
              <a:rPr lang="zh-CN" altLang="en-US" dirty="0"/>
              <a:t>洛谷</a:t>
            </a:r>
            <a:r>
              <a:rPr lang="en-US" altLang="zh-CN" dirty="0"/>
              <a:t>2491 </a:t>
            </a:r>
            <a:r>
              <a:rPr lang="zh-CN" altLang="en-US" dirty="0"/>
              <a:t>消防</a:t>
            </a:r>
          </a:p>
        </p:txBody>
      </p:sp>
      <p:sp>
        <p:nvSpPr>
          <p:cNvPr id="4" name="内容占位符 3">
            <a:extLst>
              <a:ext uri="{FF2B5EF4-FFF2-40B4-BE49-F238E27FC236}">
                <a16:creationId xmlns:a16="http://schemas.microsoft.com/office/drawing/2014/main" id="{285903A2-78EF-4BB2-9EC9-D031A61CABE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279480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83F8CC5-5F48-44FE-891C-4B74E52D6E29}"/>
              </a:ext>
            </a:extLst>
          </p:cNvPr>
          <p:cNvPicPr>
            <a:picLocks noChangeAspect="1"/>
          </p:cNvPicPr>
          <p:nvPr/>
        </p:nvPicPr>
        <p:blipFill>
          <a:blip r:embed="rId2"/>
          <a:stretch>
            <a:fillRect/>
          </a:stretch>
        </p:blipFill>
        <p:spPr>
          <a:xfrm>
            <a:off x="8889323" y="1491763"/>
            <a:ext cx="2797846" cy="1674548"/>
          </a:xfrm>
          <a:prstGeom prst="rect">
            <a:avLst/>
          </a:prstGeom>
        </p:spPr>
      </p:pic>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C0C4751-5876-43F0-AAE9-92C6C44D0E3F}"/>
                  </a:ext>
                </a:extLst>
              </p:cNvPr>
              <p:cNvSpPr>
                <a:spLocks noGrp="1"/>
              </p:cNvSpPr>
              <p:nvPr>
                <p:ph idx="1"/>
              </p:nvPr>
            </p:nvSpPr>
            <p:spPr/>
            <p:txBody>
              <a:bodyPr/>
              <a:lstStyle/>
              <a:p>
                <a:r>
                  <a:rPr lang="zh-CN" altLang="en-US" dirty="0"/>
                  <a:t>给一个边权为正整数的树</a:t>
                </a:r>
                <a:endParaRPr lang="en-US" altLang="zh-CN" dirty="0"/>
              </a:p>
              <a:p>
                <a:r>
                  <a:rPr lang="zh-CN" altLang="en-US" dirty="0"/>
                  <a:t>求选择一条长度不大于</a:t>
                </a:r>
                <a:r>
                  <a:rPr lang="en-US" altLang="zh-CN" dirty="0"/>
                  <a:t>s</a:t>
                </a:r>
                <a:r>
                  <a:rPr lang="zh-CN" altLang="en-US" dirty="0"/>
                  <a:t>的路径，使得所有点到这条路径的最大距离最小</a:t>
                </a:r>
                <a:endParaRPr lang="en-US" altLang="zh-CN" dirty="0"/>
              </a:p>
              <a:p>
                <a:pPr/>
                <a14:m>
                  <m:oMathPara xmlns:m="http://schemas.openxmlformats.org/officeDocument/2006/math">
                    <m:oMathParaPr>
                      <m:jc m:val="left"/>
                    </m:oMathParaPr>
                    <m:oMath xmlns:m="http://schemas.openxmlformats.org/officeDocument/2006/math">
                      <m:r>
                        <a:rPr lang="en-US" altLang="zh-CN" i="1" smtClean="0">
                          <a:latin typeface="Cambria Math" panose="02040503050406030204" pitchFamily="18" charset="0"/>
                        </a:rPr>
                        <m:t>2</m:t>
                      </m:r>
                      <m:r>
                        <a:rPr lang="en-US" altLang="zh-CN" b="0" i="1" smtClean="0">
                          <a:latin typeface="Cambria Math" panose="02040503050406030204" pitchFamily="18" charset="0"/>
                        </a:rPr>
                        <m:t>0%:</m:t>
                      </m:r>
                      <m:r>
                        <a:rPr lang="en-US" altLang="zh-CN" b="0" i="1" smtClean="0">
                          <a:latin typeface="Cambria Math" panose="02040503050406030204" pitchFamily="18" charset="0"/>
                        </a:rPr>
                        <m:t>𝑛</m:t>
                      </m:r>
                      <m:r>
                        <a:rPr lang="en-US" altLang="zh-CN" b="0" i="1" smtClean="0">
                          <a:latin typeface="Cambria Math" panose="02040503050406030204" pitchFamily="18" charset="0"/>
                        </a:rPr>
                        <m:t>≤300</m:t>
                      </m:r>
                    </m:oMath>
                  </m:oMathPara>
                </a14:m>
                <a:endParaRPr lang="en-US" altLang="zh-CN" dirty="0"/>
              </a:p>
              <a:p>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b="0" i="1" smtClean="0">
                                <a:latin typeface="Cambria Math" panose="02040503050406030204" pitchFamily="18" charset="0"/>
                              </a:rPr>
                              <m:t>2</m:t>
                            </m:r>
                          </m:sup>
                        </m:sSup>
                      </m:e>
                    </m:d>
                  </m:oMath>
                </a14:m>
                <a:r>
                  <a:rPr lang="zh-CN" altLang="en-US" dirty="0"/>
                  <a:t>枚举路径并判断是否长度大于</a:t>
                </a:r>
                <a:r>
                  <a:rPr lang="en-US" altLang="zh-CN" dirty="0"/>
                  <a:t>s</a:t>
                </a:r>
                <a:r>
                  <a:rPr lang="zh-CN" altLang="en-US" dirty="0"/>
                  <a:t>，如果不是，枚举其他所有点求其他点到这条路径的最大距离</a:t>
                </a:r>
                <a:endParaRPr lang="en-US" altLang="zh-CN" dirty="0"/>
              </a:p>
              <a:p>
                <a:r>
                  <a:rPr lang="zh-CN" altLang="en-US" dirty="0"/>
                  <a:t>总复杂度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b="0" i="1" smtClean="0">
                            <a:latin typeface="Cambria Math" panose="02040503050406030204" pitchFamily="18" charset="0"/>
                          </a:rPr>
                          <m:t>3</m:t>
                        </m:r>
                      </m:sup>
                    </m:sSup>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𝑛</m:t>
                        </m:r>
                      </m:e>
                    </m:func>
                    <m:r>
                      <a:rPr lang="en-US" altLang="zh-CN" b="0" i="1" smtClean="0">
                        <a:latin typeface="Cambria Math" panose="02040503050406030204" pitchFamily="18" charset="0"/>
                      </a:rPr>
                      <m:t>)</m:t>
                    </m:r>
                  </m:oMath>
                </a14:m>
                <a:endParaRPr lang="en-US" altLang="zh-CN" dirty="0"/>
              </a:p>
            </p:txBody>
          </p:sp>
        </mc:Choice>
        <mc:Fallback xmlns="">
          <p:sp>
            <p:nvSpPr>
              <p:cNvPr id="2" name="内容占位符 1">
                <a:extLst>
                  <a:ext uri="{FF2B5EF4-FFF2-40B4-BE49-F238E27FC236}">
                    <a16:creationId xmlns:a16="http://schemas.microsoft.com/office/drawing/2014/main" id="{BC0C4751-5876-43F0-AAE9-92C6C44D0E3F}"/>
                  </a:ext>
                </a:extLst>
              </p:cNvPr>
              <p:cNvSpPr>
                <a:spLocks noGrp="1" noRot="1" noChangeAspect="1" noMove="1" noResize="1" noEditPoints="1" noAdjustHandles="1" noChangeArrowheads="1" noChangeShapeType="1" noTextEdit="1"/>
              </p:cNvSpPr>
              <p:nvPr>
                <p:ph idx="1"/>
              </p:nvPr>
            </p:nvSpPr>
            <p:spPr>
              <a:blipFill>
                <a:blip r:embed="rId3"/>
                <a:stretch>
                  <a:fillRect l="-1217" r="-870"/>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09B8951-BE72-4FB9-9F32-B724D6F064DB}"/>
              </a:ext>
            </a:extLst>
          </p:cNvPr>
          <p:cNvSpPr>
            <a:spLocks noGrp="1"/>
          </p:cNvSpPr>
          <p:nvPr>
            <p:ph type="ctrTitle"/>
          </p:nvPr>
        </p:nvSpPr>
        <p:spPr/>
        <p:txBody>
          <a:bodyPr/>
          <a:lstStyle/>
          <a:p>
            <a:r>
              <a:rPr lang="zh-CN" altLang="en-US" dirty="0"/>
              <a:t>洛谷</a:t>
            </a:r>
            <a:r>
              <a:rPr lang="en-US" altLang="zh-CN" dirty="0"/>
              <a:t>2491 </a:t>
            </a:r>
            <a:r>
              <a:rPr lang="zh-CN" altLang="en-US" dirty="0"/>
              <a:t>消防</a:t>
            </a:r>
          </a:p>
        </p:txBody>
      </p:sp>
      <p:sp>
        <p:nvSpPr>
          <p:cNvPr id="4" name="内容占位符 3">
            <a:extLst>
              <a:ext uri="{FF2B5EF4-FFF2-40B4-BE49-F238E27FC236}">
                <a16:creationId xmlns:a16="http://schemas.microsoft.com/office/drawing/2014/main" id="{285903A2-78EF-4BB2-9EC9-D031A61CABE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885849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83F8CC5-5F48-44FE-891C-4B74E52D6E29}"/>
              </a:ext>
            </a:extLst>
          </p:cNvPr>
          <p:cNvPicPr>
            <a:picLocks noChangeAspect="1"/>
          </p:cNvPicPr>
          <p:nvPr/>
        </p:nvPicPr>
        <p:blipFill>
          <a:blip r:embed="rId2"/>
          <a:stretch>
            <a:fillRect/>
          </a:stretch>
        </p:blipFill>
        <p:spPr>
          <a:xfrm>
            <a:off x="8838523" y="654489"/>
            <a:ext cx="2797846" cy="1674548"/>
          </a:xfrm>
          <a:prstGeom prst="rect">
            <a:avLst/>
          </a:prstGeom>
        </p:spPr>
      </p:pic>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C0C4751-5876-43F0-AAE9-92C6C44D0E3F}"/>
                  </a:ext>
                </a:extLst>
              </p:cNvPr>
              <p:cNvSpPr>
                <a:spLocks noGrp="1"/>
              </p:cNvSpPr>
              <p:nvPr>
                <p:ph idx="1"/>
              </p:nvPr>
            </p:nvSpPr>
            <p:spPr>
              <a:xfrm>
                <a:off x="838200" y="1382233"/>
                <a:ext cx="10515600" cy="4938546"/>
              </a:xfrm>
            </p:spPr>
            <p:txBody>
              <a:bodyPr/>
              <a:lstStyle/>
              <a:p>
                <a:r>
                  <a:rPr lang="zh-CN" altLang="en-US" dirty="0"/>
                  <a:t>给一个边权为正整数的树</a:t>
                </a:r>
                <a:endParaRPr lang="en-US" altLang="zh-CN" dirty="0"/>
              </a:p>
              <a:p>
                <a:r>
                  <a:rPr lang="zh-CN" altLang="en-US" dirty="0"/>
                  <a:t>求选择一条长度不大于</a:t>
                </a:r>
                <a:r>
                  <a:rPr lang="en-US" altLang="zh-CN" dirty="0"/>
                  <a:t>s</a:t>
                </a:r>
                <a:r>
                  <a:rPr lang="zh-CN" altLang="en-US" dirty="0"/>
                  <a:t>的路径，使得所有点到这条路径的最大距离最小</a:t>
                </a:r>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5</m:t>
                      </m:r>
                      <m:r>
                        <a:rPr lang="en-US" altLang="zh-CN" b="0" i="1" smtClean="0">
                          <a:latin typeface="Cambria Math" panose="02040503050406030204" pitchFamily="18" charset="0"/>
                        </a:rPr>
                        <m:t>0%:</m:t>
                      </m:r>
                      <m:r>
                        <a:rPr lang="en-US" altLang="zh-CN" b="0" i="1" smtClean="0">
                          <a:latin typeface="Cambria Math" panose="02040503050406030204" pitchFamily="18" charset="0"/>
                        </a:rPr>
                        <m:t>𝑛</m:t>
                      </m:r>
                      <m:r>
                        <a:rPr lang="en-US" altLang="zh-CN" b="0" i="1" smtClean="0">
                          <a:latin typeface="Cambria Math" panose="02040503050406030204" pitchFamily="18" charset="0"/>
                        </a:rPr>
                        <m:t>≤3000</m:t>
                      </m:r>
                    </m:oMath>
                  </m:oMathPara>
                </a14:m>
                <a:endParaRPr lang="en-US" altLang="zh-CN" dirty="0"/>
              </a:p>
              <a:p>
                <a:r>
                  <a:rPr lang="zh-CN" altLang="en-US" dirty="0"/>
                  <a:t>二分最大距离</a:t>
                </a:r>
                <a:r>
                  <a:rPr lang="en-US" altLang="zh-CN" dirty="0"/>
                  <a:t>d</a:t>
                </a:r>
                <a:r>
                  <a:rPr lang="zh-CN" altLang="en-US" dirty="0"/>
                  <a:t>，枚举一个点作为路径的一端，以此点为根建立有根树，树上</a:t>
                </a:r>
                <a:r>
                  <a:rPr lang="en-US" altLang="zh-CN" dirty="0"/>
                  <a:t>DP</a:t>
                </a:r>
                <a:r>
                  <a:rPr lang="zh-CN" altLang="en-US" dirty="0"/>
                  <a:t>得到子树内最深的点，将路径从根向着最深的叶子延伸，延伸到最大长度后检查每个点是否满足最大距离</a:t>
                </a:r>
                <a:endParaRPr lang="en-US" altLang="zh-CN" dirty="0"/>
              </a:p>
              <a:p>
                <a:r>
                  <a:rPr lang="zh-CN" altLang="en-US" dirty="0"/>
                  <a:t>复杂度</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𝑛</m:t>
                            </m:r>
                          </m:e>
                        </m:func>
                      </m:e>
                    </m:d>
                  </m:oMath>
                </a14:m>
                <a:endParaRPr lang="en-US" altLang="zh-CN" b="0" dirty="0"/>
              </a:p>
            </p:txBody>
          </p:sp>
        </mc:Choice>
        <mc:Fallback xmlns="">
          <p:sp>
            <p:nvSpPr>
              <p:cNvPr id="2" name="内容占位符 1">
                <a:extLst>
                  <a:ext uri="{FF2B5EF4-FFF2-40B4-BE49-F238E27FC236}">
                    <a16:creationId xmlns:a16="http://schemas.microsoft.com/office/drawing/2014/main" id="{BC0C4751-5876-43F0-AAE9-92C6C44D0E3F}"/>
                  </a:ext>
                </a:extLst>
              </p:cNvPr>
              <p:cNvSpPr>
                <a:spLocks noGrp="1" noRot="1" noChangeAspect="1" noMove="1" noResize="1" noEditPoints="1" noAdjustHandles="1" noChangeArrowheads="1" noChangeShapeType="1" noTextEdit="1"/>
              </p:cNvSpPr>
              <p:nvPr>
                <p:ph idx="1"/>
              </p:nvPr>
            </p:nvSpPr>
            <p:spPr>
              <a:xfrm>
                <a:off x="838200" y="1382233"/>
                <a:ext cx="10515600" cy="4938546"/>
              </a:xfrm>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09B8951-BE72-4FB9-9F32-B724D6F064DB}"/>
              </a:ext>
            </a:extLst>
          </p:cNvPr>
          <p:cNvSpPr>
            <a:spLocks noGrp="1"/>
          </p:cNvSpPr>
          <p:nvPr>
            <p:ph type="ctrTitle"/>
          </p:nvPr>
        </p:nvSpPr>
        <p:spPr/>
        <p:txBody>
          <a:bodyPr/>
          <a:lstStyle/>
          <a:p>
            <a:r>
              <a:rPr lang="zh-CN" altLang="en-US" dirty="0"/>
              <a:t>洛谷</a:t>
            </a:r>
            <a:r>
              <a:rPr lang="en-US" altLang="zh-CN" dirty="0"/>
              <a:t>2491 </a:t>
            </a:r>
            <a:r>
              <a:rPr lang="zh-CN" altLang="en-US" dirty="0"/>
              <a:t>消防</a:t>
            </a:r>
          </a:p>
        </p:txBody>
      </p:sp>
      <p:sp>
        <p:nvSpPr>
          <p:cNvPr id="4" name="内容占位符 3">
            <a:extLst>
              <a:ext uri="{FF2B5EF4-FFF2-40B4-BE49-F238E27FC236}">
                <a16:creationId xmlns:a16="http://schemas.microsoft.com/office/drawing/2014/main" id="{285903A2-78EF-4BB2-9EC9-D031A61CABE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475562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83F8CC5-5F48-44FE-891C-4B74E52D6E29}"/>
              </a:ext>
            </a:extLst>
          </p:cNvPr>
          <p:cNvPicPr>
            <a:picLocks noChangeAspect="1"/>
          </p:cNvPicPr>
          <p:nvPr/>
        </p:nvPicPr>
        <p:blipFill>
          <a:blip r:embed="rId2"/>
          <a:stretch>
            <a:fillRect/>
          </a:stretch>
        </p:blipFill>
        <p:spPr>
          <a:xfrm>
            <a:off x="8791787" y="784627"/>
            <a:ext cx="2797846" cy="1674548"/>
          </a:xfrm>
          <a:prstGeom prst="rect">
            <a:avLst/>
          </a:prstGeom>
        </p:spPr>
      </p:pic>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C0C4751-5876-43F0-AAE9-92C6C44D0E3F}"/>
                  </a:ext>
                </a:extLst>
              </p:cNvPr>
              <p:cNvSpPr>
                <a:spLocks noGrp="1"/>
              </p:cNvSpPr>
              <p:nvPr>
                <p:ph idx="1"/>
              </p:nvPr>
            </p:nvSpPr>
            <p:spPr/>
            <p:txBody>
              <a:bodyPr/>
              <a:lstStyle/>
              <a:p>
                <a:r>
                  <a:rPr lang="zh-CN" altLang="en-US" dirty="0"/>
                  <a:t>给一个边权为正整数的树</a:t>
                </a:r>
                <a:endParaRPr lang="en-US" altLang="zh-CN" dirty="0"/>
              </a:p>
              <a:p>
                <a:r>
                  <a:rPr lang="zh-CN" altLang="en-US" dirty="0"/>
                  <a:t>求选择一条长度不大于</a:t>
                </a:r>
                <a:r>
                  <a:rPr lang="en-US" altLang="zh-CN" dirty="0"/>
                  <a:t>s</a:t>
                </a:r>
                <a:r>
                  <a:rPr lang="zh-CN" altLang="en-US" dirty="0"/>
                  <a:t>的路径，使得所有点到这条路径的最大距离最小</a:t>
                </a:r>
                <a:endParaRPr lang="en-US" altLang="zh-CN" dirty="0"/>
              </a:p>
              <a:p>
                <a:pPr/>
                <a14:m>
                  <m:oMathPara xmlns:m="http://schemas.openxmlformats.org/officeDocument/2006/math">
                    <m:oMathParaPr>
                      <m:jc m:val="left"/>
                    </m:oMathParaPr>
                    <m:oMath xmlns:m="http://schemas.openxmlformats.org/officeDocument/2006/math">
                      <m:r>
                        <a:rPr lang="en-US" altLang="zh-CN" i="1" smtClean="0">
                          <a:latin typeface="Cambria Math" panose="02040503050406030204" pitchFamily="18" charset="0"/>
                        </a:rPr>
                        <m:t>1</m:t>
                      </m:r>
                      <m:r>
                        <a:rPr lang="en-US" altLang="zh-CN" b="0" i="1" smtClean="0">
                          <a:latin typeface="Cambria Math" panose="02040503050406030204" pitchFamily="18" charset="0"/>
                        </a:rPr>
                        <m:t>00%:</m:t>
                      </m:r>
                      <m:r>
                        <a:rPr lang="en-US" altLang="zh-CN" b="0" i="1" smtClean="0">
                          <a:latin typeface="Cambria Math" panose="02040503050406030204" pitchFamily="18" charset="0"/>
                        </a:rPr>
                        <m:t>𝑛</m:t>
                      </m:r>
                      <m:r>
                        <a:rPr lang="en-US" altLang="zh-CN" b="0" i="1" smtClean="0">
                          <a:latin typeface="Cambria Math" panose="02040503050406030204" pitchFamily="18" charset="0"/>
                        </a:rPr>
                        <m:t>≤300000</m:t>
                      </m:r>
                    </m:oMath>
                  </m:oMathPara>
                </a14:m>
                <a:endParaRPr lang="en-US" altLang="zh-CN" dirty="0"/>
              </a:p>
              <a:p>
                <a:r>
                  <a:rPr lang="zh-CN" altLang="en-US" dirty="0"/>
                  <a:t>「最大距离」可能和树的直径有关</a:t>
                </a:r>
                <a:endParaRPr lang="en-US" altLang="zh-CN" dirty="0"/>
              </a:p>
              <a:p>
                <a:r>
                  <a:rPr lang="zh-CN" altLang="en-US" dirty="0"/>
                  <a:t>到一个点距离最大的点是直径的端点，所以越向直径移动，所有点到此点的最大距离就会减小，且需要顾及的点也都只有直径的端点</a:t>
                </a:r>
                <a:endParaRPr lang="en-US" altLang="zh-CN" dirty="0"/>
              </a:p>
              <a:p>
                <a:r>
                  <a:rPr lang="zh-CN" altLang="en-US" dirty="0"/>
                  <a:t>所以所求路径的所有点都在某一条直径上</a:t>
                </a:r>
                <a:endParaRPr lang="en-US" altLang="zh-CN" dirty="0"/>
              </a:p>
            </p:txBody>
          </p:sp>
        </mc:Choice>
        <mc:Fallback xmlns="">
          <p:sp>
            <p:nvSpPr>
              <p:cNvPr id="2" name="内容占位符 1">
                <a:extLst>
                  <a:ext uri="{FF2B5EF4-FFF2-40B4-BE49-F238E27FC236}">
                    <a16:creationId xmlns:a16="http://schemas.microsoft.com/office/drawing/2014/main" id="{BC0C4751-5876-43F0-AAE9-92C6C44D0E3F}"/>
                  </a:ext>
                </a:extLst>
              </p:cNvPr>
              <p:cNvSpPr>
                <a:spLocks noGrp="1" noRot="1" noChangeAspect="1" noMove="1" noResize="1" noEditPoints="1" noAdjustHandles="1" noChangeArrowheads="1" noChangeShapeType="1" noTextEdit="1"/>
              </p:cNvSpPr>
              <p:nvPr>
                <p:ph idx="1"/>
              </p:nvPr>
            </p:nvSpPr>
            <p:spPr>
              <a:blipFill>
                <a:blip r:embed="rId3"/>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09B8951-BE72-4FB9-9F32-B724D6F064DB}"/>
              </a:ext>
            </a:extLst>
          </p:cNvPr>
          <p:cNvSpPr>
            <a:spLocks noGrp="1"/>
          </p:cNvSpPr>
          <p:nvPr>
            <p:ph type="ctrTitle"/>
          </p:nvPr>
        </p:nvSpPr>
        <p:spPr/>
        <p:txBody>
          <a:bodyPr/>
          <a:lstStyle/>
          <a:p>
            <a:r>
              <a:rPr lang="zh-CN" altLang="en-US" dirty="0"/>
              <a:t>洛谷</a:t>
            </a:r>
            <a:r>
              <a:rPr lang="en-US" altLang="zh-CN" dirty="0"/>
              <a:t>2491 </a:t>
            </a:r>
            <a:r>
              <a:rPr lang="zh-CN" altLang="en-US" dirty="0"/>
              <a:t>消防</a:t>
            </a:r>
          </a:p>
        </p:txBody>
      </p:sp>
      <p:sp>
        <p:nvSpPr>
          <p:cNvPr id="4" name="内容占位符 3">
            <a:extLst>
              <a:ext uri="{FF2B5EF4-FFF2-40B4-BE49-F238E27FC236}">
                <a16:creationId xmlns:a16="http://schemas.microsoft.com/office/drawing/2014/main" id="{285903A2-78EF-4BB2-9EC9-D031A61CABE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368064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83F8CC5-5F48-44FE-891C-4B74E52D6E29}"/>
              </a:ext>
            </a:extLst>
          </p:cNvPr>
          <p:cNvPicPr>
            <a:picLocks noChangeAspect="1"/>
          </p:cNvPicPr>
          <p:nvPr/>
        </p:nvPicPr>
        <p:blipFill>
          <a:blip r:embed="rId2"/>
          <a:stretch>
            <a:fillRect/>
          </a:stretch>
        </p:blipFill>
        <p:spPr>
          <a:xfrm>
            <a:off x="8791787" y="784627"/>
            <a:ext cx="2797846" cy="1674548"/>
          </a:xfrm>
          <a:prstGeom prst="rect">
            <a:avLst/>
          </a:prstGeom>
        </p:spPr>
      </p:pic>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C0C4751-5876-43F0-AAE9-92C6C44D0E3F}"/>
                  </a:ext>
                </a:extLst>
              </p:cNvPr>
              <p:cNvSpPr>
                <a:spLocks noGrp="1"/>
              </p:cNvSpPr>
              <p:nvPr>
                <p:ph idx="1"/>
              </p:nvPr>
            </p:nvSpPr>
            <p:spPr/>
            <p:txBody>
              <a:bodyPr/>
              <a:lstStyle/>
              <a:p>
                <a:r>
                  <a:rPr lang="zh-CN" altLang="en-US" dirty="0"/>
                  <a:t>所求路径的所有点都在某一条直径上</a:t>
                </a:r>
                <a:endParaRPr lang="en-US" altLang="zh-CN" dirty="0"/>
              </a:p>
              <a:p>
                <a:r>
                  <a:rPr lang="zh-CN" altLang="en-US" dirty="0"/>
                  <a:t>利用上一题类似地找出所有直径所在的边</a:t>
                </a:r>
                <a:endParaRPr lang="en-US" altLang="zh-CN" dirty="0"/>
              </a:p>
              <a:p>
                <a:r>
                  <a:rPr lang="zh-CN" altLang="en-US" dirty="0"/>
                  <a:t>根据性质「所有直径在交集同一侧的部分长度相等」，路径可以在任意一条直径上</a:t>
                </a:r>
                <a:endParaRPr lang="en-US" altLang="zh-CN" dirty="0"/>
              </a:p>
              <a:p>
                <a:r>
                  <a:rPr lang="zh-CN" altLang="en-US" dirty="0"/>
                  <a:t>显然路径越长越好，选择任意一条直径，使用双指针在其上滑动</a:t>
                </a:r>
                <a:endParaRPr lang="en-US" altLang="zh-CN" dirty="0"/>
              </a:p>
              <a:p>
                <a:r>
                  <a:rPr lang="zh-CN" altLang="en-US" dirty="0"/>
                  <a:t>可以</a:t>
                </a:r>
                <a:r>
                  <a:rPr lang="en-US" altLang="zh-CN" dirty="0"/>
                  <a:t>O(1)</a:t>
                </a:r>
                <a:r>
                  <a:rPr lang="zh-CN" altLang="en-US" dirty="0"/>
                  <a:t>计算每个位置的最大距离</a:t>
                </a:r>
                <a:endParaRPr lang="en-US" altLang="zh-CN" dirty="0"/>
              </a:p>
              <a:p>
                <a:r>
                  <a:rPr lang="zh-CN" altLang="en-US" dirty="0"/>
                  <a:t>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oMath>
                </a14:m>
                <a:endParaRPr lang="en-US" altLang="zh-CN" dirty="0"/>
              </a:p>
              <a:p>
                <a:endParaRPr lang="en-US" altLang="zh-CN" dirty="0"/>
              </a:p>
            </p:txBody>
          </p:sp>
        </mc:Choice>
        <mc:Fallback xmlns="">
          <p:sp>
            <p:nvSpPr>
              <p:cNvPr id="2" name="内容占位符 1">
                <a:extLst>
                  <a:ext uri="{FF2B5EF4-FFF2-40B4-BE49-F238E27FC236}">
                    <a16:creationId xmlns:a16="http://schemas.microsoft.com/office/drawing/2014/main" id="{BC0C4751-5876-43F0-AAE9-92C6C44D0E3F}"/>
                  </a:ext>
                </a:extLst>
              </p:cNvPr>
              <p:cNvSpPr>
                <a:spLocks noGrp="1" noRot="1" noChangeAspect="1" noMove="1" noResize="1" noEditPoints="1" noAdjustHandles="1" noChangeArrowheads="1" noChangeShapeType="1" noTextEdit="1"/>
              </p:cNvSpPr>
              <p:nvPr>
                <p:ph idx="1"/>
              </p:nvPr>
            </p:nvSpPr>
            <p:spPr>
              <a:blipFill>
                <a:blip r:embed="rId3"/>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09B8951-BE72-4FB9-9F32-B724D6F064DB}"/>
              </a:ext>
            </a:extLst>
          </p:cNvPr>
          <p:cNvSpPr>
            <a:spLocks noGrp="1"/>
          </p:cNvSpPr>
          <p:nvPr>
            <p:ph type="ctrTitle"/>
          </p:nvPr>
        </p:nvSpPr>
        <p:spPr/>
        <p:txBody>
          <a:bodyPr/>
          <a:lstStyle/>
          <a:p>
            <a:r>
              <a:rPr lang="zh-CN" altLang="en-US" dirty="0"/>
              <a:t>洛谷</a:t>
            </a:r>
            <a:r>
              <a:rPr lang="en-US" altLang="zh-CN" dirty="0"/>
              <a:t>2491 </a:t>
            </a:r>
            <a:r>
              <a:rPr lang="zh-CN" altLang="en-US" dirty="0"/>
              <a:t>消防</a:t>
            </a:r>
          </a:p>
        </p:txBody>
      </p:sp>
      <p:sp>
        <p:nvSpPr>
          <p:cNvPr id="4" name="内容占位符 3">
            <a:extLst>
              <a:ext uri="{FF2B5EF4-FFF2-40B4-BE49-F238E27FC236}">
                <a16:creationId xmlns:a16="http://schemas.microsoft.com/office/drawing/2014/main" id="{285903A2-78EF-4BB2-9EC9-D031A61CABEC}"/>
              </a:ext>
            </a:extLst>
          </p:cNvPr>
          <p:cNvSpPr>
            <a:spLocks noGrp="1"/>
          </p:cNvSpPr>
          <p:nvPr>
            <p:ph sz="quarter" idx="10"/>
          </p:nvPr>
        </p:nvSpPr>
        <p:spPr/>
        <p:txBody>
          <a:bodyPr/>
          <a:lstStyle/>
          <a:p>
            <a:endParaRPr lang="zh-CN" altLang="en-US"/>
          </a:p>
        </p:txBody>
      </p:sp>
      <p:cxnSp>
        <p:nvCxnSpPr>
          <p:cNvPr id="7" name="直接连接符 6">
            <a:extLst>
              <a:ext uri="{FF2B5EF4-FFF2-40B4-BE49-F238E27FC236}">
                <a16:creationId xmlns:a16="http://schemas.microsoft.com/office/drawing/2014/main" id="{61A1DC67-D6B9-4DB8-BB0B-00968B5B6246}"/>
              </a:ext>
            </a:extLst>
          </p:cNvPr>
          <p:cNvCxnSpPr>
            <a:cxnSpLocks/>
          </p:cNvCxnSpPr>
          <p:nvPr/>
        </p:nvCxnSpPr>
        <p:spPr>
          <a:xfrm>
            <a:off x="9856177" y="1160585"/>
            <a:ext cx="74588" cy="409135"/>
          </a:xfrm>
          <a:prstGeom prst="line">
            <a:avLst/>
          </a:prstGeom>
          <a:ln>
            <a:solidFill>
              <a:srgbClr val="C00000"/>
            </a:solidFill>
          </a:ln>
        </p:spPr>
        <p:style>
          <a:lnRef idx="3">
            <a:schemeClr val="accent1"/>
          </a:lnRef>
          <a:fillRef idx="0">
            <a:schemeClr val="accent1"/>
          </a:fillRef>
          <a:effectRef idx="2">
            <a:schemeClr val="accent1"/>
          </a:effectRef>
          <a:fontRef idx="minor">
            <a:schemeClr val="tx1"/>
          </a:fontRef>
        </p:style>
      </p:cxnSp>
      <p:cxnSp>
        <p:nvCxnSpPr>
          <p:cNvPr id="10" name="直接连接符 9">
            <a:extLst>
              <a:ext uri="{FF2B5EF4-FFF2-40B4-BE49-F238E27FC236}">
                <a16:creationId xmlns:a16="http://schemas.microsoft.com/office/drawing/2014/main" id="{E8DC6D52-FE3C-4529-883F-3B72E404E785}"/>
              </a:ext>
            </a:extLst>
          </p:cNvPr>
          <p:cNvCxnSpPr>
            <a:cxnSpLocks/>
          </p:cNvCxnSpPr>
          <p:nvPr/>
        </p:nvCxnSpPr>
        <p:spPr>
          <a:xfrm>
            <a:off x="9928860" y="1575435"/>
            <a:ext cx="933450" cy="0"/>
          </a:xfrm>
          <a:prstGeom prst="line">
            <a:avLst/>
          </a:prstGeom>
          <a:ln>
            <a:solidFill>
              <a:srgbClr val="C00000"/>
            </a:solidFill>
          </a:ln>
        </p:spPr>
        <p:style>
          <a:lnRef idx="3">
            <a:schemeClr val="accent1"/>
          </a:lnRef>
          <a:fillRef idx="0">
            <a:schemeClr val="accent1"/>
          </a:fillRef>
          <a:effectRef idx="2">
            <a:schemeClr val="accent1"/>
          </a:effectRef>
          <a:fontRef idx="minor">
            <a:schemeClr val="tx1"/>
          </a:fontRef>
        </p:style>
      </p:cxnSp>
      <p:cxnSp>
        <p:nvCxnSpPr>
          <p:cNvPr id="13" name="直接连接符 12">
            <a:extLst>
              <a:ext uri="{FF2B5EF4-FFF2-40B4-BE49-F238E27FC236}">
                <a16:creationId xmlns:a16="http://schemas.microsoft.com/office/drawing/2014/main" id="{0119F7C3-E5B3-4B0C-9F05-7180E8D20588}"/>
              </a:ext>
            </a:extLst>
          </p:cNvPr>
          <p:cNvCxnSpPr/>
          <p:nvPr/>
        </p:nvCxnSpPr>
        <p:spPr>
          <a:xfrm flipV="1">
            <a:off x="10864215" y="1333500"/>
            <a:ext cx="55245" cy="236220"/>
          </a:xfrm>
          <a:prstGeom prst="line">
            <a:avLst/>
          </a:prstGeom>
          <a:ln>
            <a:solidFill>
              <a:srgbClr val="C00000"/>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37045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939E3E-9010-4F15-A61C-540ED2B020F3}"/>
              </a:ext>
            </a:extLst>
          </p:cNvPr>
          <p:cNvSpPr>
            <a:spLocks noGrp="1"/>
          </p:cNvSpPr>
          <p:nvPr>
            <p:ph type="ctrTitle"/>
          </p:nvPr>
        </p:nvSpPr>
        <p:spPr/>
        <p:txBody>
          <a:bodyPr/>
          <a:lstStyle/>
          <a:p>
            <a:r>
              <a:rPr lang="en-US" altLang="zh-CN" dirty="0"/>
              <a:t>DAG</a:t>
            </a:r>
            <a:r>
              <a:rPr lang="zh-CN" altLang="en-US" dirty="0"/>
              <a:t>相关</a:t>
            </a:r>
          </a:p>
        </p:txBody>
      </p:sp>
      <p:sp>
        <p:nvSpPr>
          <p:cNvPr id="3" name="内容占位符 2">
            <a:extLst>
              <a:ext uri="{FF2B5EF4-FFF2-40B4-BE49-F238E27FC236}">
                <a16:creationId xmlns:a16="http://schemas.microsoft.com/office/drawing/2014/main" id="{7717EF44-DB12-405F-A9FF-1823494CBBA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269858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2869A83-1C51-486A-8A8C-39464C3D6A18}"/>
              </a:ext>
            </a:extLst>
          </p:cNvPr>
          <p:cNvSpPr>
            <a:spLocks noGrp="1"/>
          </p:cNvSpPr>
          <p:nvPr>
            <p:ph idx="1"/>
          </p:nvPr>
        </p:nvSpPr>
        <p:spPr/>
        <p:txBody>
          <a:bodyPr/>
          <a:lstStyle/>
          <a:p>
            <a:r>
              <a:rPr lang="en-US" altLang="zh-CN" dirty="0"/>
              <a:t>GCD(A,B)=GCD(B,A-B)</a:t>
            </a:r>
            <a:r>
              <a:rPr lang="zh-CN" altLang="en-US" dirty="0"/>
              <a:t>（</a:t>
            </a:r>
            <a:r>
              <a:rPr lang="en-US" altLang="zh-CN" dirty="0"/>
              <a:t>A&gt;B</a:t>
            </a:r>
            <a:r>
              <a:rPr lang="zh-CN" altLang="en-US" dirty="0"/>
              <a:t>）</a:t>
            </a:r>
            <a:endParaRPr lang="en-US" altLang="zh-CN" dirty="0"/>
          </a:p>
          <a:p>
            <a:r>
              <a:rPr lang="zh-CN" altLang="en-US" dirty="0"/>
              <a:t>证明：</a:t>
            </a:r>
            <a:endParaRPr lang="en-US" altLang="zh-CN" dirty="0"/>
          </a:p>
          <a:p>
            <a:r>
              <a:rPr lang="en-US" altLang="zh-CN" dirty="0"/>
              <a:t>	</a:t>
            </a:r>
            <a:r>
              <a:rPr lang="zh-CN" altLang="en-US" dirty="0"/>
              <a:t>设</a:t>
            </a:r>
            <a:r>
              <a:rPr lang="en-US" altLang="zh-CN" dirty="0"/>
              <a:t>GCD(A,B)=G</a:t>
            </a:r>
            <a:r>
              <a:rPr lang="zh-CN" altLang="en-US" dirty="0"/>
              <a:t>，</a:t>
            </a:r>
            <a:r>
              <a:rPr lang="en-US" altLang="zh-CN" dirty="0"/>
              <a:t>A=a*G,B=b*G</a:t>
            </a:r>
            <a:r>
              <a:rPr lang="zh-CN" altLang="en-US" dirty="0"/>
              <a:t>，其中</a:t>
            </a:r>
            <a:r>
              <a:rPr lang="en-US" altLang="zh-CN" dirty="0"/>
              <a:t>GCD(</a:t>
            </a:r>
            <a:r>
              <a:rPr lang="en-US" altLang="zh-CN" dirty="0" err="1"/>
              <a:t>a,b</a:t>
            </a:r>
            <a:r>
              <a:rPr lang="en-US" altLang="zh-CN" dirty="0"/>
              <a:t>)=1</a:t>
            </a:r>
            <a:r>
              <a:rPr lang="zh-CN" altLang="en-US" dirty="0"/>
              <a:t>（互质）</a:t>
            </a:r>
            <a:endParaRPr lang="en-US" altLang="zh-CN" dirty="0"/>
          </a:p>
          <a:p>
            <a:r>
              <a:rPr lang="en-US" altLang="zh-CN" dirty="0"/>
              <a:t>	</a:t>
            </a:r>
            <a:r>
              <a:rPr lang="zh-CN" altLang="en-US" dirty="0"/>
              <a:t>那么</a:t>
            </a:r>
            <a:r>
              <a:rPr lang="en-US" altLang="zh-CN" dirty="0"/>
              <a:t>A-B=(a-b)*G</a:t>
            </a:r>
            <a:r>
              <a:rPr lang="zh-CN" altLang="en-US" dirty="0"/>
              <a:t>，所以</a:t>
            </a:r>
            <a:r>
              <a:rPr lang="en-US" altLang="zh-CN" dirty="0"/>
              <a:t>B</a:t>
            </a:r>
            <a:r>
              <a:rPr lang="zh-CN" altLang="en-US" dirty="0"/>
              <a:t>与</a:t>
            </a:r>
            <a:r>
              <a:rPr lang="en-US" altLang="zh-CN" dirty="0"/>
              <a:t>A-B</a:t>
            </a:r>
            <a:r>
              <a:rPr lang="zh-CN" altLang="en-US" dirty="0"/>
              <a:t>仍具有公因子</a:t>
            </a:r>
            <a:r>
              <a:rPr lang="en-US" altLang="zh-CN" dirty="0"/>
              <a:t>G</a:t>
            </a:r>
          </a:p>
          <a:p>
            <a:r>
              <a:rPr lang="en-US" altLang="zh-CN" dirty="0"/>
              <a:t>	</a:t>
            </a:r>
            <a:r>
              <a:rPr lang="zh-CN" altLang="en-US" dirty="0"/>
              <a:t>下面证明</a:t>
            </a:r>
            <a:r>
              <a:rPr lang="en-US" altLang="zh-CN" dirty="0"/>
              <a:t>a-b</a:t>
            </a:r>
            <a:r>
              <a:rPr lang="zh-CN" altLang="en-US" dirty="0"/>
              <a:t>与</a:t>
            </a:r>
            <a:r>
              <a:rPr lang="en-US" altLang="zh-CN" dirty="0"/>
              <a:t>b</a:t>
            </a:r>
            <a:r>
              <a:rPr lang="zh-CN" altLang="en-US" dirty="0"/>
              <a:t>互质：</a:t>
            </a:r>
            <a:endParaRPr lang="en-US" altLang="zh-CN" dirty="0"/>
          </a:p>
          <a:p>
            <a:r>
              <a:rPr lang="en-US" altLang="zh-CN" dirty="0"/>
              <a:t>		</a:t>
            </a:r>
            <a:r>
              <a:rPr lang="zh-CN" altLang="en-US" dirty="0"/>
              <a:t>假设</a:t>
            </a:r>
            <a:r>
              <a:rPr lang="en-US" altLang="zh-CN" dirty="0"/>
              <a:t>a-b</a:t>
            </a:r>
            <a:r>
              <a:rPr lang="zh-CN" altLang="en-US" dirty="0"/>
              <a:t>与</a:t>
            </a:r>
            <a:r>
              <a:rPr lang="en-US" altLang="zh-CN" dirty="0"/>
              <a:t>a</a:t>
            </a:r>
            <a:r>
              <a:rPr lang="zh-CN" altLang="en-US" dirty="0"/>
              <a:t>不互质，那么设</a:t>
            </a:r>
            <a:r>
              <a:rPr lang="en-US" altLang="zh-CN" dirty="0"/>
              <a:t>a-b=k1*</a:t>
            </a:r>
            <a:r>
              <a:rPr lang="en-US" altLang="zh-CN" dirty="0" err="1"/>
              <a:t>g,b</a:t>
            </a:r>
            <a:r>
              <a:rPr lang="en-US" altLang="zh-CN" dirty="0"/>
              <a:t>=k2*g(g&gt;1)</a:t>
            </a:r>
          </a:p>
          <a:p>
            <a:r>
              <a:rPr lang="en-US" altLang="zh-CN" dirty="0"/>
              <a:t>		a=</a:t>
            </a:r>
            <a:r>
              <a:rPr lang="en-US" altLang="zh-CN" dirty="0" err="1"/>
              <a:t>a-b+b</a:t>
            </a:r>
            <a:r>
              <a:rPr lang="en-US" altLang="zh-CN" dirty="0"/>
              <a:t>=(k1+k2)*g</a:t>
            </a:r>
            <a:r>
              <a:rPr lang="zh-CN" altLang="en-US" dirty="0"/>
              <a:t>，则</a:t>
            </a:r>
            <a:r>
              <a:rPr lang="en-US" altLang="zh-CN" dirty="0"/>
              <a:t>a</a:t>
            </a:r>
            <a:r>
              <a:rPr lang="zh-CN" altLang="en-US" dirty="0"/>
              <a:t>与</a:t>
            </a:r>
            <a:r>
              <a:rPr lang="en-US" altLang="zh-CN" dirty="0"/>
              <a:t>b</a:t>
            </a:r>
            <a:r>
              <a:rPr lang="zh-CN" altLang="en-US" dirty="0"/>
              <a:t>不互质</a:t>
            </a:r>
            <a:endParaRPr lang="en-US" altLang="zh-CN" dirty="0"/>
          </a:p>
          <a:p>
            <a:r>
              <a:rPr lang="en-US" altLang="zh-CN" dirty="0"/>
              <a:t>	</a:t>
            </a:r>
            <a:r>
              <a:rPr lang="zh-CN" altLang="en-US" dirty="0"/>
              <a:t>所以</a:t>
            </a:r>
            <a:r>
              <a:rPr lang="en-US" altLang="zh-CN" dirty="0"/>
              <a:t>a-b</a:t>
            </a:r>
            <a:r>
              <a:rPr lang="zh-CN" altLang="en-US" dirty="0"/>
              <a:t>与</a:t>
            </a:r>
            <a:r>
              <a:rPr lang="en-US" altLang="zh-CN" dirty="0"/>
              <a:t>b</a:t>
            </a:r>
            <a:r>
              <a:rPr lang="zh-CN" altLang="en-US" dirty="0"/>
              <a:t>互质，</a:t>
            </a:r>
            <a:r>
              <a:rPr lang="en-US" altLang="zh-CN" dirty="0"/>
              <a:t>G</a:t>
            </a:r>
            <a:r>
              <a:rPr lang="zh-CN" altLang="en-US" dirty="0"/>
              <a:t>为</a:t>
            </a:r>
            <a:r>
              <a:rPr lang="en-US" altLang="zh-CN" dirty="0"/>
              <a:t>B</a:t>
            </a:r>
            <a:r>
              <a:rPr lang="zh-CN" altLang="en-US" dirty="0"/>
              <a:t>和</a:t>
            </a:r>
            <a:r>
              <a:rPr lang="en-US" altLang="zh-CN" dirty="0"/>
              <a:t>A-B</a:t>
            </a:r>
            <a:r>
              <a:rPr lang="zh-CN" altLang="en-US" dirty="0"/>
              <a:t>的最大公因子</a:t>
            </a:r>
            <a:endParaRPr lang="en-US" altLang="zh-CN" dirty="0"/>
          </a:p>
        </p:txBody>
      </p:sp>
      <p:sp>
        <p:nvSpPr>
          <p:cNvPr id="3" name="标题 2">
            <a:extLst>
              <a:ext uri="{FF2B5EF4-FFF2-40B4-BE49-F238E27FC236}">
                <a16:creationId xmlns:a16="http://schemas.microsoft.com/office/drawing/2014/main" id="{5107A50D-F94D-40E2-A849-77E1EBC66A43}"/>
              </a:ext>
            </a:extLst>
          </p:cNvPr>
          <p:cNvSpPr>
            <a:spLocks noGrp="1"/>
          </p:cNvSpPr>
          <p:nvPr>
            <p:ph type="ctrTitle"/>
          </p:nvPr>
        </p:nvSpPr>
        <p:spPr/>
        <p:txBody>
          <a:bodyPr/>
          <a:lstStyle/>
          <a:p>
            <a:r>
              <a:rPr lang="zh-CN" altLang="en-US" dirty="0"/>
              <a:t>更相减损术</a:t>
            </a:r>
          </a:p>
        </p:txBody>
      </p:sp>
      <p:sp>
        <p:nvSpPr>
          <p:cNvPr id="4" name="内容占位符 3">
            <a:extLst>
              <a:ext uri="{FF2B5EF4-FFF2-40B4-BE49-F238E27FC236}">
                <a16:creationId xmlns:a16="http://schemas.microsoft.com/office/drawing/2014/main" id="{779A6EDC-8942-4955-828D-4AC10EAB066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751026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33CEE90-5A19-427C-8600-8353E4135DBC}"/>
                  </a:ext>
                </a:extLst>
              </p:cNvPr>
              <p:cNvSpPr>
                <a:spLocks noGrp="1"/>
              </p:cNvSpPr>
              <p:nvPr>
                <p:ph idx="1"/>
              </p:nvPr>
            </p:nvSpPr>
            <p:spPr/>
            <p:txBody>
              <a:bodyPr/>
              <a:lstStyle/>
              <a:p>
                <a:r>
                  <a:rPr lang="zh-CN" altLang="en-US" dirty="0"/>
                  <a:t>问题引入：有向图上进行</a:t>
                </a:r>
                <a:r>
                  <a:rPr lang="en-US" altLang="zh-CN" dirty="0"/>
                  <a:t>DP: </a:t>
                </a:r>
                <a14:m>
                  <m:oMath xmlns:m="http://schemas.openxmlformats.org/officeDocument/2006/math">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𝑢</m:t>
                        </m:r>
                      </m:e>
                    </m:d>
                    <m:r>
                      <a:rPr lang="en-US" altLang="zh-CN" i="1">
                        <a:latin typeface="Cambria Math" panose="02040503050406030204" pitchFamily="18" charset="0"/>
                      </a:rPr>
                      <m:t>=</m:t>
                    </m:r>
                    <m:func>
                      <m:funcPr>
                        <m:ctrlPr>
                          <a:rPr lang="en-US" altLang="zh-CN" i="1">
                            <a:latin typeface="Cambria Math" panose="02040503050406030204" pitchFamily="18" charset="0"/>
                          </a:rPr>
                        </m:ctrlPr>
                      </m:funcPr>
                      <m:fName>
                        <m:limLow>
                          <m:limLowPr>
                            <m:ctrlPr>
                              <a:rPr lang="en-US" altLang="zh-CN" i="1">
                                <a:latin typeface="Cambria Math" panose="02040503050406030204" pitchFamily="18" charset="0"/>
                              </a:rPr>
                            </m:ctrlPr>
                          </m:limLowPr>
                          <m:e>
                            <m:r>
                              <m:rPr>
                                <m:sty m:val="p"/>
                              </m:rPr>
                              <a:rPr lang="en-US" altLang="zh-CN">
                                <a:latin typeface="Cambria Math" panose="02040503050406030204" pitchFamily="18" charset="0"/>
                              </a:rPr>
                              <m:t>max</m:t>
                            </m:r>
                          </m:e>
                          <m:lim>
                            <m:r>
                              <a:rPr lang="en-US" altLang="zh-CN" i="1">
                                <a:latin typeface="Cambria Math" panose="02040503050406030204" pitchFamily="18" charset="0"/>
                              </a:rPr>
                              <m:t>𝑣</m:t>
                            </m:r>
                            <m:r>
                              <a:rPr lang="en-US" altLang="zh-CN" i="1">
                                <a:latin typeface="Cambria Math" panose="02040503050406030204" pitchFamily="18" charset="0"/>
                              </a:rPr>
                              <m:t>→</m:t>
                            </m:r>
                            <m:r>
                              <a:rPr lang="en-US" altLang="zh-CN" i="1">
                                <a:latin typeface="Cambria Math" panose="02040503050406030204" pitchFamily="18" charset="0"/>
                              </a:rPr>
                              <m:t>𝑢</m:t>
                            </m:r>
                          </m:lim>
                        </m:limLow>
                      </m:fName>
                      <m:e>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𝑣</m:t>
                        </m:r>
                        <m:r>
                          <a:rPr lang="en-US" altLang="zh-CN" i="1">
                            <a:latin typeface="Cambria Math" panose="02040503050406030204" pitchFamily="18" charset="0"/>
                          </a:rPr>
                          <m:t>]</m:t>
                        </m:r>
                      </m:e>
                    </m:func>
                    <m:r>
                      <a:rPr lang="en-US" altLang="zh-CN" i="1">
                        <a:latin typeface="Cambria Math" panose="02040503050406030204" pitchFamily="18" charset="0"/>
                      </a:rPr>
                      <m:t>+1</m:t>
                    </m:r>
                  </m:oMath>
                </a14:m>
                <a:endParaRPr lang="en-US" altLang="zh-CN" dirty="0"/>
              </a:p>
              <a:p>
                <a:r>
                  <a:rPr lang="zh-CN" altLang="en-US" dirty="0"/>
                  <a:t>需要制定一个</a:t>
                </a:r>
                <a:r>
                  <a:rPr lang="en-US" altLang="zh-CN" dirty="0"/>
                  <a:t>DP</a:t>
                </a:r>
                <a:r>
                  <a:rPr lang="zh-CN" altLang="en-US" dirty="0"/>
                  <a:t>顺序，使得</a:t>
                </a:r>
                <a:r>
                  <a:rPr lang="en-US" altLang="zh-CN" dirty="0"/>
                  <a:t>DP</a:t>
                </a:r>
                <a:r>
                  <a:rPr lang="zh-CN" altLang="en-US" dirty="0"/>
                  <a:t>点</a:t>
                </a:r>
                <a:r>
                  <a:rPr lang="en-US" altLang="zh-CN" dirty="0"/>
                  <a:t>u</a:t>
                </a:r>
                <a:r>
                  <a:rPr lang="zh-CN" altLang="en-US" dirty="0"/>
                  <a:t>时，能直接到达点</a:t>
                </a:r>
                <a:r>
                  <a:rPr lang="en-US" altLang="zh-CN" dirty="0"/>
                  <a:t>u</a:t>
                </a:r>
                <a:r>
                  <a:rPr lang="zh-CN" altLang="en-US" dirty="0"/>
                  <a:t>的所有点</a:t>
                </a:r>
                <a:r>
                  <a:rPr lang="en-US" altLang="zh-CN" dirty="0"/>
                  <a:t>v</a:t>
                </a:r>
                <a:r>
                  <a:rPr lang="zh-CN" altLang="en-US" dirty="0"/>
                  <a:t>的</a:t>
                </a:r>
                <a:r>
                  <a:rPr lang="en-US" altLang="zh-CN" dirty="0"/>
                  <a:t>DP</a:t>
                </a:r>
                <a:r>
                  <a:rPr lang="zh-CN" altLang="en-US" dirty="0"/>
                  <a:t>值都已经准备好了</a:t>
                </a:r>
                <a:endParaRPr lang="en-US" altLang="zh-CN" dirty="0"/>
              </a:p>
            </p:txBody>
          </p:sp>
        </mc:Choice>
        <mc:Fallback xmlns="">
          <p:sp>
            <p:nvSpPr>
              <p:cNvPr id="2" name="内容占位符 1">
                <a:extLst>
                  <a:ext uri="{FF2B5EF4-FFF2-40B4-BE49-F238E27FC236}">
                    <a16:creationId xmlns:a16="http://schemas.microsoft.com/office/drawing/2014/main" id="{733CEE90-5A19-427C-8600-8353E4135DB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E996077-3012-4C04-B452-DB450A317732}"/>
              </a:ext>
            </a:extLst>
          </p:cNvPr>
          <p:cNvSpPr>
            <a:spLocks noGrp="1"/>
          </p:cNvSpPr>
          <p:nvPr>
            <p:ph type="ctrTitle"/>
          </p:nvPr>
        </p:nvSpPr>
        <p:spPr/>
        <p:txBody>
          <a:bodyPr/>
          <a:lstStyle/>
          <a:p>
            <a:r>
              <a:rPr lang="zh-CN" altLang="en-US" dirty="0"/>
              <a:t>拓扑排序</a:t>
            </a:r>
          </a:p>
        </p:txBody>
      </p:sp>
      <p:sp>
        <p:nvSpPr>
          <p:cNvPr id="4" name="内容占位符 3">
            <a:extLst>
              <a:ext uri="{FF2B5EF4-FFF2-40B4-BE49-F238E27FC236}">
                <a16:creationId xmlns:a16="http://schemas.microsoft.com/office/drawing/2014/main" id="{19B3BAE2-0F96-4E40-BD7C-73AB893FCB1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96454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33CEE90-5A19-427C-8600-8353E4135DBC}"/>
              </a:ext>
            </a:extLst>
          </p:cNvPr>
          <p:cNvSpPr>
            <a:spLocks noGrp="1"/>
          </p:cNvSpPr>
          <p:nvPr>
            <p:ph idx="1"/>
          </p:nvPr>
        </p:nvSpPr>
        <p:spPr/>
        <p:txBody>
          <a:bodyPr/>
          <a:lstStyle/>
          <a:p>
            <a:r>
              <a:rPr lang="zh-CN" altLang="en-US" dirty="0"/>
              <a:t>将有向图的所有点排序，使得对于每个边</a:t>
            </a:r>
            <a:r>
              <a:rPr lang="en-US" altLang="zh-CN" dirty="0"/>
              <a:t>(</a:t>
            </a:r>
            <a:r>
              <a:rPr lang="en-US" altLang="zh-CN" dirty="0" err="1"/>
              <a:t>u,v</a:t>
            </a:r>
            <a:r>
              <a:rPr lang="en-US" altLang="zh-CN" dirty="0"/>
              <a:t>)</a:t>
            </a:r>
            <a:r>
              <a:rPr lang="zh-CN" altLang="en-US" dirty="0"/>
              <a:t>，</a:t>
            </a:r>
            <a:r>
              <a:rPr lang="en-US" altLang="zh-CN" dirty="0"/>
              <a:t>u</a:t>
            </a:r>
            <a:r>
              <a:rPr lang="zh-CN" altLang="en-US" dirty="0"/>
              <a:t>都排在</a:t>
            </a:r>
            <a:r>
              <a:rPr lang="en-US" altLang="zh-CN" dirty="0"/>
              <a:t>v</a:t>
            </a:r>
            <a:r>
              <a:rPr lang="zh-CN" altLang="en-US" dirty="0"/>
              <a:t>前面</a:t>
            </a:r>
            <a:r>
              <a:rPr lang="en-US" altLang="zh-CN" dirty="0"/>
              <a:t>(</a:t>
            </a:r>
            <a:r>
              <a:rPr lang="zh-CN" altLang="en-US" dirty="0"/>
              <a:t>或后面</a:t>
            </a:r>
            <a:r>
              <a:rPr lang="en-US" altLang="zh-CN" dirty="0"/>
              <a:t>)</a:t>
            </a:r>
          </a:p>
          <a:p>
            <a:r>
              <a:rPr lang="zh-CN" altLang="en-US" dirty="0">
                <a:solidFill>
                  <a:srgbClr val="FFCC00"/>
                </a:solidFill>
              </a:rPr>
              <a:t>只有有向无环图</a:t>
            </a:r>
            <a:r>
              <a:rPr lang="en-US" altLang="zh-CN" dirty="0">
                <a:solidFill>
                  <a:srgbClr val="FFCC00"/>
                </a:solidFill>
              </a:rPr>
              <a:t>(DAG)</a:t>
            </a:r>
            <a:r>
              <a:rPr lang="zh-CN" altLang="en-US" dirty="0">
                <a:solidFill>
                  <a:srgbClr val="FFCC00"/>
                </a:solidFill>
              </a:rPr>
              <a:t>才可以进行拓扑排序</a:t>
            </a:r>
            <a:r>
              <a:rPr lang="zh-CN" altLang="en-US" dirty="0"/>
              <a:t>，否则环使得任何排序都无法满足条件</a:t>
            </a:r>
            <a:endParaRPr lang="en-US" altLang="zh-CN" dirty="0"/>
          </a:p>
          <a:p>
            <a:r>
              <a:rPr lang="zh-CN" altLang="en-US" dirty="0"/>
              <a:t>一张有向图可以有许多拓扑排序的方案</a:t>
            </a:r>
            <a:endParaRPr lang="en-US" altLang="zh-CN" dirty="0"/>
          </a:p>
          <a:p>
            <a:r>
              <a:rPr lang="zh-CN" altLang="en-US" dirty="0"/>
              <a:t>可以看成是对有向图进行「</a:t>
            </a:r>
            <a:r>
              <a:rPr lang="zh-CN" altLang="en-US" dirty="0">
                <a:solidFill>
                  <a:srgbClr val="FFCC00"/>
                </a:solidFill>
              </a:rPr>
              <a:t>分层</a:t>
            </a:r>
            <a:r>
              <a:rPr lang="zh-CN" altLang="en-US" dirty="0"/>
              <a:t>」</a:t>
            </a:r>
          </a:p>
        </p:txBody>
      </p:sp>
      <p:sp>
        <p:nvSpPr>
          <p:cNvPr id="3" name="标题 2">
            <a:extLst>
              <a:ext uri="{FF2B5EF4-FFF2-40B4-BE49-F238E27FC236}">
                <a16:creationId xmlns:a16="http://schemas.microsoft.com/office/drawing/2014/main" id="{AE996077-3012-4C04-B452-DB450A317732}"/>
              </a:ext>
            </a:extLst>
          </p:cNvPr>
          <p:cNvSpPr>
            <a:spLocks noGrp="1"/>
          </p:cNvSpPr>
          <p:nvPr>
            <p:ph type="ctrTitle"/>
          </p:nvPr>
        </p:nvSpPr>
        <p:spPr/>
        <p:txBody>
          <a:bodyPr/>
          <a:lstStyle/>
          <a:p>
            <a:r>
              <a:rPr lang="zh-CN" altLang="en-US" dirty="0"/>
              <a:t>拓扑排序</a:t>
            </a:r>
          </a:p>
        </p:txBody>
      </p:sp>
      <p:sp>
        <p:nvSpPr>
          <p:cNvPr id="4" name="内容占位符 3">
            <a:extLst>
              <a:ext uri="{FF2B5EF4-FFF2-40B4-BE49-F238E27FC236}">
                <a16:creationId xmlns:a16="http://schemas.microsoft.com/office/drawing/2014/main" id="{19B3BAE2-0F96-4E40-BD7C-73AB893FCB14}"/>
              </a:ext>
            </a:extLst>
          </p:cNvPr>
          <p:cNvSpPr>
            <a:spLocks noGrp="1"/>
          </p:cNvSpPr>
          <p:nvPr>
            <p:ph sz="quarter" idx="10"/>
          </p:nvPr>
        </p:nvSpPr>
        <p:spPr/>
        <p:txBody>
          <a:bodyPr/>
          <a:lstStyle/>
          <a:p>
            <a:endParaRPr lang="zh-CN" altLang="en-US"/>
          </a:p>
        </p:txBody>
      </p:sp>
      <p:sp>
        <p:nvSpPr>
          <p:cNvPr id="33" name="椭圆 32">
            <a:extLst>
              <a:ext uri="{FF2B5EF4-FFF2-40B4-BE49-F238E27FC236}">
                <a16:creationId xmlns:a16="http://schemas.microsoft.com/office/drawing/2014/main" id="{0586A518-E8BD-47A1-9C3B-C007E10BCFF9}"/>
              </a:ext>
            </a:extLst>
          </p:cNvPr>
          <p:cNvSpPr/>
          <p:nvPr/>
        </p:nvSpPr>
        <p:spPr>
          <a:xfrm>
            <a:off x="8490909" y="4178300"/>
            <a:ext cx="241300" cy="2413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545465C4-D4CE-4052-927E-0963BFC76FB7}"/>
              </a:ext>
            </a:extLst>
          </p:cNvPr>
          <p:cNvSpPr/>
          <p:nvPr/>
        </p:nvSpPr>
        <p:spPr>
          <a:xfrm>
            <a:off x="9418009" y="4178300"/>
            <a:ext cx="241300" cy="2413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2A686FDA-AF6D-4465-BD92-A49D8A6B2298}"/>
              </a:ext>
            </a:extLst>
          </p:cNvPr>
          <p:cNvSpPr/>
          <p:nvPr/>
        </p:nvSpPr>
        <p:spPr>
          <a:xfrm>
            <a:off x="10453060" y="4597400"/>
            <a:ext cx="241300" cy="2413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400E38DD-F60B-441E-9165-1CF4F46326B7}"/>
              </a:ext>
            </a:extLst>
          </p:cNvPr>
          <p:cNvSpPr/>
          <p:nvPr/>
        </p:nvSpPr>
        <p:spPr>
          <a:xfrm>
            <a:off x="8138485" y="5330825"/>
            <a:ext cx="241300" cy="2413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2B5A4EB9-ABD6-4B52-86CC-C0F62B155F9B}"/>
              </a:ext>
            </a:extLst>
          </p:cNvPr>
          <p:cNvSpPr/>
          <p:nvPr/>
        </p:nvSpPr>
        <p:spPr>
          <a:xfrm>
            <a:off x="9032247" y="5330825"/>
            <a:ext cx="241300" cy="2413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3592154E-1DAA-4C36-B9F7-A150763BEB96}"/>
              </a:ext>
            </a:extLst>
          </p:cNvPr>
          <p:cNvSpPr/>
          <p:nvPr/>
        </p:nvSpPr>
        <p:spPr>
          <a:xfrm>
            <a:off x="10033960" y="5330825"/>
            <a:ext cx="241300" cy="241300"/>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86145A29-8B64-4E23-991B-AED96CED59B0}"/>
              </a:ext>
            </a:extLst>
          </p:cNvPr>
          <p:cNvSpPr/>
          <p:nvPr/>
        </p:nvSpPr>
        <p:spPr>
          <a:xfrm>
            <a:off x="10908673" y="5330825"/>
            <a:ext cx="241300" cy="241300"/>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C88DB321-6F86-4BE7-9CDA-B31DDD8DE9F1}"/>
              </a:ext>
            </a:extLst>
          </p:cNvPr>
          <p:cNvSpPr/>
          <p:nvPr/>
        </p:nvSpPr>
        <p:spPr>
          <a:xfrm>
            <a:off x="9297359" y="5864225"/>
            <a:ext cx="241300" cy="2413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B9C7BA86-A76C-45DC-B431-480185D86AFA}"/>
              </a:ext>
            </a:extLst>
          </p:cNvPr>
          <p:cNvSpPr/>
          <p:nvPr/>
        </p:nvSpPr>
        <p:spPr>
          <a:xfrm>
            <a:off x="9843459" y="5864225"/>
            <a:ext cx="241300" cy="2413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1346DF43-3812-4DDB-8AD7-0B0087603CAD}"/>
              </a:ext>
            </a:extLst>
          </p:cNvPr>
          <p:cNvSpPr/>
          <p:nvPr/>
        </p:nvSpPr>
        <p:spPr>
          <a:xfrm>
            <a:off x="8790947" y="6242050"/>
            <a:ext cx="241300" cy="241300"/>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D699FABB-A1C8-4497-BD08-9CE53D24EE67}"/>
              </a:ext>
            </a:extLst>
          </p:cNvPr>
          <p:cNvSpPr/>
          <p:nvPr/>
        </p:nvSpPr>
        <p:spPr>
          <a:xfrm>
            <a:off x="9538659" y="6248400"/>
            <a:ext cx="241300" cy="241300"/>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F6E8C3B2-C89E-408C-9A52-ED930E48C7DA}"/>
              </a:ext>
            </a:extLst>
          </p:cNvPr>
          <p:cNvSpPr/>
          <p:nvPr/>
        </p:nvSpPr>
        <p:spPr>
          <a:xfrm>
            <a:off x="10286371" y="6248400"/>
            <a:ext cx="241300" cy="241300"/>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箭头连接符 44">
            <a:extLst>
              <a:ext uri="{FF2B5EF4-FFF2-40B4-BE49-F238E27FC236}">
                <a16:creationId xmlns:a16="http://schemas.microsoft.com/office/drawing/2014/main" id="{305C90F6-A2C5-487F-A3FF-2E4453C19C35}"/>
              </a:ext>
            </a:extLst>
          </p:cNvPr>
          <p:cNvCxnSpPr>
            <a:cxnSpLocks/>
            <a:stCxn id="33" idx="3"/>
            <a:endCxn id="36" idx="7"/>
          </p:cNvCxnSpPr>
          <p:nvPr/>
        </p:nvCxnSpPr>
        <p:spPr>
          <a:xfrm flipH="1">
            <a:off x="8344447" y="4384262"/>
            <a:ext cx="181800" cy="98190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6" name="直接箭头连接符 45">
            <a:extLst>
              <a:ext uri="{FF2B5EF4-FFF2-40B4-BE49-F238E27FC236}">
                <a16:creationId xmlns:a16="http://schemas.microsoft.com/office/drawing/2014/main" id="{8929F227-8B8C-4851-8AD0-CD9E00361934}"/>
              </a:ext>
            </a:extLst>
          </p:cNvPr>
          <p:cNvCxnSpPr>
            <a:cxnSpLocks/>
            <a:stCxn id="33" idx="5"/>
            <a:endCxn id="37" idx="0"/>
          </p:cNvCxnSpPr>
          <p:nvPr/>
        </p:nvCxnSpPr>
        <p:spPr>
          <a:xfrm>
            <a:off x="8696871" y="4384262"/>
            <a:ext cx="456026" cy="94656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7" name="直接箭头连接符 46">
            <a:extLst>
              <a:ext uri="{FF2B5EF4-FFF2-40B4-BE49-F238E27FC236}">
                <a16:creationId xmlns:a16="http://schemas.microsoft.com/office/drawing/2014/main" id="{F4DD565C-60B7-4ADF-8DDE-D193E838B295}"/>
              </a:ext>
            </a:extLst>
          </p:cNvPr>
          <p:cNvCxnSpPr>
            <a:cxnSpLocks/>
            <a:stCxn id="34" idx="4"/>
            <a:endCxn id="37" idx="0"/>
          </p:cNvCxnSpPr>
          <p:nvPr/>
        </p:nvCxnSpPr>
        <p:spPr>
          <a:xfrm flipH="1">
            <a:off x="9152897" y="4419600"/>
            <a:ext cx="385762" cy="91122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8" name="直接箭头连接符 47">
            <a:extLst>
              <a:ext uri="{FF2B5EF4-FFF2-40B4-BE49-F238E27FC236}">
                <a16:creationId xmlns:a16="http://schemas.microsoft.com/office/drawing/2014/main" id="{8E9F9CDA-4619-47A6-A59F-420CC1CA6091}"/>
              </a:ext>
            </a:extLst>
          </p:cNvPr>
          <p:cNvCxnSpPr>
            <a:cxnSpLocks/>
            <a:stCxn id="34" idx="3"/>
            <a:endCxn id="36" idx="6"/>
          </p:cNvCxnSpPr>
          <p:nvPr/>
        </p:nvCxnSpPr>
        <p:spPr>
          <a:xfrm flipH="1">
            <a:off x="8379785" y="4384262"/>
            <a:ext cx="1073562" cy="106721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9" name="直接箭头连接符 48">
            <a:extLst>
              <a:ext uri="{FF2B5EF4-FFF2-40B4-BE49-F238E27FC236}">
                <a16:creationId xmlns:a16="http://schemas.microsoft.com/office/drawing/2014/main" id="{32EB2255-ECFC-446E-ABC4-523CEBC7471A}"/>
              </a:ext>
            </a:extLst>
          </p:cNvPr>
          <p:cNvCxnSpPr>
            <a:cxnSpLocks/>
            <a:stCxn id="35" idx="4"/>
            <a:endCxn id="38" idx="7"/>
          </p:cNvCxnSpPr>
          <p:nvPr/>
        </p:nvCxnSpPr>
        <p:spPr>
          <a:xfrm flipH="1">
            <a:off x="10239922" y="4838700"/>
            <a:ext cx="333788" cy="52746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0" name="直接箭头连接符 49">
            <a:extLst>
              <a:ext uri="{FF2B5EF4-FFF2-40B4-BE49-F238E27FC236}">
                <a16:creationId xmlns:a16="http://schemas.microsoft.com/office/drawing/2014/main" id="{369869D4-EFDE-40C1-AC1B-0430C6A042F6}"/>
              </a:ext>
            </a:extLst>
          </p:cNvPr>
          <p:cNvCxnSpPr>
            <a:cxnSpLocks/>
            <a:stCxn id="34" idx="5"/>
            <a:endCxn id="35" idx="2"/>
          </p:cNvCxnSpPr>
          <p:nvPr/>
        </p:nvCxnSpPr>
        <p:spPr>
          <a:xfrm>
            <a:off x="9623971" y="4384262"/>
            <a:ext cx="829089" cy="33378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1" name="直接箭头连接符 50">
            <a:extLst>
              <a:ext uri="{FF2B5EF4-FFF2-40B4-BE49-F238E27FC236}">
                <a16:creationId xmlns:a16="http://schemas.microsoft.com/office/drawing/2014/main" id="{7C9B0ADA-A714-4BD4-AF1E-993569F7BD14}"/>
              </a:ext>
            </a:extLst>
          </p:cNvPr>
          <p:cNvCxnSpPr>
            <a:cxnSpLocks/>
            <a:stCxn id="34" idx="5"/>
            <a:endCxn id="38" idx="1"/>
          </p:cNvCxnSpPr>
          <p:nvPr/>
        </p:nvCxnSpPr>
        <p:spPr>
          <a:xfrm>
            <a:off x="9623971" y="4384262"/>
            <a:ext cx="445327" cy="98190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2" name="直接箭头连接符 51">
            <a:extLst>
              <a:ext uri="{FF2B5EF4-FFF2-40B4-BE49-F238E27FC236}">
                <a16:creationId xmlns:a16="http://schemas.microsoft.com/office/drawing/2014/main" id="{B22ABC17-C7F0-4431-A61C-1FC62D670F49}"/>
              </a:ext>
            </a:extLst>
          </p:cNvPr>
          <p:cNvCxnSpPr>
            <a:cxnSpLocks/>
            <a:stCxn id="35" idx="5"/>
            <a:endCxn id="44" idx="7"/>
          </p:cNvCxnSpPr>
          <p:nvPr/>
        </p:nvCxnSpPr>
        <p:spPr>
          <a:xfrm flipH="1">
            <a:off x="10492333" y="4803362"/>
            <a:ext cx="166689" cy="148037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3" name="直接箭头连接符 52">
            <a:extLst>
              <a:ext uri="{FF2B5EF4-FFF2-40B4-BE49-F238E27FC236}">
                <a16:creationId xmlns:a16="http://schemas.microsoft.com/office/drawing/2014/main" id="{553078EE-EF71-4507-AC65-0BE466F45596}"/>
              </a:ext>
            </a:extLst>
          </p:cNvPr>
          <p:cNvCxnSpPr>
            <a:cxnSpLocks/>
            <a:stCxn id="37" idx="4"/>
            <a:endCxn id="40" idx="1"/>
          </p:cNvCxnSpPr>
          <p:nvPr/>
        </p:nvCxnSpPr>
        <p:spPr>
          <a:xfrm>
            <a:off x="9152897" y="5572125"/>
            <a:ext cx="179800" cy="32743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4" name="直接箭头连接符 53">
            <a:extLst>
              <a:ext uri="{FF2B5EF4-FFF2-40B4-BE49-F238E27FC236}">
                <a16:creationId xmlns:a16="http://schemas.microsoft.com/office/drawing/2014/main" id="{BB78366E-8AE2-455D-A8DD-18F1762F2934}"/>
              </a:ext>
            </a:extLst>
          </p:cNvPr>
          <p:cNvCxnSpPr>
            <a:cxnSpLocks/>
            <a:stCxn id="38" idx="3"/>
            <a:endCxn id="41" idx="0"/>
          </p:cNvCxnSpPr>
          <p:nvPr/>
        </p:nvCxnSpPr>
        <p:spPr>
          <a:xfrm flipH="1">
            <a:off x="9964109" y="5536787"/>
            <a:ext cx="105189" cy="32743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5" name="直接箭头连接符 54">
            <a:extLst>
              <a:ext uri="{FF2B5EF4-FFF2-40B4-BE49-F238E27FC236}">
                <a16:creationId xmlns:a16="http://schemas.microsoft.com/office/drawing/2014/main" id="{D402ED2D-3008-4B1D-ABDE-3FBBC30DEE68}"/>
              </a:ext>
            </a:extLst>
          </p:cNvPr>
          <p:cNvCxnSpPr>
            <a:cxnSpLocks/>
            <a:stCxn id="36" idx="5"/>
            <a:endCxn id="40" idx="2"/>
          </p:cNvCxnSpPr>
          <p:nvPr/>
        </p:nvCxnSpPr>
        <p:spPr>
          <a:xfrm>
            <a:off x="8344447" y="5536787"/>
            <a:ext cx="952912" cy="44808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6" name="直接箭头连接符 55">
            <a:extLst>
              <a:ext uri="{FF2B5EF4-FFF2-40B4-BE49-F238E27FC236}">
                <a16:creationId xmlns:a16="http://schemas.microsoft.com/office/drawing/2014/main" id="{1F76AF66-7049-415E-9DB3-BAA86B9F4B88}"/>
              </a:ext>
            </a:extLst>
          </p:cNvPr>
          <p:cNvCxnSpPr>
            <a:cxnSpLocks/>
            <a:stCxn id="38" idx="2"/>
            <a:endCxn id="40" idx="6"/>
          </p:cNvCxnSpPr>
          <p:nvPr/>
        </p:nvCxnSpPr>
        <p:spPr>
          <a:xfrm flipH="1">
            <a:off x="9538659" y="5451475"/>
            <a:ext cx="495301" cy="53340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7" name="直接箭头连接符 56">
            <a:extLst>
              <a:ext uri="{FF2B5EF4-FFF2-40B4-BE49-F238E27FC236}">
                <a16:creationId xmlns:a16="http://schemas.microsoft.com/office/drawing/2014/main" id="{67B1AC33-02CE-456F-ABD5-988C3636337C}"/>
              </a:ext>
            </a:extLst>
          </p:cNvPr>
          <p:cNvCxnSpPr>
            <a:cxnSpLocks/>
            <a:stCxn id="40" idx="3"/>
            <a:endCxn id="42" idx="7"/>
          </p:cNvCxnSpPr>
          <p:nvPr/>
        </p:nvCxnSpPr>
        <p:spPr>
          <a:xfrm flipH="1">
            <a:off x="8996909" y="6070187"/>
            <a:ext cx="335788" cy="20720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8" name="直接箭头连接符 57">
            <a:extLst>
              <a:ext uri="{FF2B5EF4-FFF2-40B4-BE49-F238E27FC236}">
                <a16:creationId xmlns:a16="http://schemas.microsoft.com/office/drawing/2014/main" id="{22076182-DD5D-4686-AAE7-CC510158EA5C}"/>
              </a:ext>
            </a:extLst>
          </p:cNvPr>
          <p:cNvCxnSpPr>
            <a:cxnSpLocks/>
            <a:stCxn id="40" idx="5"/>
            <a:endCxn id="43" idx="1"/>
          </p:cNvCxnSpPr>
          <p:nvPr/>
        </p:nvCxnSpPr>
        <p:spPr>
          <a:xfrm>
            <a:off x="9503321" y="6070187"/>
            <a:ext cx="70676" cy="21355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9" name="直接箭头连接符 58">
            <a:extLst>
              <a:ext uri="{FF2B5EF4-FFF2-40B4-BE49-F238E27FC236}">
                <a16:creationId xmlns:a16="http://schemas.microsoft.com/office/drawing/2014/main" id="{999D1B40-655B-492C-9F7A-AA701E212FCE}"/>
              </a:ext>
            </a:extLst>
          </p:cNvPr>
          <p:cNvCxnSpPr>
            <a:cxnSpLocks/>
            <a:stCxn id="41" idx="3"/>
            <a:endCxn id="43" idx="6"/>
          </p:cNvCxnSpPr>
          <p:nvPr/>
        </p:nvCxnSpPr>
        <p:spPr>
          <a:xfrm flipH="1">
            <a:off x="9779959" y="6070187"/>
            <a:ext cx="98838" cy="29886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0" name="直接箭头连接符 59">
            <a:extLst>
              <a:ext uri="{FF2B5EF4-FFF2-40B4-BE49-F238E27FC236}">
                <a16:creationId xmlns:a16="http://schemas.microsoft.com/office/drawing/2014/main" id="{2E7ECDA6-10D5-4CB4-8771-D0B0976219CE}"/>
              </a:ext>
            </a:extLst>
          </p:cNvPr>
          <p:cNvCxnSpPr>
            <a:cxnSpLocks/>
            <a:stCxn id="41" idx="5"/>
            <a:endCxn id="44" idx="2"/>
          </p:cNvCxnSpPr>
          <p:nvPr/>
        </p:nvCxnSpPr>
        <p:spPr>
          <a:xfrm>
            <a:off x="10049421" y="6070187"/>
            <a:ext cx="236950" cy="29886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1" name="直接箭头连接符 60">
            <a:extLst>
              <a:ext uri="{FF2B5EF4-FFF2-40B4-BE49-F238E27FC236}">
                <a16:creationId xmlns:a16="http://schemas.microsoft.com/office/drawing/2014/main" id="{7E83A6A7-A035-4CEF-987A-C7AE4C2950E0}"/>
              </a:ext>
            </a:extLst>
          </p:cNvPr>
          <p:cNvCxnSpPr>
            <a:cxnSpLocks/>
            <a:stCxn id="35" idx="6"/>
            <a:endCxn id="39" idx="0"/>
          </p:cNvCxnSpPr>
          <p:nvPr/>
        </p:nvCxnSpPr>
        <p:spPr>
          <a:xfrm>
            <a:off x="10694360" y="4718050"/>
            <a:ext cx="334963" cy="61277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2" name="直接箭头连接符 61">
            <a:extLst>
              <a:ext uri="{FF2B5EF4-FFF2-40B4-BE49-F238E27FC236}">
                <a16:creationId xmlns:a16="http://schemas.microsoft.com/office/drawing/2014/main" id="{043CC376-5ED2-4EA0-81D5-590848116C02}"/>
              </a:ext>
            </a:extLst>
          </p:cNvPr>
          <p:cNvCxnSpPr>
            <a:cxnSpLocks/>
            <a:stCxn id="39" idx="3"/>
            <a:endCxn id="41" idx="6"/>
          </p:cNvCxnSpPr>
          <p:nvPr/>
        </p:nvCxnSpPr>
        <p:spPr>
          <a:xfrm flipH="1">
            <a:off x="10084759" y="5536787"/>
            <a:ext cx="859252" cy="44808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3" name="直接箭头连接符 62">
            <a:extLst>
              <a:ext uri="{FF2B5EF4-FFF2-40B4-BE49-F238E27FC236}">
                <a16:creationId xmlns:a16="http://schemas.microsoft.com/office/drawing/2014/main" id="{6F5835B6-D56F-4EBA-AC32-C995B0DEBB5D}"/>
              </a:ext>
            </a:extLst>
          </p:cNvPr>
          <p:cNvCxnSpPr>
            <a:cxnSpLocks/>
            <a:stCxn id="36" idx="4"/>
            <a:endCxn id="42" idx="2"/>
          </p:cNvCxnSpPr>
          <p:nvPr/>
        </p:nvCxnSpPr>
        <p:spPr>
          <a:xfrm>
            <a:off x="8259135" y="5572125"/>
            <a:ext cx="531812" cy="79057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026071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A7D5B28-4BFA-4F1A-ABBD-B2861F053309}"/>
              </a:ext>
            </a:extLst>
          </p:cNvPr>
          <p:cNvSpPr>
            <a:spLocks noGrp="1"/>
          </p:cNvSpPr>
          <p:nvPr>
            <p:ph idx="1"/>
          </p:nvPr>
        </p:nvSpPr>
        <p:spPr/>
        <p:txBody>
          <a:bodyPr/>
          <a:lstStyle/>
          <a:p>
            <a:r>
              <a:rPr lang="zh-CN" altLang="en-US" dirty="0"/>
              <a:t>拓扑排序在有向图</a:t>
            </a:r>
            <a:r>
              <a:rPr lang="en-US" altLang="zh-CN" dirty="0"/>
              <a:t>DP</a:t>
            </a:r>
            <a:r>
              <a:rPr lang="zh-CN" altLang="en-US" dirty="0"/>
              <a:t>中十分重要</a:t>
            </a:r>
            <a:endParaRPr lang="en-US" altLang="zh-CN" dirty="0"/>
          </a:p>
          <a:p>
            <a:r>
              <a:rPr lang="zh-CN" altLang="en-US" dirty="0"/>
              <a:t>想要得到点</a:t>
            </a:r>
            <a:r>
              <a:rPr lang="en-US" altLang="zh-CN" dirty="0"/>
              <a:t>u</a:t>
            </a:r>
            <a:r>
              <a:rPr lang="zh-CN" altLang="en-US" dirty="0"/>
              <a:t>的</a:t>
            </a:r>
            <a:r>
              <a:rPr lang="en-US" altLang="zh-CN" dirty="0"/>
              <a:t>DP</a:t>
            </a:r>
            <a:r>
              <a:rPr lang="zh-CN" altLang="en-US" dirty="0"/>
              <a:t>值，能到达</a:t>
            </a:r>
            <a:r>
              <a:rPr lang="en-US" altLang="zh-CN" dirty="0"/>
              <a:t>u</a:t>
            </a:r>
            <a:r>
              <a:rPr lang="zh-CN" altLang="en-US" dirty="0"/>
              <a:t>的点的</a:t>
            </a:r>
            <a:r>
              <a:rPr lang="en-US" altLang="zh-CN" dirty="0"/>
              <a:t>DP</a:t>
            </a:r>
            <a:r>
              <a:rPr lang="zh-CN" altLang="en-US" dirty="0"/>
              <a:t>值必须已经确定</a:t>
            </a:r>
            <a:endParaRPr lang="en-US" altLang="zh-CN" dirty="0"/>
          </a:p>
          <a:p>
            <a:r>
              <a:rPr lang="zh-CN" altLang="en-US" dirty="0"/>
              <a:t>拓扑排序要做的是，按此顺序操作到</a:t>
            </a:r>
            <a:r>
              <a:rPr lang="en-US" altLang="zh-CN" dirty="0"/>
              <a:t>u</a:t>
            </a:r>
            <a:r>
              <a:rPr lang="zh-CN" altLang="en-US" dirty="0"/>
              <a:t>时，能到达</a:t>
            </a:r>
            <a:r>
              <a:rPr lang="en-US" altLang="zh-CN" dirty="0"/>
              <a:t>u</a:t>
            </a:r>
            <a:r>
              <a:rPr lang="zh-CN" altLang="en-US" dirty="0"/>
              <a:t>的点都已经「完成」</a:t>
            </a:r>
            <a:endParaRPr lang="en-US" altLang="zh-CN" dirty="0"/>
          </a:p>
          <a:p>
            <a:r>
              <a:rPr lang="zh-CN" altLang="en-US" dirty="0"/>
              <a:t>有向图上</a:t>
            </a:r>
            <a:r>
              <a:rPr lang="en-US" altLang="zh-CN" dirty="0"/>
              <a:t>DP</a:t>
            </a:r>
            <a:r>
              <a:rPr lang="zh-CN" altLang="en-US" dirty="0"/>
              <a:t>就要按照拓扑排序进行</a:t>
            </a:r>
          </a:p>
        </p:txBody>
      </p:sp>
      <p:sp>
        <p:nvSpPr>
          <p:cNvPr id="3" name="标题 2">
            <a:extLst>
              <a:ext uri="{FF2B5EF4-FFF2-40B4-BE49-F238E27FC236}">
                <a16:creationId xmlns:a16="http://schemas.microsoft.com/office/drawing/2014/main" id="{7E24EAE3-C372-4655-B333-2A8F5354437A}"/>
              </a:ext>
            </a:extLst>
          </p:cNvPr>
          <p:cNvSpPr>
            <a:spLocks noGrp="1"/>
          </p:cNvSpPr>
          <p:nvPr>
            <p:ph type="ctrTitle"/>
          </p:nvPr>
        </p:nvSpPr>
        <p:spPr/>
        <p:txBody>
          <a:bodyPr/>
          <a:lstStyle/>
          <a:p>
            <a:r>
              <a:rPr lang="zh-CN" altLang="en-US" dirty="0"/>
              <a:t>拓扑排序</a:t>
            </a:r>
          </a:p>
        </p:txBody>
      </p:sp>
      <p:sp>
        <p:nvSpPr>
          <p:cNvPr id="4" name="内容占位符 3">
            <a:extLst>
              <a:ext uri="{FF2B5EF4-FFF2-40B4-BE49-F238E27FC236}">
                <a16:creationId xmlns:a16="http://schemas.microsoft.com/office/drawing/2014/main" id="{29308B8E-51B2-4A5D-911F-729BBA0136F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15113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4F6516A-B08D-42D4-B3B3-B7C3DFCC2499}"/>
                  </a:ext>
                </a:extLst>
              </p:cNvPr>
              <p:cNvSpPr>
                <a:spLocks noGrp="1"/>
              </p:cNvSpPr>
              <p:nvPr>
                <p:ph idx="1"/>
              </p:nvPr>
            </p:nvSpPr>
            <p:spPr>
              <a:xfrm>
                <a:off x="838200" y="1382233"/>
                <a:ext cx="5881577" cy="4938546"/>
              </a:xfrm>
            </p:spPr>
            <p:txBody>
              <a:bodyPr>
                <a:normAutofit fontScale="85000" lnSpcReduction="10000"/>
              </a:bodyPr>
              <a:lstStyle/>
              <a:p>
                <a:r>
                  <a:rPr lang="zh-CN" altLang="en-US" dirty="0"/>
                  <a:t>拓扑排序的过程类似</a:t>
                </a:r>
                <a:r>
                  <a:rPr lang="zh-CN" altLang="en-US" dirty="0">
                    <a:solidFill>
                      <a:srgbClr val="FFCC00"/>
                    </a:solidFill>
                  </a:rPr>
                  <a:t>宽度优先搜索</a:t>
                </a:r>
                <a:endParaRPr lang="en-US" altLang="zh-CN" dirty="0">
                  <a:solidFill>
                    <a:srgbClr val="FFCC00"/>
                  </a:solidFill>
                </a:endParaRPr>
              </a:p>
              <a:p>
                <a:r>
                  <a:rPr lang="zh-CN" altLang="en-US" dirty="0"/>
                  <a:t>寻找</a:t>
                </a:r>
                <a:r>
                  <a:rPr lang="zh-CN" altLang="en-US" dirty="0">
                    <a:solidFill>
                      <a:srgbClr val="FFCC00"/>
                    </a:solidFill>
                  </a:rPr>
                  <a:t>入度为</a:t>
                </a:r>
                <a:r>
                  <a:rPr lang="en-US" altLang="zh-CN" dirty="0">
                    <a:solidFill>
                      <a:srgbClr val="FFCC00"/>
                    </a:solidFill>
                  </a:rPr>
                  <a:t>0</a:t>
                </a:r>
                <a:r>
                  <a:rPr lang="zh-CN" altLang="en-US" dirty="0"/>
                  <a:t>的点，将其塞入队列</a:t>
                </a:r>
                <a:endParaRPr lang="en-US" altLang="zh-CN" dirty="0"/>
              </a:p>
              <a:p>
                <a:r>
                  <a:rPr lang="zh-CN" altLang="en-US" dirty="0"/>
                  <a:t>从队列中取出一个元素，扫描每条出边，为将每个终点入度减</a:t>
                </a:r>
                <a:r>
                  <a:rPr lang="en-US" altLang="zh-CN" dirty="0"/>
                  <a:t>1</a:t>
                </a:r>
                <a:r>
                  <a:rPr lang="zh-CN" altLang="en-US" dirty="0"/>
                  <a:t>，如果</a:t>
                </a:r>
                <a:r>
                  <a:rPr lang="zh-CN" altLang="en-US" dirty="0">
                    <a:solidFill>
                      <a:srgbClr val="FFCC00"/>
                    </a:solidFill>
                  </a:rPr>
                  <a:t>此边终点入度变为</a:t>
                </a:r>
                <a:r>
                  <a:rPr lang="en-US" altLang="zh-CN" dirty="0">
                    <a:solidFill>
                      <a:srgbClr val="FFCC00"/>
                    </a:solidFill>
                  </a:rPr>
                  <a:t>0</a:t>
                </a:r>
                <a:r>
                  <a:rPr lang="zh-CN" altLang="en-US" dirty="0"/>
                  <a:t>，则将其塞入队列</a:t>
                </a:r>
                <a:endParaRPr lang="en-US" altLang="zh-CN" dirty="0"/>
              </a:p>
              <a:p>
                <a:r>
                  <a:rPr lang="zh-CN" altLang="en-US" dirty="0"/>
                  <a:t>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E4F6516A-B08D-42D4-B3B3-B7C3DFCC2499}"/>
                  </a:ext>
                </a:extLst>
              </p:cNvPr>
              <p:cNvSpPr>
                <a:spLocks noGrp="1" noRot="1" noChangeAspect="1" noMove="1" noResize="1" noEditPoints="1" noAdjustHandles="1" noChangeArrowheads="1" noChangeShapeType="1" noTextEdit="1"/>
              </p:cNvSpPr>
              <p:nvPr>
                <p:ph idx="1"/>
              </p:nvPr>
            </p:nvSpPr>
            <p:spPr>
              <a:xfrm>
                <a:off x="838200" y="1382233"/>
                <a:ext cx="5881577" cy="4938546"/>
              </a:xfrm>
              <a:blipFill>
                <a:blip r:embed="rId2"/>
                <a:stretch>
                  <a:fillRect l="-1660" r="-830"/>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665A1AD-7A52-460C-8609-7386B95AD6D9}"/>
              </a:ext>
            </a:extLst>
          </p:cNvPr>
          <p:cNvSpPr>
            <a:spLocks noGrp="1"/>
          </p:cNvSpPr>
          <p:nvPr>
            <p:ph type="ctrTitle"/>
          </p:nvPr>
        </p:nvSpPr>
        <p:spPr/>
        <p:txBody>
          <a:bodyPr/>
          <a:lstStyle/>
          <a:p>
            <a:r>
              <a:rPr lang="zh-CN" altLang="en-US" dirty="0"/>
              <a:t>拓扑排序的实现</a:t>
            </a:r>
          </a:p>
        </p:txBody>
      </p:sp>
      <p:sp>
        <p:nvSpPr>
          <p:cNvPr id="4" name="内容占位符 3">
            <a:extLst>
              <a:ext uri="{FF2B5EF4-FFF2-40B4-BE49-F238E27FC236}">
                <a16:creationId xmlns:a16="http://schemas.microsoft.com/office/drawing/2014/main" id="{94863757-B307-4F29-9EFA-A19A3A66313E}"/>
              </a:ext>
            </a:extLst>
          </p:cNvPr>
          <p:cNvSpPr>
            <a:spLocks noGrp="1"/>
          </p:cNvSpPr>
          <p:nvPr>
            <p:ph sz="quarter" idx="10"/>
          </p:nvPr>
        </p:nvSpPr>
        <p:spPr/>
        <p:txBody>
          <a:bodyPr/>
          <a:lstStyle/>
          <a:p>
            <a:endParaRPr lang="zh-CN" altLang="en-US"/>
          </a:p>
        </p:txBody>
      </p:sp>
      <p:pic>
        <p:nvPicPr>
          <p:cNvPr id="36" name="图片 35">
            <a:extLst>
              <a:ext uri="{FF2B5EF4-FFF2-40B4-BE49-F238E27FC236}">
                <a16:creationId xmlns:a16="http://schemas.microsoft.com/office/drawing/2014/main" id="{D6E28F60-C87B-4272-A10E-3F4458FEA4E8}"/>
              </a:ext>
            </a:extLst>
          </p:cNvPr>
          <p:cNvPicPr>
            <a:picLocks noChangeAspect="1"/>
          </p:cNvPicPr>
          <p:nvPr/>
        </p:nvPicPr>
        <p:blipFill>
          <a:blip r:embed="rId3"/>
          <a:stretch>
            <a:fillRect/>
          </a:stretch>
        </p:blipFill>
        <p:spPr>
          <a:xfrm>
            <a:off x="6719777" y="1980077"/>
            <a:ext cx="5361905" cy="3742857"/>
          </a:xfrm>
          <a:prstGeom prst="rect">
            <a:avLst/>
          </a:prstGeom>
        </p:spPr>
      </p:pic>
    </p:spTree>
    <p:extLst>
      <p:ext uri="{BB962C8B-B14F-4D97-AF65-F5344CB8AC3E}">
        <p14:creationId xmlns:p14="http://schemas.microsoft.com/office/powerpoint/2010/main" val="1314375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48463F6-8D6B-42D3-AA71-EF0B16CCB234}"/>
                  </a:ext>
                </a:extLst>
              </p:cNvPr>
              <p:cNvSpPr>
                <a:spLocks noGrp="1"/>
              </p:cNvSpPr>
              <p:nvPr>
                <p:ph idx="1"/>
              </p:nvPr>
            </p:nvSpPr>
            <p:spPr>
              <a:xfrm>
                <a:off x="838200" y="1382233"/>
                <a:ext cx="5452431" cy="4938546"/>
              </a:xfrm>
            </p:spPr>
            <p:txBody>
              <a:bodyPr/>
              <a:lstStyle/>
              <a:p>
                <a:r>
                  <a:rPr lang="zh-CN" altLang="en-US" dirty="0"/>
                  <a:t>设</a:t>
                </a:r>
                <a:r>
                  <a:rPr lang="en-US" altLang="zh-CN" dirty="0"/>
                  <a:t>f[u]</a:t>
                </a:r>
                <a:r>
                  <a:rPr lang="zh-CN" altLang="en-US" dirty="0"/>
                  <a:t>表示以</a:t>
                </a:r>
                <a:r>
                  <a:rPr lang="en-US" altLang="zh-CN" dirty="0"/>
                  <a:t>u</a:t>
                </a:r>
                <a:r>
                  <a:rPr lang="zh-CN" altLang="en-US" dirty="0"/>
                  <a:t>为终点的链的最大节点数</a:t>
                </a:r>
                <a:endParaRPr lang="en-US" altLang="zh-CN" dirty="0"/>
              </a:p>
              <a:p>
                <a:r>
                  <a:rPr lang="zh-CN" altLang="en-US" dirty="0"/>
                  <a:t>初值：入度为</a:t>
                </a:r>
                <a:r>
                  <a:rPr lang="en-US" altLang="zh-CN" dirty="0"/>
                  <a:t>0</a:t>
                </a:r>
                <a:r>
                  <a:rPr lang="zh-CN" altLang="en-US" dirty="0"/>
                  <a:t>的节点</a:t>
                </a:r>
                <a:r>
                  <a:rPr lang="en-US" altLang="zh-CN" dirty="0"/>
                  <a:t>f[u]=0</a:t>
                </a:r>
              </a:p>
              <a:p>
                <a:r>
                  <a:rPr lang="zh-CN" altLang="en-US" b="0" dirty="0"/>
                  <a:t>递推</a:t>
                </a:r>
                <a14:m>
                  <m:oMath xmlns:m="http://schemas.openxmlformats.org/officeDocument/2006/math">
                    <m:r>
                      <a:rPr lang="zh-CN" altLang="en-US" i="1">
                        <a:latin typeface="Cambria Math" panose="02040503050406030204" pitchFamily="18" charset="0"/>
                      </a:rPr>
                      <m:t>：</m:t>
                    </m:r>
                    <m:r>
                      <a:rPr lang="en-US" altLang="zh-CN" b="0" i="1" smtClean="0">
                        <a:latin typeface="Cambria Math" panose="02040503050406030204" pitchFamily="18" charset="0"/>
                      </a:rPr>
                      <m:t>𝑓</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e>
                    </m:d>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limLow>
                          <m:limLowPr>
                            <m:ctrlPr>
                              <a:rPr lang="en-US" altLang="zh-CN" b="0" i="1" smtClean="0">
                                <a:latin typeface="Cambria Math" panose="02040503050406030204" pitchFamily="18" charset="0"/>
                              </a:rPr>
                            </m:ctrlPr>
                          </m:limLowPr>
                          <m:e>
                            <m:r>
                              <m:rPr>
                                <m:sty m:val="p"/>
                              </m:rPr>
                              <a:rPr lang="en-US" altLang="zh-CN" b="0" i="0" smtClean="0">
                                <a:latin typeface="Cambria Math" panose="02040503050406030204" pitchFamily="18" charset="0"/>
                              </a:rPr>
                              <m:t>max</m:t>
                            </m:r>
                          </m:e>
                          <m:lim>
                            <m: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lim>
                        </m:limLow>
                      </m:fName>
                      <m:e>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r>
                          <a:rPr lang="en-US" altLang="zh-CN" b="0" i="1" smtClean="0">
                            <a:latin typeface="Cambria Math" panose="02040503050406030204" pitchFamily="18" charset="0"/>
                          </a:rPr>
                          <m:t>]</m:t>
                        </m:r>
                      </m:e>
                    </m:func>
                    <m:r>
                      <a:rPr lang="en-US" altLang="zh-CN" b="0" i="1" smtClean="0">
                        <a:latin typeface="Cambria Math" panose="02040503050406030204" pitchFamily="18" charset="0"/>
                      </a:rPr>
                      <m:t>+1</m:t>
                    </m:r>
                  </m:oMath>
                </a14:m>
                <a:endParaRPr lang="en-US" altLang="zh-CN" dirty="0"/>
              </a:p>
              <a:p>
                <a:r>
                  <a:rPr lang="zh-CN" altLang="en-US" dirty="0"/>
                  <a:t>按照拓扑顺序进行</a:t>
                </a:r>
              </a:p>
            </p:txBody>
          </p:sp>
        </mc:Choice>
        <mc:Fallback xmlns="">
          <p:sp>
            <p:nvSpPr>
              <p:cNvPr id="2" name="内容占位符 1">
                <a:extLst>
                  <a:ext uri="{FF2B5EF4-FFF2-40B4-BE49-F238E27FC236}">
                    <a16:creationId xmlns:a16="http://schemas.microsoft.com/office/drawing/2014/main" id="{B48463F6-8D6B-42D3-AA71-EF0B16CCB234}"/>
                  </a:ext>
                </a:extLst>
              </p:cNvPr>
              <p:cNvSpPr>
                <a:spLocks noGrp="1" noRot="1" noChangeAspect="1" noMove="1" noResize="1" noEditPoints="1" noAdjustHandles="1" noChangeArrowheads="1" noChangeShapeType="1" noTextEdit="1"/>
              </p:cNvSpPr>
              <p:nvPr>
                <p:ph idx="1"/>
              </p:nvPr>
            </p:nvSpPr>
            <p:spPr>
              <a:xfrm>
                <a:off x="838200" y="1382233"/>
                <a:ext cx="5452431" cy="4938546"/>
              </a:xfrm>
              <a:blipFill>
                <a:blip r:embed="rId2"/>
                <a:stretch>
                  <a:fillRect l="-2349"/>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7CD23AB-ED7F-453A-8D3D-4FA9353B8A22}"/>
              </a:ext>
            </a:extLst>
          </p:cNvPr>
          <p:cNvSpPr>
            <a:spLocks noGrp="1"/>
          </p:cNvSpPr>
          <p:nvPr>
            <p:ph type="ctrTitle"/>
          </p:nvPr>
        </p:nvSpPr>
        <p:spPr/>
        <p:txBody>
          <a:bodyPr/>
          <a:lstStyle/>
          <a:p>
            <a:r>
              <a:rPr lang="en-US" altLang="zh-CN" dirty="0"/>
              <a:t>DP</a:t>
            </a:r>
            <a:r>
              <a:rPr lang="zh-CN" altLang="en-US" dirty="0"/>
              <a:t>求有向图最长链</a:t>
            </a:r>
          </a:p>
        </p:txBody>
      </p:sp>
      <p:sp>
        <p:nvSpPr>
          <p:cNvPr id="4" name="内容占位符 3">
            <a:extLst>
              <a:ext uri="{FF2B5EF4-FFF2-40B4-BE49-F238E27FC236}">
                <a16:creationId xmlns:a16="http://schemas.microsoft.com/office/drawing/2014/main" id="{476CF6CE-A0F7-4598-AAA7-A49F56FE125C}"/>
              </a:ext>
            </a:extLst>
          </p:cNvPr>
          <p:cNvSpPr>
            <a:spLocks noGrp="1"/>
          </p:cNvSpPr>
          <p:nvPr>
            <p:ph sz="quarter" idx="10"/>
          </p:nvPr>
        </p:nvSpPr>
        <p:spPr/>
        <p:txBody>
          <a:bodyPr/>
          <a:lstStyle/>
          <a:p>
            <a:endParaRPr lang="zh-CN" altLang="en-US"/>
          </a:p>
        </p:txBody>
      </p:sp>
      <p:pic>
        <p:nvPicPr>
          <p:cNvPr id="6" name="图片 5">
            <a:extLst>
              <a:ext uri="{FF2B5EF4-FFF2-40B4-BE49-F238E27FC236}">
                <a16:creationId xmlns:a16="http://schemas.microsoft.com/office/drawing/2014/main" id="{A800FD10-7316-4D10-9BAE-DAAB43428E2F}"/>
              </a:ext>
            </a:extLst>
          </p:cNvPr>
          <p:cNvPicPr>
            <a:picLocks noChangeAspect="1"/>
          </p:cNvPicPr>
          <p:nvPr/>
        </p:nvPicPr>
        <p:blipFill>
          <a:blip r:embed="rId3"/>
          <a:stretch>
            <a:fillRect/>
          </a:stretch>
        </p:blipFill>
        <p:spPr>
          <a:xfrm>
            <a:off x="6234232" y="1441982"/>
            <a:ext cx="5628571" cy="4819048"/>
          </a:xfrm>
          <a:prstGeom prst="rect">
            <a:avLst/>
          </a:prstGeom>
        </p:spPr>
      </p:pic>
    </p:spTree>
    <p:extLst>
      <p:ext uri="{BB962C8B-B14F-4D97-AF65-F5344CB8AC3E}">
        <p14:creationId xmlns:p14="http://schemas.microsoft.com/office/powerpoint/2010/main" val="3812265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31689CC-863C-4893-B54A-D7B953FF0A97}"/>
                  </a:ext>
                </a:extLst>
              </p:cNvPr>
              <p:cNvSpPr>
                <a:spLocks noGrp="1"/>
              </p:cNvSpPr>
              <p:nvPr>
                <p:ph idx="1"/>
              </p:nvPr>
            </p:nvSpPr>
            <p:spPr/>
            <p:txBody>
              <a:bodyPr/>
              <a:lstStyle/>
              <a:p>
                <a:r>
                  <a:rPr lang="zh-CN" altLang="en-US" dirty="0"/>
                  <a:t>设</a:t>
                </a:r>
                <a:r>
                  <a:rPr lang="en-US" altLang="zh-CN" dirty="0"/>
                  <a:t>f[u]</a:t>
                </a:r>
                <a:r>
                  <a:rPr lang="zh-CN" altLang="en-US" dirty="0"/>
                  <a:t>为以</a:t>
                </a:r>
                <a:r>
                  <a:rPr lang="en-US" altLang="zh-CN" dirty="0"/>
                  <a:t>u</a:t>
                </a:r>
                <a:r>
                  <a:rPr lang="zh-CN" altLang="en-US" dirty="0"/>
                  <a:t>为终点的路径的数量</a:t>
                </a:r>
                <a:endParaRPr lang="en-US" altLang="zh-CN" dirty="0"/>
              </a:p>
              <a:p>
                <a:r>
                  <a:rPr lang="zh-CN" altLang="en-US" dirty="0"/>
                  <a:t>初值：入度为</a:t>
                </a:r>
                <a:r>
                  <a:rPr lang="en-US" altLang="zh-CN" dirty="0"/>
                  <a:t>0</a:t>
                </a:r>
                <a:r>
                  <a:rPr lang="zh-CN" altLang="en-US" dirty="0"/>
                  <a:t>的点</a:t>
                </a:r>
                <a:r>
                  <a:rPr lang="en-US" altLang="zh-CN" dirty="0"/>
                  <a:t>f[u]=1</a:t>
                </a:r>
              </a:p>
              <a:p>
                <a:r>
                  <a:rPr lang="zh-CN" altLang="en-US" dirty="0"/>
                  <a:t>递推：</a:t>
                </a:r>
                <a:r>
                  <a:rPr lang="en-US" altLang="zh-CN" dirty="0"/>
                  <a:t> </a:t>
                </a:r>
                <a14:m>
                  <m:oMath xmlns:m="http://schemas.openxmlformats.org/officeDocument/2006/math">
                    <m:r>
                      <a:rPr lang="en-US" altLang="zh-CN" i="1">
                        <a:latin typeface="Cambria Math" panose="02040503050406030204" pitchFamily="18" charset="0"/>
                      </a:rPr>
                      <m:t>𝑓</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𝑢</m:t>
                        </m:r>
                      </m:e>
                    </m:d>
                    <m:r>
                      <a:rPr lang="en-US" altLang="zh-CN" i="1">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sub>
                      <m:sup/>
                      <m:e>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r>
                          <a:rPr lang="en-US" altLang="zh-CN" b="0" i="1" smtClean="0">
                            <a:latin typeface="Cambria Math" panose="02040503050406030204" pitchFamily="18" charset="0"/>
                          </a:rPr>
                          <m:t>]</m:t>
                        </m:r>
                      </m:e>
                    </m:nary>
                  </m:oMath>
                </a14:m>
                <a:endParaRPr lang="en-US" altLang="zh-CN" dirty="0"/>
              </a:p>
              <a:p>
                <a:r>
                  <a:rPr lang="zh-CN" altLang="en-US" dirty="0"/>
                  <a:t>按照拓扑顺序进行</a:t>
                </a:r>
              </a:p>
            </p:txBody>
          </p:sp>
        </mc:Choice>
        <mc:Fallback xmlns="">
          <p:sp>
            <p:nvSpPr>
              <p:cNvPr id="2" name="内容占位符 1">
                <a:extLst>
                  <a:ext uri="{FF2B5EF4-FFF2-40B4-BE49-F238E27FC236}">
                    <a16:creationId xmlns:a16="http://schemas.microsoft.com/office/drawing/2014/main" id="{631689CC-863C-4893-B54A-D7B953FF0A9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53D7599-DBF3-45AC-A541-FCA8DF39747D}"/>
              </a:ext>
            </a:extLst>
          </p:cNvPr>
          <p:cNvSpPr>
            <a:spLocks noGrp="1"/>
          </p:cNvSpPr>
          <p:nvPr>
            <p:ph type="ctrTitle"/>
          </p:nvPr>
        </p:nvSpPr>
        <p:spPr/>
        <p:txBody>
          <a:bodyPr/>
          <a:lstStyle/>
          <a:p>
            <a:r>
              <a:rPr lang="zh-CN" altLang="en-US" dirty="0"/>
              <a:t>递推求无向图上所有可能的路径数</a:t>
            </a:r>
          </a:p>
        </p:txBody>
      </p:sp>
      <p:sp>
        <p:nvSpPr>
          <p:cNvPr id="4" name="内容占位符 3">
            <a:extLst>
              <a:ext uri="{FF2B5EF4-FFF2-40B4-BE49-F238E27FC236}">
                <a16:creationId xmlns:a16="http://schemas.microsoft.com/office/drawing/2014/main" id="{C39FDFE1-8A37-42AA-A09A-9F1BDC0B91A1}"/>
              </a:ext>
            </a:extLst>
          </p:cNvPr>
          <p:cNvSpPr>
            <a:spLocks noGrp="1"/>
          </p:cNvSpPr>
          <p:nvPr>
            <p:ph sz="quarter" idx="10"/>
          </p:nvPr>
        </p:nvSpPr>
        <p:spPr/>
        <p:txBody>
          <a:bodyPr/>
          <a:lstStyle/>
          <a:p>
            <a:endParaRPr lang="zh-CN" altLang="en-US"/>
          </a:p>
        </p:txBody>
      </p:sp>
      <p:pic>
        <p:nvPicPr>
          <p:cNvPr id="6" name="图片 5">
            <a:extLst>
              <a:ext uri="{FF2B5EF4-FFF2-40B4-BE49-F238E27FC236}">
                <a16:creationId xmlns:a16="http://schemas.microsoft.com/office/drawing/2014/main" id="{7B684BEB-7346-48F5-9EC2-AB32E42C7152}"/>
              </a:ext>
            </a:extLst>
          </p:cNvPr>
          <p:cNvPicPr>
            <a:picLocks noChangeAspect="1"/>
          </p:cNvPicPr>
          <p:nvPr/>
        </p:nvPicPr>
        <p:blipFill>
          <a:blip r:embed="rId3"/>
          <a:stretch>
            <a:fillRect/>
          </a:stretch>
        </p:blipFill>
        <p:spPr>
          <a:xfrm>
            <a:off x="6280267" y="1213312"/>
            <a:ext cx="5495238" cy="5009524"/>
          </a:xfrm>
          <a:prstGeom prst="rect">
            <a:avLst/>
          </a:prstGeom>
        </p:spPr>
      </p:pic>
    </p:spTree>
    <p:extLst>
      <p:ext uri="{BB962C8B-B14F-4D97-AF65-F5344CB8AC3E}">
        <p14:creationId xmlns:p14="http://schemas.microsoft.com/office/powerpoint/2010/main" val="3052091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6E88B6-424F-4773-B1DA-1B3B040C6EA1}"/>
              </a:ext>
            </a:extLst>
          </p:cNvPr>
          <p:cNvSpPr>
            <a:spLocks noGrp="1"/>
          </p:cNvSpPr>
          <p:nvPr>
            <p:ph type="ctrTitle"/>
          </p:nvPr>
        </p:nvSpPr>
        <p:spPr/>
        <p:txBody>
          <a:bodyPr/>
          <a:lstStyle/>
          <a:p>
            <a:r>
              <a:rPr lang="zh-CN" altLang="en-US" dirty="0"/>
              <a:t>连通性相关</a:t>
            </a:r>
          </a:p>
        </p:txBody>
      </p:sp>
      <p:sp>
        <p:nvSpPr>
          <p:cNvPr id="3" name="内容占位符 2">
            <a:extLst>
              <a:ext uri="{FF2B5EF4-FFF2-40B4-BE49-F238E27FC236}">
                <a16:creationId xmlns:a16="http://schemas.microsoft.com/office/drawing/2014/main" id="{295EE716-C3A5-4085-A126-5FC88FF42FF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846984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2CE1FDD-CDE8-41D7-89BE-407AF9B6ED5D}"/>
                  </a:ext>
                </a:extLst>
              </p:cNvPr>
              <p:cNvSpPr>
                <a:spLocks noGrp="1"/>
              </p:cNvSpPr>
              <p:nvPr>
                <p:ph idx="1"/>
              </p:nvPr>
            </p:nvSpPr>
            <p:spPr>
              <a:xfrm>
                <a:off x="838200" y="1382233"/>
                <a:ext cx="5732721" cy="4938546"/>
              </a:xfrm>
            </p:spPr>
            <p:txBody>
              <a:bodyPr/>
              <a:lstStyle/>
              <a:p>
                <a:r>
                  <a:rPr lang="zh-CN" altLang="en-US" dirty="0"/>
                  <a:t>强连通图：</a:t>
                </a:r>
                <a:r>
                  <a:rPr lang="zh-CN" altLang="en-US" dirty="0">
                    <a:solidFill>
                      <a:srgbClr val="FFCC00"/>
                    </a:solidFill>
                  </a:rPr>
                  <a:t>每一个顶点</a:t>
                </a:r>
                <a:r>
                  <a:rPr lang="zh-CN" altLang="en-US" dirty="0"/>
                  <a:t>皆可以经由该图上的边抵达</a:t>
                </a:r>
                <a:r>
                  <a:rPr lang="zh-CN" altLang="en-US" dirty="0">
                    <a:solidFill>
                      <a:srgbClr val="FFCC00"/>
                    </a:solidFill>
                  </a:rPr>
                  <a:t>其他的每一个点</a:t>
                </a:r>
                <a:r>
                  <a:rPr lang="zh-CN" altLang="en-US" dirty="0"/>
                  <a:t>的有向图</a:t>
                </a:r>
                <a:endParaRPr lang="en-US" altLang="zh-CN" dirty="0"/>
              </a:p>
              <a:p>
                <a:r>
                  <a:rPr lang="zh-CN" altLang="en-US" dirty="0"/>
                  <a:t>强连通分量：一张有向图</a:t>
                </a:r>
                <a14:m>
                  <m:oMath xmlns:m="http://schemas.openxmlformats.org/officeDocument/2006/math">
                    <m:r>
                      <a:rPr lang="en-US" altLang="zh-CN" i="1" dirty="0" smtClean="0">
                        <a:latin typeface="Cambria Math" panose="02040503050406030204" pitchFamily="18" charset="0"/>
                      </a:rPr>
                      <m:t>𝐺</m:t>
                    </m:r>
                  </m:oMath>
                </a14:m>
                <a:r>
                  <a:rPr lang="zh-CN" altLang="en-US" dirty="0"/>
                  <a:t>的极大强联通子图</a:t>
                </a:r>
                <a14:m>
                  <m:oMath xmlns:m="http://schemas.openxmlformats.org/officeDocument/2006/math">
                    <m:r>
                      <a:rPr lang="en-US" altLang="zh-CN" b="0" i="1" smtClean="0">
                        <a:latin typeface="Cambria Math" panose="02040503050406030204" pitchFamily="18" charset="0"/>
                      </a:rPr>
                      <m:t>𝐺</m:t>
                    </m:r>
                    <m:r>
                      <a:rPr lang="en-US" altLang="zh-CN" b="0" i="1" smtClean="0">
                        <a:latin typeface="Cambria Math" panose="02040503050406030204" pitchFamily="18" charset="0"/>
                      </a:rPr>
                      <m:t>′</m:t>
                    </m:r>
                  </m:oMath>
                </a14:m>
                <a:endParaRPr lang="en-US" altLang="zh-CN" dirty="0"/>
              </a:p>
              <a:p>
                <a:r>
                  <a:rPr lang="zh-CN" altLang="en-US" dirty="0"/>
                  <a:t>一张有向图将所有强联通分量分别缩点后成为一张</a:t>
                </a:r>
                <a:r>
                  <a:rPr lang="en-US" altLang="zh-CN" dirty="0"/>
                  <a:t>DAG</a:t>
                </a:r>
              </a:p>
            </p:txBody>
          </p:sp>
        </mc:Choice>
        <mc:Fallback xmlns="">
          <p:sp>
            <p:nvSpPr>
              <p:cNvPr id="2" name="内容占位符 1">
                <a:extLst>
                  <a:ext uri="{FF2B5EF4-FFF2-40B4-BE49-F238E27FC236}">
                    <a16:creationId xmlns:a16="http://schemas.microsoft.com/office/drawing/2014/main" id="{82CE1FDD-CDE8-41D7-89BE-407AF9B6ED5D}"/>
                  </a:ext>
                </a:extLst>
              </p:cNvPr>
              <p:cNvSpPr>
                <a:spLocks noGrp="1" noRot="1" noChangeAspect="1" noMove="1" noResize="1" noEditPoints="1" noAdjustHandles="1" noChangeArrowheads="1" noChangeShapeType="1" noTextEdit="1"/>
              </p:cNvSpPr>
              <p:nvPr>
                <p:ph idx="1"/>
              </p:nvPr>
            </p:nvSpPr>
            <p:spPr>
              <a:xfrm>
                <a:off x="838200" y="1382233"/>
                <a:ext cx="5732721" cy="4938546"/>
              </a:xfrm>
              <a:blipFill>
                <a:blip r:embed="rId3"/>
                <a:stretch>
                  <a:fillRect l="-2234"/>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F81FD5D-B91B-4B48-BD84-30F93EE530CF}"/>
              </a:ext>
            </a:extLst>
          </p:cNvPr>
          <p:cNvSpPr>
            <a:spLocks noGrp="1"/>
          </p:cNvSpPr>
          <p:nvPr>
            <p:ph type="ctrTitle"/>
          </p:nvPr>
        </p:nvSpPr>
        <p:spPr/>
        <p:txBody>
          <a:bodyPr/>
          <a:lstStyle/>
          <a:p>
            <a:r>
              <a:rPr lang="zh-CN" altLang="en-US" dirty="0"/>
              <a:t>有向图的强联通分量</a:t>
            </a:r>
            <a:r>
              <a:rPr lang="en-US" altLang="zh-CN" dirty="0"/>
              <a:t>(SCC)</a:t>
            </a:r>
            <a:endParaRPr lang="zh-CN" altLang="en-US" dirty="0"/>
          </a:p>
        </p:txBody>
      </p:sp>
      <p:sp>
        <p:nvSpPr>
          <p:cNvPr id="4" name="内容占位符 3">
            <a:extLst>
              <a:ext uri="{FF2B5EF4-FFF2-40B4-BE49-F238E27FC236}">
                <a16:creationId xmlns:a16="http://schemas.microsoft.com/office/drawing/2014/main" id="{CF8A2380-5AEB-4B34-BDE0-59717F0D22A1}"/>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32A6ADF6-3E85-4858-B73D-83D086513A0A}"/>
              </a:ext>
            </a:extLst>
          </p:cNvPr>
          <p:cNvGraphicFramePr>
            <a:graphicFrameLocks noChangeAspect="1"/>
          </p:cNvGraphicFramePr>
          <p:nvPr>
            <p:extLst>
              <p:ext uri="{D42A27DB-BD31-4B8C-83A1-F6EECF244321}">
                <p14:modId xmlns:p14="http://schemas.microsoft.com/office/powerpoint/2010/main" val="3558433821"/>
              </p:ext>
            </p:extLst>
          </p:nvPr>
        </p:nvGraphicFramePr>
        <p:xfrm>
          <a:off x="6998354" y="2794841"/>
          <a:ext cx="4355446" cy="2000951"/>
        </p:xfrm>
        <a:graphic>
          <a:graphicData uri="http://schemas.openxmlformats.org/presentationml/2006/ole">
            <mc:AlternateContent xmlns:mc="http://schemas.openxmlformats.org/markup-compatibility/2006">
              <mc:Choice xmlns:v="urn:schemas-microsoft-com:vml" Requires="v">
                <p:oleObj spid="_x0000_s20593" name="Image" r:id="rId4" imgW="6552360" imgH="3009240" progId="Photoshop.Image.18">
                  <p:embed/>
                </p:oleObj>
              </mc:Choice>
              <mc:Fallback>
                <p:oleObj name="Image" r:id="rId4" imgW="6552360" imgH="3009240" progId="Photoshop.Image.18">
                  <p:embed/>
                  <p:pic>
                    <p:nvPicPr>
                      <p:cNvPr id="0" name=""/>
                      <p:cNvPicPr/>
                      <p:nvPr/>
                    </p:nvPicPr>
                    <p:blipFill>
                      <a:blip r:embed="rId5"/>
                      <a:stretch>
                        <a:fillRect/>
                      </a:stretch>
                    </p:blipFill>
                    <p:spPr>
                      <a:xfrm>
                        <a:off x="6998354" y="2794841"/>
                        <a:ext cx="4355446" cy="2000951"/>
                      </a:xfrm>
                      <a:prstGeom prst="rect">
                        <a:avLst/>
                      </a:prstGeom>
                    </p:spPr>
                  </p:pic>
                </p:oleObj>
              </mc:Fallback>
            </mc:AlternateContent>
          </a:graphicData>
        </a:graphic>
      </p:graphicFrame>
    </p:spTree>
    <p:extLst>
      <p:ext uri="{BB962C8B-B14F-4D97-AF65-F5344CB8AC3E}">
        <p14:creationId xmlns:p14="http://schemas.microsoft.com/office/powerpoint/2010/main" val="3912551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5869202-B90D-4FD0-BE57-5E182D0C3793}"/>
              </a:ext>
            </a:extLst>
          </p:cNvPr>
          <p:cNvSpPr>
            <a:spLocks noGrp="1"/>
          </p:cNvSpPr>
          <p:nvPr>
            <p:ph idx="1"/>
          </p:nvPr>
        </p:nvSpPr>
        <p:spPr/>
        <p:txBody>
          <a:bodyPr/>
          <a:lstStyle/>
          <a:p>
            <a:r>
              <a:rPr lang="zh-CN" altLang="en-US" dirty="0"/>
              <a:t>用于在图中查找强连通分量</a:t>
            </a:r>
            <a:endParaRPr lang="en-US" altLang="zh-CN" dirty="0"/>
          </a:p>
          <a:p>
            <a:r>
              <a:rPr lang="zh-CN" altLang="en-US" dirty="0"/>
              <a:t>基于深度优先搜索，利用搜索树带来的便利条件</a:t>
            </a:r>
          </a:p>
        </p:txBody>
      </p:sp>
      <p:sp>
        <p:nvSpPr>
          <p:cNvPr id="3" name="标题 2">
            <a:extLst>
              <a:ext uri="{FF2B5EF4-FFF2-40B4-BE49-F238E27FC236}">
                <a16:creationId xmlns:a16="http://schemas.microsoft.com/office/drawing/2014/main" id="{85AC796F-1AFC-4646-A622-405F41C0F464}"/>
              </a:ext>
            </a:extLst>
          </p:cNvPr>
          <p:cNvSpPr>
            <a:spLocks noGrp="1"/>
          </p:cNvSpPr>
          <p:nvPr>
            <p:ph type="ctrTitle"/>
          </p:nvPr>
        </p:nvSpPr>
        <p:spPr/>
        <p:txBody>
          <a:bodyPr/>
          <a:lstStyle/>
          <a:p>
            <a:r>
              <a:rPr lang="en-US" altLang="zh-CN" dirty="0" err="1"/>
              <a:t>Tarjan</a:t>
            </a:r>
            <a:r>
              <a:rPr lang="zh-CN" altLang="en-US" dirty="0"/>
              <a:t>算法</a:t>
            </a:r>
          </a:p>
        </p:txBody>
      </p:sp>
      <p:sp>
        <p:nvSpPr>
          <p:cNvPr id="4" name="内容占位符 3">
            <a:extLst>
              <a:ext uri="{FF2B5EF4-FFF2-40B4-BE49-F238E27FC236}">
                <a16:creationId xmlns:a16="http://schemas.microsoft.com/office/drawing/2014/main" id="{4267B667-BBCE-4958-8634-659A35281F4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85154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C4586A2-1637-4215-AB00-908FA4718DEC}"/>
              </a:ext>
            </a:extLst>
          </p:cNvPr>
          <p:cNvSpPr>
            <a:spLocks noGrp="1"/>
          </p:cNvSpPr>
          <p:nvPr>
            <p:ph idx="1"/>
          </p:nvPr>
        </p:nvSpPr>
        <p:spPr>
          <a:xfrm>
            <a:off x="838200" y="1382233"/>
            <a:ext cx="6099354" cy="4938546"/>
          </a:xfrm>
        </p:spPr>
        <p:txBody>
          <a:bodyPr/>
          <a:lstStyle/>
          <a:p>
            <a:r>
              <a:rPr lang="zh-CN" altLang="en-US" dirty="0"/>
              <a:t>此算法中搜索树中的对边的分类：</a:t>
            </a:r>
            <a:endParaRPr lang="en-US" altLang="zh-CN" dirty="0"/>
          </a:p>
          <a:p>
            <a:r>
              <a:rPr lang="zh-CN" altLang="en-US" dirty="0"/>
              <a:t>树边：</a:t>
            </a:r>
            <a:r>
              <a:rPr lang="en-US" altLang="zh-CN" dirty="0" err="1"/>
              <a:t>dfs</a:t>
            </a:r>
            <a:r>
              <a:rPr lang="zh-CN" altLang="en-US" dirty="0"/>
              <a:t>过程中走过的边，在搜索树上</a:t>
            </a:r>
            <a:endParaRPr lang="en-US" altLang="zh-CN" dirty="0"/>
          </a:p>
          <a:p>
            <a:r>
              <a:rPr lang="zh-CN" altLang="en-US" dirty="0">
                <a:solidFill>
                  <a:srgbClr val="FFCC00"/>
                </a:solidFill>
              </a:rPr>
              <a:t>回</a:t>
            </a:r>
            <a:r>
              <a:rPr lang="zh-CN" altLang="en-US" dirty="0"/>
              <a:t>边：从搜索树的子孙指向祖先或指向某个祖先所在的强联通分量的边，不在搜索树上，可以和树边组成一个环</a:t>
            </a:r>
            <a:endParaRPr lang="en-US" altLang="zh-CN" dirty="0"/>
          </a:p>
          <a:p>
            <a:r>
              <a:rPr lang="zh-CN" altLang="en-US" dirty="0"/>
              <a:t>横叉边：</a:t>
            </a:r>
            <a:r>
              <a:rPr lang="en-US" altLang="zh-CN" dirty="0" err="1"/>
              <a:t>dfs</a:t>
            </a:r>
            <a:r>
              <a:rPr lang="zh-CN" altLang="en-US" dirty="0"/>
              <a:t>树中没有祖孙关系的节点之间的连边</a:t>
            </a:r>
            <a:endParaRPr lang="en-US" altLang="zh-CN" dirty="0"/>
          </a:p>
          <a:p>
            <a:r>
              <a:rPr lang="en-US" altLang="zh-CN" dirty="0" err="1"/>
              <a:t>Tarjan</a:t>
            </a:r>
            <a:r>
              <a:rPr lang="zh-CN" altLang="en-US" dirty="0"/>
              <a:t>算法可以理解为利用树边和回边寻找环、传递环的过程</a:t>
            </a:r>
            <a:endParaRPr lang="en-US" altLang="zh-CN" dirty="0"/>
          </a:p>
        </p:txBody>
      </p:sp>
      <p:sp>
        <p:nvSpPr>
          <p:cNvPr id="3" name="标题 2">
            <a:extLst>
              <a:ext uri="{FF2B5EF4-FFF2-40B4-BE49-F238E27FC236}">
                <a16:creationId xmlns:a16="http://schemas.microsoft.com/office/drawing/2014/main" id="{142D7785-898B-44AF-BBF3-FD677421F9BA}"/>
              </a:ext>
            </a:extLst>
          </p:cNvPr>
          <p:cNvSpPr>
            <a:spLocks noGrp="1"/>
          </p:cNvSpPr>
          <p:nvPr>
            <p:ph type="ctrTitle"/>
          </p:nvPr>
        </p:nvSpPr>
        <p:spPr>
          <a:xfrm>
            <a:off x="838200" y="435429"/>
            <a:ext cx="9144000" cy="946804"/>
          </a:xfrm>
        </p:spPr>
        <p:txBody>
          <a:bodyPr/>
          <a:lstStyle/>
          <a:p>
            <a:r>
              <a:rPr lang="en-US" altLang="zh-CN" dirty="0" err="1"/>
              <a:t>Tarjan</a:t>
            </a:r>
            <a:r>
              <a:rPr lang="zh-CN" altLang="en-US" dirty="0"/>
              <a:t>算法</a:t>
            </a:r>
          </a:p>
        </p:txBody>
      </p:sp>
      <p:sp>
        <p:nvSpPr>
          <p:cNvPr id="4" name="内容占位符 3">
            <a:extLst>
              <a:ext uri="{FF2B5EF4-FFF2-40B4-BE49-F238E27FC236}">
                <a16:creationId xmlns:a16="http://schemas.microsoft.com/office/drawing/2014/main" id="{1F462958-C831-479D-9369-839CFB117927}"/>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E6366B8D-9438-47B9-85B4-ABC4D5065D1F}"/>
              </a:ext>
            </a:extLst>
          </p:cNvPr>
          <p:cNvSpPr/>
          <p:nvPr/>
        </p:nvSpPr>
        <p:spPr>
          <a:xfrm>
            <a:off x="8973883" y="176029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1</a:t>
            </a:r>
            <a:endParaRPr lang="zh-CN" altLang="en-US" dirty="0">
              <a:solidFill>
                <a:schemeClr val="bg2"/>
              </a:solidFill>
            </a:endParaRPr>
          </a:p>
        </p:txBody>
      </p:sp>
      <p:sp>
        <p:nvSpPr>
          <p:cNvPr id="6" name="椭圆 5">
            <a:extLst>
              <a:ext uri="{FF2B5EF4-FFF2-40B4-BE49-F238E27FC236}">
                <a16:creationId xmlns:a16="http://schemas.microsoft.com/office/drawing/2014/main" id="{897E7D3A-6ADF-4046-A29E-BC877340C096}"/>
              </a:ext>
            </a:extLst>
          </p:cNvPr>
          <p:cNvSpPr/>
          <p:nvPr/>
        </p:nvSpPr>
        <p:spPr>
          <a:xfrm>
            <a:off x="8094925" y="2423053"/>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2</a:t>
            </a:r>
            <a:endParaRPr lang="zh-CN" altLang="en-US" dirty="0">
              <a:solidFill>
                <a:schemeClr val="bg2"/>
              </a:solidFill>
            </a:endParaRPr>
          </a:p>
        </p:txBody>
      </p:sp>
      <p:sp>
        <p:nvSpPr>
          <p:cNvPr id="7" name="椭圆 6">
            <a:extLst>
              <a:ext uri="{FF2B5EF4-FFF2-40B4-BE49-F238E27FC236}">
                <a16:creationId xmlns:a16="http://schemas.microsoft.com/office/drawing/2014/main" id="{944B41D0-A98C-422A-BF98-C29266680258}"/>
              </a:ext>
            </a:extLst>
          </p:cNvPr>
          <p:cNvSpPr/>
          <p:nvPr/>
        </p:nvSpPr>
        <p:spPr>
          <a:xfrm>
            <a:off x="7282421" y="333582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3</a:t>
            </a:r>
            <a:endParaRPr lang="zh-CN" altLang="en-US" dirty="0">
              <a:solidFill>
                <a:schemeClr val="bg2"/>
              </a:solidFill>
            </a:endParaRPr>
          </a:p>
        </p:txBody>
      </p:sp>
      <p:sp>
        <p:nvSpPr>
          <p:cNvPr id="8" name="椭圆 7">
            <a:extLst>
              <a:ext uri="{FF2B5EF4-FFF2-40B4-BE49-F238E27FC236}">
                <a16:creationId xmlns:a16="http://schemas.microsoft.com/office/drawing/2014/main" id="{7A7FA441-8233-4A28-8D9C-E2FFC3AEAE3D}"/>
              </a:ext>
            </a:extLst>
          </p:cNvPr>
          <p:cNvSpPr/>
          <p:nvPr/>
        </p:nvSpPr>
        <p:spPr>
          <a:xfrm>
            <a:off x="8569846" y="344747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4</a:t>
            </a:r>
            <a:endParaRPr lang="zh-CN" altLang="en-US" dirty="0">
              <a:solidFill>
                <a:schemeClr val="bg2"/>
              </a:solidFill>
            </a:endParaRPr>
          </a:p>
        </p:txBody>
      </p:sp>
      <p:sp>
        <p:nvSpPr>
          <p:cNvPr id="9" name="椭圆 8">
            <a:extLst>
              <a:ext uri="{FF2B5EF4-FFF2-40B4-BE49-F238E27FC236}">
                <a16:creationId xmlns:a16="http://schemas.microsoft.com/office/drawing/2014/main" id="{83CF6213-574F-4B96-921A-0728E08421D5}"/>
              </a:ext>
            </a:extLst>
          </p:cNvPr>
          <p:cNvSpPr/>
          <p:nvPr/>
        </p:nvSpPr>
        <p:spPr>
          <a:xfrm>
            <a:off x="8569846" y="470551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5</a:t>
            </a:r>
            <a:endParaRPr lang="zh-CN" altLang="en-US" dirty="0">
              <a:solidFill>
                <a:schemeClr val="bg2"/>
              </a:solidFill>
            </a:endParaRPr>
          </a:p>
        </p:txBody>
      </p:sp>
      <p:sp>
        <p:nvSpPr>
          <p:cNvPr id="10" name="椭圆 9">
            <a:extLst>
              <a:ext uri="{FF2B5EF4-FFF2-40B4-BE49-F238E27FC236}">
                <a16:creationId xmlns:a16="http://schemas.microsoft.com/office/drawing/2014/main" id="{330D061C-3E0F-40AF-BBFE-B5C5BB8E9351}"/>
              </a:ext>
            </a:extLst>
          </p:cNvPr>
          <p:cNvSpPr/>
          <p:nvPr/>
        </p:nvSpPr>
        <p:spPr>
          <a:xfrm>
            <a:off x="10224980" y="2454951"/>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6</a:t>
            </a:r>
            <a:endParaRPr lang="zh-CN" altLang="en-US" dirty="0">
              <a:solidFill>
                <a:schemeClr val="bg2"/>
              </a:solidFill>
            </a:endParaRPr>
          </a:p>
        </p:txBody>
      </p:sp>
      <p:sp>
        <p:nvSpPr>
          <p:cNvPr id="11" name="椭圆 10">
            <a:extLst>
              <a:ext uri="{FF2B5EF4-FFF2-40B4-BE49-F238E27FC236}">
                <a16:creationId xmlns:a16="http://schemas.microsoft.com/office/drawing/2014/main" id="{A01920D4-B36A-4A67-BC68-077A8BC2C6CC}"/>
              </a:ext>
            </a:extLst>
          </p:cNvPr>
          <p:cNvSpPr/>
          <p:nvPr/>
        </p:nvSpPr>
        <p:spPr>
          <a:xfrm>
            <a:off x="9655252" y="3381903"/>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7</a:t>
            </a:r>
            <a:endParaRPr lang="zh-CN" altLang="en-US" dirty="0">
              <a:solidFill>
                <a:schemeClr val="bg2"/>
              </a:solidFill>
            </a:endParaRPr>
          </a:p>
        </p:txBody>
      </p:sp>
      <p:sp>
        <p:nvSpPr>
          <p:cNvPr id="12" name="椭圆 11">
            <a:extLst>
              <a:ext uri="{FF2B5EF4-FFF2-40B4-BE49-F238E27FC236}">
                <a16:creationId xmlns:a16="http://schemas.microsoft.com/office/drawing/2014/main" id="{19ACCEE1-F1B7-4256-BB73-A7BA3BCC1B1E}"/>
              </a:ext>
            </a:extLst>
          </p:cNvPr>
          <p:cNvSpPr/>
          <p:nvPr/>
        </p:nvSpPr>
        <p:spPr>
          <a:xfrm>
            <a:off x="9655252" y="470550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8</a:t>
            </a:r>
            <a:endParaRPr lang="zh-CN" altLang="en-US" dirty="0">
              <a:solidFill>
                <a:schemeClr val="bg2"/>
              </a:solidFill>
            </a:endParaRPr>
          </a:p>
        </p:txBody>
      </p:sp>
      <p:sp>
        <p:nvSpPr>
          <p:cNvPr id="13" name="椭圆 12">
            <a:extLst>
              <a:ext uri="{FF2B5EF4-FFF2-40B4-BE49-F238E27FC236}">
                <a16:creationId xmlns:a16="http://schemas.microsoft.com/office/drawing/2014/main" id="{1AAA8791-87EA-44F3-9516-0CF6D6114287}"/>
              </a:ext>
            </a:extLst>
          </p:cNvPr>
          <p:cNvSpPr/>
          <p:nvPr/>
        </p:nvSpPr>
        <p:spPr>
          <a:xfrm>
            <a:off x="10643193" y="344747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9</a:t>
            </a:r>
            <a:endParaRPr lang="zh-CN" altLang="en-US" dirty="0">
              <a:solidFill>
                <a:schemeClr val="bg2"/>
              </a:solidFill>
            </a:endParaRPr>
          </a:p>
        </p:txBody>
      </p:sp>
      <p:sp>
        <p:nvSpPr>
          <p:cNvPr id="14" name="椭圆 13">
            <a:extLst>
              <a:ext uri="{FF2B5EF4-FFF2-40B4-BE49-F238E27FC236}">
                <a16:creationId xmlns:a16="http://schemas.microsoft.com/office/drawing/2014/main" id="{EF3D90E1-90D7-48D7-87A6-DE43A9C2B084}"/>
              </a:ext>
            </a:extLst>
          </p:cNvPr>
          <p:cNvSpPr/>
          <p:nvPr/>
        </p:nvSpPr>
        <p:spPr>
          <a:xfrm>
            <a:off x="10643193" y="4705508"/>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700" dirty="0">
                <a:solidFill>
                  <a:schemeClr val="bg2"/>
                </a:solidFill>
              </a:rPr>
              <a:t>10</a:t>
            </a:r>
            <a:endParaRPr lang="zh-CN" altLang="en-US" dirty="0">
              <a:solidFill>
                <a:schemeClr val="bg2"/>
              </a:solidFill>
            </a:endParaRPr>
          </a:p>
        </p:txBody>
      </p:sp>
      <p:sp>
        <p:nvSpPr>
          <p:cNvPr id="15" name="椭圆 14">
            <a:extLst>
              <a:ext uri="{FF2B5EF4-FFF2-40B4-BE49-F238E27FC236}">
                <a16:creationId xmlns:a16="http://schemas.microsoft.com/office/drawing/2014/main" id="{3BCAE78E-B813-4EEC-B392-CD80C999192C}"/>
              </a:ext>
            </a:extLst>
          </p:cNvPr>
          <p:cNvSpPr/>
          <p:nvPr/>
        </p:nvSpPr>
        <p:spPr>
          <a:xfrm>
            <a:off x="11353800" y="344746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700" dirty="0">
                <a:solidFill>
                  <a:schemeClr val="bg2"/>
                </a:solidFill>
              </a:rPr>
              <a:t>11</a:t>
            </a:r>
            <a:endParaRPr lang="zh-CN" altLang="en-US" dirty="0">
              <a:solidFill>
                <a:schemeClr val="bg2"/>
              </a:solidFill>
            </a:endParaRPr>
          </a:p>
        </p:txBody>
      </p:sp>
      <p:cxnSp>
        <p:nvCxnSpPr>
          <p:cNvPr id="17" name="直接箭头连接符 16">
            <a:extLst>
              <a:ext uri="{FF2B5EF4-FFF2-40B4-BE49-F238E27FC236}">
                <a16:creationId xmlns:a16="http://schemas.microsoft.com/office/drawing/2014/main" id="{E0DC60A0-49C2-4B7A-A2C2-2D9D7BD51951}"/>
              </a:ext>
            </a:extLst>
          </p:cNvPr>
          <p:cNvCxnSpPr>
            <a:stCxn id="5" idx="3"/>
            <a:endCxn id="6" idx="7"/>
          </p:cNvCxnSpPr>
          <p:nvPr/>
        </p:nvCxnSpPr>
        <p:spPr>
          <a:xfrm flipH="1">
            <a:off x="8439792" y="2105157"/>
            <a:ext cx="593261" cy="37706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8" name="直接箭头连接符 17">
            <a:extLst>
              <a:ext uri="{FF2B5EF4-FFF2-40B4-BE49-F238E27FC236}">
                <a16:creationId xmlns:a16="http://schemas.microsoft.com/office/drawing/2014/main" id="{DCD2AE54-CC5F-4C00-A2BC-3F719E2813BD}"/>
              </a:ext>
            </a:extLst>
          </p:cNvPr>
          <p:cNvCxnSpPr>
            <a:cxnSpLocks/>
            <a:stCxn id="6" idx="3"/>
            <a:endCxn id="7" idx="7"/>
          </p:cNvCxnSpPr>
          <p:nvPr/>
        </p:nvCxnSpPr>
        <p:spPr>
          <a:xfrm flipH="1">
            <a:off x="7627288" y="2767920"/>
            <a:ext cx="526807" cy="62707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1" name="直接箭头连接符 20">
            <a:extLst>
              <a:ext uri="{FF2B5EF4-FFF2-40B4-BE49-F238E27FC236}">
                <a16:creationId xmlns:a16="http://schemas.microsoft.com/office/drawing/2014/main" id="{EAB7A0CE-5B65-4ED4-9C15-298C3F58BFD9}"/>
              </a:ext>
            </a:extLst>
          </p:cNvPr>
          <p:cNvCxnSpPr>
            <a:cxnSpLocks/>
            <a:stCxn id="6" idx="5"/>
            <a:endCxn id="8" idx="0"/>
          </p:cNvCxnSpPr>
          <p:nvPr/>
        </p:nvCxnSpPr>
        <p:spPr>
          <a:xfrm>
            <a:off x="8439792" y="2767920"/>
            <a:ext cx="332073" cy="67955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4" name="直接箭头连接符 23">
            <a:extLst>
              <a:ext uri="{FF2B5EF4-FFF2-40B4-BE49-F238E27FC236}">
                <a16:creationId xmlns:a16="http://schemas.microsoft.com/office/drawing/2014/main" id="{0DB5DFDE-419A-4FE4-B528-ECF2401D36C6}"/>
              </a:ext>
            </a:extLst>
          </p:cNvPr>
          <p:cNvCxnSpPr>
            <a:cxnSpLocks/>
            <a:stCxn id="8" idx="4"/>
            <a:endCxn id="9" idx="0"/>
          </p:cNvCxnSpPr>
          <p:nvPr/>
        </p:nvCxnSpPr>
        <p:spPr>
          <a:xfrm>
            <a:off x="8771865" y="3851507"/>
            <a:ext cx="0" cy="85400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7" name="直接箭头连接符 26">
            <a:extLst>
              <a:ext uri="{FF2B5EF4-FFF2-40B4-BE49-F238E27FC236}">
                <a16:creationId xmlns:a16="http://schemas.microsoft.com/office/drawing/2014/main" id="{E9CCFA6D-C0AC-497C-A032-410F1F11FF10}"/>
              </a:ext>
            </a:extLst>
          </p:cNvPr>
          <p:cNvCxnSpPr>
            <a:cxnSpLocks/>
            <a:stCxn id="5" idx="5"/>
            <a:endCxn id="10" idx="1"/>
          </p:cNvCxnSpPr>
          <p:nvPr/>
        </p:nvCxnSpPr>
        <p:spPr>
          <a:xfrm>
            <a:off x="9318750" y="2105157"/>
            <a:ext cx="965400" cy="40896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30" name="直接箭头连接符 29">
            <a:extLst>
              <a:ext uri="{FF2B5EF4-FFF2-40B4-BE49-F238E27FC236}">
                <a16:creationId xmlns:a16="http://schemas.microsoft.com/office/drawing/2014/main" id="{1014244E-70AF-4BB4-AF8D-24E496437725}"/>
              </a:ext>
            </a:extLst>
          </p:cNvPr>
          <p:cNvCxnSpPr>
            <a:cxnSpLocks/>
            <a:stCxn id="10" idx="3"/>
            <a:endCxn id="11" idx="0"/>
          </p:cNvCxnSpPr>
          <p:nvPr/>
        </p:nvCxnSpPr>
        <p:spPr>
          <a:xfrm flipH="1">
            <a:off x="9857271" y="2799818"/>
            <a:ext cx="426879" cy="58208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33" name="直接箭头连接符 32">
            <a:extLst>
              <a:ext uri="{FF2B5EF4-FFF2-40B4-BE49-F238E27FC236}">
                <a16:creationId xmlns:a16="http://schemas.microsoft.com/office/drawing/2014/main" id="{553515C7-3D1E-486E-8397-AE758B772652}"/>
              </a:ext>
            </a:extLst>
          </p:cNvPr>
          <p:cNvCxnSpPr>
            <a:cxnSpLocks/>
            <a:stCxn id="11" idx="4"/>
            <a:endCxn id="12" idx="0"/>
          </p:cNvCxnSpPr>
          <p:nvPr/>
        </p:nvCxnSpPr>
        <p:spPr>
          <a:xfrm>
            <a:off x="9857271" y="3785940"/>
            <a:ext cx="0" cy="91956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36" name="直接箭头连接符 35">
            <a:extLst>
              <a:ext uri="{FF2B5EF4-FFF2-40B4-BE49-F238E27FC236}">
                <a16:creationId xmlns:a16="http://schemas.microsoft.com/office/drawing/2014/main" id="{B11FE74C-9EEB-4494-8B82-05874AAB72FA}"/>
              </a:ext>
            </a:extLst>
          </p:cNvPr>
          <p:cNvCxnSpPr>
            <a:cxnSpLocks/>
            <a:stCxn id="11" idx="6"/>
            <a:endCxn id="13" idx="2"/>
          </p:cNvCxnSpPr>
          <p:nvPr/>
        </p:nvCxnSpPr>
        <p:spPr>
          <a:xfrm>
            <a:off x="10059289" y="3583922"/>
            <a:ext cx="583904" cy="65567"/>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39" name="直接箭头连接符 38">
            <a:extLst>
              <a:ext uri="{FF2B5EF4-FFF2-40B4-BE49-F238E27FC236}">
                <a16:creationId xmlns:a16="http://schemas.microsoft.com/office/drawing/2014/main" id="{195E37A5-86C6-441B-81E3-AE1F22F5CACB}"/>
              </a:ext>
            </a:extLst>
          </p:cNvPr>
          <p:cNvCxnSpPr>
            <a:cxnSpLocks/>
            <a:stCxn id="13" idx="4"/>
            <a:endCxn id="14" idx="0"/>
          </p:cNvCxnSpPr>
          <p:nvPr/>
        </p:nvCxnSpPr>
        <p:spPr>
          <a:xfrm>
            <a:off x="10845212" y="3851507"/>
            <a:ext cx="0" cy="85400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4" name="直接箭头连接符 43">
            <a:extLst>
              <a:ext uri="{FF2B5EF4-FFF2-40B4-BE49-F238E27FC236}">
                <a16:creationId xmlns:a16="http://schemas.microsoft.com/office/drawing/2014/main" id="{0A01C21F-E0D6-4117-A70A-4F7D016E3F35}"/>
              </a:ext>
            </a:extLst>
          </p:cNvPr>
          <p:cNvCxnSpPr>
            <a:cxnSpLocks/>
            <a:stCxn id="10" idx="6"/>
            <a:endCxn id="15" idx="0"/>
          </p:cNvCxnSpPr>
          <p:nvPr/>
        </p:nvCxnSpPr>
        <p:spPr>
          <a:xfrm>
            <a:off x="10629017" y="2656970"/>
            <a:ext cx="926802" cy="79049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7" name="直接箭头连接符 46">
            <a:extLst>
              <a:ext uri="{FF2B5EF4-FFF2-40B4-BE49-F238E27FC236}">
                <a16:creationId xmlns:a16="http://schemas.microsoft.com/office/drawing/2014/main" id="{2F76843E-97F2-4B01-9745-FEB34740641F}"/>
              </a:ext>
            </a:extLst>
          </p:cNvPr>
          <p:cNvCxnSpPr>
            <a:cxnSpLocks/>
            <a:stCxn id="9" idx="2"/>
            <a:endCxn id="6" idx="4"/>
          </p:cNvCxnSpPr>
          <p:nvPr/>
        </p:nvCxnSpPr>
        <p:spPr>
          <a:xfrm flipH="1" flipV="1">
            <a:off x="8296944" y="2827090"/>
            <a:ext cx="272902" cy="2080439"/>
          </a:xfrm>
          <a:prstGeom prst="straightConnector1">
            <a:avLst/>
          </a:prstGeom>
          <a:ln>
            <a:solidFill>
              <a:srgbClr val="FFC000"/>
            </a:solidFill>
            <a:prstDash val="dash"/>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52" name="直接箭头连接符 51">
            <a:extLst>
              <a:ext uri="{FF2B5EF4-FFF2-40B4-BE49-F238E27FC236}">
                <a16:creationId xmlns:a16="http://schemas.microsoft.com/office/drawing/2014/main" id="{291C8FA6-D65D-48DD-BFE5-55A8220709F3}"/>
              </a:ext>
            </a:extLst>
          </p:cNvPr>
          <p:cNvCxnSpPr>
            <a:cxnSpLocks/>
            <a:stCxn id="12" idx="2"/>
            <a:endCxn id="11" idx="3"/>
          </p:cNvCxnSpPr>
          <p:nvPr/>
        </p:nvCxnSpPr>
        <p:spPr>
          <a:xfrm flipV="1">
            <a:off x="9655252" y="3726770"/>
            <a:ext cx="59170" cy="1180758"/>
          </a:xfrm>
          <a:prstGeom prst="straightConnector1">
            <a:avLst/>
          </a:prstGeom>
          <a:ln>
            <a:solidFill>
              <a:srgbClr val="FFC000"/>
            </a:solidFill>
            <a:prstDash val="dash"/>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56" name="直接箭头连接符 55">
            <a:extLst>
              <a:ext uri="{FF2B5EF4-FFF2-40B4-BE49-F238E27FC236}">
                <a16:creationId xmlns:a16="http://schemas.microsoft.com/office/drawing/2014/main" id="{B0AEEAF9-B571-4662-9269-E45C97DF6D3A}"/>
              </a:ext>
            </a:extLst>
          </p:cNvPr>
          <p:cNvCxnSpPr>
            <a:cxnSpLocks/>
            <a:stCxn id="14" idx="1"/>
            <a:endCxn id="11" idx="5"/>
          </p:cNvCxnSpPr>
          <p:nvPr/>
        </p:nvCxnSpPr>
        <p:spPr>
          <a:xfrm flipH="1" flipV="1">
            <a:off x="10000119" y="3726770"/>
            <a:ext cx="702244" cy="1037908"/>
          </a:xfrm>
          <a:prstGeom prst="straightConnector1">
            <a:avLst/>
          </a:prstGeom>
          <a:ln>
            <a:solidFill>
              <a:srgbClr val="FFC000"/>
            </a:solidFill>
            <a:prstDash val="dash"/>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3" name="直接箭头连接符 62">
            <a:extLst>
              <a:ext uri="{FF2B5EF4-FFF2-40B4-BE49-F238E27FC236}">
                <a16:creationId xmlns:a16="http://schemas.microsoft.com/office/drawing/2014/main" id="{AD89B7F5-FB2B-4BEB-BE8E-E2FC82A92BC4}"/>
              </a:ext>
            </a:extLst>
          </p:cNvPr>
          <p:cNvCxnSpPr>
            <a:cxnSpLocks/>
            <a:stCxn id="10" idx="5"/>
            <a:endCxn id="13" idx="0"/>
          </p:cNvCxnSpPr>
          <p:nvPr/>
        </p:nvCxnSpPr>
        <p:spPr>
          <a:xfrm>
            <a:off x="10569847" y="2799818"/>
            <a:ext cx="275365" cy="647652"/>
          </a:xfrm>
          <a:prstGeom prst="straightConnector1">
            <a:avLst/>
          </a:prstGeom>
          <a:ln w="3175">
            <a:solidFill>
              <a:srgbClr val="C00000"/>
            </a:solidFill>
            <a:prstDash val="sysDot"/>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6" name="直接箭头连接符 65">
            <a:extLst>
              <a:ext uri="{FF2B5EF4-FFF2-40B4-BE49-F238E27FC236}">
                <a16:creationId xmlns:a16="http://schemas.microsoft.com/office/drawing/2014/main" id="{C9FA8638-998B-4B2A-9076-57362B81957B}"/>
              </a:ext>
            </a:extLst>
          </p:cNvPr>
          <p:cNvCxnSpPr>
            <a:cxnSpLocks/>
            <a:stCxn id="15" idx="4"/>
            <a:endCxn id="14" idx="6"/>
          </p:cNvCxnSpPr>
          <p:nvPr/>
        </p:nvCxnSpPr>
        <p:spPr>
          <a:xfrm flipH="1">
            <a:off x="11047230" y="3851506"/>
            <a:ext cx="508589" cy="1056021"/>
          </a:xfrm>
          <a:prstGeom prst="straightConnector1">
            <a:avLst/>
          </a:prstGeom>
          <a:ln w="3175">
            <a:solidFill>
              <a:srgbClr val="C00000"/>
            </a:solidFill>
            <a:prstDash val="sysDot"/>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70" name="直接箭头连接符 69">
            <a:extLst>
              <a:ext uri="{FF2B5EF4-FFF2-40B4-BE49-F238E27FC236}">
                <a16:creationId xmlns:a16="http://schemas.microsoft.com/office/drawing/2014/main" id="{163FE953-42C2-4268-B87A-FB292E375DB5}"/>
              </a:ext>
            </a:extLst>
          </p:cNvPr>
          <p:cNvCxnSpPr>
            <a:cxnSpLocks/>
            <a:stCxn id="5" idx="4"/>
            <a:endCxn id="11" idx="1"/>
          </p:cNvCxnSpPr>
          <p:nvPr/>
        </p:nvCxnSpPr>
        <p:spPr>
          <a:xfrm>
            <a:off x="9175902" y="2164327"/>
            <a:ext cx="538520" cy="1276746"/>
          </a:xfrm>
          <a:prstGeom prst="straightConnector1">
            <a:avLst/>
          </a:prstGeom>
          <a:ln w="3175">
            <a:solidFill>
              <a:srgbClr val="00B0F0"/>
            </a:solidFill>
            <a:tailEnd type="triangle"/>
          </a:ln>
        </p:spPr>
        <p:style>
          <a:lnRef idx="3">
            <a:schemeClr val="accent3"/>
          </a:lnRef>
          <a:fillRef idx="0">
            <a:schemeClr val="accent3"/>
          </a:fillRef>
          <a:effectRef idx="2">
            <a:schemeClr val="accent3"/>
          </a:effectRef>
          <a:fontRef idx="minor">
            <a:schemeClr val="tx1"/>
          </a:fontRef>
        </p:style>
      </p:cxnSp>
      <p:cxnSp>
        <p:nvCxnSpPr>
          <p:cNvPr id="73" name="直接箭头连接符 72">
            <a:extLst>
              <a:ext uri="{FF2B5EF4-FFF2-40B4-BE49-F238E27FC236}">
                <a16:creationId xmlns:a16="http://schemas.microsoft.com/office/drawing/2014/main" id="{2637D5D1-92EA-4A3B-8CD0-1EEF3A49C54E}"/>
              </a:ext>
            </a:extLst>
          </p:cNvPr>
          <p:cNvCxnSpPr>
            <a:cxnSpLocks/>
            <a:stCxn id="14" idx="2"/>
            <a:endCxn id="12" idx="6"/>
          </p:cNvCxnSpPr>
          <p:nvPr/>
        </p:nvCxnSpPr>
        <p:spPr>
          <a:xfrm flipH="1">
            <a:off x="10059289" y="4907527"/>
            <a:ext cx="583904" cy="1"/>
          </a:xfrm>
          <a:prstGeom prst="straightConnector1">
            <a:avLst/>
          </a:prstGeom>
          <a:ln>
            <a:solidFill>
              <a:srgbClr val="FFC000"/>
            </a:solidFill>
            <a:prstDash val="dash"/>
            <a:headEnd type="none" w="med" len="med"/>
            <a:tailEnd type="arrow" w="med" len="med"/>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187649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D5789EA-E254-4965-9890-14870D9B0953}"/>
                  </a:ext>
                </a:extLst>
              </p:cNvPr>
              <p:cNvSpPr>
                <a:spLocks noGrp="1"/>
              </p:cNvSpPr>
              <p:nvPr>
                <p:ph idx="1"/>
              </p:nvPr>
            </p:nvSpPr>
            <p:spPr>
              <a:xfrm>
                <a:off x="7315200" y="1382233"/>
                <a:ext cx="4038600" cy="4938546"/>
              </a:xfrm>
            </p:spPr>
            <p:txBody>
              <a:bodyPr/>
              <a:lstStyle/>
              <a:p>
                <a:r>
                  <a:rPr lang="zh-CN" altLang="en-US" dirty="0"/>
                  <a:t>将更相减损术中的减用取模代替</a:t>
                </a:r>
                <a:endParaRPr lang="en-US" altLang="zh-CN" dirty="0"/>
              </a:p>
              <a:p>
                <a:r>
                  <a:rPr lang="zh-CN" altLang="en-US" dirty="0"/>
                  <a:t>加速至</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𝑛</m:t>
                            </m:r>
                          </m:e>
                        </m:func>
                      </m:e>
                    </m:d>
                  </m:oMath>
                </a14:m>
                <a:endParaRPr lang="zh-CN" altLang="en-US" dirty="0"/>
              </a:p>
            </p:txBody>
          </p:sp>
        </mc:Choice>
        <mc:Fallback xmlns="">
          <p:sp>
            <p:nvSpPr>
              <p:cNvPr id="2" name="内容占位符 1">
                <a:extLst>
                  <a:ext uri="{FF2B5EF4-FFF2-40B4-BE49-F238E27FC236}">
                    <a16:creationId xmlns:a16="http://schemas.microsoft.com/office/drawing/2014/main" id="{9D5789EA-E254-4965-9890-14870D9B0953}"/>
                  </a:ext>
                </a:extLst>
              </p:cNvPr>
              <p:cNvSpPr>
                <a:spLocks noGrp="1" noRot="1" noChangeAspect="1" noMove="1" noResize="1" noEditPoints="1" noAdjustHandles="1" noChangeArrowheads="1" noChangeShapeType="1" noTextEdit="1"/>
              </p:cNvSpPr>
              <p:nvPr>
                <p:ph idx="1"/>
              </p:nvPr>
            </p:nvSpPr>
            <p:spPr>
              <a:xfrm>
                <a:off x="7315200" y="1382233"/>
                <a:ext cx="4038600" cy="4938546"/>
              </a:xfrm>
              <a:blipFill>
                <a:blip r:embed="rId2"/>
                <a:stretch>
                  <a:fillRect l="-30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547D1B0-840D-4339-88CE-4834C9A17FBA}"/>
              </a:ext>
            </a:extLst>
          </p:cNvPr>
          <p:cNvSpPr>
            <a:spLocks noGrp="1"/>
          </p:cNvSpPr>
          <p:nvPr>
            <p:ph type="ctrTitle"/>
          </p:nvPr>
        </p:nvSpPr>
        <p:spPr/>
        <p:txBody>
          <a:bodyPr/>
          <a:lstStyle/>
          <a:p>
            <a:r>
              <a:rPr lang="zh-CN" altLang="en-US" dirty="0"/>
              <a:t>欧几里得算法</a:t>
            </a:r>
          </a:p>
        </p:txBody>
      </p:sp>
      <p:pic>
        <p:nvPicPr>
          <p:cNvPr id="5" name="图片 4">
            <a:extLst>
              <a:ext uri="{FF2B5EF4-FFF2-40B4-BE49-F238E27FC236}">
                <a16:creationId xmlns:a16="http://schemas.microsoft.com/office/drawing/2014/main" id="{8CD80E8F-FB2A-4D80-AE8A-D2BF0F0D54DE}"/>
              </a:ext>
            </a:extLst>
          </p:cNvPr>
          <p:cNvPicPr>
            <a:picLocks noChangeAspect="1"/>
          </p:cNvPicPr>
          <p:nvPr/>
        </p:nvPicPr>
        <p:blipFill>
          <a:blip r:embed="rId3"/>
          <a:stretch>
            <a:fillRect/>
          </a:stretch>
        </p:blipFill>
        <p:spPr>
          <a:xfrm>
            <a:off x="1794185" y="3122151"/>
            <a:ext cx="3295650" cy="1333500"/>
          </a:xfrm>
          <a:prstGeom prst="rect">
            <a:avLst/>
          </a:prstGeom>
        </p:spPr>
      </p:pic>
    </p:spTree>
    <p:extLst>
      <p:ext uri="{BB962C8B-B14F-4D97-AF65-F5344CB8AC3E}">
        <p14:creationId xmlns:p14="http://schemas.microsoft.com/office/powerpoint/2010/main" val="1961125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C4586A2-1637-4215-AB00-908FA4718DEC}"/>
              </a:ext>
            </a:extLst>
          </p:cNvPr>
          <p:cNvSpPr>
            <a:spLocks noGrp="1"/>
          </p:cNvSpPr>
          <p:nvPr>
            <p:ph idx="1"/>
          </p:nvPr>
        </p:nvSpPr>
        <p:spPr>
          <a:xfrm>
            <a:off x="838200" y="1382233"/>
            <a:ext cx="7278386" cy="4938546"/>
          </a:xfrm>
        </p:spPr>
        <p:txBody>
          <a:bodyPr>
            <a:normAutofit fontScale="92500" lnSpcReduction="20000"/>
          </a:bodyPr>
          <a:lstStyle/>
          <a:p>
            <a:r>
              <a:rPr lang="en-US" altLang="zh-CN" dirty="0" err="1"/>
              <a:t>Tarjan</a:t>
            </a:r>
            <a:r>
              <a:rPr lang="zh-CN" altLang="en-US" dirty="0"/>
              <a:t>算法引入了两个数组：</a:t>
            </a:r>
            <a:endParaRPr lang="en-US" altLang="zh-CN" dirty="0"/>
          </a:p>
          <a:p>
            <a:r>
              <a:rPr lang="en-US" altLang="zh-CN" dirty="0" err="1"/>
              <a:t>dfn</a:t>
            </a:r>
            <a:r>
              <a:rPr lang="en-US" altLang="zh-CN" dirty="0"/>
              <a:t>[</a:t>
            </a:r>
            <a:r>
              <a:rPr lang="en-US" altLang="zh-CN" dirty="0" err="1"/>
              <a:t>i</a:t>
            </a:r>
            <a:r>
              <a:rPr lang="en-US" altLang="zh-CN" dirty="0"/>
              <a:t>]</a:t>
            </a:r>
            <a:r>
              <a:rPr lang="zh-CN" altLang="en-US" dirty="0"/>
              <a:t>：</a:t>
            </a:r>
            <a:r>
              <a:rPr lang="en-US" altLang="zh-CN" dirty="0" err="1"/>
              <a:t>dfs</a:t>
            </a:r>
            <a:r>
              <a:rPr lang="zh-CN" altLang="en-US" dirty="0"/>
              <a:t>中节点</a:t>
            </a:r>
            <a:r>
              <a:rPr lang="en-US" altLang="zh-CN" dirty="0" err="1"/>
              <a:t>i</a:t>
            </a:r>
            <a:r>
              <a:rPr lang="zh-CN" altLang="en-US" dirty="0"/>
              <a:t>是第几个被访问的</a:t>
            </a:r>
            <a:endParaRPr lang="en-US" altLang="zh-CN" dirty="0"/>
          </a:p>
          <a:p>
            <a:r>
              <a:rPr lang="en-US" altLang="zh-CN" dirty="0"/>
              <a:t>low[</a:t>
            </a:r>
            <a:r>
              <a:rPr lang="en-US" altLang="zh-CN" dirty="0" err="1"/>
              <a:t>i</a:t>
            </a:r>
            <a:r>
              <a:rPr lang="en-US" altLang="zh-CN" dirty="0"/>
              <a:t>]</a:t>
            </a:r>
            <a:r>
              <a:rPr lang="zh-CN" altLang="en-US" dirty="0"/>
              <a:t>：节点</a:t>
            </a:r>
            <a:r>
              <a:rPr lang="en-US" altLang="zh-CN" dirty="0" err="1"/>
              <a:t>i</a:t>
            </a:r>
            <a:r>
              <a:rPr lang="zh-CN" altLang="en-US" dirty="0"/>
              <a:t>所在的强联通分量中，被访问最早的点的编号</a:t>
            </a:r>
            <a:endParaRPr lang="en-US" altLang="zh-CN" dirty="0"/>
          </a:p>
          <a:p>
            <a:r>
              <a:rPr lang="zh-CN" altLang="en-US" dirty="0"/>
              <a:t>此外还要维护一个栈</a:t>
            </a:r>
            <a:endParaRPr lang="en-US" altLang="zh-CN" dirty="0"/>
          </a:p>
          <a:p>
            <a:endParaRPr lang="en-US" altLang="zh-CN" dirty="0"/>
          </a:p>
          <a:p>
            <a:r>
              <a:rPr lang="en-US" altLang="zh-CN" dirty="0" err="1"/>
              <a:t>dfs</a:t>
            </a:r>
            <a:r>
              <a:rPr lang="zh-CN" altLang="en-US" dirty="0"/>
              <a:t>到</a:t>
            </a:r>
            <a:r>
              <a:rPr lang="en-US" altLang="zh-CN" dirty="0"/>
              <a:t>u</a:t>
            </a:r>
            <a:r>
              <a:rPr lang="zh-CN" altLang="en-US" dirty="0"/>
              <a:t>，</a:t>
            </a:r>
            <a:r>
              <a:rPr lang="en-US" altLang="zh-CN" dirty="0"/>
              <a:t>low[u]=</a:t>
            </a:r>
            <a:r>
              <a:rPr lang="en-US" altLang="zh-CN" dirty="0" err="1"/>
              <a:t>dfn</a:t>
            </a:r>
            <a:r>
              <a:rPr lang="en-US" altLang="zh-CN" dirty="0"/>
              <a:t>[u]</a:t>
            </a:r>
            <a:r>
              <a:rPr lang="zh-CN" altLang="en-US" dirty="0"/>
              <a:t>，并将</a:t>
            </a:r>
            <a:r>
              <a:rPr lang="en-US" altLang="zh-CN" dirty="0"/>
              <a:t>u</a:t>
            </a:r>
            <a:r>
              <a:rPr lang="zh-CN" altLang="en-US" dirty="0"/>
              <a:t>入栈</a:t>
            </a:r>
            <a:endParaRPr lang="en-US" altLang="zh-CN" dirty="0"/>
          </a:p>
          <a:p>
            <a:r>
              <a:rPr lang="zh-CN" altLang="en-US" dirty="0"/>
              <a:t>枚举下一个点</a:t>
            </a:r>
            <a:r>
              <a:rPr lang="en-US" altLang="zh-CN" dirty="0"/>
              <a:t>v</a:t>
            </a:r>
            <a:r>
              <a:rPr lang="zh-CN" altLang="en-US" dirty="0"/>
              <a:t>：</a:t>
            </a:r>
            <a:endParaRPr lang="en-US" altLang="zh-CN" dirty="0"/>
          </a:p>
          <a:p>
            <a:r>
              <a:rPr lang="zh-CN" altLang="en-US" dirty="0"/>
              <a:t>如果</a:t>
            </a:r>
            <a:r>
              <a:rPr lang="en-US" altLang="zh-CN" dirty="0"/>
              <a:t>u</a:t>
            </a:r>
            <a:r>
              <a:rPr lang="zh-CN" altLang="en-US" dirty="0"/>
              <a:t>→</a:t>
            </a:r>
            <a:r>
              <a:rPr lang="en-US" altLang="zh-CN" dirty="0"/>
              <a:t>v</a:t>
            </a:r>
            <a:r>
              <a:rPr lang="zh-CN" altLang="en-US" dirty="0"/>
              <a:t>是回边，则寻找到一个环，</a:t>
            </a:r>
            <a:r>
              <a:rPr lang="en-US" altLang="zh-CN" dirty="0"/>
              <a:t>low[u]=min(low[u],</a:t>
            </a:r>
            <a:r>
              <a:rPr lang="en-US" altLang="zh-CN" dirty="0" err="1"/>
              <a:t>dfn</a:t>
            </a:r>
            <a:r>
              <a:rPr lang="en-US" altLang="zh-CN" dirty="0"/>
              <a:t>[v])</a:t>
            </a:r>
          </a:p>
          <a:p>
            <a:r>
              <a:rPr lang="zh-CN" altLang="en-US" dirty="0"/>
              <a:t>如果</a:t>
            </a:r>
            <a:r>
              <a:rPr lang="en-US" altLang="zh-CN" dirty="0"/>
              <a:t>u</a:t>
            </a:r>
            <a:r>
              <a:rPr lang="zh-CN" altLang="en-US" dirty="0"/>
              <a:t>→</a:t>
            </a:r>
            <a:r>
              <a:rPr lang="en-US" altLang="zh-CN" dirty="0"/>
              <a:t>v</a:t>
            </a:r>
            <a:r>
              <a:rPr lang="zh-CN" altLang="en-US" dirty="0"/>
              <a:t>是树边，则</a:t>
            </a:r>
            <a:r>
              <a:rPr lang="en-US" altLang="zh-CN" dirty="0"/>
              <a:t>u</a:t>
            </a:r>
            <a:r>
              <a:rPr lang="zh-CN" altLang="en-US" dirty="0"/>
              <a:t>可能参与到一个环中，</a:t>
            </a:r>
            <a:r>
              <a:rPr lang="en-US" altLang="zh-CN" dirty="0"/>
              <a:t>low[u]=min(low[u],low[v])</a:t>
            </a:r>
          </a:p>
          <a:p>
            <a:r>
              <a:rPr lang="zh-CN" altLang="en-US" dirty="0"/>
              <a:t>如果</a:t>
            </a:r>
            <a:r>
              <a:rPr lang="en-US" altLang="zh-CN" dirty="0"/>
              <a:t>u</a:t>
            </a:r>
            <a:r>
              <a:rPr lang="zh-CN" altLang="en-US" dirty="0"/>
              <a:t>→</a:t>
            </a:r>
            <a:r>
              <a:rPr lang="en-US" altLang="zh-CN" dirty="0"/>
              <a:t>v</a:t>
            </a:r>
            <a:r>
              <a:rPr lang="zh-CN" altLang="en-US" dirty="0"/>
              <a:t>是横叉边，则什么都不做</a:t>
            </a:r>
            <a:endParaRPr lang="en-US" altLang="zh-CN" dirty="0"/>
          </a:p>
        </p:txBody>
      </p:sp>
      <p:sp>
        <p:nvSpPr>
          <p:cNvPr id="3" name="标题 2">
            <a:extLst>
              <a:ext uri="{FF2B5EF4-FFF2-40B4-BE49-F238E27FC236}">
                <a16:creationId xmlns:a16="http://schemas.microsoft.com/office/drawing/2014/main" id="{142D7785-898B-44AF-BBF3-FD677421F9BA}"/>
              </a:ext>
            </a:extLst>
          </p:cNvPr>
          <p:cNvSpPr>
            <a:spLocks noGrp="1"/>
          </p:cNvSpPr>
          <p:nvPr>
            <p:ph type="ctrTitle"/>
          </p:nvPr>
        </p:nvSpPr>
        <p:spPr>
          <a:xfrm>
            <a:off x="838200" y="435429"/>
            <a:ext cx="9144000" cy="946804"/>
          </a:xfrm>
        </p:spPr>
        <p:txBody>
          <a:bodyPr/>
          <a:lstStyle/>
          <a:p>
            <a:r>
              <a:rPr lang="en-US" altLang="zh-CN" dirty="0" err="1"/>
              <a:t>Tarjan</a:t>
            </a:r>
            <a:r>
              <a:rPr lang="zh-CN" altLang="en-US" dirty="0"/>
              <a:t>算法</a:t>
            </a:r>
          </a:p>
        </p:txBody>
      </p:sp>
      <p:sp>
        <p:nvSpPr>
          <p:cNvPr id="4" name="内容占位符 3">
            <a:extLst>
              <a:ext uri="{FF2B5EF4-FFF2-40B4-BE49-F238E27FC236}">
                <a16:creationId xmlns:a16="http://schemas.microsoft.com/office/drawing/2014/main" id="{1F462958-C831-479D-9369-839CFB117927}"/>
              </a:ext>
            </a:extLst>
          </p:cNvPr>
          <p:cNvSpPr>
            <a:spLocks noGrp="1"/>
          </p:cNvSpPr>
          <p:nvPr>
            <p:ph sz="quarter" idx="10"/>
          </p:nvPr>
        </p:nvSpPr>
        <p:spPr/>
        <p:txBody>
          <a:bodyPr/>
          <a:lstStyle/>
          <a:p>
            <a:endParaRPr lang="zh-CN" altLang="en-US"/>
          </a:p>
        </p:txBody>
      </p:sp>
      <p:sp>
        <p:nvSpPr>
          <p:cNvPr id="31" name="椭圆 30">
            <a:extLst>
              <a:ext uri="{FF2B5EF4-FFF2-40B4-BE49-F238E27FC236}">
                <a16:creationId xmlns:a16="http://schemas.microsoft.com/office/drawing/2014/main" id="{3CD01976-7672-408C-9AB3-90E52CB9E723}"/>
              </a:ext>
            </a:extLst>
          </p:cNvPr>
          <p:cNvSpPr/>
          <p:nvPr/>
        </p:nvSpPr>
        <p:spPr>
          <a:xfrm>
            <a:off x="9408046" y="191269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1</a:t>
            </a:r>
            <a:endParaRPr lang="zh-CN" altLang="en-US" dirty="0">
              <a:solidFill>
                <a:schemeClr val="bg2"/>
              </a:solidFill>
            </a:endParaRPr>
          </a:p>
        </p:txBody>
      </p:sp>
      <p:sp>
        <p:nvSpPr>
          <p:cNvPr id="32" name="椭圆 31">
            <a:extLst>
              <a:ext uri="{FF2B5EF4-FFF2-40B4-BE49-F238E27FC236}">
                <a16:creationId xmlns:a16="http://schemas.microsoft.com/office/drawing/2014/main" id="{C166CF5E-5A4F-4296-A51E-C77600CD0777}"/>
              </a:ext>
            </a:extLst>
          </p:cNvPr>
          <p:cNvSpPr/>
          <p:nvPr/>
        </p:nvSpPr>
        <p:spPr>
          <a:xfrm>
            <a:off x="8529088" y="2575453"/>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2</a:t>
            </a:r>
            <a:endParaRPr lang="zh-CN" altLang="en-US" dirty="0">
              <a:solidFill>
                <a:schemeClr val="bg2"/>
              </a:solidFill>
            </a:endParaRPr>
          </a:p>
        </p:txBody>
      </p:sp>
      <p:sp>
        <p:nvSpPr>
          <p:cNvPr id="34" name="椭圆 33">
            <a:extLst>
              <a:ext uri="{FF2B5EF4-FFF2-40B4-BE49-F238E27FC236}">
                <a16:creationId xmlns:a16="http://schemas.microsoft.com/office/drawing/2014/main" id="{BAF7813C-8542-4327-A42F-64C8BC93FFA0}"/>
              </a:ext>
            </a:extLst>
          </p:cNvPr>
          <p:cNvSpPr/>
          <p:nvPr/>
        </p:nvSpPr>
        <p:spPr>
          <a:xfrm>
            <a:off x="7716584" y="348822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3</a:t>
            </a:r>
            <a:endParaRPr lang="zh-CN" altLang="en-US" dirty="0">
              <a:solidFill>
                <a:schemeClr val="bg2"/>
              </a:solidFill>
            </a:endParaRPr>
          </a:p>
        </p:txBody>
      </p:sp>
      <p:sp>
        <p:nvSpPr>
          <p:cNvPr id="35" name="椭圆 34">
            <a:extLst>
              <a:ext uri="{FF2B5EF4-FFF2-40B4-BE49-F238E27FC236}">
                <a16:creationId xmlns:a16="http://schemas.microsoft.com/office/drawing/2014/main" id="{FD496CDE-EB60-4C56-9B33-EE6C8B679C2C}"/>
              </a:ext>
            </a:extLst>
          </p:cNvPr>
          <p:cNvSpPr/>
          <p:nvPr/>
        </p:nvSpPr>
        <p:spPr>
          <a:xfrm>
            <a:off x="9004009" y="359987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4</a:t>
            </a:r>
            <a:endParaRPr lang="zh-CN" altLang="en-US" dirty="0">
              <a:solidFill>
                <a:schemeClr val="bg2"/>
              </a:solidFill>
            </a:endParaRPr>
          </a:p>
        </p:txBody>
      </p:sp>
      <p:sp>
        <p:nvSpPr>
          <p:cNvPr id="37" name="椭圆 36">
            <a:extLst>
              <a:ext uri="{FF2B5EF4-FFF2-40B4-BE49-F238E27FC236}">
                <a16:creationId xmlns:a16="http://schemas.microsoft.com/office/drawing/2014/main" id="{81768DB5-C751-4C3B-9B10-C37BD47916B2}"/>
              </a:ext>
            </a:extLst>
          </p:cNvPr>
          <p:cNvSpPr/>
          <p:nvPr/>
        </p:nvSpPr>
        <p:spPr>
          <a:xfrm>
            <a:off x="9004009" y="485791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5</a:t>
            </a:r>
            <a:endParaRPr lang="zh-CN" altLang="en-US" dirty="0">
              <a:solidFill>
                <a:schemeClr val="bg2"/>
              </a:solidFill>
            </a:endParaRPr>
          </a:p>
        </p:txBody>
      </p:sp>
      <p:sp>
        <p:nvSpPr>
          <p:cNvPr id="38" name="椭圆 37">
            <a:extLst>
              <a:ext uri="{FF2B5EF4-FFF2-40B4-BE49-F238E27FC236}">
                <a16:creationId xmlns:a16="http://schemas.microsoft.com/office/drawing/2014/main" id="{316ECDAE-8F53-48F7-9B4F-00F7B6DBB1CC}"/>
              </a:ext>
            </a:extLst>
          </p:cNvPr>
          <p:cNvSpPr/>
          <p:nvPr/>
        </p:nvSpPr>
        <p:spPr>
          <a:xfrm>
            <a:off x="10659143" y="2607351"/>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6</a:t>
            </a:r>
            <a:endParaRPr lang="zh-CN" altLang="en-US" dirty="0">
              <a:solidFill>
                <a:schemeClr val="bg2"/>
              </a:solidFill>
            </a:endParaRPr>
          </a:p>
        </p:txBody>
      </p:sp>
      <p:sp>
        <p:nvSpPr>
          <p:cNvPr id="40" name="椭圆 39">
            <a:extLst>
              <a:ext uri="{FF2B5EF4-FFF2-40B4-BE49-F238E27FC236}">
                <a16:creationId xmlns:a16="http://schemas.microsoft.com/office/drawing/2014/main" id="{3DA6D35E-9FCE-4554-933C-FEDD25B250FD}"/>
              </a:ext>
            </a:extLst>
          </p:cNvPr>
          <p:cNvSpPr/>
          <p:nvPr/>
        </p:nvSpPr>
        <p:spPr>
          <a:xfrm>
            <a:off x="10089415" y="3534303"/>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7</a:t>
            </a:r>
            <a:endParaRPr lang="zh-CN" altLang="en-US" dirty="0">
              <a:solidFill>
                <a:schemeClr val="bg2"/>
              </a:solidFill>
            </a:endParaRPr>
          </a:p>
        </p:txBody>
      </p:sp>
      <p:sp>
        <p:nvSpPr>
          <p:cNvPr id="41" name="椭圆 40">
            <a:extLst>
              <a:ext uri="{FF2B5EF4-FFF2-40B4-BE49-F238E27FC236}">
                <a16:creationId xmlns:a16="http://schemas.microsoft.com/office/drawing/2014/main" id="{71EDBFFC-A994-4A94-933A-B6609074AE79}"/>
              </a:ext>
            </a:extLst>
          </p:cNvPr>
          <p:cNvSpPr/>
          <p:nvPr/>
        </p:nvSpPr>
        <p:spPr>
          <a:xfrm>
            <a:off x="10089415" y="485790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8</a:t>
            </a:r>
            <a:endParaRPr lang="zh-CN" altLang="en-US" dirty="0">
              <a:solidFill>
                <a:schemeClr val="bg2"/>
              </a:solidFill>
            </a:endParaRPr>
          </a:p>
        </p:txBody>
      </p:sp>
      <p:sp>
        <p:nvSpPr>
          <p:cNvPr id="42" name="椭圆 41">
            <a:extLst>
              <a:ext uri="{FF2B5EF4-FFF2-40B4-BE49-F238E27FC236}">
                <a16:creationId xmlns:a16="http://schemas.microsoft.com/office/drawing/2014/main" id="{AFB34DF6-A945-4F09-B9E7-757DF1B77324}"/>
              </a:ext>
            </a:extLst>
          </p:cNvPr>
          <p:cNvSpPr/>
          <p:nvPr/>
        </p:nvSpPr>
        <p:spPr>
          <a:xfrm>
            <a:off x="11077356" y="359987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9</a:t>
            </a:r>
            <a:endParaRPr lang="zh-CN" altLang="en-US" dirty="0">
              <a:solidFill>
                <a:schemeClr val="bg2"/>
              </a:solidFill>
            </a:endParaRPr>
          </a:p>
        </p:txBody>
      </p:sp>
      <p:sp>
        <p:nvSpPr>
          <p:cNvPr id="43" name="椭圆 42">
            <a:extLst>
              <a:ext uri="{FF2B5EF4-FFF2-40B4-BE49-F238E27FC236}">
                <a16:creationId xmlns:a16="http://schemas.microsoft.com/office/drawing/2014/main" id="{87EA302A-AB43-43D7-984D-46D4EFA5B482}"/>
              </a:ext>
            </a:extLst>
          </p:cNvPr>
          <p:cNvSpPr/>
          <p:nvPr/>
        </p:nvSpPr>
        <p:spPr>
          <a:xfrm>
            <a:off x="11077356" y="4857908"/>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700" dirty="0">
                <a:solidFill>
                  <a:schemeClr val="bg2"/>
                </a:solidFill>
              </a:rPr>
              <a:t>10</a:t>
            </a:r>
            <a:endParaRPr lang="zh-CN" altLang="en-US" dirty="0">
              <a:solidFill>
                <a:schemeClr val="bg2"/>
              </a:solidFill>
            </a:endParaRPr>
          </a:p>
        </p:txBody>
      </p:sp>
      <p:sp>
        <p:nvSpPr>
          <p:cNvPr id="45" name="椭圆 44">
            <a:extLst>
              <a:ext uri="{FF2B5EF4-FFF2-40B4-BE49-F238E27FC236}">
                <a16:creationId xmlns:a16="http://schemas.microsoft.com/office/drawing/2014/main" id="{104F5ADF-D1F6-466A-9F7E-F6B72A93B8F1}"/>
              </a:ext>
            </a:extLst>
          </p:cNvPr>
          <p:cNvSpPr/>
          <p:nvPr/>
        </p:nvSpPr>
        <p:spPr>
          <a:xfrm>
            <a:off x="11787963" y="359986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700" dirty="0">
                <a:solidFill>
                  <a:schemeClr val="bg2"/>
                </a:solidFill>
              </a:rPr>
              <a:t>11</a:t>
            </a:r>
            <a:endParaRPr lang="zh-CN" altLang="en-US" dirty="0">
              <a:solidFill>
                <a:schemeClr val="bg2"/>
              </a:solidFill>
            </a:endParaRPr>
          </a:p>
        </p:txBody>
      </p:sp>
      <p:cxnSp>
        <p:nvCxnSpPr>
          <p:cNvPr id="46" name="直接箭头连接符 45">
            <a:extLst>
              <a:ext uri="{FF2B5EF4-FFF2-40B4-BE49-F238E27FC236}">
                <a16:creationId xmlns:a16="http://schemas.microsoft.com/office/drawing/2014/main" id="{E3A6BF70-0F80-48A0-AD01-616378C54661}"/>
              </a:ext>
            </a:extLst>
          </p:cNvPr>
          <p:cNvCxnSpPr>
            <a:stCxn id="31" idx="3"/>
            <a:endCxn id="32" idx="7"/>
          </p:cNvCxnSpPr>
          <p:nvPr/>
        </p:nvCxnSpPr>
        <p:spPr>
          <a:xfrm flipH="1">
            <a:off x="8873955" y="2257557"/>
            <a:ext cx="593261" cy="37706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8" name="直接箭头连接符 47">
            <a:extLst>
              <a:ext uri="{FF2B5EF4-FFF2-40B4-BE49-F238E27FC236}">
                <a16:creationId xmlns:a16="http://schemas.microsoft.com/office/drawing/2014/main" id="{B9A1A16E-3374-44DB-9176-71CCF1925EE2}"/>
              </a:ext>
            </a:extLst>
          </p:cNvPr>
          <p:cNvCxnSpPr>
            <a:cxnSpLocks/>
            <a:stCxn id="32" idx="3"/>
            <a:endCxn id="34" idx="7"/>
          </p:cNvCxnSpPr>
          <p:nvPr/>
        </p:nvCxnSpPr>
        <p:spPr>
          <a:xfrm flipH="1">
            <a:off x="8061451" y="2920320"/>
            <a:ext cx="526807" cy="62707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9" name="直接箭头连接符 48">
            <a:extLst>
              <a:ext uri="{FF2B5EF4-FFF2-40B4-BE49-F238E27FC236}">
                <a16:creationId xmlns:a16="http://schemas.microsoft.com/office/drawing/2014/main" id="{0073CBD2-843E-4C99-B8A1-88B952705024}"/>
              </a:ext>
            </a:extLst>
          </p:cNvPr>
          <p:cNvCxnSpPr>
            <a:cxnSpLocks/>
            <a:stCxn id="32" idx="5"/>
            <a:endCxn id="35" idx="0"/>
          </p:cNvCxnSpPr>
          <p:nvPr/>
        </p:nvCxnSpPr>
        <p:spPr>
          <a:xfrm>
            <a:off x="8873955" y="2920320"/>
            <a:ext cx="332073" cy="67955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0" name="直接箭头连接符 49">
            <a:extLst>
              <a:ext uri="{FF2B5EF4-FFF2-40B4-BE49-F238E27FC236}">
                <a16:creationId xmlns:a16="http://schemas.microsoft.com/office/drawing/2014/main" id="{FF5DCF43-89F6-4521-B467-591C26E7761D}"/>
              </a:ext>
            </a:extLst>
          </p:cNvPr>
          <p:cNvCxnSpPr>
            <a:cxnSpLocks/>
            <a:stCxn id="35" idx="4"/>
            <a:endCxn id="37" idx="0"/>
          </p:cNvCxnSpPr>
          <p:nvPr/>
        </p:nvCxnSpPr>
        <p:spPr>
          <a:xfrm>
            <a:off x="9206028" y="4003907"/>
            <a:ext cx="0" cy="85400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1" name="直接箭头连接符 50">
            <a:extLst>
              <a:ext uri="{FF2B5EF4-FFF2-40B4-BE49-F238E27FC236}">
                <a16:creationId xmlns:a16="http://schemas.microsoft.com/office/drawing/2014/main" id="{15C23961-94EF-4632-9563-01C35841CB55}"/>
              </a:ext>
            </a:extLst>
          </p:cNvPr>
          <p:cNvCxnSpPr>
            <a:cxnSpLocks/>
            <a:stCxn id="31" idx="5"/>
            <a:endCxn id="38" idx="1"/>
          </p:cNvCxnSpPr>
          <p:nvPr/>
        </p:nvCxnSpPr>
        <p:spPr>
          <a:xfrm>
            <a:off x="9752913" y="2257557"/>
            <a:ext cx="965400" cy="40896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3" name="直接箭头连接符 52">
            <a:extLst>
              <a:ext uri="{FF2B5EF4-FFF2-40B4-BE49-F238E27FC236}">
                <a16:creationId xmlns:a16="http://schemas.microsoft.com/office/drawing/2014/main" id="{FE531D91-2CE4-4C54-9E32-436EC1368C09}"/>
              </a:ext>
            </a:extLst>
          </p:cNvPr>
          <p:cNvCxnSpPr>
            <a:cxnSpLocks/>
            <a:stCxn id="38" idx="3"/>
            <a:endCxn id="40" idx="0"/>
          </p:cNvCxnSpPr>
          <p:nvPr/>
        </p:nvCxnSpPr>
        <p:spPr>
          <a:xfrm flipH="1">
            <a:off x="10291434" y="2952218"/>
            <a:ext cx="426879" cy="58208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4" name="直接箭头连接符 53">
            <a:extLst>
              <a:ext uri="{FF2B5EF4-FFF2-40B4-BE49-F238E27FC236}">
                <a16:creationId xmlns:a16="http://schemas.microsoft.com/office/drawing/2014/main" id="{A2F62507-C65A-4B22-8215-192F4C2E6231}"/>
              </a:ext>
            </a:extLst>
          </p:cNvPr>
          <p:cNvCxnSpPr>
            <a:cxnSpLocks/>
            <a:stCxn id="40" idx="4"/>
            <a:endCxn id="41" idx="0"/>
          </p:cNvCxnSpPr>
          <p:nvPr/>
        </p:nvCxnSpPr>
        <p:spPr>
          <a:xfrm>
            <a:off x="10291434" y="3938340"/>
            <a:ext cx="0" cy="91956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5" name="直接箭头连接符 54">
            <a:extLst>
              <a:ext uri="{FF2B5EF4-FFF2-40B4-BE49-F238E27FC236}">
                <a16:creationId xmlns:a16="http://schemas.microsoft.com/office/drawing/2014/main" id="{F2E8C300-58FF-4E44-8143-3DCA16EB791A}"/>
              </a:ext>
            </a:extLst>
          </p:cNvPr>
          <p:cNvCxnSpPr>
            <a:cxnSpLocks/>
            <a:stCxn id="40" idx="6"/>
            <a:endCxn id="42" idx="2"/>
          </p:cNvCxnSpPr>
          <p:nvPr/>
        </p:nvCxnSpPr>
        <p:spPr>
          <a:xfrm>
            <a:off x="10493452" y="3736322"/>
            <a:ext cx="583904" cy="65567"/>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7" name="直接箭头连接符 56">
            <a:extLst>
              <a:ext uri="{FF2B5EF4-FFF2-40B4-BE49-F238E27FC236}">
                <a16:creationId xmlns:a16="http://schemas.microsoft.com/office/drawing/2014/main" id="{9E9DC044-68F4-4A56-82E0-15C90B1B7953}"/>
              </a:ext>
            </a:extLst>
          </p:cNvPr>
          <p:cNvCxnSpPr>
            <a:cxnSpLocks/>
            <a:stCxn id="42" idx="4"/>
            <a:endCxn id="43" idx="0"/>
          </p:cNvCxnSpPr>
          <p:nvPr/>
        </p:nvCxnSpPr>
        <p:spPr>
          <a:xfrm>
            <a:off x="11279375" y="4003907"/>
            <a:ext cx="0" cy="85400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8" name="直接箭头连接符 57">
            <a:extLst>
              <a:ext uri="{FF2B5EF4-FFF2-40B4-BE49-F238E27FC236}">
                <a16:creationId xmlns:a16="http://schemas.microsoft.com/office/drawing/2014/main" id="{92A16D77-3FB0-4CFB-891A-24BAFC8918EC}"/>
              </a:ext>
            </a:extLst>
          </p:cNvPr>
          <p:cNvCxnSpPr>
            <a:cxnSpLocks/>
            <a:stCxn id="38" idx="6"/>
            <a:endCxn id="45" idx="0"/>
          </p:cNvCxnSpPr>
          <p:nvPr/>
        </p:nvCxnSpPr>
        <p:spPr>
          <a:xfrm>
            <a:off x="11063180" y="2809370"/>
            <a:ext cx="926802" cy="79049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9" name="直接箭头连接符 58">
            <a:extLst>
              <a:ext uri="{FF2B5EF4-FFF2-40B4-BE49-F238E27FC236}">
                <a16:creationId xmlns:a16="http://schemas.microsoft.com/office/drawing/2014/main" id="{9421E73A-80E5-4322-905C-1EB99C856A8E}"/>
              </a:ext>
            </a:extLst>
          </p:cNvPr>
          <p:cNvCxnSpPr>
            <a:cxnSpLocks/>
            <a:stCxn id="37" idx="2"/>
            <a:endCxn id="32" idx="4"/>
          </p:cNvCxnSpPr>
          <p:nvPr/>
        </p:nvCxnSpPr>
        <p:spPr>
          <a:xfrm flipH="1" flipV="1">
            <a:off x="8731107" y="2979490"/>
            <a:ext cx="272902" cy="2080439"/>
          </a:xfrm>
          <a:prstGeom prst="straightConnector1">
            <a:avLst/>
          </a:prstGeom>
          <a:ln>
            <a:solidFill>
              <a:srgbClr val="FFC000"/>
            </a:solidFill>
            <a:prstDash val="dash"/>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0" name="直接箭头连接符 59">
            <a:extLst>
              <a:ext uri="{FF2B5EF4-FFF2-40B4-BE49-F238E27FC236}">
                <a16:creationId xmlns:a16="http://schemas.microsoft.com/office/drawing/2014/main" id="{C975917F-BC1F-4188-8453-B9FA347D3569}"/>
              </a:ext>
            </a:extLst>
          </p:cNvPr>
          <p:cNvCxnSpPr>
            <a:cxnSpLocks/>
            <a:stCxn id="41" idx="2"/>
            <a:endCxn id="40" idx="3"/>
          </p:cNvCxnSpPr>
          <p:nvPr/>
        </p:nvCxnSpPr>
        <p:spPr>
          <a:xfrm flipV="1">
            <a:off x="10089415" y="3879170"/>
            <a:ext cx="59170" cy="1180758"/>
          </a:xfrm>
          <a:prstGeom prst="straightConnector1">
            <a:avLst/>
          </a:prstGeom>
          <a:ln>
            <a:solidFill>
              <a:srgbClr val="FFC000"/>
            </a:solidFill>
            <a:prstDash val="dash"/>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1" name="直接箭头连接符 60">
            <a:extLst>
              <a:ext uri="{FF2B5EF4-FFF2-40B4-BE49-F238E27FC236}">
                <a16:creationId xmlns:a16="http://schemas.microsoft.com/office/drawing/2014/main" id="{074BE4FC-C2AC-4BF0-816E-677711CE5688}"/>
              </a:ext>
            </a:extLst>
          </p:cNvPr>
          <p:cNvCxnSpPr>
            <a:cxnSpLocks/>
            <a:stCxn id="43" idx="1"/>
            <a:endCxn id="40" idx="5"/>
          </p:cNvCxnSpPr>
          <p:nvPr/>
        </p:nvCxnSpPr>
        <p:spPr>
          <a:xfrm flipH="1" flipV="1">
            <a:off x="10434282" y="3879170"/>
            <a:ext cx="702244" cy="1037908"/>
          </a:xfrm>
          <a:prstGeom prst="straightConnector1">
            <a:avLst/>
          </a:prstGeom>
          <a:ln>
            <a:solidFill>
              <a:srgbClr val="FFC000"/>
            </a:solidFill>
            <a:prstDash val="dash"/>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2" name="直接箭头连接符 61">
            <a:extLst>
              <a:ext uri="{FF2B5EF4-FFF2-40B4-BE49-F238E27FC236}">
                <a16:creationId xmlns:a16="http://schemas.microsoft.com/office/drawing/2014/main" id="{2C75E2A2-A185-4A76-972E-B4EC838BF940}"/>
              </a:ext>
            </a:extLst>
          </p:cNvPr>
          <p:cNvCxnSpPr>
            <a:cxnSpLocks/>
            <a:stCxn id="38" idx="5"/>
            <a:endCxn id="42" idx="0"/>
          </p:cNvCxnSpPr>
          <p:nvPr/>
        </p:nvCxnSpPr>
        <p:spPr>
          <a:xfrm>
            <a:off x="11004010" y="2952218"/>
            <a:ext cx="275365" cy="647652"/>
          </a:xfrm>
          <a:prstGeom prst="straightConnector1">
            <a:avLst/>
          </a:prstGeom>
          <a:ln w="3175">
            <a:solidFill>
              <a:srgbClr val="C00000"/>
            </a:solidFill>
            <a:prstDash val="sysDot"/>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4" name="直接箭头连接符 63">
            <a:extLst>
              <a:ext uri="{FF2B5EF4-FFF2-40B4-BE49-F238E27FC236}">
                <a16:creationId xmlns:a16="http://schemas.microsoft.com/office/drawing/2014/main" id="{0FFC299C-ED4C-4EFE-9684-268B1B56015A}"/>
              </a:ext>
            </a:extLst>
          </p:cNvPr>
          <p:cNvCxnSpPr>
            <a:cxnSpLocks/>
            <a:stCxn id="45" idx="4"/>
            <a:endCxn id="43" idx="6"/>
          </p:cNvCxnSpPr>
          <p:nvPr/>
        </p:nvCxnSpPr>
        <p:spPr>
          <a:xfrm flipH="1">
            <a:off x="11481393" y="4003906"/>
            <a:ext cx="508589" cy="1056021"/>
          </a:xfrm>
          <a:prstGeom prst="straightConnector1">
            <a:avLst/>
          </a:prstGeom>
          <a:ln w="3175">
            <a:solidFill>
              <a:srgbClr val="C00000"/>
            </a:solidFill>
            <a:prstDash val="sysDot"/>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5" name="直接箭头连接符 64">
            <a:extLst>
              <a:ext uri="{FF2B5EF4-FFF2-40B4-BE49-F238E27FC236}">
                <a16:creationId xmlns:a16="http://schemas.microsoft.com/office/drawing/2014/main" id="{D4C32BCA-BFC9-4B4E-ADD9-F54017F2843D}"/>
              </a:ext>
            </a:extLst>
          </p:cNvPr>
          <p:cNvCxnSpPr>
            <a:cxnSpLocks/>
            <a:stCxn id="31" idx="4"/>
            <a:endCxn id="40" idx="1"/>
          </p:cNvCxnSpPr>
          <p:nvPr/>
        </p:nvCxnSpPr>
        <p:spPr>
          <a:xfrm>
            <a:off x="9610065" y="2316727"/>
            <a:ext cx="538520" cy="1276746"/>
          </a:xfrm>
          <a:prstGeom prst="straightConnector1">
            <a:avLst/>
          </a:prstGeom>
          <a:ln w="3175">
            <a:solidFill>
              <a:srgbClr val="00B0F0"/>
            </a:solidFill>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3233994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C4586A2-1637-4215-AB00-908FA4718DEC}"/>
              </a:ext>
            </a:extLst>
          </p:cNvPr>
          <p:cNvSpPr>
            <a:spLocks noGrp="1"/>
          </p:cNvSpPr>
          <p:nvPr>
            <p:ph idx="1"/>
          </p:nvPr>
        </p:nvSpPr>
        <p:spPr>
          <a:xfrm>
            <a:off x="838200" y="1382233"/>
            <a:ext cx="7278386" cy="4938546"/>
          </a:xfrm>
        </p:spPr>
        <p:txBody>
          <a:bodyPr>
            <a:normAutofit lnSpcReduction="10000"/>
          </a:bodyPr>
          <a:lstStyle/>
          <a:p>
            <a:r>
              <a:rPr lang="en-US" altLang="zh-CN" dirty="0" err="1"/>
              <a:t>dfs</a:t>
            </a:r>
            <a:r>
              <a:rPr lang="zh-CN" altLang="en-US" dirty="0"/>
              <a:t>到</a:t>
            </a:r>
            <a:r>
              <a:rPr lang="en-US" altLang="zh-CN" dirty="0"/>
              <a:t>u</a:t>
            </a:r>
            <a:r>
              <a:rPr lang="zh-CN" altLang="en-US" dirty="0"/>
              <a:t>，</a:t>
            </a:r>
            <a:r>
              <a:rPr lang="en-US" altLang="zh-CN" dirty="0"/>
              <a:t>low[u]=</a:t>
            </a:r>
            <a:r>
              <a:rPr lang="en-US" altLang="zh-CN" dirty="0" err="1"/>
              <a:t>dfn</a:t>
            </a:r>
            <a:r>
              <a:rPr lang="en-US" altLang="zh-CN" dirty="0"/>
              <a:t>[u]</a:t>
            </a:r>
            <a:r>
              <a:rPr lang="zh-CN" altLang="en-US" dirty="0"/>
              <a:t>，并将</a:t>
            </a:r>
            <a:r>
              <a:rPr lang="en-US" altLang="zh-CN" dirty="0"/>
              <a:t>u</a:t>
            </a:r>
            <a:r>
              <a:rPr lang="zh-CN" altLang="en-US" dirty="0"/>
              <a:t>入栈</a:t>
            </a:r>
            <a:endParaRPr lang="en-US" altLang="zh-CN" dirty="0"/>
          </a:p>
          <a:p>
            <a:r>
              <a:rPr lang="zh-CN" altLang="en-US" dirty="0"/>
              <a:t>枚举下一个点</a:t>
            </a:r>
            <a:r>
              <a:rPr lang="en-US" altLang="zh-CN" dirty="0"/>
              <a:t>v</a:t>
            </a:r>
            <a:r>
              <a:rPr lang="zh-CN" altLang="en-US" dirty="0"/>
              <a:t>：</a:t>
            </a:r>
            <a:endParaRPr lang="en-US" altLang="zh-CN" dirty="0"/>
          </a:p>
          <a:p>
            <a:r>
              <a:rPr lang="zh-CN" altLang="en-US" dirty="0"/>
              <a:t>如果</a:t>
            </a:r>
            <a:r>
              <a:rPr lang="en-US" altLang="zh-CN" dirty="0"/>
              <a:t>u</a:t>
            </a:r>
            <a:r>
              <a:rPr lang="zh-CN" altLang="en-US" dirty="0"/>
              <a:t>→</a:t>
            </a:r>
            <a:r>
              <a:rPr lang="en-US" altLang="zh-CN" dirty="0"/>
              <a:t>v</a:t>
            </a:r>
            <a:r>
              <a:rPr lang="zh-CN" altLang="en-US" dirty="0"/>
              <a:t>是回边，则寻找到一个环，</a:t>
            </a:r>
            <a:r>
              <a:rPr lang="en-US" altLang="zh-CN" dirty="0" err="1"/>
              <a:t>dfs</a:t>
            </a:r>
            <a:r>
              <a:rPr lang="en-US" altLang="zh-CN" dirty="0"/>
              <a:t>(v)</a:t>
            </a:r>
            <a:r>
              <a:rPr lang="zh-CN" altLang="en-US" dirty="0"/>
              <a:t>后</a:t>
            </a:r>
            <a:r>
              <a:rPr lang="en-US" altLang="zh-CN" dirty="0"/>
              <a:t>low[u]=min(low[u],</a:t>
            </a:r>
            <a:r>
              <a:rPr lang="en-US" altLang="zh-CN" dirty="0" err="1"/>
              <a:t>dfn</a:t>
            </a:r>
            <a:r>
              <a:rPr lang="en-US" altLang="zh-CN" dirty="0"/>
              <a:t>[v])</a:t>
            </a:r>
          </a:p>
          <a:p>
            <a:r>
              <a:rPr lang="zh-CN" altLang="en-US" dirty="0"/>
              <a:t>如果</a:t>
            </a:r>
            <a:r>
              <a:rPr lang="en-US" altLang="zh-CN" dirty="0"/>
              <a:t>u</a:t>
            </a:r>
            <a:r>
              <a:rPr lang="zh-CN" altLang="en-US" dirty="0"/>
              <a:t>→</a:t>
            </a:r>
            <a:r>
              <a:rPr lang="en-US" altLang="zh-CN" dirty="0"/>
              <a:t>v</a:t>
            </a:r>
            <a:r>
              <a:rPr lang="zh-CN" altLang="en-US" dirty="0"/>
              <a:t>是树边，则</a:t>
            </a:r>
            <a:r>
              <a:rPr lang="en-US" altLang="zh-CN" dirty="0"/>
              <a:t>u</a:t>
            </a:r>
            <a:r>
              <a:rPr lang="zh-CN" altLang="en-US" dirty="0"/>
              <a:t>可能参与到一个环中，</a:t>
            </a:r>
            <a:r>
              <a:rPr lang="en-US" altLang="zh-CN" dirty="0"/>
              <a:t>low[u]=min(low[u],low[v])</a:t>
            </a:r>
          </a:p>
          <a:p>
            <a:r>
              <a:rPr lang="zh-CN" altLang="en-US" dirty="0"/>
              <a:t>如果</a:t>
            </a:r>
            <a:r>
              <a:rPr lang="en-US" altLang="zh-CN" dirty="0"/>
              <a:t>u</a:t>
            </a:r>
            <a:r>
              <a:rPr lang="zh-CN" altLang="en-US" dirty="0"/>
              <a:t>→</a:t>
            </a:r>
            <a:r>
              <a:rPr lang="en-US" altLang="zh-CN" dirty="0"/>
              <a:t>v</a:t>
            </a:r>
            <a:r>
              <a:rPr lang="zh-CN" altLang="en-US" dirty="0"/>
              <a:t>是横叉边，则什么都不做</a:t>
            </a:r>
            <a:endParaRPr lang="en-US" altLang="zh-CN" dirty="0"/>
          </a:p>
          <a:p>
            <a:r>
              <a:rPr lang="zh-CN" altLang="en-US" dirty="0"/>
              <a:t>即将回溯时，如果</a:t>
            </a:r>
            <a:r>
              <a:rPr lang="en-US" altLang="zh-CN" dirty="0"/>
              <a:t>low[u]==</a:t>
            </a:r>
            <a:r>
              <a:rPr lang="en-US" altLang="zh-CN" dirty="0" err="1"/>
              <a:t>dfn</a:t>
            </a:r>
            <a:r>
              <a:rPr lang="en-US" altLang="zh-CN" dirty="0"/>
              <a:t>[u]</a:t>
            </a:r>
            <a:r>
              <a:rPr lang="zh-CN" altLang="en-US" dirty="0"/>
              <a:t>，即</a:t>
            </a:r>
            <a:r>
              <a:rPr lang="en-US" altLang="zh-CN" dirty="0"/>
              <a:t>u</a:t>
            </a:r>
            <a:r>
              <a:rPr lang="zh-CN" altLang="en-US" dirty="0"/>
              <a:t>所在的</a:t>
            </a:r>
            <a:r>
              <a:rPr lang="zh-CN" altLang="en-US" dirty="0">
                <a:solidFill>
                  <a:srgbClr val="FFCC00"/>
                </a:solidFill>
              </a:rPr>
              <a:t>强联通分量在搜索树上最靠上的点</a:t>
            </a:r>
            <a:r>
              <a:rPr lang="zh-CN" altLang="en-US" dirty="0"/>
              <a:t>是</a:t>
            </a:r>
            <a:r>
              <a:rPr lang="en-US" altLang="zh-CN" dirty="0"/>
              <a:t>u</a:t>
            </a:r>
            <a:r>
              <a:rPr lang="zh-CN" altLang="en-US" dirty="0"/>
              <a:t>，弹栈直到将</a:t>
            </a:r>
            <a:r>
              <a:rPr lang="en-US" altLang="zh-CN" dirty="0"/>
              <a:t>u</a:t>
            </a:r>
            <a:r>
              <a:rPr lang="zh-CN" altLang="en-US" dirty="0"/>
              <a:t>弹出，被</a:t>
            </a:r>
            <a:r>
              <a:rPr lang="zh-CN" altLang="en-US" dirty="0">
                <a:solidFill>
                  <a:srgbClr val="FFCC00"/>
                </a:solidFill>
              </a:rPr>
              <a:t>弹出的元素共同构成一个强连通分量</a:t>
            </a:r>
            <a:endParaRPr lang="en-US" altLang="zh-CN" dirty="0">
              <a:solidFill>
                <a:srgbClr val="FFCC00"/>
              </a:solidFill>
            </a:endParaRPr>
          </a:p>
        </p:txBody>
      </p:sp>
      <p:sp>
        <p:nvSpPr>
          <p:cNvPr id="3" name="标题 2">
            <a:extLst>
              <a:ext uri="{FF2B5EF4-FFF2-40B4-BE49-F238E27FC236}">
                <a16:creationId xmlns:a16="http://schemas.microsoft.com/office/drawing/2014/main" id="{142D7785-898B-44AF-BBF3-FD677421F9BA}"/>
              </a:ext>
            </a:extLst>
          </p:cNvPr>
          <p:cNvSpPr>
            <a:spLocks noGrp="1"/>
          </p:cNvSpPr>
          <p:nvPr>
            <p:ph type="ctrTitle"/>
          </p:nvPr>
        </p:nvSpPr>
        <p:spPr>
          <a:xfrm>
            <a:off x="838200" y="435429"/>
            <a:ext cx="9144000" cy="946804"/>
          </a:xfrm>
        </p:spPr>
        <p:txBody>
          <a:bodyPr/>
          <a:lstStyle/>
          <a:p>
            <a:r>
              <a:rPr lang="en-US" altLang="zh-CN" dirty="0" err="1"/>
              <a:t>Tarjan</a:t>
            </a:r>
            <a:r>
              <a:rPr lang="zh-CN" altLang="en-US" dirty="0"/>
              <a:t>算法</a:t>
            </a:r>
          </a:p>
        </p:txBody>
      </p:sp>
      <p:sp>
        <p:nvSpPr>
          <p:cNvPr id="4" name="内容占位符 3">
            <a:extLst>
              <a:ext uri="{FF2B5EF4-FFF2-40B4-BE49-F238E27FC236}">
                <a16:creationId xmlns:a16="http://schemas.microsoft.com/office/drawing/2014/main" id="{1F462958-C831-479D-9369-839CFB117927}"/>
              </a:ext>
            </a:extLst>
          </p:cNvPr>
          <p:cNvSpPr>
            <a:spLocks noGrp="1"/>
          </p:cNvSpPr>
          <p:nvPr>
            <p:ph sz="quarter" idx="10"/>
          </p:nvPr>
        </p:nvSpPr>
        <p:spPr/>
        <p:txBody>
          <a:bodyPr/>
          <a:lstStyle/>
          <a:p>
            <a:endParaRPr lang="zh-CN" altLang="en-US"/>
          </a:p>
        </p:txBody>
      </p:sp>
      <p:sp>
        <p:nvSpPr>
          <p:cNvPr id="31" name="椭圆 30">
            <a:extLst>
              <a:ext uri="{FF2B5EF4-FFF2-40B4-BE49-F238E27FC236}">
                <a16:creationId xmlns:a16="http://schemas.microsoft.com/office/drawing/2014/main" id="{3CD01976-7672-408C-9AB3-90E52CB9E723}"/>
              </a:ext>
            </a:extLst>
          </p:cNvPr>
          <p:cNvSpPr/>
          <p:nvPr/>
        </p:nvSpPr>
        <p:spPr>
          <a:xfrm>
            <a:off x="9408046" y="191269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1</a:t>
            </a:r>
            <a:endParaRPr lang="zh-CN" altLang="en-US" dirty="0">
              <a:solidFill>
                <a:schemeClr val="bg2"/>
              </a:solidFill>
            </a:endParaRPr>
          </a:p>
        </p:txBody>
      </p:sp>
      <p:sp>
        <p:nvSpPr>
          <p:cNvPr id="32" name="椭圆 31">
            <a:extLst>
              <a:ext uri="{FF2B5EF4-FFF2-40B4-BE49-F238E27FC236}">
                <a16:creationId xmlns:a16="http://schemas.microsoft.com/office/drawing/2014/main" id="{C166CF5E-5A4F-4296-A51E-C77600CD0777}"/>
              </a:ext>
            </a:extLst>
          </p:cNvPr>
          <p:cNvSpPr/>
          <p:nvPr/>
        </p:nvSpPr>
        <p:spPr>
          <a:xfrm>
            <a:off x="8529088" y="2575453"/>
            <a:ext cx="404037" cy="404037"/>
          </a:xfrm>
          <a:prstGeom prst="ellipse">
            <a:avLst/>
          </a:prstGeom>
          <a:solidFill>
            <a:srgbClr val="FFCC00"/>
          </a:solidFill>
          <a:ln>
            <a:solidFill>
              <a:srgbClr val="FFCC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2</a:t>
            </a:r>
            <a:endParaRPr lang="zh-CN" altLang="en-US" dirty="0">
              <a:solidFill>
                <a:schemeClr val="bg2"/>
              </a:solidFill>
            </a:endParaRPr>
          </a:p>
        </p:txBody>
      </p:sp>
      <p:sp>
        <p:nvSpPr>
          <p:cNvPr id="34" name="椭圆 33">
            <a:extLst>
              <a:ext uri="{FF2B5EF4-FFF2-40B4-BE49-F238E27FC236}">
                <a16:creationId xmlns:a16="http://schemas.microsoft.com/office/drawing/2014/main" id="{BAF7813C-8542-4327-A42F-64C8BC93FFA0}"/>
              </a:ext>
            </a:extLst>
          </p:cNvPr>
          <p:cNvSpPr/>
          <p:nvPr/>
        </p:nvSpPr>
        <p:spPr>
          <a:xfrm>
            <a:off x="7716584" y="348822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3</a:t>
            </a:r>
            <a:endParaRPr lang="zh-CN" altLang="en-US" dirty="0">
              <a:solidFill>
                <a:schemeClr val="bg2"/>
              </a:solidFill>
            </a:endParaRPr>
          </a:p>
        </p:txBody>
      </p:sp>
      <p:sp>
        <p:nvSpPr>
          <p:cNvPr id="35" name="椭圆 34">
            <a:extLst>
              <a:ext uri="{FF2B5EF4-FFF2-40B4-BE49-F238E27FC236}">
                <a16:creationId xmlns:a16="http://schemas.microsoft.com/office/drawing/2014/main" id="{FD496CDE-EB60-4C56-9B33-EE6C8B679C2C}"/>
              </a:ext>
            </a:extLst>
          </p:cNvPr>
          <p:cNvSpPr/>
          <p:nvPr/>
        </p:nvSpPr>
        <p:spPr>
          <a:xfrm>
            <a:off x="9004009" y="359987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4</a:t>
            </a:r>
            <a:endParaRPr lang="zh-CN" altLang="en-US" dirty="0">
              <a:solidFill>
                <a:schemeClr val="bg2"/>
              </a:solidFill>
            </a:endParaRPr>
          </a:p>
        </p:txBody>
      </p:sp>
      <p:sp>
        <p:nvSpPr>
          <p:cNvPr id="37" name="椭圆 36">
            <a:extLst>
              <a:ext uri="{FF2B5EF4-FFF2-40B4-BE49-F238E27FC236}">
                <a16:creationId xmlns:a16="http://schemas.microsoft.com/office/drawing/2014/main" id="{81768DB5-C751-4C3B-9B10-C37BD47916B2}"/>
              </a:ext>
            </a:extLst>
          </p:cNvPr>
          <p:cNvSpPr/>
          <p:nvPr/>
        </p:nvSpPr>
        <p:spPr>
          <a:xfrm>
            <a:off x="9004009" y="485791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5</a:t>
            </a:r>
            <a:endParaRPr lang="zh-CN" altLang="en-US" dirty="0">
              <a:solidFill>
                <a:schemeClr val="bg2"/>
              </a:solidFill>
            </a:endParaRPr>
          </a:p>
        </p:txBody>
      </p:sp>
      <p:sp>
        <p:nvSpPr>
          <p:cNvPr id="38" name="椭圆 37">
            <a:extLst>
              <a:ext uri="{FF2B5EF4-FFF2-40B4-BE49-F238E27FC236}">
                <a16:creationId xmlns:a16="http://schemas.microsoft.com/office/drawing/2014/main" id="{316ECDAE-8F53-48F7-9B4F-00F7B6DBB1CC}"/>
              </a:ext>
            </a:extLst>
          </p:cNvPr>
          <p:cNvSpPr/>
          <p:nvPr/>
        </p:nvSpPr>
        <p:spPr>
          <a:xfrm>
            <a:off x="10659143" y="2607351"/>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6</a:t>
            </a:r>
            <a:endParaRPr lang="zh-CN" altLang="en-US" dirty="0">
              <a:solidFill>
                <a:schemeClr val="bg2"/>
              </a:solidFill>
            </a:endParaRPr>
          </a:p>
        </p:txBody>
      </p:sp>
      <p:sp>
        <p:nvSpPr>
          <p:cNvPr id="40" name="椭圆 39">
            <a:extLst>
              <a:ext uri="{FF2B5EF4-FFF2-40B4-BE49-F238E27FC236}">
                <a16:creationId xmlns:a16="http://schemas.microsoft.com/office/drawing/2014/main" id="{3DA6D35E-9FCE-4554-933C-FEDD25B250FD}"/>
              </a:ext>
            </a:extLst>
          </p:cNvPr>
          <p:cNvSpPr/>
          <p:nvPr/>
        </p:nvSpPr>
        <p:spPr>
          <a:xfrm>
            <a:off x="10089415" y="3534303"/>
            <a:ext cx="404037" cy="404037"/>
          </a:xfrm>
          <a:prstGeom prst="ellipse">
            <a:avLst/>
          </a:prstGeom>
          <a:solidFill>
            <a:srgbClr val="FFCC00"/>
          </a:solidFill>
          <a:ln>
            <a:solidFill>
              <a:srgbClr val="FFCC00"/>
            </a:solidFill>
          </a:ln>
        </p:spPr>
        <p:style>
          <a:lnRef idx="3">
            <a:schemeClr val="lt1"/>
          </a:lnRef>
          <a:fillRef idx="1">
            <a:schemeClr val="accent1"/>
          </a:fillRef>
          <a:effectRef idx="1">
            <a:schemeClr val="accent1"/>
          </a:effectRef>
          <a:fontRef idx="minor">
            <a:schemeClr val="lt1"/>
          </a:fontRef>
        </p:style>
        <p:txBody>
          <a:bodyPr rtlCol="0" anchor="ctr"/>
          <a:lstStyle/>
          <a:p>
            <a:pPr algn="ctr"/>
            <a:r>
              <a:rPr lang="en-US" altLang="zh-CN" dirty="0">
                <a:solidFill>
                  <a:schemeClr val="bg2"/>
                </a:solidFill>
              </a:rPr>
              <a:t>7</a:t>
            </a:r>
            <a:endParaRPr lang="zh-CN" altLang="en-US" dirty="0">
              <a:solidFill>
                <a:schemeClr val="bg2"/>
              </a:solidFill>
            </a:endParaRPr>
          </a:p>
        </p:txBody>
      </p:sp>
      <p:sp>
        <p:nvSpPr>
          <p:cNvPr id="41" name="椭圆 40">
            <a:extLst>
              <a:ext uri="{FF2B5EF4-FFF2-40B4-BE49-F238E27FC236}">
                <a16:creationId xmlns:a16="http://schemas.microsoft.com/office/drawing/2014/main" id="{71EDBFFC-A994-4A94-933A-B6609074AE79}"/>
              </a:ext>
            </a:extLst>
          </p:cNvPr>
          <p:cNvSpPr/>
          <p:nvPr/>
        </p:nvSpPr>
        <p:spPr>
          <a:xfrm>
            <a:off x="10089415" y="485790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8</a:t>
            </a:r>
            <a:endParaRPr lang="zh-CN" altLang="en-US" dirty="0">
              <a:solidFill>
                <a:schemeClr val="bg2"/>
              </a:solidFill>
            </a:endParaRPr>
          </a:p>
        </p:txBody>
      </p:sp>
      <p:sp>
        <p:nvSpPr>
          <p:cNvPr id="42" name="椭圆 41">
            <a:extLst>
              <a:ext uri="{FF2B5EF4-FFF2-40B4-BE49-F238E27FC236}">
                <a16:creationId xmlns:a16="http://schemas.microsoft.com/office/drawing/2014/main" id="{AFB34DF6-A945-4F09-B9E7-757DF1B77324}"/>
              </a:ext>
            </a:extLst>
          </p:cNvPr>
          <p:cNvSpPr/>
          <p:nvPr/>
        </p:nvSpPr>
        <p:spPr>
          <a:xfrm>
            <a:off x="11077356" y="359987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9</a:t>
            </a:r>
            <a:endParaRPr lang="zh-CN" altLang="en-US" dirty="0">
              <a:solidFill>
                <a:schemeClr val="bg2"/>
              </a:solidFill>
            </a:endParaRPr>
          </a:p>
        </p:txBody>
      </p:sp>
      <p:sp>
        <p:nvSpPr>
          <p:cNvPr id="43" name="椭圆 42">
            <a:extLst>
              <a:ext uri="{FF2B5EF4-FFF2-40B4-BE49-F238E27FC236}">
                <a16:creationId xmlns:a16="http://schemas.microsoft.com/office/drawing/2014/main" id="{87EA302A-AB43-43D7-984D-46D4EFA5B482}"/>
              </a:ext>
            </a:extLst>
          </p:cNvPr>
          <p:cNvSpPr/>
          <p:nvPr/>
        </p:nvSpPr>
        <p:spPr>
          <a:xfrm>
            <a:off x="11077356" y="4857908"/>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700" dirty="0">
                <a:solidFill>
                  <a:schemeClr val="bg2"/>
                </a:solidFill>
              </a:rPr>
              <a:t>10</a:t>
            </a:r>
            <a:endParaRPr lang="zh-CN" altLang="en-US" dirty="0">
              <a:solidFill>
                <a:schemeClr val="bg2"/>
              </a:solidFill>
            </a:endParaRPr>
          </a:p>
        </p:txBody>
      </p:sp>
      <p:sp>
        <p:nvSpPr>
          <p:cNvPr id="45" name="椭圆 44">
            <a:extLst>
              <a:ext uri="{FF2B5EF4-FFF2-40B4-BE49-F238E27FC236}">
                <a16:creationId xmlns:a16="http://schemas.microsoft.com/office/drawing/2014/main" id="{104F5ADF-D1F6-466A-9F7E-F6B72A93B8F1}"/>
              </a:ext>
            </a:extLst>
          </p:cNvPr>
          <p:cNvSpPr/>
          <p:nvPr/>
        </p:nvSpPr>
        <p:spPr>
          <a:xfrm>
            <a:off x="11787963" y="359986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700" dirty="0">
                <a:solidFill>
                  <a:schemeClr val="bg2"/>
                </a:solidFill>
              </a:rPr>
              <a:t>11</a:t>
            </a:r>
            <a:endParaRPr lang="zh-CN" altLang="en-US" dirty="0">
              <a:solidFill>
                <a:schemeClr val="bg2"/>
              </a:solidFill>
            </a:endParaRPr>
          </a:p>
        </p:txBody>
      </p:sp>
      <p:cxnSp>
        <p:nvCxnSpPr>
          <p:cNvPr id="46" name="直接箭头连接符 45">
            <a:extLst>
              <a:ext uri="{FF2B5EF4-FFF2-40B4-BE49-F238E27FC236}">
                <a16:creationId xmlns:a16="http://schemas.microsoft.com/office/drawing/2014/main" id="{E3A6BF70-0F80-48A0-AD01-616378C54661}"/>
              </a:ext>
            </a:extLst>
          </p:cNvPr>
          <p:cNvCxnSpPr>
            <a:stCxn id="31" idx="3"/>
            <a:endCxn id="32" idx="7"/>
          </p:cNvCxnSpPr>
          <p:nvPr/>
        </p:nvCxnSpPr>
        <p:spPr>
          <a:xfrm flipH="1">
            <a:off x="8873955" y="2257557"/>
            <a:ext cx="593261" cy="37706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8" name="直接箭头连接符 47">
            <a:extLst>
              <a:ext uri="{FF2B5EF4-FFF2-40B4-BE49-F238E27FC236}">
                <a16:creationId xmlns:a16="http://schemas.microsoft.com/office/drawing/2014/main" id="{B9A1A16E-3374-44DB-9176-71CCF1925EE2}"/>
              </a:ext>
            </a:extLst>
          </p:cNvPr>
          <p:cNvCxnSpPr>
            <a:cxnSpLocks/>
            <a:stCxn id="32" idx="3"/>
            <a:endCxn id="34" idx="7"/>
          </p:cNvCxnSpPr>
          <p:nvPr/>
        </p:nvCxnSpPr>
        <p:spPr>
          <a:xfrm flipH="1">
            <a:off x="8061451" y="2920320"/>
            <a:ext cx="526807" cy="62707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9" name="直接箭头连接符 48">
            <a:extLst>
              <a:ext uri="{FF2B5EF4-FFF2-40B4-BE49-F238E27FC236}">
                <a16:creationId xmlns:a16="http://schemas.microsoft.com/office/drawing/2014/main" id="{0073CBD2-843E-4C99-B8A1-88B952705024}"/>
              </a:ext>
            </a:extLst>
          </p:cNvPr>
          <p:cNvCxnSpPr>
            <a:cxnSpLocks/>
            <a:stCxn id="32" idx="5"/>
            <a:endCxn id="35" idx="0"/>
          </p:cNvCxnSpPr>
          <p:nvPr/>
        </p:nvCxnSpPr>
        <p:spPr>
          <a:xfrm>
            <a:off x="8873955" y="2920320"/>
            <a:ext cx="332073" cy="67955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0" name="直接箭头连接符 49">
            <a:extLst>
              <a:ext uri="{FF2B5EF4-FFF2-40B4-BE49-F238E27FC236}">
                <a16:creationId xmlns:a16="http://schemas.microsoft.com/office/drawing/2014/main" id="{FF5DCF43-89F6-4521-B467-591C26E7761D}"/>
              </a:ext>
            </a:extLst>
          </p:cNvPr>
          <p:cNvCxnSpPr>
            <a:cxnSpLocks/>
            <a:stCxn id="35" idx="4"/>
            <a:endCxn id="37" idx="0"/>
          </p:cNvCxnSpPr>
          <p:nvPr/>
        </p:nvCxnSpPr>
        <p:spPr>
          <a:xfrm>
            <a:off x="9206028" y="4003907"/>
            <a:ext cx="0" cy="85400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1" name="直接箭头连接符 50">
            <a:extLst>
              <a:ext uri="{FF2B5EF4-FFF2-40B4-BE49-F238E27FC236}">
                <a16:creationId xmlns:a16="http://schemas.microsoft.com/office/drawing/2014/main" id="{15C23961-94EF-4632-9563-01C35841CB55}"/>
              </a:ext>
            </a:extLst>
          </p:cNvPr>
          <p:cNvCxnSpPr>
            <a:cxnSpLocks/>
            <a:stCxn id="31" idx="5"/>
            <a:endCxn id="38" idx="1"/>
          </p:cNvCxnSpPr>
          <p:nvPr/>
        </p:nvCxnSpPr>
        <p:spPr>
          <a:xfrm>
            <a:off x="9752913" y="2257557"/>
            <a:ext cx="965400" cy="40896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3" name="直接箭头连接符 52">
            <a:extLst>
              <a:ext uri="{FF2B5EF4-FFF2-40B4-BE49-F238E27FC236}">
                <a16:creationId xmlns:a16="http://schemas.microsoft.com/office/drawing/2014/main" id="{FE531D91-2CE4-4C54-9E32-436EC1368C09}"/>
              </a:ext>
            </a:extLst>
          </p:cNvPr>
          <p:cNvCxnSpPr>
            <a:cxnSpLocks/>
            <a:stCxn id="38" idx="3"/>
            <a:endCxn id="40" idx="0"/>
          </p:cNvCxnSpPr>
          <p:nvPr/>
        </p:nvCxnSpPr>
        <p:spPr>
          <a:xfrm flipH="1">
            <a:off x="10291434" y="2952218"/>
            <a:ext cx="426879" cy="58208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4" name="直接箭头连接符 53">
            <a:extLst>
              <a:ext uri="{FF2B5EF4-FFF2-40B4-BE49-F238E27FC236}">
                <a16:creationId xmlns:a16="http://schemas.microsoft.com/office/drawing/2014/main" id="{A2F62507-C65A-4B22-8215-192F4C2E6231}"/>
              </a:ext>
            </a:extLst>
          </p:cNvPr>
          <p:cNvCxnSpPr>
            <a:cxnSpLocks/>
            <a:stCxn id="40" idx="4"/>
            <a:endCxn id="41" idx="0"/>
          </p:cNvCxnSpPr>
          <p:nvPr/>
        </p:nvCxnSpPr>
        <p:spPr>
          <a:xfrm>
            <a:off x="10291434" y="3938340"/>
            <a:ext cx="0" cy="91956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5" name="直接箭头连接符 54">
            <a:extLst>
              <a:ext uri="{FF2B5EF4-FFF2-40B4-BE49-F238E27FC236}">
                <a16:creationId xmlns:a16="http://schemas.microsoft.com/office/drawing/2014/main" id="{F2E8C300-58FF-4E44-8143-3DCA16EB791A}"/>
              </a:ext>
            </a:extLst>
          </p:cNvPr>
          <p:cNvCxnSpPr>
            <a:cxnSpLocks/>
            <a:stCxn id="40" idx="6"/>
            <a:endCxn id="42" idx="2"/>
          </p:cNvCxnSpPr>
          <p:nvPr/>
        </p:nvCxnSpPr>
        <p:spPr>
          <a:xfrm>
            <a:off x="10493452" y="3736322"/>
            <a:ext cx="583904" cy="65567"/>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7" name="直接箭头连接符 56">
            <a:extLst>
              <a:ext uri="{FF2B5EF4-FFF2-40B4-BE49-F238E27FC236}">
                <a16:creationId xmlns:a16="http://schemas.microsoft.com/office/drawing/2014/main" id="{9E9DC044-68F4-4A56-82E0-15C90B1B7953}"/>
              </a:ext>
            </a:extLst>
          </p:cNvPr>
          <p:cNvCxnSpPr>
            <a:cxnSpLocks/>
            <a:stCxn id="42" idx="4"/>
            <a:endCxn id="43" idx="0"/>
          </p:cNvCxnSpPr>
          <p:nvPr/>
        </p:nvCxnSpPr>
        <p:spPr>
          <a:xfrm>
            <a:off x="11279375" y="4003907"/>
            <a:ext cx="0" cy="85400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8" name="直接箭头连接符 57">
            <a:extLst>
              <a:ext uri="{FF2B5EF4-FFF2-40B4-BE49-F238E27FC236}">
                <a16:creationId xmlns:a16="http://schemas.microsoft.com/office/drawing/2014/main" id="{92A16D77-3FB0-4CFB-891A-24BAFC8918EC}"/>
              </a:ext>
            </a:extLst>
          </p:cNvPr>
          <p:cNvCxnSpPr>
            <a:cxnSpLocks/>
            <a:stCxn id="38" idx="6"/>
            <a:endCxn id="45" idx="0"/>
          </p:cNvCxnSpPr>
          <p:nvPr/>
        </p:nvCxnSpPr>
        <p:spPr>
          <a:xfrm>
            <a:off x="11063180" y="2809370"/>
            <a:ext cx="926802" cy="79049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9" name="直接箭头连接符 58">
            <a:extLst>
              <a:ext uri="{FF2B5EF4-FFF2-40B4-BE49-F238E27FC236}">
                <a16:creationId xmlns:a16="http://schemas.microsoft.com/office/drawing/2014/main" id="{9421E73A-80E5-4322-905C-1EB99C856A8E}"/>
              </a:ext>
            </a:extLst>
          </p:cNvPr>
          <p:cNvCxnSpPr>
            <a:cxnSpLocks/>
            <a:stCxn id="37" idx="2"/>
            <a:endCxn id="32" idx="4"/>
          </p:cNvCxnSpPr>
          <p:nvPr/>
        </p:nvCxnSpPr>
        <p:spPr>
          <a:xfrm flipH="1" flipV="1">
            <a:off x="8731107" y="2979490"/>
            <a:ext cx="272902" cy="2080439"/>
          </a:xfrm>
          <a:prstGeom prst="straightConnector1">
            <a:avLst/>
          </a:prstGeom>
          <a:ln>
            <a:solidFill>
              <a:srgbClr val="FFC000"/>
            </a:solidFill>
            <a:prstDash val="dash"/>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0" name="直接箭头连接符 59">
            <a:extLst>
              <a:ext uri="{FF2B5EF4-FFF2-40B4-BE49-F238E27FC236}">
                <a16:creationId xmlns:a16="http://schemas.microsoft.com/office/drawing/2014/main" id="{C975917F-BC1F-4188-8453-B9FA347D3569}"/>
              </a:ext>
            </a:extLst>
          </p:cNvPr>
          <p:cNvCxnSpPr>
            <a:cxnSpLocks/>
            <a:stCxn id="41" idx="2"/>
            <a:endCxn id="40" idx="3"/>
          </p:cNvCxnSpPr>
          <p:nvPr/>
        </p:nvCxnSpPr>
        <p:spPr>
          <a:xfrm flipV="1">
            <a:off x="10089415" y="3879170"/>
            <a:ext cx="59170" cy="1180758"/>
          </a:xfrm>
          <a:prstGeom prst="straightConnector1">
            <a:avLst/>
          </a:prstGeom>
          <a:ln>
            <a:solidFill>
              <a:srgbClr val="FFC000"/>
            </a:solidFill>
            <a:prstDash val="dash"/>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1" name="直接箭头连接符 60">
            <a:extLst>
              <a:ext uri="{FF2B5EF4-FFF2-40B4-BE49-F238E27FC236}">
                <a16:creationId xmlns:a16="http://schemas.microsoft.com/office/drawing/2014/main" id="{074BE4FC-C2AC-4BF0-816E-677711CE5688}"/>
              </a:ext>
            </a:extLst>
          </p:cNvPr>
          <p:cNvCxnSpPr>
            <a:cxnSpLocks/>
            <a:stCxn id="43" idx="1"/>
            <a:endCxn id="40" idx="5"/>
          </p:cNvCxnSpPr>
          <p:nvPr/>
        </p:nvCxnSpPr>
        <p:spPr>
          <a:xfrm flipH="1" flipV="1">
            <a:off x="10434282" y="3879170"/>
            <a:ext cx="702244" cy="1037908"/>
          </a:xfrm>
          <a:prstGeom prst="straightConnector1">
            <a:avLst/>
          </a:prstGeom>
          <a:ln>
            <a:solidFill>
              <a:srgbClr val="FFC000"/>
            </a:solidFill>
            <a:prstDash val="dash"/>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2" name="直接箭头连接符 61">
            <a:extLst>
              <a:ext uri="{FF2B5EF4-FFF2-40B4-BE49-F238E27FC236}">
                <a16:creationId xmlns:a16="http://schemas.microsoft.com/office/drawing/2014/main" id="{2C75E2A2-A185-4A76-972E-B4EC838BF940}"/>
              </a:ext>
            </a:extLst>
          </p:cNvPr>
          <p:cNvCxnSpPr>
            <a:cxnSpLocks/>
            <a:stCxn id="38" idx="5"/>
            <a:endCxn id="42" idx="0"/>
          </p:cNvCxnSpPr>
          <p:nvPr/>
        </p:nvCxnSpPr>
        <p:spPr>
          <a:xfrm>
            <a:off x="11004010" y="2952218"/>
            <a:ext cx="275365" cy="647652"/>
          </a:xfrm>
          <a:prstGeom prst="straightConnector1">
            <a:avLst/>
          </a:prstGeom>
          <a:ln w="3175">
            <a:solidFill>
              <a:srgbClr val="C00000"/>
            </a:solidFill>
            <a:prstDash val="sysDot"/>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4" name="直接箭头连接符 63">
            <a:extLst>
              <a:ext uri="{FF2B5EF4-FFF2-40B4-BE49-F238E27FC236}">
                <a16:creationId xmlns:a16="http://schemas.microsoft.com/office/drawing/2014/main" id="{0FFC299C-ED4C-4EFE-9684-268B1B56015A}"/>
              </a:ext>
            </a:extLst>
          </p:cNvPr>
          <p:cNvCxnSpPr>
            <a:cxnSpLocks/>
            <a:stCxn id="45" idx="4"/>
            <a:endCxn id="43" idx="6"/>
          </p:cNvCxnSpPr>
          <p:nvPr/>
        </p:nvCxnSpPr>
        <p:spPr>
          <a:xfrm flipH="1">
            <a:off x="11481393" y="4003906"/>
            <a:ext cx="508589" cy="1056021"/>
          </a:xfrm>
          <a:prstGeom prst="straightConnector1">
            <a:avLst/>
          </a:prstGeom>
          <a:ln w="3175">
            <a:solidFill>
              <a:srgbClr val="C00000"/>
            </a:solidFill>
            <a:prstDash val="sysDot"/>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5" name="直接箭头连接符 64">
            <a:extLst>
              <a:ext uri="{FF2B5EF4-FFF2-40B4-BE49-F238E27FC236}">
                <a16:creationId xmlns:a16="http://schemas.microsoft.com/office/drawing/2014/main" id="{D4C32BCA-BFC9-4B4E-ADD9-F54017F2843D}"/>
              </a:ext>
            </a:extLst>
          </p:cNvPr>
          <p:cNvCxnSpPr>
            <a:cxnSpLocks/>
            <a:stCxn id="31" idx="4"/>
            <a:endCxn id="40" idx="1"/>
          </p:cNvCxnSpPr>
          <p:nvPr/>
        </p:nvCxnSpPr>
        <p:spPr>
          <a:xfrm>
            <a:off x="9610065" y="2316727"/>
            <a:ext cx="538520" cy="1276746"/>
          </a:xfrm>
          <a:prstGeom prst="straightConnector1">
            <a:avLst/>
          </a:prstGeom>
          <a:ln w="3175">
            <a:solidFill>
              <a:srgbClr val="00B0F0"/>
            </a:solidFill>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4074351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内容占位符 7">
            <a:extLst>
              <a:ext uri="{FF2B5EF4-FFF2-40B4-BE49-F238E27FC236}">
                <a16:creationId xmlns:a16="http://schemas.microsoft.com/office/drawing/2014/main" id="{98EE748F-2F11-411A-87B2-915986F793E0}"/>
              </a:ext>
            </a:extLst>
          </p:cNvPr>
          <p:cNvSpPr>
            <a:spLocks noGrp="1"/>
          </p:cNvSpPr>
          <p:nvPr>
            <p:ph idx="1"/>
          </p:nvPr>
        </p:nvSpPr>
        <p:spPr>
          <a:xfrm>
            <a:off x="6915532" y="1382233"/>
            <a:ext cx="4438267" cy="1988563"/>
          </a:xfrm>
        </p:spPr>
        <p:txBody>
          <a:bodyPr/>
          <a:lstStyle/>
          <a:p>
            <a:r>
              <a:rPr lang="zh-CN" altLang="en-US" dirty="0"/>
              <a:t>注意仅从节点</a:t>
            </a:r>
            <a:r>
              <a:rPr lang="en-US" altLang="zh-CN" dirty="0"/>
              <a:t>1</a:t>
            </a:r>
            <a:r>
              <a:rPr lang="zh-CN" altLang="en-US" dirty="0"/>
              <a:t>出发可能无法到达所有节点</a:t>
            </a:r>
          </a:p>
        </p:txBody>
      </p:sp>
      <p:sp>
        <p:nvSpPr>
          <p:cNvPr id="3" name="标题 2">
            <a:extLst>
              <a:ext uri="{FF2B5EF4-FFF2-40B4-BE49-F238E27FC236}">
                <a16:creationId xmlns:a16="http://schemas.microsoft.com/office/drawing/2014/main" id="{B058C1C0-0134-4CA3-BAD4-D36C1B335615}"/>
              </a:ext>
            </a:extLst>
          </p:cNvPr>
          <p:cNvSpPr>
            <a:spLocks noGrp="1"/>
          </p:cNvSpPr>
          <p:nvPr>
            <p:ph type="ctrTitle"/>
          </p:nvPr>
        </p:nvSpPr>
        <p:spPr/>
        <p:txBody>
          <a:bodyPr/>
          <a:lstStyle/>
          <a:p>
            <a:r>
              <a:rPr lang="en-US" altLang="zh-CN" dirty="0" err="1"/>
              <a:t>Tarjan</a:t>
            </a:r>
            <a:r>
              <a:rPr lang="zh-CN" altLang="en-US" dirty="0"/>
              <a:t>算法实现</a:t>
            </a:r>
          </a:p>
        </p:txBody>
      </p:sp>
      <p:sp>
        <p:nvSpPr>
          <p:cNvPr id="9" name="内容占位符 8">
            <a:extLst>
              <a:ext uri="{FF2B5EF4-FFF2-40B4-BE49-F238E27FC236}">
                <a16:creationId xmlns:a16="http://schemas.microsoft.com/office/drawing/2014/main" id="{C19571FF-4550-40A9-9577-DF6F8BF0C6FC}"/>
              </a:ext>
            </a:extLst>
          </p:cNvPr>
          <p:cNvSpPr>
            <a:spLocks noGrp="1"/>
          </p:cNvSpPr>
          <p:nvPr>
            <p:ph sz="quarter" idx="10"/>
          </p:nvPr>
        </p:nvSpPr>
        <p:spPr/>
        <p:txBody>
          <a:bodyPr/>
          <a:lstStyle/>
          <a:p>
            <a:endParaRPr lang="zh-CN" altLang="en-US"/>
          </a:p>
        </p:txBody>
      </p:sp>
      <p:pic>
        <p:nvPicPr>
          <p:cNvPr id="6" name="图片 5">
            <a:extLst>
              <a:ext uri="{FF2B5EF4-FFF2-40B4-BE49-F238E27FC236}">
                <a16:creationId xmlns:a16="http://schemas.microsoft.com/office/drawing/2014/main" id="{28C14C5D-B608-40D3-AD30-DBE9CB400A9A}"/>
              </a:ext>
            </a:extLst>
          </p:cNvPr>
          <p:cNvPicPr>
            <a:picLocks noChangeAspect="1"/>
          </p:cNvPicPr>
          <p:nvPr/>
        </p:nvPicPr>
        <p:blipFill>
          <a:blip r:embed="rId2"/>
          <a:stretch>
            <a:fillRect/>
          </a:stretch>
        </p:blipFill>
        <p:spPr>
          <a:xfrm>
            <a:off x="838200" y="1213312"/>
            <a:ext cx="5123809" cy="4828571"/>
          </a:xfrm>
          <a:prstGeom prst="rect">
            <a:avLst/>
          </a:prstGeom>
        </p:spPr>
      </p:pic>
      <p:pic>
        <p:nvPicPr>
          <p:cNvPr id="7" name="图片 6">
            <a:extLst>
              <a:ext uri="{FF2B5EF4-FFF2-40B4-BE49-F238E27FC236}">
                <a16:creationId xmlns:a16="http://schemas.microsoft.com/office/drawing/2014/main" id="{74E223C2-188D-49B5-86A1-AEF7C7C8A5C0}"/>
              </a:ext>
            </a:extLst>
          </p:cNvPr>
          <p:cNvPicPr>
            <a:picLocks noChangeAspect="1"/>
          </p:cNvPicPr>
          <p:nvPr/>
        </p:nvPicPr>
        <p:blipFill>
          <a:blip r:embed="rId3"/>
          <a:stretch>
            <a:fillRect/>
          </a:stretch>
        </p:blipFill>
        <p:spPr>
          <a:xfrm>
            <a:off x="6915533" y="3370796"/>
            <a:ext cx="3066667" cy="809524"/>
          </a:xfrm>
          <a:prstGeom prst="rect">
            <a:avLst/>
          </a:prstGeom>
        </p:spPr>
      </p:pic>
    </p:spTree>
    <p:extLst>
      <p:ext uri="{BB962C8B-B14F-4D97-AF65-F5344CB8AC3E}">
        <p14:creationId xmlns:p14="http://schemas.microsoft.com/office/powerpoint/2010/main" val="4226572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EE21F10-09D1-4267-805B-951FABD96DF2}"/>
              </a:ext>
            </a:extLst>
          </p:cNvPr>
          <p:cNvSpPr>
            <a:spLocks noGrp="1"/>
          </p:cNvSpPr>
          <p:nvPr>
            <p:ph idx="1"/>
          </p:nvPr>
        </p:nvSpPr>
        <p:spPr/>
        <p:txBody>
          <a:bodyPr/>
          <a:lstStyle/>
          <a:p>
            <a:r>
              <a:rPr lang="zh-CN" altLang="en-US" dirty="0"/>
              <a:t>一些学校之间有支援协议，例如</a:t>
            </a:r>
            <a:r>
              <a:rPr lang="en-US" altLang="zh-CN" dirty="0"/>
              <a:t>A</a:t>
            </a:r>
            <a:r>
              <a:rPr lang="zh-CN" altLang="en-US" dirty="0"/>
              <a:t>将支援</a:t>
            </a:r>
            <a:r>
              <a:rPr lang="en-US" altLang="zh-CN" dirty="0"/>
              <a:t>B(</a:t>
            </a:r>
            <a:r>
              <a:rPr lang="zh-CN" altLang="en-US" dirty="0"/>
              <a:t>一条协议是单向的，</a:t>
            </a:r>
            <a:r>
              <a:rPr lang="en-US" altLang="zh-CN" dirty="0"/>
              <a:t>B</a:t>
            </a:r>
            <a:r>
              <a:rPr lang="zh-CN" altLang="en-US" dirty="0"/>
              <a:t>不一定能支援</a:t>
            </a:r>
            <a:r>
              <a:rPr lang="en-US" altLang="zh-CN" dirty="0"/>
              <a:t>A)</a:t>
            </a:r>
          </a:p>
          <a:p>
            <a:r>
              <a:rPr lang="zh-CN" altLang="en-US" dirty="0"/>
              <a:t>当某校获得一套卷子时，送给有支援协议的学校。后者可以通过自己的协议继续支援</a:t>
            </a:r>
            <a:endParaRPr lang="en-US" altLang="zh-CN" dirty="0"/>
          </a:p>
          <a:p>
            <a:r>
              <a:rPr lang="en-US" altLang="zh-CN" dirty="0"/>
              <a:t>1.</a:t>
            </a:r>
            <a:r>
              <a:rPr lang="zh-CN" altLang="en-US" dirty="0"/>
              <a:t>最少需要给多少个学校手动发放卷子才能使所有学校获得卷子？</a:t>
            </a:r>
            <a:endParaRPr lang="en-US" altLang="zh-CN" dirty="0"/>
          </a:p>
          <a:p>
            <a:r>
              <a:rPr lang="en-US" altLang="zh-CN" dirty="0"/>
              <a:t>2.</a:t>
            </a:r>
            <a:r>
              <a:rPr lang="zh-CN" altLang="en-US" dirty="0"/>
              <a:t>最少需要新增多少协议才使得给任何一个学校手动发放卷子，就能使所有学校获得这套卷子？</a:t>
            </a:r>
          </a:p>
        </p:txBody>
      </p:sp>
      <p:sp>
        <p:nvSpPr>
          <p:cNvPr id="3" name="标题 2">
            <a:extLst>
              <a:ext uri="{FF2B5EF4-FFF2-40B4-BE49-F238E27FC236}">
                <a16:creationId xmlns:a16="http://schemas.microsoft.com/office/drawing/2014/main" id="{9BCE0B99-3E52-4D19-A568-3170E34F3382}"/>
              </a:ext>
            </a:extLst>
          </p:cNvPr>
          <p:cNvSpPr>
            <a:spLocks noGrp="1"/>
          </p:cNvSpPr>
          <p:nvPr>
            <p:ph type="ctrTitle"/>
          </p:nvPr>
        </p:nvSpPr>
        <p:spPr/>
        <p:txBody>
          <a:bodyPr/>
          <a:lstStyle/>
          <a:p>
            <a:r>
              <a:rPr lang="en-US" altLang="zh-CN" dirty="0"/>
              <a:t>POJ1236 Network of Schools</a:t>
            </a:r>
            <a:endParaRPr lang="zh-CN" altLang="en-US" dirty="0"/>
          </a:p>
        </p:txBody>
      </p:sp>
      <p:sp>
        <p:nvSpPr>
          <p:cNvPr id="4" name="内容占位符 3">
            <a:extLst>
              <a:ext uri="{FF2B5EF4-FFF2-40B4-BE49-F238E27FC236}">
                <a16:creationId xmlns:a16="http://schemas.microsoft.com/office/drawing/2014/main" id="{22A8EC4C-0264-41C6-B075-A465184452A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13884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0B66F19-1AB4-4229-A711-5DFD12015DFB}"/>
              </a:ext>
            </a:extLst>
          </p:cNvPr>
          <p:cNvSpPr>
            <a:spLocks noGrp="1"/>
          </p:cNvSpPr>
          <p:nvPr>
            <p:ph idx="1"/>
          </p:nvPr>
        </p:nvSpPr>
        <p:spPr>
          <a:xfrm>
            <a:off x="838200" y="1382233"/>
            <a:ext cx="10515600" cy="4938546"/>
          </a:xfrm>
        </p:spPr>
        <p:txBody>
          <a:bodyPr/>
          <a:lstStyle/>
          <a:p>
            <a:r>
              <a:rPr lang="en-US" altLang="zh-CN" dirty="0"/>
              <a:t>A</a:t>
            </a:r>
            <a:r>
              <a:rPr lang="zh-CN" altLang="en-US" dirty="0"/>
              <a:t>能给</a:t>
            </a:r>
            <a:r>
              <a:rPr lang="en-US" altLang="zh-CN" dirty="0"/>
              <a:t>B</a:t>
            </a:r>
            <a:r>
              <a:rPr lang="zh-CN" altLang="en-US" dirty="0"/>
              <a:t>传卷子↔</a:t>
            </a:r>
            <a:r>
              <a:rPr lang="en-US" altLang="zh-CN" dirty="0"/>
              <a:t>A</a:t>
            </a:r>
            <a:r>
              <a:rPr lang="zh-CN" altLang="en-US" dirty="0"/>
              <a:t>能通过一系列</a:t>
            </a:r>
            <a:r>
              <a:rPr lang="zh-CN" altLang="en-US" dirty="0">
                <a:solidFill>
                  <a:srgbClr val="FFCC00"/>
                </a:solidFill>
              </a:rPr>
              <a:t>单向边</a:t>
            </a:r>
            <a:r>
              <a:rPr lang="zh-CN" altLang="en-US" dirty="0"/>
              <a:t>到达</a:t>
            </a:r>
            <a:r>
              <a:rPr lang="en-US" altLang="zh-CN" dirty="0"/>
              <a:t>B</a:t>
            </a:r>
            <a:r>
              <a:rPr lang="zh-CN" altLang="en-US" dirty="0"/>
              <a:t>，建立有向图</a:t>
            </a:r>
            <a:endParaRPr lang="en-US" altLang="zh-CN" dirty="0"/>
          </a:p>
          <a:p>
            <a:r>
              <a:rPr lang="zh-CN" altLang="en-US" dirty="0"/>
              <a:t>如果</a:t>
            </a:r>
            <a:r>
              <a:rPr lang="en-US" altLang="zh-CN" dirty="0"/>
              <a:t>A</a:t>
            </a:r>
            <a:r>
              <a:rPr lang="zh-CN" altLang="en-US" dirty="0"/>
              <a:t>和</a:t>
            </a:r>
            <a:r>
              <a:rPr lang="en-US" altLang="zh-CN" dirty="0"/>
              <a:t>B</a:t>
            </a:r>
            <a:r>
              <a:rPr lang="zh-CN" altLang="en-US" dirty="0"/>
              <a:t>能互传卷子，发给谁都行↔一个</a:t>
            </a:r>
            <a:r>
              <a:rPr lang="en-US" altLang="zh-CN" dirty="0"/>
              <a:t>SCC</a:t>
            </a:r>
            <a:r>
              <a:rPr lang="zh-CN" altLang="en-US" dirty="0"/>
              <a:t>只需要一份卷子</a:t>
            </a:r>
            <a:endParaRPr lang="en-US" altLang="zh-CN" dirty="0"/>
          </a:p>
          <a:p>
            <a:r>
              <a:rPr lang="zh-CN" altLang="en-US" dirty="0"/>
              <a:t>一个</a:t>
            </a:r>
            <a:r>
              <a:rPr lang="en-US" altLang="zh-CN" dirty="0"/>
              <a:t>SCC</a:t>
            </a:r>
            <a:r>
              <a:rPr lang="zh-CN" altLang="en-US" dirty="0"/>
              <a:t>相当于一所学校，缩点，有向图变为</a:t>
            </a:r>
            <a:r>
              <a:rPr lang="en-US" altLang="zh-CN" dirty="0"/>
              <a:t>DAG</a:t>
            </a:r>
          </a:p>
          <a:p>
            <a:r>
              <a:rPr lang="zh-CN" altLang="en-US" dirty="0"/>
              <a:t>第一问答案：入度为</a:t>
            </a:r>
            <a:r>
              <a:rPr lang="en-US" altLang="zh-CN" dirty="0"/>
              <a:t>0</a:t>
            </a:r>
            <a:r>
              <a:rPr lang="zh-CN" altLang="en-US" dirty="0"/>
              <a:t>的点的数量</a:t>
            </a:r>
            <a:endParaRPr lang="en-US" altLang="zh-CN" dirty="0"/>
          </a:p>
          <a:p>
            <a:endParaRPr lang="en-US" altLang="zh-CN" dirty="0"/>
          </a:p>
          <a:p>
            <a:r>
              <a:rPr lang="zh-CN" altLang="en-US" dirty="0"/>
              <a:t>第二问相当于最少添加几条边使得此</a:t>
            </a:r>
            <a:r>
              <a:rPr lang="en-US" altLang="zh-CN" dirty="0">
                <a:solidFill>
                  <a:srgbClr val="FFCC00"/>
                </a:solidFill>
              </a:rPr>
              <a:t>DAG</a:t>
            </a:r>
            <a:r>
              <a:rPr lang="zh-CN" altLang="en-US" dirty="0">
                <a:solidFill>
                  <a:srgbClr val="FFCC00"/>
                </a:solidFill>
              </a:rPr>
              <a:t>变成一个</a:t>
            </a:r>
            <a:r>
              <a:rPr lang="en-US" altLang="zh-CN" dirty="0">
                <a:solidFill>
                  <a:srgbClr val="FFCC00"/>
                </a:solidFill>
              </a:rPr>
              <a:t>SCC</a:t>
            </a:r>
          </a:p>
          <a:p>
            <a:r>
              <a:rPr lang="en-US" altLang="zh-CN" dirty="0"/>
              <a:t>DAG</a:t>
            </a:r>
            <a:r>
              <a:rPr lang="zh-CN" altLang="en-US" dirty="0"/>
              <a:t>只有一个点的情况特判</a:t>
            </a:r>
            <a:endParaRPr lang="en-US" altLang="zh-CN" dirty="0"/>
          </a:p>
          <a:p>
            <a:r>
              <a:rPr lang="zh-CN" altLang="en-US" dirty="0"/>
              <a:t>出度为</a:t>
            </a:r>
            <a:r>
              <a:rPr lang="en-US" altLang="zh-CN" dirty="0"/>
              <a:t>0</a:t>
            </a:r>
            <a:r>
              <a:rPr lang="zh-CN" altLang="en-US" dirty="0"/>
              <a:t>的点必须有出边，入度为</a:t>
            </a:r>
            <a:r>
              <a:rPr lang="en-US" altLang="zh-CN" dirty="0"/>
              <a:t>0</a:t>
            </a:r>
            <a:r>
              <a:rPr lang="zh-CN" altLang="en-US" dirty="0"/>
              <a:t>的点必须有入边</a:t>
            </a:r>
            <a:endParaRPr lang="en-US" altLang="zh-CN" dirty="0"/>
          </a:p>
          <a:p>
            <a:r>
              <a:rPr lang="en-US" altLang="zh-CN" dirty="0"/>
              <a:t>max(</a:t>
            </a:r>
            <a:r>
              <a:rPr lang="zh-CN" altLang="en-US" dirty="0"/>
              <a:t>出度为</a:t>
            </a:r>
            <a:r>
              <a:rPr lang="en-US" altLang="zh-CN" dirty="0"/>
              <a:t>0</a:t>
            </a:r>
            <a:r>
              <a:rPr lang="zh-CN" altLang="en-US" dirty="0"/>
              <a:t>点数，入度为</a:t>
            </a:r>
            <a:r>
              <a:rPr lang="en-US" altLang="zh-CN" dirty="0"/>
              <a:t>0</a:t>
            </a:r>
            <a:r>
              <a:rPr lang="zh-CN" altLang="en-US" dirty="0"/>
              <a:t>点数</a:t>
            </a:r>
            <a:r>
              <a:rPr lang="en-US" altLang="zh-CN" dirty="0"/>
              <a:t>)?</a:t>
            </a:r>
          </a:p>
        </p:txBody>
      </p:sp>
      <p:sp>
        <p:nvSpPr>
          <p:cNvPr id="3" name="标题 2">
            <a:extLst>
              <a:ext uri="{FF2B5EF4-FFF2-40B4-BE49-F238E27FC236}">
                <a16:creationId xmlns:a16="http://schemas.microsoft.com/office/drawing/2014/main" id="{9F669568-4369-493D-8C48-F5E6E7739164}"/>
              </a:ext>
            </a:extLst>
          </p:cNvPr>
          <p:cNvSpPr>
            <a:spLocks noGrp="1"/>
          </p:cNvSpPr>
          <p:nvPr>
            <p:ph type="ctrTitle"/>
          </p:nvPr>
        </p:nvSpPr>
        <p:spPr/>
        <p:txBody>
          <a:bodyPr/>
          <a:lstStyle/>
          <a:p>
            <a:r>
              <a:rPr lang="en-US" altLang="zh-CN" dirty="0"/>
              <a:t>POJ1236 Network of Schools</a:t>
            </a:r>
            <a:endParaRPr lang="zh-CN" altLang="en-US" dirty="0"/>
          </a:p>
        </p:txBody>
      </p:sp>
      <p:sp>
        <p:nvSpPr>
          <p:cNvPr id="4" name="内容占位符 3">
            <a:extLst>
              <a:ext uri="{FF2B5EF4-FFF2-40B4-BE49-F238E27FC236}">
                <a16:creationId xmlns:a16="http://schemas.microsoft.com/office/drawing/2014/main" id="{E138A1CE-6D79-4FA7-B32A-89BB5D725569}"/>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7A3DC552-9753-47E0-94A8-3D01CEFED1DC}"/>
              </a:ext>
            </a:extLst>
          </p:cNvPr>
          <p:cNvSpPr/>
          <p:nvPr/>
        </p:nvSpPr>
        <p:spPr>
          <a:xfrm>
            <a:off x="9426574" y="4432300"/>
            <a:ext cx="241300" cy="241300"/>
          </a:xfrm>
          <a:prstGeom prst="ellipse">
            <a:avLst/>
          </a:prstGeom>
          <a:solidFill>
            <a:srgbClr val="FFCC00"/>
          </a:solidFill>
          <a:ln>
            <a:solidFill>
              <a:srgbClr val="FF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45B54120-6EF7-4CBA-AACB-478949772419}"/>
              </a:ext>
            </a:extLst>
          </p:cNvPr>
          <p:cNvSpPr/>
          <p:nvPr/>
        </p:nvSpPr>
        <p:spPr>
          <a:xfrm>
            <a:off x="10353674" y="4432300"/>
            <a:ext cx="241300" cy="241300"/>
          </a:xfrm>
          <a:prstGeom prst="ellipse">
            <a:avLst/>
          </a:prstGeom>
          <a:solidFill>
            <a:srgbClr val="FFCC00"/>
          </a:solidFill>
          <a:ln>
            <a:solidFill>
              <a:srgbClr val="FF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70A2ED51-49EE-467E-A1DE-50CAB4A56206}"/>
              </a:ext>
            </a:extLst>
          </p:cNvPr>
          <p:cNvSpPr/>
          <p:nvPr/>
        </p:nvSpPr>
        <p:spPr>
          <a:xfrm>
            <a:off x="11388725" y="4851400"/>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7937CA5C-1632-46C3-BB63-0326F57A6DD1}"/>
              </a:ext>
            </a:extLst>
          </p:cNvPr>
          <p:cNvSpPr/>
          <p:nvPr/>
        </p:nvSpPr>
        <p:spPr>
          <a:xfrm>
            <a:off x="9074150" y="5584825"/>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CD1A2B84-4F31-4115-B094-AA6630CCCCB8}"/>
              </a:ext>
            </a:extLst>
          </p:cNvPr>
          <p:cNvSpPr/>
          <p:nvPr/>
        </p:nvSpPr>
        <p:spPr>
          <a:xfrm>
            <a:off x="9967912" y="5584825"/>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970B3A6A-A938-427E-8144-F861FA18649E}"/>
              </a:ext>
            </a:extLst>
          </p:cNvPr>
          <p:cNvSpPr/>
          <p:nvPr/>
        </p:nvSpPr>
        <p:spPr>
          <a:xfrm>
            <a:off x="10969625" y="5584825"/>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DBB94163-B13A-4AAE-9CE5-B019BD427F62}"/>
              </a:ext>
            </a:extLst>
          </p:cNvPr>
          <p:cNvSpPr/>
          <p:nvPr/>
        </p:nvSpPr>
        <p:spPr>
          <a:xfrm>
            <a:off x="11844338" y="5584825"/>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A9123337-744F-4F50-8A19-E57D1BADC943}"/>
              </a:ext>
            </a:extLst>
          </p:cNvPr>
          <p:cNvSpPr/>
          <p:nvPr/>
        </p:nvSpPr>
        <p:spPr>
          <a:xfrm>
            <a:off x="10233024" y="6118225"/>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76A2ABE0-BF6E-4387-A6D6-10115BEC75D0}"/>
              </a:ext>
            </a:extLst>
          </p:cNvPr>
          <p:cNvSpPr/>
          <p:nvPr/>
        </p:nvSpPr>
        <p:spPr>
          <a:xfrm>
            <a:off x="10779124" y="6118225"/>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770D5FD6-5B8B-4CAB-B7BD-35CA1A256071}"/>
              </a:ext>
            </a:extLst>
          </p:cNvPr>
          <p:cNvSpPr/>
          <p:nvPr/>
        </p:nvSpPr>
        <p:spPr>
          <a:xfrm>
            <a:off x="9726612" y="6496050"/>
            <a:ext cx="241300" cy="241300"/>
          </a:xfrm>
          <a:prstGeom prst="ellipse">
            <a:avLst/>
          </a:prstGeom>
          <a:solidFill>
            <a:srgbClr val="FFCC00"/>
          </a:solidFill>
          <a:ln>
            <a:solidFill>
              <a:srgbClr val="FF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371499AC-69AF-41A7-B563-07F1FD54150C}"/>
              </a:ext>
            </a:extLst>
          </p:cNvPr>
          <p:cNvSpPr/>
          <p:nvPr/>
        </p:nvSpPr>
        <p:spPr>
          <a:xfrm>
            <a:off x="10474324" y="6502400"/>
            <a:ext cx="241300" cy="241300"/>
          </a:xfrm>
          <a:prstGeom prst="ellipse">
            <a:avLst/>
          </a:prstGeom>
          <a:solidFill>
            <a:srgbClr val="FFCC00"/>
          </a:solidFill>
          <a:ln>
            <a:solidFill>
              <a:srgbClr val="FF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7DBDD5E9-14C4-4D0B-B08E-CD6F118C2B4D}"/>
              </a:ext>
            </a:extLst>
          </p:cNvPr>
          <p:cNvSpPr/>
          <p:nvPr/>
        </p:nvSpPr>
        <p:spPr>
          <a:xfrm>
            <a:off x="11222036" y="6502400"/>
            <a:ext cx="241300" cy="241300"/>
          </a:xfrm>
          <a:prstGeom prst="ellipse">
            <a:avLst/>
          </a:prstGeom>
          <a:solidFill>
            <a:srgbClr val="FFCC00"/>
          </a:solidFill>
          <a:ln>
            <a:solidFill>
              <a:srgbClr val="FF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箭头连接符 18">
            <a:extLst>
              <a:ext uri="{FF2B5EF4-FFF2-40B4-BE49-F238E27FC236}">
                <a16:creationId xmlns:a16="http://schemas.microsoft.com/office/drawing/2014/main" id="{D52E8077-F5B5-44EC-9194-6145ED871824}"/>
              </a:ext>
            </a:extLst>
          </p:cNvPr>
          <p:cNvCxnSpPr>
            <a:cxnSpLocks/>
            <a:stCxn id="5" idx="3"/>
            <a:endCxn id="8" idx="7"/>
          </p:cNvCxnSpPr>
          <p:nvPr/>
        </p:nvCxnSpPr>
        <p:spPr>
          <a:xfrm flipH="1">
            <a:off x="9280112" y="4638262"/>
            <a:ext cx="181800" cy="98190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1" name="直接箭头连接符 20">
            <a:extLst>
              <a:ext uri="{FF2B5EF4-FFF2-40B4-BE49-F238E27FC236}">
                <a16:creationId xmlns:a16="http://schemas.microsoft.com/office/drawing/2014/main" id="{878CD8F0-FD2A-448F-9B3D-9B102B3C80AB}"/>
              </a:ext>
            </a:extLst>
          </p:cNvPr>
          <p:cNvCxnSpPr>
            <a:cxnSpLocks/>
            <a:stCxn id="5" idx="5"/>
            <a:endCxn id="9" idx="0"/>
          </p:cNvCxnSpPr>
          <p:nvPr/>
        </p:nvCxnSpPr>
        <p:spPr>
          <a:xfrm>
            <a:off x="9632536" y="4638262"/>
            <a:ext cx="456026" cy="94656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4" name="直接箭头连接符 23">
            <a:extLst>
              <a:ext uri="{FF2B5EF4-FFF2-40B4-BE49-F238E27FC236}">
                <a16:creationId xmlns:a16="http://schemas.microsoft.com/office/drawing/2014/main" id="{14E2BAE1-D074-4DFE-B8B3-867D10F6B043}"/>
              </a:ext>
            </a:extLst>
          </p:cNvPr>
          <p:cNvCxnSpPr>
            <a:cxnSpLocks/>
            <a:stCxn id="6" idx="4"/>
            <a:endCxn id="9" idx="0"/>
          </p:cNvCxnSpPr>
          <p:nvPr/>
        </p:nvCxnSpPr>
        <p:spPr>
          <a:xfrm flipH="1">
            <a:off x="10088562" y="4673600"/>
            <a:ext cx="385762" cy="91122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7" name="直接箭头连接符 26">
            <a:extLst>
              <a:ext uri="{FF2B5EF4-FFF2-40B4-BE49-F238E27FC236}">
                <a16:creationId xmlns:a16="http://schemas.microsoft.com/office/drawing/2014/main" id="{0208F686-309F-4AFD-B76E-EE514180858F}"/>
              </a:ext>
            </a:extLst>
          </p:cNvPr>
          <p:cNvCxnSpPr>
            <a:cxnSpLocks/>
            <a:stCxn id="6" idx="3"/>
            <a:endCxn id="8" idx="6"/>
          </p:cNvCxnSpPr>
          <p:nvPr/>
        </p:nvCxnSpPr>
        <p:spPr>
          <a:xfrm flipH="1">
            <a:off x="9315450" y="4638262"/>
            <a:ext cx="1073562" cy="106721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30" name="直接箭头连接符 29">
            <a:extLst>
              <a:ext uri="{FF2B5EF4-FFF2-40B4-BE49-F238E27FC236}">
                <a16:creationId xmlns:a16="http://schemas.microsoft.com/office/drawing/2014/main" id="{34647866-5171-42F8-93DE-E93A9C709505}"/>
              </a:ext>
            </a:extLst>
          </p:cNvPr>
          <p:cNvCxnSpPr>
            <a:cxnSpLocks/>
            <a:stCxn id="7" idx="4"/>
            <a:endCxn id="10" idx="7"/>
          </p:cNvCxnSpPr>
          <p:nvPr/>
        </p:nvCxnSpPr>
        <p:spPr>
          <a:xfrm flipH="1">
            <a:off x="11175587" y="5092700"/>
            <a:ext cx="333788" cy="52746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37" name="直接箭头连接符 36">
            <a:extLst>
              <a:ext uri="{FF2B5EF4-FFF2-40B4-BE49-F238E27FC236}">
                <a16:creationId xmlns:a16="http://schemas.microsoft.com/office/drawing/2014/main" id="{8A58A923-1991-4240-8F1C-E35A2984B6CC}"/>
              </a:ext>
            </a:extLst>
          </p:cNvPr>
          <p:cNvCxnSpPr>
            <a:cxnSpLocks/>
            <a:stCxn id="6" idx="5"/>
            <a:endCxn id="7" idx="2"/>
          </p:cNvCxnSpPr>
          <p:nvPr/>
        </p:nvCxnSpPr>
        <p:spPr>
          <a:xfrm>
            <a:off x="10559636" y="4638262"/>
            <a:ext cx="829089" cy="33378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0" name="直接箭头连接符 39">
            <a:extLst>
              <a:ext uri="{FF2B5EF4-FFF2-40B4-BE49-F238E27FC236}">
                <a16:creationId xmlns:a16="http://schemas.microsoft.com/office/drawing/2014/main" id="{C80170A1-0B9E-46C3-86C7-4C10827948DB}"/>
              </a:ext>
            </a:extLst>
          </p:cNvPr>
          <p:cNvCxnSpPr>
            <a:cxnSpLocks/>
            <a:stCxn id="6" idx="5"/>
            <a:endCxn id="10" idx="1"/>
          </p:cNvCxnSpPr>
          <p:nvPr/>
        </p:nvCxnSpPr>
        <p:spPr>
          <a:xfrm>
            <a:off x="10559636" y="4638262"/>
            <a:ext cx="445327" cy="98190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3" name="直接箭头连接符 42">
            <a:extLst>
              <a:ext uri="{FF2B5EF4-FFF2-40B4-BE49-F238E27FC236}">
                <a16:creationId xmlns:a16="http://schemas.microsoft.com/office/drawing/2014/main" id="{998C1F7A-4AD2-4378-9E7C-2AF450BA9942}"/>
              </a:ext>
            </a:extLst>
          </p:cNvPr>
          <p:cNvCxnSpPr>
            <a:cxnSpLocks/>
            <a:stCxn id="7" idx="5"/>
            <a:endCxn id="16" idx="7"/>
          </p:cNvCxnSpPr>
          <p:nvPr/>
        </p:nvCxnSpPr>
        <p:spPr>
          <a:xfrm flipH="1">
            <a:off x="11427998" y="5057362"/>
            <a:ext cx="166689" cy="148037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6" name="直接箭头连接符 45">
            <a:extLst>
              <a:ext uri="{FF2B5EF4-FFF2-40B4-BE49-F238E27FC236}">
                <a16:creationId xmlns:a16="http://schemas.microsoft.com/office/drawing/2014/main" id="{DD24FA65-4EED-4FCD-93D1-ABF530AB3B84}"/>
              </a:ext>
            </a:extLst>
          </p:cNvPr>
          <p:cNvCxnSpPr>
            <a:cxnSpLocks/>
            <a:stCxn id="9" idx="4"/>
            <a:endCxn id="12" idx="1"/>
          </p:cNvCxnSpPr>
          <p:nvPr/>
        </p:nvCxnSpPr>
        <p:spPr>
          <a:xfrm>
            <a:off x="10088562" y="5826125"/>
            <a:ext cx="179800" cy="32743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9" name="直接箭头连接符 48">
            <a:extLst>
              <a:ext uri="{FF2B5EF4-FFF2-40B4-BE49-F238E27FC236}">
                <a16:creationId xmlns:a16="http://schemas.microsoft.com/office/drawing/2014/main" id="{F3E947DB-6143-4311-A357-0FDB9831C66C}"/>
              </a:ext>
            </a:extLst>
          </p:cNvPr>
          <p:cNvCxnSpPr>
            <a:cxnSpLocks/>
            <a:stCxn id="10" idx="3"/>
            <a:endCxn id="13" idx="0"/>
          </p:cNvCxnSpPr>
          <p:nvPr/>
        </p:nvCxnSpPr>
        <p:spPr>
          <a:xfrm flipH="1">
            <a:off x="10899774" y="5790787"/>
            <a:ext cx="105189" cy="32743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2" name="直接箭头连接符 51">
            <a:extLst>
              <a:ext uri="{FF2B5EF4-FFF2-40B4-BE49-F238E27FC236}">
                <a16:creationId xmlns:a16="http://schemas.microsoft.com/office/drawing/2014/main" id="{3D580970-332D-4C9C-96FE-F84E19423E14}"/>
              </a:ext>
            </a:extLst>
          </p:cNvPr>
          <p:cNvCxnSpPr>
            <a:cxnSpLocks/>
            <a:stCxn id="8" idx="5"/>
            <a:endCxn id="12" idx="2"/>
          </p:cNvCxnSpPr>
          <p:nvPr/>
        </p:nvCxnSpPr>
        <p:spPr>
          <a:xfrm>
            <a:off x="9280112" y="5790787"/>
            <a:ext cx="952912" cy="44808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7" name="直接箭头连接符 56">
            <a:extLst>
              <a:ext uri="{FF2B5EF4-FFF2-40B4-BE49-F238E27FC236}">
                <a16:creationId xmlns:a16="http://schemas.microsoft.com/office/drawing/2014/main" id="{DD53B4D6-8D88-4C24-8A51-049F158BC0EF}"/>
              </a:ext>
            </a:extLst>
          </p:cNvPr>
          <p:cNvCxnSpPr>
            <a:cxnSpLocks/>
            <a:stCxn id="10" idx="2"/>
            <a:endCxn id="12" idx="6"/>
          </p:cNvCxnSpPr>
          <p:nvPr/>
        </p:nvCxnSpPr>
        <p:spPr>
          <a:xfrm flipH="1">
            <a:off x="10474324" y="5705475"/>
            <a:ext cx="495301" cy="53340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0" name="直接箭头连接符 59">
            <a:extLst>
              <a:ext uri="{FF2B5EF4-FFF2-40B4-BE49-F238E27FC236}">
                <a16:creationId xmlns:a16="http://schemas.microsoft.com/office/drawing/2014/main" id="{C7502D95-B363-4C7A-B47A-62CCF69178D3}"/>
              </a:ext>
            </a:extLst>
          </p:cNvPr>
          <p:cNvCxnSpPr>
            <a:cxnSpLocks/>
            <a:stCxn id="12" idx="3"/>
            <a:endCxn id="14" idx="7"/>
          </p:cNvCxnSpPr>
          <p:nvPr/>
        </p:nvCxnSpPr>
        <p:spPr>
          <a:xfrm flipH="1">
            <a:off x="9932574" y="6324187"/>
            <a:ext cx="335788" cy="20720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3" name="直接箭头连接符 62">
            <a:extLst>
              <a:ext uri="{FF2B5EF4-FFF2-40B4-BE49-F238E27FC236}">
                <a16:creationId xmlns:a16="http://schemas.microsoft.com/office/drawing/2014/main" id="{D5D00DE3-614B-4315-A140-B70375BACDB9}"/>
              </a:ext>
            </a:extLst>
          </p:cNvPr>
          <p:cNvCxnSpPr>
            <a:cxnSpLocks/>
            <a:stCxn id="12" idx="5"/>
            <a:endCxn id="15" idx="1"/>
          </p:cNvCxnSpPr>
          <p:nvPr/>
        </p:nvCxnSpPr>
        <p:spPr>
          <a:xfrm>
            <a:off x="10438986" y="6324187"/>
            <a:ext cx="70676" cy="21355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6" name="直接箭头连接符 65">
            <a:extLst>
              <a:ext uri="{FF2B5EF4-FFF2-40B4-BE49-F238E27FC236}">
                <a16:creationId xmlns:a16="http://schemas.microsoft.com/office/drawing/2014/main" id="{33553B23-8236-4CD2-98DA-29BE49D67141}"/>
              </a:ext>
            </a:extLst>
          </p:cNvPr>
          <p:cNvCxnSpPr>
            <a:cxnSpLocks/>
            <a:stCxn id="13" idx="3"/>
            <a:endCxn id="15" idx="6"/>
          </p:cNvCxnSpPr>
          <p:nvPr/>
        </p:nvCxnSpPr>
        <p:spPr>
          <a:xfrm flipH="1">
            <a:off x="10715624" y="6324187"/>
            <a:ext cx="98838" cy="29886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70" name="直接箭头连接符 69">
            <a:extLst>
              <a:ext uri="{FF2B5EF4-FFF2-40B4-BE49-F238E27FC236}">
                <a16:creationId xmlns:a16="http://schemas.microsoft.com/office/drawing/2014/main" id="{AEE0264E-763A-4AF1-A3F8-C24B77CE24EE}"/>
              </a:ext>
            </a:extLst>
          </p:cNvPr>
          <p:cNvCxnSpPr>
            <a:cxnSpLocks/>
            <a:stCxn id="13" idx="5"/>
            <a:endCxn id="16" idx="2"/>
          </p:cNvCxnSpPr>
          <p:nvPr/>
        </p:nvCxnSpPr>
        <p:spPr>
          <a:xfrm>
            <a:off x="10985086" y="6324187"/>
            <a:ext cx="236950" cy="29886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73" name="直接箭头连接符 72">
            <a:extLst>
              <a:ext uri="{FF2B5EF4-FFF2-40B4-BE49-F238E27FC236}">
                <a16:creationId xmlns:a16="http://schemas.microsoft.com/office/drawing/2014/main" id="{1A84AED6-D8AD-4222-8B49-BD6773F3BE43}"/>
              </a:ext>
            </a:extLst>
          </p:cNvPr>
          <p:cNvCxnSpPr>
            <a:cxnSpLocks/>
            <a:stCxn id="7" idx="6"/>
            <a:endCxn id="11" idx="0"/>
          </p:cNvCxnSpPr>
          <p:nvPr/>
        </p:nvCxnSpPr>
        <p:spPr>
          <a:xfrm>
            <a:off x="11630025" y="4972050"/>
            <a:ext cx="334963" cy="61277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76" name="直接箭头连接符 75">
            <a:extLst>
              <a:ext uri="{FF2B5EF4-FFF2-40B4-BE49-F238E27FC236}">
                <a16:creationId xmlns:a16="http://schemas.microsoft.com/office/drawing/2014/main" id="{9DE9FC14-8B1D-4C72-A5FE-5A18D9C747D7}"/>
              </a:ext>
            </a:extLst>
          </p:cNvPr>
          <p:cNvCxnSpPr>
            <a:cxnSpLocks/>
            <a:stCxn id="11" idx="3"/>
            <a:endCxn id="13" idx="6"/>
          </p:cNvCxnSpPr>
          <p:nvPr/>
        </p:nvCxnSpPr>
        <p:spPr>
          <a:xfrm flipH="1">
            <a:off x="11020424" y="5790787"/>
            <a:ext cx="859252" cy="44808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79" name="直接箭头连接符 78">
            <a:extLst>
              <a:ext uri="{FF2B5EF4-FFF2-40B4-BE49-F238E27FC236}">
                <a16:creationId xmlns:a16="http://schemas.microsoft.com/office/drawing/2014/main" id="{45281C7D-378F-4834-B248-4E9BFF963F09}"/>
              </a:ext>
            </a:extLst>
          </p:cNvPr>
          <p:cNvCxnSpPr>
            <a:cxnSpLocks/>
            <a:stCxn id="8" idx="4"/>
            <a:endCxn id="14" idx="2"/>
          </p:cNvCxnSpPr>
          <p:nvPr/>
        </p:nvCxnSpPr>
        <p:spPr>
          <a:xfrm>
            <a:off x="9194800" y="5826125"/>
            <a:ext cx="531812" cy="79057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018134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0B16F4E-0440-4342-8357-E05028842BF5}"/>
              </a:ext>
            </a:extLst>
          </p:cNvPr>
          <p:cNvSpPr>
            <a:spLocks noGrp="1"/>
          </p:cNvSpPr>
          <p:nvPr>
            <p:ph idx="1"/>
          </p:nvPr>
        </p:nvSpPr>
        <p:spPr/>
        <p:txBody>
          <a:bodyPr/>
          <a:lstStyle/>
          <a:p>
            <a:r>
              <a:rPr lang="zh-CN" altLang="en-US" dirty="0"/>
              <a:t>判断一个图是否「单向连通」</a:t>
            </a:r>
            <a:endParaRPr lang="en-US" altLang="zh-CN" dirty="0"/>
          </a:p>
          <a:p>
            <a:r>
              <a:rPr lang="zh-CN" altLang="en-US" dirty="0"/>
              <a:t>如果</a:t>
            </a:r>
            <a:r>
              <a:rPr lang="en-US" altLang="zh-CN" dirty="0"/>
              <a:t>u</a:t>
            </a:r>
            <a:r>
              <a:rPr lang="zh-CN" altLang="en-US" dirty="0"/>
              <a:t>能通过一系列有向边到达</a:t>
            </a:r>
            <a:r>
              <a:rPr lang="en-US" altLang="zh-CN" dirty="0"/>
              <a:t>v</a:t>
            </a:r>
            <a:r>
              <a:rPr lang="zh-CN" altLang="en-US" dirty="0"/>
              <a:t>或者</a:t>
            </a:r>
            <a:r>
              <a:rPr lang="en-US" altLang="zh-CN" dirty="0"/>
              <a:t>v</a:t>
            </a:r>
            <a:r>
              <a:rPr lang="zh-CN" altLang="en-US" dirty="0"/>
              <a:t>能通过一系列有向边到达</a:t>
            </a:r>
            <a:r>
              <a:rPr lang="en-US" altLang="zh-CN" dirty="0"/>
              <a:t>u</a:t>
            </a:r>
            <a:r>
              <a:rPr lang="zh-CN" altLang="en-US" dirty="0"/>
              <a:t>，那么就称</a:t>
            </a:r>
            <a:r>
              <a:rPr lang="en-US" altLang="zh-CN" dirty="0"/>
              <a:t>u</a:t>
            </a:r>
            <a:r>
              <a:rPr lang="zh-CN" altLang="en-US" dirty="0"/>
              <a:t>和</a:t>
            </a:r>
            <a:r>
              <a:rPr lang="en-US" altLang="zh-CN" dirty="0"/>
              <a:t>v</a:t>
            </a:r>
            <a:r>
              <a:rPr lang="zh-CN" altLang="en-US" dirty="0"/>
              <a:t>「单向连通」</a:t>
            </a:r>
            <a:endParaRPr lang="en-US" altLang="zh-CN" dirty="0"/>
          </a:p>
          <a:p>
            <a:r>
              <a:rPr lang="zh-CN" altLang="en-US" dirty="0"/>
              <a:t>如果对于任意</a:t>
            </a:r>
            <a:r>
              <a:rPr lang="en-US" altLang="zh-CN" dirty="0"/>
              <a:t>u</a:t>
            </a:r>
            <a:r>
              <a:rPr lang="zh-CN" altLang="en-US" dirty="0"/>
              <a:t>和</a:t>
            </a:r>
            <a:r>
              <a:rPr lang="en-US" altLang="zh-CN" dirty="0"/>
              <a:t>v</a:t>
            </a:r>
            <a:r>
              <a:rPr lang="zh-CN" altLang="en-US" dirty="0"/>
              <a:t>都「单向连通」，那么就称这个图「单向连通」</a:t>
            </a:r>
            <a:endParaRPr lang="en-US" altLang="zh-CN" dirty="0"/>
          </a:p>
          <a:p>
            <a:endParaRPr lang="en-US" altLang="zh-CN" dirty="0"/>
          </a:p>
          <a:p>
            <a:r>
              <a:rPr lang="zh-CN" altLang="en-US" strike="sngStrike" dirty="0"/>
              <a:t>直接变成无向边？</a:t>
            </a:r>
            <a:endParaRPr lang="en-US" altLang="zh-CN" strike="sngStrike" dirty="0"/>
          </a:p>
          <a:p>
            <a:r>
              <a:rPr lang="zh-CN" altLang="en-US" dirty="0"/>
              <a:t>连通不成传递</a:t>
            </a:r>
          </a:p>
        </p:txBody>
      </p:sp>
      <p:sp>
        <p:nvSpPr>
          <p:cNvPr id="3" name="标题 2">
            <a:extLst>
              <a:ext uri="{FF2B5EF4-FFF2-40B4-BE49-F238E27FC236}">
                <a16:creationId xmlns:a16="http://schemas.microsoft.com/office/drawing/2014/main" id="{E65017B5-24E3-454A-9BCE-152C4F8A2A82}"/>
              </a:ext>
            </a:extLst>
          </p:cNvPr>
          <p:cNvSpPr>
            <a:spLocks noGrp="1"/>
          </p:cNvSpPr>
          <p:nvPr>
            <p:ph type="ctrTitle"/>
          </p:nvPr>
        </p:nvSpPr>
        <p:spPr/>
        <p:txBody>
          <a:bodyPr/>
          <a:lstStyle/>
          <a:p>
            <a:r>
              <a:rPr lang="en-US" altLang="zh-CN" dirty="0"/>
              <a:t>POJ2762 Going from u to v or v to u</a:t>
            </a:r>
            <a:endParaRPr lang="zh-CN" altLang="en-US" dirty="0"/>
          </a:p>
        </p:txBody>
      </p:sp>
      <p:sp>
        <p:nvSpPr>
          <p:cNvPr id="4" name="内容占位符 3">
            <a:extLst>
              <a:ext uri="{FF2B5EF4-FFF2-40B4-BE49-F238E27FC236}">
                <a16:creationId xmlns:a16="http://schemas.microsoft.com/office/drawing/2014/main" id="{936823EF-BBEA-4F33-BA06-04137380748A}"/>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9C4C9C0C-7F0F-443C-87F5-0BE921A41E23}"/>
              </a:ext>
            </a:extLst>
          </p:cNvPr>
          <p:cNvSpPr/>
          <p:nvPr/>
        </p:nvSpPr>
        <p:spPr>
          <a:xfrm>
            <a:off x="8526535" y="4893154"/>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箭头连接符 5">
            <a:extLst>
              <a:ext uri="{FF2B5EF4-FFF2-40B4-BE49-F238E27FC236}">
                <a16:creationId xmlns:a16="http://schemas.microsoft.com/office/drawing/2014/main" id="{5028E877-A9B4-474B-85B7-5ADD9DDB25C3}"/>
              </a:ext>
            </a:extLst>
          </p:cNvPr>
          <p:cNvCxnSpPr>
            <a:cxnSpLocks/>
            <a:stCxn id="10" idx="2"/>
            <a:endCxn id="5" idx="6"/>
          </p:cNvCxnSpPr>
          <p:nvPr/>
        </p:nvCxnSpPr>
        <p:spPr>
          <a:xfrm flipH="1" flipV="1">
            <a:off x="8767835" y="5013804"/>
            <a:ext cx="828603" cy="46196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10" name="椭圆 9">
            <a:extLst>
              <a:ext uri="{FF2B5EF4-FFF2-40B4-BE49-F238E27FC236}">
                <a16:creationId xmlns:a16="http://schemas.microsoft.com/office/drawing/2014/main" id="{CA42C24F-08C6-4DEE-81F8-609A64FD4326}"/>
              </a:ext>
            </a:extLst>
          </p:cNvPr>
          <p:cNvSpPr/>
          <p:nvPr/>
        </p:nvSpPr>
        <p:spPr>
          <a:xfrm>
            <a:off x="9596438" y="5355117"/>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8134B826-83FE-4727-A05E-A421BEF2AF55}"/>
              </a:ext>
            </a:extLst>
          </p:cNvPr>
          <p:cNvSpPr/>
          <p:nvPr/>
        </p:nvSpPr>
        <p:spPr>
          <a:xfrm>
            <a:off x="7545460" y="5355117"/>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箭头连接符 12">
            <a:extLst>
              <a:ext uri="{FF2B5EF4-FFF2-40B4-BE49-F238E27FC236}">
                <a16:creationId xmlns:a16="http://schemas.microsoft.com/office/drawing/2014/main" id="{7D93EE0D-8E99-4A6C-85F1-4CB7E9D4986A}"/>
              </a:ext>
            </a:extLst>
          </p:cNvPr>
          <p:cNvCxnSpPr>
            <a:cxnSpLocks/>
            <a:stCxn id="12" idx="6"/>
            <a:endCxn id="5" idx="2"/>
          </p:cNvCxnSpPr>
          <p:nvPr/>
        </p:nvCxnSpPr>
        <p:spPr>
          <a:xfrm flipV="1">
            <a:off x="7786760" y="5013804"/>
            <a:ext cx="739775" cy="46196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4036164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1F60BFE-1448-4E95-8566-DC0BA133B01C}"/>
              </a:ext>
            </a:extLst>
          </p:cNvPr>
          <p:cNvSpPr>
            <a:spLocks noGrp="1"/>
          </p:cNvSpPr>
          <p:nvPr>
            <p:ph idx="1"/>
          </p:nvPr>
        </p:nvSpPr>
        <p:spPr>
          <a:xfrm>
            <a:off x="838199" y="1382233"/>
            <a:ext cx="10538637" cy="4938546"/>
          </a:xfrm>
        </p:spPr>
        <p:txBody>
          <a:bodyPr/>
          <a:lstStyle/>
          <a:p>
            <a:r>
              <a:rPr lang="zh-CN" altLang="en-US" dirty="0"/>
              <a:t>有向图连通性问题无脑求</a:t>
            </a:r>
            <a:r>
              <a:rPr lang="en-US" altLang="zh-CN" dirty="0"/>
              <a:t>SCC</a:t>
            </a:r>
            <a:r>
              <a:rPr lang="zh-CN" altLang="en-US" dirty="0"/>
              <a:t>尝试</a:t>
            </a:r>
            <a:endParaRPr lang="en-US" altLang="zh-CN" dirty="0"/>
          </a:p>
          <a:p>
            <a:r>
              <a:rPr lang="zh-CN" altLang="en-US" dirty="0"/>
              <a:t>显然一个</a:t>
            </a:r>
            <a:r>
              <a:rPr lang="en-US" altLang="zh-CN" dirty="0"/>
              <a:t>SCC</a:t>
            </a:r>
            <a:r>
              <a:rPr lang="zh-CN" altLang="en-US" dirty="0"/>
              <a:t>中的点两两「单向连通」，并且可以和外部的单向连通传递</a:t>
            </a:r>
            <a:endParaRPr lang="en-US" altLang="zh-CN" dirty="0"/>
          </a:p>
          <a:p>
            <a:r>
              <a:rPr lang="zh-CN" altLang="en-US" dirty="0"/>
              <a:t>缩点后变成</a:t>
            </a:r>
            <a:r>
              <a:rPr lang="en-US" altLang="zh-CN" dirty="0"/>
              <a:t>DAG</a:t>
            </a:r>
            <a:r>
              <a:rPr lang="zh-CN" altLang="en-US" dirty="0"/>
              <a:t>，发现有「分叉」则不能满足要求</a:t>
            </a:r>
            <a:endParaRPr lang="en-US" altLang="zh-CN" dirty="0"/>
          </a:p>
          <a:p>
            <a:r>
              <a:rPr lang="zh-CN" altLang="en-US" dirty="0"/>
              <a:t>所以当且仅当缩点后成为一条链满足条件</a:t>
            </a:r>
            <a:endParaRPr lang="en-US" altLang="zh-CN" dirty="0"/>
          </a:p>
          <a:p>
            <a:r>
              <a:rPr lang="zh-CN" altLang="en-US" dirty="0"/>
              <a:t>具体实现：</a:t>
            </a:r>
            <a:r>
              <a:rPr lang="en-US" altLang="zh-CN" dirty="0"/>
              <a:t>DP</a:t>
            </a:r>
            <a:r>
              <a:rPr lang="zh-CN" altLang="en-US" dirty="0"/>
              <a:t>求最长链，看最长链的数量是否等于</a:t>
            </a:r>
            <a:endParaRPr lang="en-US" altLang="zh-CN" dirty="0"/>
          </a:p>
          <a:p>
            <a:r>
              <a:rPr lang="en-US" altLang="zh-CN" dirty="0"/>
              <a:t>SCC</a:t>
            </a:r>
            <a:r>
              <a:rPr lang="zh-CN" altLang="en-US" dirty="0"/>
              <a:t>数量</a:t>
            </a:r>
            <a:endParaRPr lang="en-US" altLang="zh-CN" dirty="0"/>
          </a:p>
        </p:txBody>
      </p:sp>
      <p:sp>
        <p:nvSpPr>
          <p:cNvPr id="3" name="标题 2">
            <a:extLst>
              <a:ext uri="{FF2B5EF4-FFF2-40B4-BE49-F238E27FC236}">
                <a16:creationId xmlns:a16="http://schemas.microsoft.com/office/drawing/2014/main" id="{D8F91226-53EF-401C-B2DB-AB7A3A6A1D9E}"/>
              </a:ext>
            </a:extLst>
          </p:cNvPr>
          <p:cNvSpPr>
            <a:spLocks noGrp="1"/>
          </p:cNvSpPr>
          <p:nvPr>
            <p:ph type="ctrTitle"/>
          </p:nvPr>
        </p:nvSpPr>
        <p:spPr/>
        <p:txBody>
          <a:bodyPr/>
          <a:lstStyle/>
          <a:p>
            <a:r>
              <a:rPr lang="en-US" altLang="zh-CN" dirty="0"/>
              <a:t>POJ2762 Going from u to v or v to u</a:t>
            </a:r>
            <a:endParaRPr lang="zh-CN" altLang="en-US" dirty="0"/>
          </a:p>
        </p:txBody>
      </p:sp>
      <p:sp>
        <p:nvSpPr>
          <p:cNvPr id="4" name="内容占位符 3">
            <a:extLst>
              <a:ext uri="{FF2B5EF4-FFF2-40B4-BE49-F238E27FC236}">
                <a16:creationId xmlns:a16="http://schemas.microsoft.com/office/drawing/2014/main" id="{BFD8A856-3D8A-4A55-8D2A-FE2F0389F49F}"/>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3589589A-C99F-4F4D-99C1-C8284C34BF59}"/>
              </a:ext>
            </a:extLst>
          </p:cNvPr>
          <p:cNvSpPr/>
          <p:nvPr/>
        </p:nvSpPr>
        <p:spPr>
          <a:xfrm>
            <a:off x="10379923" y="5234467"/>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箭头连接符 5">
            <a:extLst>
              <a:ext uri="{FF2B5EF4-FFF2-40B4-BE49-F238E27FC236}">
                <a16:creationId xmlns:a16="http://schemas.microsoft.com/office/drawing/2014/main" id="{219AB521-FBE0-4170-8A24-9DD165E85EE7}"/>
              </a:ext>
            </a:extLst>
          </p:cNvPr>
          <p:cNvCxnSpPr>
            <a:cxnSpLocks/>
            <a:stCxn id="7" idx="2"/>
            <a:endCxn id="5" idx="6"/>
          </p:cNvCxnSpPr>
          <p:nvPr/>
        </p:nvCxnSpPr>
        <p:spPr>
          <a:xfrm flipH="1">
            <a:off x="10621223" y="4686780"/>
            <a:ext cx="511103" cy="668337"/>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7" name="椭圆 6">
            <a:extLst>
              <a:ext uri="{FF2B5EF4-FFF2-40B4-BE49-F238E27FC236}">
                <a16:creationId xmlns:a16="http://schemas.microsoft.com/office/drawing/2014/main" id="{98176279-E12B-4858-A23B-08B7DF3FE158}"/>
              </a:ext>
            </a:extLst>
          </p:cNvPr>
          <p:cNvSpPr/>
          <p:nvPr/>
        </p:nvSpPr>
        <p:spPr>
          <a:xfrm>
            <a:off x="11132326" y="4566130"/>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4DFB87DC-C371-4ED6-8217-6BAE1BD15A67}"/>
              </a:ext>
            </a:extLst>
          </p:cNvPr>
          <p:cNvSpPr/>
          <p:nvPr/>
        </p:nvSpPr>
        <p:spPr>
          <a:xfrm>
            <a:off x="9500448" y="4566130"/>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箭头连接符 8">
            <a:extLst>
              <a:ext uri="{FF2B5EF4-FFF2-40B4-BE49-F238E27FC236}">
                <a16:creationId xmlns:a16="http://schemas.microsoft.com/office/drawing/2014/main" id="{DA5193D1-7AAC-4ED1-B2CC-2E3C46EE984E}"/>
              </a:ext>
            </a:extLst>
          </p:cNvPr>
          <p:cNvCxnSpPr>
            <a:cxnSpLocks/>
            <a:stCxn id="8" idx="6"/>
            <a:endCxn id="5" idx="2"/>
          </p:cNvCxnSpPr>
          <p:nvPr/>
        </p:nvCxnSpPr>
        <p:spPr>
          <a:xfrm>
            <a:off x="9741748" y="4686780"/>
            <a:ext cx="638175" cy="668337"/>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12" name="椭圆 11">
            <a:extLst>
              <a:ext uri="{FF2B5EF4-FFF2-40B4-BE49-F238E27FC236}">
                <a16:creationId xmlns:a16="http://schemas.microsoft.com/office/drawing/2014/main" id="{F7D58B4F-29AB-4EF4-AACF-B37344639286}"/>
              </a:ext>
            </a:extLst>
          </p:cNvPr>
          <p:cNvSpPr/>
          <p:nvPr/>
        </p:nvSpPr>
        <p:spPr>
          <a:xfrm>
            <a:off x="9500448" y="6058249"/>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箭头连接符 12">
            <a:extLst>
              <a:ext uri="{FF2B5EF4-FFF2-40B4-BE49-F238E27FC236}">
                <a16:creationId xmlns:a16="http://schemas.microsoft.com/office/drawing/2014/main" id="{4D6329F3-6C5C-48A2-B3FA-4859CEF5258F}"/>
              </a:ext>
            </a:extLst>
          </p:cNvPr>
          <p:cNvCxnSpPr>
            <a:cxnSpLocks/>
            <a:stCxn id="5" idx="2"/>
            <a:endCxn id="12" idx="6"/>
          </p:cNvCxnSpPr>
          <p:nvPr/>
        </p:nvCxnSpPr>
        <p:spPr>
          <a:xfrm flipH="1">
            <a:off x="9741748" y="5355117"/>
            <a:ext cx="638175" cy="82378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17" name="椭圆 16">
            <a:extLst>
              <a:ext uri="{FF2B5EF4-FFF2-40B4-BE49-F238E27FC236}">
                <a16:creationId xmlns:a16="http://schemas.microsoft.com/office/drawing/2014/main" id="{C134E1AC-BBA8-482C-A9CB-842CA4A6CD91}"/>
              </a:ext>
            </a:extLst>
          </p:cNvPr>
          <p:cNvSpPr/>
          <p:nvPr/>
        </p:nvSpPr>
        <p:spPr>
          <a:xfrm>
            <a:off x="11252976" y="6058249"/>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箭头连接符 17">
            <a:extLst>
              <a:ext uri="{FF2B5EF4-FFF2-40B4-BE49-F238E27FC236}">
                <a16:creationId xmlns:a16="http://schemas.microsoft.com/office/drawing/2014/main" id="{5B3F7579-E608-49B8-B53A-F3689FCA5B42}"/>
              </a:ext>
            </a:extLst>
          </p:cNvPr>
          <p:cNvCxnSpPr>
            <a:cxnSpLocks/>
            <a:stCxn id="5" idx="6"/>
            <a:endCxn id="17" idx="2"/>
          </p:cNvCxnSpPr>
          <p:nvPr/>
        </p:nvCxnSpPr>
        <p:spPr>
          <a:xfrm>
            <a:off x="10621223" y="5355117"/>
            <a:ext cx="631753" cy="82378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4074661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弧形 10">
            <a:extLst>
              <a:ext uri="{FF2B5EF4-FFF2-40B4-BE49-F238E27FC236}">
                <a16:creationId xmlns:a16="http://schemas.microsoft.com/office/drawing/2014/main" id="{B9C4D494-95A0-4E24-B22D-6FFF22CBA0DE}"/>
              </a:ext>
            </a:extLst>
          </p:cNvPr>
          <p:cNvSpPr/>
          <p:nvPr/>
        </p:nvSpPr>
        <p:spPr>
          <a:xfrm rot="8100000">
            <a:off x="9476322" y="829079"/>
            <a:ext cx="1444149" cy="1444149"/>
          </a:xfrm>
          <a:prstGeom prst="arc">
            <a:avLst/>
          </a:pr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zh-CN" altLang="en-US"/>
          </a:p>
        </p:txBody>
      </p:sp>
      <p:sp>
        <p:nvSpPr>
          <p:cNvPr id="12" name="弧形 11">
            <a:extLst>
              <a:ext uri="{FF2B5EF4-FFF2-40B4-BE49-F238E27FC236}">
                <a16:creationId xmlns:a16="http://schemas.microsoft.com/office/drawing/2014/main" id="{2E46E508-C397-4D31-8FC1-DCD43BCB450A}"/>
              </a:ext>
            </a:extLst>
          </p:cNvPr>
          <p:cNvSpPr/>
          <p:nvPr/>
        </p:nvSpPr>
        <p:spPr>
          <a:xfrm rot="8100000">
            <a:off x="8455154" y="856368"/>
            <a:ext cx="1444149" cy="1444149"/>
          </a:xfrm>
          <a:prstGeom prst="arc">
            <a:avLst/>
          </a:pr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zh-CN" altLang="en-US"/>
          </a:p>
        </p:txBody>
      </p:sp>
      <p:sp>
        <p:nvSpPr>
          <p:cNvPr id="10" name="弧形 9">
            <a:extLst>
              <a:ext uri="{FF2B5EF4-FFF2-40B4-BE49-F238E27FC236}">
                <a16:creationId xmlns:a16="http://schemas.microsoft.com/office/drawing/2014/main" id="{9C2DA92B-A147-45F6-B637-2E78FEE5A905}"/>
              </a:ext>
            </a:extLst>
          </p:cNvPr>
          <p:cNvSpPr/>
          <p:nvPr/>
        </p:nvSpPr>
        <p:spPr>
          <a:xfrm rot="18900000">
            <a:off x="9494043" y="1774037"/>
            <a:ext cx="1444149" cy="1444149"/>
          </a:xfrm>
          <a:prstGeom prst="arc">
            <a:avLst/>
          </a:pr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20ED45B2-4294-43A6-B578-92B5D8ABA7F1}"/>
              </a:ext>
            </a:extLst>
          </p:cNvPr>
          <p:cNvSpPr/>
          <p:nvPr/>
        </p:nvSpPr>
        <p:spPr>
          <a:xfrm rot="18900000">
            <a:off x="8472875" y="1801326"/>
            <a:ext cx="1444149" cy="1444149"/>
          </a:xfrm>
          <a:prstGeom prst="arc">
            <a:avLst/>
          </a:pr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zh-CN" altLang="en-US"/>
          </a:p>
        </p:txBody>
      </p:sp>
      <p:sp>
        <p:nvSpPr>
          <p:cNvPr id="2" name="内容占位符 1">
            <a:extLst>
              <a:ext uri="{FF2B5EF4-FFF2-40B4-BE49-F238E27FC236}">
                <a16:creationId xmlns:a16="http://schemas.microsoft.com/office/drawing/2014/main" id="{6140A1DC-9D3E-4C04-9E93-E8F0CA12D354}"/>
              </a:ext>
            </a:extLst>
          </p:cNvPr>
          <p:cNvSpPr>
            <a:spLocks noGrp="1"/>
          </p:cNvSpPr>
          <p:nvPr>
            <p:ph idx="1"/>
          </p:nvPr>
        </p:nvSpPr>
        <p:spPr>
          <a:xfrm>
            <a:off x="838200" y="1382233"/>
            <a:ext cx="7029893" cy="4938546"/>
          </a:xfrm>
        </p:spPr>
        <p:txBody>
          <a:bodyPr>
            <a:normAutofit lnSpcReduction="10000"/>
          </a:bodyPr>
          <a:lstStyle/>
          <a:p>
            <a:r>
              <a:rPr lang="zh-CN" altLang="en-US" sz="2400" dirty="0"/>
              <a:t>边双连通：两点之间，至少存在两条边集无交集的路径</a:t>
            </a:r>
            <a:r>
              <a:rPr lang="en-US" altLang="zh-CN" sz="2400" dirty="0"/>
              <a:t>(</a:t>
            </a:r>
            <a:r>
              <a:rPr lang="zh-CN" altLang="en-US" sz="2400" dirty="0"/>
              <a:t>点可以重合</a:t>
            </a:r>
            <a:r>
              <a:rPr lang="en-US" altLang="zh-CN" sz="2400" dirty="0"/>
              <a:t>)</a:t>
            </a:r>
            <a:r>
              <a:rPr lang="zh-CN" altLang="en-US" sz="2400" dirty="0"/>
              <a:t>，则称两点边双连通</a:t>
            </a:r>
            <a:r>
              <a:rPr lang="en-US" altLang="zh-CN" sz="2400" dirty="0"/>
              <a:t>(</a:t>
            </a:r>
            <a:r>
              <a:rPr lang="zh-CN" altLang="en-US" sz="2400" dirty="0"/>
              <a:t>删除任意一条边后，两点仍然连通</a:t>
            </a:r>
            <a:r>
              <a:rPr lang="en-US" altLang="zh-CN" sz="2400" dirty="0"/>
              <a:t>)</a:t>
            </a:r>
            <a:r>
              <a:rPr lang="zh-CN" altLang="en-US" sz="2400" dirty="0"/>
              <a:t>。显然</a:t>
            </a:r>
            <a:r>
              <a:rPr lang="zh-CN" altLang="en-US" sz="2400" dirty="0">
                <a:solidFill>
                  <a:srgbClr val="FFCC00"/>
                </a:solidFill>
              </a:rPr>
              <a:t>边双连通具有传递性</a:t>
            </a:r>
            <a:endParaRPr lang="en-US" altLang="zh-CN" sz="2400" dirty="0">
              <a:solidFill>
                <a:srgbClr val="FFCC00"/>
              </a:solidFill>
            </a:endParaRPr>
          </a:p>
          <a:p>
            <a:endParaRPr lang="en-US" altLang="zh-CN" sz="2400" dirty="0"/>
          </a:p>
          <a:p>
            <a:r>
              <a:rPr lang="zh-CN" altLang="en-US" sz="2400" dirty="0"/>
              <a:t>点双联通：两点之间，至少存在两条除端点外</a:t>
            </a:r>
            <a:r>
              <a:rPr lang="zh-CN" altLang="en-US" sz="2400" dirty="0">
                <a:solidFill>
                  <a:srgbClr val="FFCC00"/>
                </a:solidFill>
              </a:rPr>
              <a:t>点集无交集</a:t>
            </a:r>
            <a:r>
              <a:rPr lang="zh-CN" altLang="en-US" sz="2400" dirty="0"/>
              <a:t>的路径，则称两点点双连通</a:t>
            </a:r>
            <a:r>
              <a:rPr lang="en-US" altLang="zh-CN" sz="2400" dirty="0"/>
              <a:t>(</a:t>
            </a:r>
            <a:r>
              <a:rPr lang="zh-CN" altLang="en-US" sz="2400" dirty="0"/>
              <a:t>删除任意一个点后，两点仍然连通</a:t>
            </a:r>
            <a:r>
              <a:rPr lang="en-US" altLang="zh-CN" sz="2400" dirty="0"/>
              <a:t>)</a:t>
            </a:r>
          </a:p>
          <a:p>
            <a:r>
              <a:rPr lang="zh-CN" altLang="en-US" sz="2400" dirty="0"/>
              <a:t>显然若点双联通则一定边双连通</a:t>
            </a:r>
            <a:endParaRPr lang="en-US" altLang="zh-CN" sz="2400" dirty="0"/>
          </a:p>
          <a:p>
            <a:endParaRPr lang="en-US" altLang="zh-CN" sz="2400" dirty="0"/>
          </a:p>
          <a:p>
            <a:r>
              <a:rPr lang="zh-CN" altLang="en-US" sz="2400" dirty="0"/>
              <a:t>若子图图中任意两点满足点</a:t>
            </a:r>
            <a:r>
              <a:rPr lang="en-US" altLang="zh-CN" sz="2400" dirty="0"/>
              <a:t>/</a:t>
            </a:r>
            <a:r>
              <a:rPr lang="zh-CN" altLang="en-US" sz="2400" dirty="0"/>
              <a:t>边双连通，则此子图是一个点</a:t>
            </a:r>
            <a:r>
              <a:rPr lang="en-US" altLang="zh-CN" sz="2400" dirty="0"/>
              <a:t>/</a:t>
            </a:r>
            <a:r>
              <a:rPr lang="zh-CN" altLang="en-US" sz="2400" dirty="0"/>
              <a:t>边双连通分量</a:t>
            </a:r>
            <a:endParaRPr lang="en-US" altLang="zh-CN" sz="2400" dirty="0"/>
          </a:p>
          <a:p>
            <a:r>
              <a:rPr lang="zh-CN" altLang="en-US" sz="2400" dirty="0"/>
              <a:t>注意</a:t>
            </a:r>
            <a:r>
              <a:rPr lang="zh-CN" altLang="en-US" sz="2400" dirty="0">
                <a:solidFill>
                  <a:srgbClr val="FFCC00"/>
                </a:solidFill>
              </a:rPr>
              <a:t>一个点可能在多个点双</a:t>
            </a:r>
            <a:r>
              <a:rPr lang="zh-CN" altLang="en-US" sz="2400" dirty="0"/>
              <a:t>中</a:t>
            </a:r>
            <a:endParaRPr lang="en-US" altLang="zh-CN" sz="2400" dirty="0"/>
          </a:p>
          <a:p>
            <a:r>
              <a:rPr lang="zh-CN" altLang="en-US" sz="2400" dirty="0"/>
              <a:t>将所有</a:t>
            </a:r>
            <a:r>
              <a:rPr lang="zh-CN" altLang="en-US" sz="2400" dirty="0">
                <a:solidFill>
                  <a:srgbClr val="FFCC00"/>
                </a:solidFill>
              </a:rPr>
              <a:t>边双连通分量缩点</a:t>
            </a:r>
            <a:r>
              <a:rPr lang="zh-CN" altLang="en-US" sz="2400" dirty="0"/>
              <a:t>后，图变成了一棵</a:t>
            </a:r>
            <a:r>
              <a:rPr lang="zh-CN" altLang="en-US" sz="2400" dirty="0">
                <a:solidFill>
                  <a:srgbClr val="FFCC00"/>
                </a:solidFill>
              </a:rPr>
              <a:t>树</a:t>
            </a:r>
          </a:p>
        </p:txBody>
      </p:sp>
      <p:sp>
        <p:nvSpPr>
          <p:cNvPr id="3" name="标题 2">
            <a:extLst>
              <a:ext uri="{FF2B5EF4-FFF2-40B4-BE49-F238E27FC236}">
                <a16:creationId xmlns:a16="http://schemas.microsoft.com/office/drawing/2014/main" id="{7A6B6BA8-A4B0-48A3-B043-EB7E0C2BB501}"/>
              </a:ext>
            </a:extLst>
          </p:cNvPr>
          <p:cNvSpPr>
            <a:spLocks noGrp="1"/>
          </p:cNvSpPr>
          <p:nvPr>
            <p:ph type="ctrTitle"/>
          </p:nvPr>
        </p:nvSpPr>
        <p:spPr>
          <a:xfrm>
            <a:off x="838200" y="435429"/>
            <a:ext cx="9144000" cy="946804"/>
          </a:xfrm>
        </p:spPr>
        <p:txBody>
          <a:bodyPr/>
          <a:lstStyle/>
          <a:p>
            <a:r>
              <a:rPr lang="zh-CN" altLang="en-US" dirty="0"/>
              <a:t>无向图的连通性</a:t>
            </a:r>
          </a:p>
        </p:txBody>
      </p:sp>
      <p:sp>
        <p:nvSpPr>
          <p:cNvPr id="4" name="内容占位符 3">
            <a:extLst>
              <a:ext uri="{FF2B5EF4-FFF2-40B4-BE49-F238E27FC236}">
                <a16:creationId xmlns:a16="http://schemas.microsoft.com/office/drawing/2014/main" id="{F93A6AF5-C968-4AA6-B0A9-F93C200D705F}"/>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734F2567-5A17-42CA-AAA4-74D7F549751B}"/>
              </a:ext>
            </a:extLst>
          </p:cNvPr>
          <p:cNvSpPr/>
          <p:nvPr/>
        </p:nvSpPr>
        <p:spPr>
          <a:xfrm>
            <a:off x="8488328" y="1860254"/>
            <a:ext cx="340242" cy="34024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112A14BC-F912-4838-BB87-22911B897377}"/>
              </a:ext>
            </a:extLst>
          </p:cNvPr>
          <p:cNvSpPr/>
          <p:nvPr/>
        </p:nvSpPr>
        <p:spPr>
          <a:xfrm>
            <a:off x="9523230" y="1860254"/>
            <a:ext cx="340242" cy="34024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F3E9140C-CE0F-423C-A9F7-C0C86C64D3C6}"/>
              </a:ext>
            </a:extLst>
          </p:cNvPr>
          <p:cNvSpPr/>
          <p:nvPr/>
        </p:nvSpPr>
        <p:spPr>
          <a:xfrm>
            <a:off x="10568764" y="1860254"/>
            <a:ext cx="340242" cy="34024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弧形 19">
            <a:extLst>
              <a:ext uri="{FF2B5EF4-FFF2-40B4-BE49-F238E27FC236}">
                <a16:creationId xmlns:a16="http://schemas.microsoft.com/office/drawing/2014/main" id="{A88D4646-ECA7-412F-867E-5C39F4EBE37D}"/>
              </a:ext>
            </a:extLst>
          </p:cNvPr>
          <p:cNvSpPr/>
          <p:nvPr/>
        </p:nvSpPr>
        <p:spPr>
          <a:xfrm>
            <a:off x="8957919" y="3156938"/>
            <a:ext cx="1745187" cy="1745187"/>
          </a:xfrm>
          <a:prstGeom prst="arc">
            <a:avLst/>
          </a:pr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zh-CN" altLang="en-US"/>
          </a:p>
        </p:txBody>
      </p:sp>
      <p:sp>
        <p:nvSpPr>
          <p:cNvPr id="21" name="弧形 20">
            <a:extLst>
              <a:ext uri="{FF2B5EF4-FFF2-40B4-BE49-F238E27FC236}">
                <a16:creationId xmlns:a16="http://schemas.microsoft.com/office/drawing/2014/main" id="{6A6BFA70-20B3-441C-9EC9-1FC0BF5F7EE0}"/>
              </a:ext>
            </a:extLst>
          </p:cNvPr>
          <p:cNvSpPr/>
          <p:nvPr/>
        </p:nvSpPr>
        <p:spPr>
          <a:xfrm rot="5400000">
            <a:off x="8981515" y="3156939"/>
            <a:ext cx="1745187" cy="1745187"/>
          </a:xfrm>
          <a:prstGeom prst="arc">
            <a:avLst/>
          </a:pr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zh-CN" altLang="en-US"/>
          </a:p>
        </p:txBody>
      </p:sp>
      <p:sp>
        <p:nvSpPr>
          <p:cNvPr id="22" name="弧形 21">
            <a:extLst>
              <a:ext uri="{FF2B5EF4-FFF2-40B4-BE49-F238E27FC236}">
                <a16:creationId xmlns:a16="http://schemas.microsoft.com/office/drawing/2014/main" id="{C16C4D0F-E187-427D-99E3-93A18A248A6F}"/>
              </a:ext>
            </a:extLst>
          </p:cNvPr>
          <p:cNvSpPr/>
          <p:nvPr/>
        </p:nvSpPr>
        <p:spPr>
          <a:xfrm rot="10800000">
            <a:off x="8736520" y="3156939"/>
            <a:ext cx="1745187" cy="1745187"/>
          </a:xfrm>
          <a:prstGeom prst="arc">
            <a:avLst/>
          </a:pr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zh-CN" altLang="en-US"/>
          </a:p>
        </p:txBody>
      </p:sp>
      <p:sp>
        <p:nvSpPr>
          <p:cNvPr id="23" name="弧形 22">
            <a:extLst>
              <a:ext uri="{FF2B5EF4-FFF2-40B4-BE49-F238E27FC236}">
                <a16:creationId xmlns:a16="http://schemas.microsoft.com/office/drawing/2014/main" id="{8AB38D60-314D-49BE-AE70-2B00087C9C86}"/>
              </a:ext>
            </a:extLst>
          </p:cNvPr>
          <p:cNvSpPr/>
          <p:nvPr/>
        </p:nvSpPr>
        <p:spPr>
          <a:xfrm rot="16200000">
            <a:off x="8754241" y="3129650"/>
            <a:ext cx="1745187" cy="1745187"/>
          </a:xfrm>
          <a:prstGeom prst="arc">
            <a:avLst/>
          </a:pr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873411B7-4E10-4C94-8132-B6FD7E0CA284}"/>
              </a:ext>
            </a:extLst>
          </p:cNvPr>
          <p:cNvSpPr/>
          <p:nvPr/>
        </p:nvSpPr>
        <p:spPr>
          <a:xfrm>
            <a:off x="8527201" y="3860122"/>
            <a:ext cx="340242" cy="34024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374883B0-2D13-4713-A454-10E0C46E31A6}"/>
              </a:ext>
            </a:extLst>
          </p:cNvPr>
          <p:cNvSpPr/>
          <p:nvPr/>
        </p:nvSpPr>
        <p:spPr>
          <a:xfrm>
            <a:off x="10569538" y="3875914"/>
            <a:ext cx="340242" cy="34024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76181A86-DF1B-4675-8EA0-A216F997DE7D}"/>
              </a:ext>
            </a:extLst>
          </p:cNvPr>
          <p:cNvSpPr/>
          <p:nvPr/>
        </p:nvSpPr>
        <p:spPr>
          <a:xfrm>
            <a:off x="9523230" y="2940725"/>
            <a:ext cx="340242" cy="34024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C0A4489C-07EA-4524-9BF1-9A8B4950F652}"/>
              </a:ext>
            </a:extLst>
          </p:cNvPr>
          <p:cNvSpPr/>
          <p:nvPr/>
        </p:nvSpPr>
        <p:spPr>
          <a:xfrm>
            <a:off x="9523230" y="4663243"/>
            <a:ext cx="340242" cy="34024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83861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92DDB7D-9083-450A-A7B0-55BAEFA08C82}"/>
              </a:ext>
            </a:extLst>
          </p:cNvPr>
          <p:cNvSpPr>
            <a:spLocks noGrp="1"/>
          </p:cNvSpPr>
          <p:nvPr>
            <p:ph idx="1"/>
          </p:nvPr>
        </p:nvSpPr>
        <p:spPr>
          <a:xfrm>
            <a:off x="838200" y="1382233"/>
            <a:ext cx="5257800" cy="4938546"/>
          </a:xfrm>
        </p:spPr>
        <p:txBody>
          <a:bodyPr>
            <a:normAutofit/>
          </a:bodyPr>
          <a:lstStyle/>
          <a:p>
            <a:r>
              <a:rPr lang="zh-CN" altLang="en-US" sz="2400" dirty="0"/>
              <a:t>割边</a:t>
            </a:r>
            <a:r>
              <a:rPr lang="en-US" altLang="zh-CN" sz="2400" dirty="0"/>
              <a:t>(</a:t>
            </a:r>
            <a:r>
              <a:rPr lang="zh-CN" altLang="en-US" sz="2400" dirty="0"/>
              <a:t>桥</a:t>
            </a:r>
            <a:r>
              <a:rPr lang="en-US" altLang="zh-CN" sz="2400" dirty="0"/>
              <a:t>)</a:t>
            </a:r>
            <a:r>
              <a:rPr lang="zh-CN" altLang="en-US" sz="2400" dirty="0"/>
              <a:t>：删掉它后，图会</a:t>
            </a:r>
            <a:r>
              <a:rPr lang="zh-CN" altLang="en-US" sz="2400" dirty="0">
                <a:solidFill>
                  <a:srgbClr val="FFCC00"/>
                </a:solidFill>
              </a:rPr>
              <a:t>分裂成多个连通块</a:t>
            </a:r>
            <a:endParaRPr lang="en-US" altLang="zh-CN" sz="2400" dirty="0">
              <a:solidFill>
                <a:srgbClr val="FFCC00"/>
              </a:solidFill>
            </a:endParaRPr>
          </a:p>
          <a:p>
            <a:r>
              <a:rPr lang="zh-CN" altLang="en-US" sz="2400" dirty="0"/>
              <a:t>割边集合：如果删掉一个边集中的所有边，图分裂成多个连通块，就称其为割边集合</a:t>
            </a:r>
            <a:endParaRPr lang="en-US" altLang="zh-CN" sz="2400" dirty="0"/>
          </a:p>
          <a:p>
            <a:r>
              <a:rPr lang="zh-CN" altLang="en-US" sz="2400" dirty="0"/>
              <a:t>边连通度：最小割边集合中的边数</a:t>
            </a:r>
            <a:endParaRPr lang="en-US" altLang="zh-CN" sz="2400" dirty="0"/>
          </a:p>
        </p:txBody>
      </p:sp>
      <p:sp>
        <p:nvSpPr>
          <p:cNvPr id="3" name="标题 2">
            <a:extLst>
              <a:ext uri="{FF2B5EF4-FFF2-40B4-BE49-F238E27FC236}">
                <a16:creationId xmlns:a16="http://schemas.microsoft.com/office/drawing/2014/main" id="{7A852EC5-D9EB-4FEF-AE0B-9FF276F6B79C}"/>
              </a:ext>
            </a:extLst>
          </p:cNvPr>
          <p:cNvSpPr>
            <a:spLocks noGrp="1"/>
          </p:cNvSpPr>
          <p:nvPr>
            <p:ph type="ctrTitle"/>
          </p:nvPr>
        </p:nvSpPr>
        <p:spPr>
          <a:xfrm>
            <a:off x="838200" y="435429"/>
            <a:ext cx="9144000" cy="946804"/>
          </a:xfrm>
        </p:spPr>
        <p:txBody>
          <a:bodyPr/>
          <a:lstStyle/>
          <a:p>
            <a:r>
              <a:rPr lang="zh-CN" altLang="en-US" dirty="0"/>
              <a:t>无向图的连通性</a:t>
            </a:r>
          </a:p>
        </p:txBody>
      </p:sp>
      <p:sp>
        <p:nvSpPr>
          <p:cNvPr id="4" name="内容占位符 3">
            <a:extLst>
              <a:ext uri="{FF2B5EF4-FFF2-40B4-BE49-F238E27FC236}">
                <a16:creationId xmlns:a16="http://schemas.microsoft.com/office/drawing/2014/main" id="{9C08010E-EEEC-4212-84EC-943271462027}"/>
              </a:ext>
            </a:extLst>
          </p:cNvPr>
          <p:cNvSpPr>
            <a:spLocks noGrp="1"/>
          </p:cNvSpPr>
          <p:nvPr>
            <p:ph sz="quarter" idx="10"/>
          </p:nvPr>
        </p:nvSpPr>
        <p:spPr/>
        <p:txBody>
          <a:bodyPr/>
          <a:lstStyle/>
          <a:p>
            <a:endParaRPr lang="zh-CN" altLang="en-US"/>
          </a:p>
        </p:txBody>
      </p:sp>
      <p:cxnSp>
        <p:nvCxnSpPr>
          <p:cNvPr id="7" name="直接连接符 6">
            <a:extLst>
              <a:ext uri="{FF2B5EF4-FFF2-40B4-BE49-F238E27FC236}">
                <a16:creationId xmlns:a16="http://schemas.microsoft.com/office/drawing/2014/main" id="{EAF360D9-72F9-43A5-A965-684F7331D4A4}"/>
              </a:ext>
            </a:extLst>
          </p:cNvPr>
          <p:cNvCxnSpPr>
            <a:cxnSpLocks/>
          </p:cNvCxnSpPr>
          <p:nvPr/>
        </p:nvCxnSpPr>
        <p:spPr>
          <a:xfrm flipV="1">
            <a:off x="6096000" y="990600"/>
            <a:ext cx="0" cy="5330179"/>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8" name="内容占位符 1">
            <a:extLst>
              <a:ext uri="{FF2B5EF4-FFF2-40B4-BE49-F238E27FC236}">
                <a16:creationId xmlns:a16="http://schemas.microsoft.com/office/drawing/2014/main" id="{98711B79-25CC-409D-B0FB-00E6B16604AE}"/>
              </a:ext>
            </a:extLst>
          </p:cNvPr>
          <p:cNvSpPr txBox="1">
            <a:spLocks/>
          </p:cNvSpPr>
          <p:nvPr/>
        </p:nvSpPr>
        <p:spPr>
          <a:xfrm>
            <a:off x="6096000" y="1382233"/>
            <a:ext cx="5257800" cy="4938546"/>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a:t>割点：删掉它后，图会</a:t>
            </a:r>
            <a:r>
              <a:rPr lang="zh-CN" altLang="en-US" sz="2400" dirty="0">
                <a:solidFill>
                  <a:srgbClr val="FFCC00"/>
                </a:solidFill>
              </a:rPr>
              <a:t>分裂成多个连通块</a:t>
            </a:r>
            <a:endParaRPr lang="en-US" altLang="zh-CN" sz="2400" dirty="0">
              <a:solidFill>
                <a:srgbClr val="FFCC00"/>
              </a:solidFill>
            </a:endParaRPr>
          </a:p>
          <a:p>
            <a:r>
              <a:rPr lang="zh-CN" altLang="en-US" sz="2400" dirty="0"/>
              <a:t>割点集合：如果删掉一个点集中的所有点，图分裂成多个连通块，就称其为割点集合</a:t>
            </a:r>
            <a:endParaRPr lang="en-US" altLang="zh-CN" sz="2400" dirty="0"/>
          </a:p>
          <a:p>
            <a:r>
              <a:rPr lang="zh-CN" altLang="en-US" sz="2400" dirty="0"/>
              <a:t>点连通度：最小割点集合中的点数</a:t>
            </a:r>
            <a:endParaRPr lang="en-US" altLang="zh-CN" sz="2400" dirty="0"/>
          </a:p>
        </p:txBody>
      </p:sp>
      <p:sp>
        <p:nvSpPr>
          <p:cNvPr id="9" name="椭圆 8">
            <a:extLst>
              <a:ext uri="{FF2B5EF4-FFF2-40B4-BE49-F238E27FC236}">
                <a16:creationId xmlns:a16="http://schemas.microsoft.com/office/drawing/2014/main" id="{B7E5A8CD-A7D1-48A7-BC2D-D86B072AE679}"/>
              </a:ext>
            </a:extLst>
          </p:cNvPr>
          <p:cNvSpPr/>
          <p:nvPr/>
        </p:nvSpPr>
        <p:spPr>
          <a:xfrm>
            <a:off x="4199128" y="1488379"/>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13D8E9E5-3769-46FC-B596-3B995D8082CF}"/>
              </a:ext>
            </a:extLst>
          </p:cNvPr>
          <p:cNvSpPr/>
          <p:nvPr/>
        </p:nvSpPr>
        <p:spPr>
          <a:xfrm>
            <a:off x="4199128" y="2279757"/>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C5B8A693-CA4F-4961-BC0C-738D92AB09D7}"/>
              </a:ext>
            </a:extLst>
          </p:cNvPr>
          <p:cNvSpPr/>
          <p:nvPr/>
        </p:nvSpPr>
        <p:spPr>
          <a:xfrm>
            <a:off x="4642042" y="1884068"/>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a:extLst>
              <a:ext uri="{FF2B5EF4-FFF2-40B4-BE49-F238E27FC236}">
                <a16:creationId xmlns:a16="http://schemas.microsoft.com/office/drawing/2014/main" id="{01DBE911-5FAF-49BF-BB77-008B72195BEA}"/>
              </a:ext>
            </a:extLst>
          </p:cNvPr>
          <p:cNvCxnSpPr>
            <a:cxnSpLocks/>
            <a:stCxn id="9" idx="5"/>
            <a:endCxn id="11" idx="1"/>
          </p:cNvCxnSpPr>
          <p:nvPr/>
        </p:nvCxnSpPr>
        <p:spPr>
          <a:xfrm>
            <a:off x="4405090" y="1694341"/>
            <a:ext cx="272290" cy="225065"/>
          </a:xfrm>
          <a:prstGeom prst="line">
            <a:avLst/>
          </a:prstGeom>
        </p:spPr>
        <p:style>
          <a:lnRef idx="3">
            <a:schemeClr val="accent3"/>
          </a:lnRef>
          <a:fillRef idx="0">
            <a:schemeClr val="accent3"/>
          </a:fillRef>
          <a:effectRef idx="2">
            <a:schemeClr val="accent3"/>
          </a:effectRef>
          <a:fontRef idx="minor">
            <a:schemeClr val="tx1"/>
          </a:fontRef>
        </p:style>
      </p:cxnSp>
      <p:cxnSp>
        <p:nvCxnSpPr>
          <p:cNvPr id="21" name="直接连接符 20">
            <a:extLst>
              <a:ext uri="{FF2B5EF4-FFF2-40B4-BE49-F238E27FC236}">
                <a16:creationId xmlns:a16="http://schemas.microsoft.com/office/drawing/2014/main" id="{CA3EDACD-EB3F-4854-9316-5C3D5B35A031}"/>
              </a:ext>
            </a:extLst>
          </p:cNvPr>
          <p:cNvCxnSpPr>
            <a:cxnSpLocks/>
            <a:stCxn id="10" idx="7"/>
            <a:endCxn id="11" idx="3"/>
          </p:cNvCxnSpPr>
          <p:nvPr/>
        </p:nvCxnSpPr>
        <p:spPr>
          <a:xfrm flipV="1">
            <a:off x="4405090" y="2090030"/>
            <a:ext cx="272290" cy="225065"/>
          </a:xfrm>
          <a:prstGeom prst="line">
            <a:avLst/>
          </a:prstGeom>
        </p:spPr>
        <p:style>
          <a:lnRef idx="3">
            <a:schemeClr val="accent3"/>
          </a:lnRef>
          <a:fillRef idx="0">
            <a:schemeClr val="accent3"/>
          </a:fillRef>
          <a:effectRef idx="2">
            <a:schemeClr val="accent3"/>
          </a:effectRef>
          <a:fontRef idx="minor">
            <a:schemeClr val="tx1"/>
          </a:fontRef>
        </p:style>
      </p:cxnSp>
      <p:cxnSp>
        <p:nvCxnSpPr>
          <p:cNvPr id="28" name="直接连接符 27">
            <a:extLst>
              <a:ext uri="{FF2B5EF4-FFF2-40B4-BE49-F238E27FC236}">
                <a16:creationId xmlns:a16="http://schemas.microsoft.com/office/drawing/2014/main" id="{F739F575-AA9B-403F-9CA8-AD483BE77B01}"/>
              </a:ext>
            </a:extLst>
          </p:cNvPr>
          <p:cNvCxnSpPr>
            <a:cxnSpLocks/>
            <a:stCxn id="9" idx="4"/>
            <a:endCxn id="10" idx="0"/>
          </p:cNvCxnSpPr>
          <p:nvPr/>
        </p:nvCxnSpPr>
        <p:spPr>
          <a:xfrm>
            <a:off x="4319778" y="1729679"/>
            <a:ext cx="0" cy="550078"/>
          </a:xfrm>
          <a:prstGeom prst="line">
            <a:avLst/>
          </a:prstGeom>
        </p:spPr>
        <p:style>
          <a:lnRef idx="3">
            <a:schemeClr val="accent3"/>
          </a:lnRef>
          <a:fillRef idx="0">
            <a:schemeClr val="accent3"/>
          </a:fillRef>
          <a:effectRef idx="2">
            <a:schemeClr val="accent3"/>
          </a:effectRef>
          <a:fontRef idx="minor">
            <a:schemeClr val="tx1"/>
          </a:fontRef>
        </p:style>
      </p:cxnSp>
      <p:sp>
        <p:nvSpPr>
          <p:cNvPr id="31" name="椭圆 30">
            <a:extLst>
              <a:ext uri="{FF2B5EF4-FFF2-40B4-BE49-F238E27FC236}">
                <a16:creationId xmlns:a16="http://schemas.microsoft.com/office/drawing/2014/main" id="{DBD924B5-2128-4A7E-9811-7FEA2CA6EEB3}"/>
              </a:ext>
            </a:extLst>
          </p:cNvPr>
          <p:cNvSpPr/>
          <p:nvPr/>
        </p:nvSpPr>
        <p:spPr>
          <a:xfrm>
            <a:off x="5666772" y="1488379"/>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3173883F-068E-48C6-8432-738E1EB706AF}"/>
              </a:ext>
            </a:extLst>
          </p:cNvPr>
          <p:cNvSpPr/>
          <p:nvPr/>
        </p:nvSpPr>
        <p:spPr>
          <a:xfrm>
            <a:off x="5666772" y="2279757"/>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7530FAA2-2438-4042-86DF-9BE68910AF58}"/>
              </a:ext>
            </a:extLst>
          </p:cNvPr>
          <p:cNvSpPr/>
          <p:nvPr/>
        </p:nvSpPr>
        <p:spPr>
          <a:xfrm>
            <a:off x="5223859" y="1884068"/>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a:extLst>
              <a:ext uri="{FF2B5EF4-FFF2-40B4-BE49-F238E27FC236}">
                <a16:creationId xmlns:a16="http://schemas.microsoft.com/office/drawing/2014/main" id="{B62EEB9E-BE8D-4194-8613-58473F70782C}"/>
              </a:ext>
            </a:extLst>
          </p:cNvPr>
          <p:cNvCxnSpPr>
            <a:cxnSpLocks/>
            <a:stCxn id="31" idx="3"/>
            <a:endCxn id="33" idx="7"/>
          </p:cNvCxnSpPr>
          <p:nvPr/>
        </p:nvCxnSpPr>
        <p:spPr>
          <a:xfrm flipH="1">
            <a:off x="5429821" y="1694341"/>
            <a:ext cx="272289" cy="225065"/>
          </a:xfrm>
          <a:prstGeom prst="line">
            <a:avLst/>
          </a:prstGeom>
        </p:spPr>
        <p:style>
          <a:lnRef idx="3">
            <a:schemeClr val="accent3"/>
          </a:lnRef>
          <a:fillRef idx="0">
            <a:schemeClr val="accent3"/>
          </a:fillRef>
          <a:effectRef idx="2">
            <a:schemeClr val="accent3"/>
          </a:effectRef>
          <a:fontRef idx="minor">
            <a:schemeClr val="tx1"/>
          </a:fontRef>
        </p:style>
      </p:cxnSp>
      <p:cxnSp>
        <p:nvCxnSpPr>
          <p:cNvPr id="35" name="直接连接符 34">
            <a:extLst>
              <a:ext uri="{FF2B5EF4-FFF2-40B4-BE49-F238E27FC236}">
                <a16:creationId xmlns:a16="http://schemas.microsoft.com/office/drawing/2014/main" id="{8933D834-D57A-40E3-A6B0-1A655200F364}"/>
              </a:ext>
            </a:extLst>
          </p:cNvPr>
          <p:cNvCxnSpPr>
            <a:cxnSpLocks/>
            <a:stCxn id="32" idx="1"/>
            <a:endCxn id="33" idx="5"/>
          </p:cNvCxnSpPr>
          <p:nvPr/>
        </p:nvCxnSpPr>
        <p:spPr>
          <a:xfrm flipH="1" flipV="1">
            <a:off x="5429821" y="2090030"/>
            <a:ext cx="272289" cy="225065"/>
          </a:xfrm>
          <a:prstGeom prst="line">
            <a:avLst/>
          </a:prstGeom>
        </p:spPr>
        <p:style>
          <a:lnRef idx="3">
            <a:schemeClr val="accent3"/>
          </a:lnRef>
          <a:fillRef idx="0">
            <a:schemeClr val="accent3"/>
          </a:fillRef>
          <a:effectRef idx="2">
            <a:schemeClr val="accent3"/>
          </a:effectRef>
          <a:fontRef idx="minor">
            <a:schemeClr val="tx1"/>
          </a:fontRef>
        </p:style>
      </p:cxnSp>
      <p:cxnSp>
        <p:nvCxnSpPr>
          <p:cNvPr id="36" name="直接连接符 35">
            <a:extLst>
              <a:ext uri="{FF2B5EF4-FFF2-40B4-BE49-F238E27FC236}">
                <a16:creationId xmlns:a16="http://schemas.microsoft.com/office/drawing/2014/main" id="{62D9B416-142A-49DD-A4B3-CA6B65E0E06B}"/>
              </a:ext>
            </a:extLst>
          </p:cNvPr>
          <p:cNvCxnSpPr>
            <a:cxnSpLocks/>
            <a:stCxn id="31" idx="4"/>
            <a:endCxn id="32" idx="0"/>
          </p:cNvCxnSpPr>
          <p:nvPr/>
        </p:nvCxnSpPr>
        <p:spPr>
          <a:xfrm>
            <a:off x="5787422" y="1729679"/>
            <a:ext cx="0" cy="550078"/>
          </a:xfrm>
          <a:prstGeom prst="line">
            <a:avLst/>
          </a:prstGeom>
        </p:spPr>
        <p:style>
          <a:lnRef idx="3">
            <a:schemeClr val="accent3"/>
          </a:lnRef>
          <a:fillRef idx="0">
            <a:schemeClr val="accent3"/>
          </a:fillRef>
          <a:effectRef idx="2">
            <a:schemeClr val="accent3"/>
          </a:effectRef>
          <a:fontRef idx="minor">
            <a:schemeClr val="tx1"/>
          </a:fontRef>
        </p:style>
      </p:cxnSp>
      <p:cxnSp>
        <p:nvCxnSpPr>
          <p:cNvPr id="50" name="直接连接符 49">
            <a:extLst>
              <a:ext uri="{FF2B5EF4-FFF2-40B4-BE49-F238E27FC236}">
                <a16:creationId xmlns:a16="http://schemas.microsoft.com/office/drawing/2014/main" id="{E2B110E3-0E26-432A-B351-3990116971E8}"/>
              </a:ext>
            </a:extLst>
          </p:cNvPr>
          <p:cNvCxnSpPr>
            <a:cxnSpLocks/>
            <a:stCxn id="11" idx="6"/>
            <a:endCxn id="33" idx="2"/>
          </p:cNvCxnSpPr>
          <p:nvPr/>
        </p:nvCxnSpPr>
        <p:spPr>
          <a:xfrm>
            <a:off x="4883342" y="2004718"/>
            <a:ext cx="340517" cy="0"/>
          </a:xfrm>
          <a:prstGeom prst="line">
            <a:avLst/>
          </a:prstGeom>
          <a:ln>
            <a:solidFill>
              <a:srgbClr val="FFCC00"/>
            </a:solidFill>
          </a:ln>
        </p:spPr>
        <p:style>
          <a:lnRef idx="3">
            <a:schemeClr val="accent3"/>
          </a:lnRef>
          <a:fillRef idx="0">
            <a:schemeClr val="accent3"/>
          </a:fillRef>
          <a:effectRef idx="2">
            <a:schemeClr val="accent3"/>
          </a:effectRef>
          <a:fontRef idx="minor">
            <a:schemeClr val="tx1"/>
          </a:fontRef>
        </p:style>
      </p:cxnSp>
      <p:sp>
        <p:nvSpPr>
          <p:cNvPr id="53" name="椭圆 52">
            <a:extLst>
              <a:ext uri="{FF2B5EF4-FFF2-40B4-BE49-F238E27FC236}">
                <a16:creationId xmlns:a16="http://schemas.microsoft.com/office/drawing/2014/main" id="{FDE99366-D25C-418F-AA27-29E17157D06B}"/>
              </a:ext>
            </a:extLst>
          </p:cNvPr>
          <p:cNvSpPr/>
          <p:nvPr/>
        </p:nvSpPr>
        <p:spPr>
          <a:xfrm>
            <a:off x="6418263" y="1488379"/>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71A343E8-83C2-4668-B329-A015C14EF3B9}"/>
              </a:ext>
            </a:extLst>
          </p:cNvPr>
          <p:cNvSpPr/>
          <p:nvPr/>
        </p:nvSpPr>
        <p:spPr>
          <a:xfrm>
            <a:off x="6418263" y="2279757"/>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B92B26DA-FB93-44B8-9D5F-A0E22B428701}"/>
              </a:ext>
            </a:extLst>
          </p:cNvPr>
          <p:cNvSpPr/>
          <p:nvPr/>
        </p:nvSpPr>
        <p:spPr>
          <a:xfrm>
            <a:off x="6861177" y="1884068"/>
            <a:ext cx="241300" cy="241300"/>
          </a:xfrm>
          <a:prstGeom prst="ellipse">
            <a:avLst/>
          </a:prstGeom>
          <a:solidFill>
            <a:srgbClr val="FFCC00"/>
          </a:solidFill>
          <a:ln>
            <a:solidFill>
              <a:srgbClr val="FF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a:extLst>
              <a:ext uri="{FF2B5EF4-FFF2-40B4-BE49-F238E27FC236}">
                <a16:creationId xmlns:a16="http://schemas.microsoft.com/office/drawing/2014/main" id="{7991DBE1-0DE9-436D-A04A-029E93B23384}"/>
              </a:ext>
            </a:extLst>
          </p:cNvPr>
          <p:cNvCxnSpPr>
            <a:cxnSpLocks/>
            <a:stCxn id="53" idx="5"/>
            <a:endCxn id="55" idx="1"/>
          </p:cNvCxnSpPr>
          <p:nvPr/>
        </p:nvCxnSpPr>
        <p:spPr>
          <a:xfrm>
            <a:off x="6624225" y="1694341"/>
            <a:ext cx="272290" cy="225065"/>
          </a:xfrm>
          <a:prstGeom prst="line">
            <a:avLst/>
          </a:prstGeom>
        </p:spPr>
        <p:style>
          <a:lnRef idx="3">
            <a:schemeClr val="accent3"/>
          </a:lnRef>
          <a:fillRef idx="0">
            <a:schemeClr val="accent3"/>
          </a:fillRef>
          <a:effectRef idx="2">
            <a:schemeClr val="accent3"/>
          </a:effectRef>
          <a:fontRef idx="minor">
            <a:schemeClr val="tx1"/>
          </a:fontRef>
        </p:style>
      </p:cxnSp>
      <p:cxnSp>
        <p:nvCxnSpPr>
          <p:cNvPr id="57" name="直接连接符 56">
            <a:extLst>
              <a:ext uri="{FF2B5EF4-FFF2-40B4-BE49-F238E27FC236}">
                <a16:creationId xmlns:a16="http://schemas.microsoft.com/office/drawing/2014/main" id="{6AC0013D-232C-459E-9C28-CFAD3121692C}"/>
              </a:ext>
            </a:extLst>
          </p:cNvPr>
          <p:cNvCxnSpPr>
            <a:cxnSpLocks/>
            <a:stCxn id="54" idx="7"/>
            <a:endCxn id="55" idx="3"/>
          </p:cNvCxnSpPr>
          <p:nvPr/>
        </p:nvCxnSpPr>
        <p:spPr>
          <a:xfrm flipV="1">
            <a:off x="6624225" y="2090030"/>
            <a:ext cx="272290" cy="225065"/>
          </a:xfrm>
          <a:prstGeom prst="line">
            <a:avLst/>
          </a:prstGeom>
        </p:spPr>
        <p:style>
          <a:lnRef idx="3">
            <a:schemeClr val="accent3"/>
          </a:lnRef>
          <a:fillRef idx="0">
            <a:schemeClr val="accent3"/>
          </a:fillRef>
          <a:effectRef idx="2">
            <a:schemeClr val="accent3"/>
          </a:effectRef>
          <a:fontRef idx="minor">
            <a:schemeClr val="tx1"/>
          </a:fontRef>
        </p:style>
      </p:cxnSp>
      <p:cxnSp>
        <p:nvCxnSpPr>
          <p:cNvPr id="58" name="直接连接符 57">
            <a:extLst>
              <a:ext uri="{FF2B5EF4-FFF2-40B4-BE49-F238E27FC236}">
                <a16:creationId xmlns:a16="http://schemas.microsoft.com/office/drawing/2014/main" id="{891B6D08-8BBE-4574-8100-9C4619C69820}"/>
              </a:ext>
            </a:extLst>
          </p:cNvPr>
          <p:cNvCxnSpPr>
            <a:cxnSpLocks/>
            <a:stCxn id="53" idx="4"/>
            <a:endCxn id="54" idx="0"/>
          </p:cNvCxnSpPr>
          <p:nvPr/>
        </p:nvCxnSpPr>
        <p:spPr>
          <a:xfrm>
            <a:off x="6538913" y="1729679"/>
            <a:ext cx="0" cy="550078"/>
          </a:xfrm>
          <a:prstGeom prst="line">
            <a:avLst/>
          </a:prstGeom>
        </p:spPr>
        <p:style>
          <a:lnRef idx="3">
            <a:schemeClr val="accent3"/>
          </a:lnRef>
          <a:fillRef idx="0">
            <a:schemeClr val="accent3"/>
          </a:fillRef>
          <a:effectRef idx="2">
            <a:schemeClr val="accent3"/>
          </a:effectRef>
          <a:fontRef idx="minor">
            <a:schemeClr val="tx1"/>
          </a:fontRef>
        </p:style>
      </p:cxnSp>
      <p:sp>
        <p:nvSpPr>
          <p:cNvPr id="59" name="椭圆 58">
            <a:extLst>
              <a:ext uri="{FF2B5EF4-FFF2-40B4-BE49-F238E27FC236}">
                <a16:creationId xmlns:a16="http://schemas.microsoft.com/office/drawing/2014/main" id="{12A08685-7F1D-46CC-B680-32E634E45DD7}"/>
              </a:ext>
            </a:extLst>
          </p:cNvPr>
          <p:cNvSpPr/>
          <p:nvPr/>
        </p:nvSpPr>
        <p:spPr>
          <a:xfrm>
            <a:off x="7298531" y="1488379"/>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A8F42342-31D1-41AA-9994-46F4E65606A3}"/>
              </a:ext>
            </a:extLst>
          </p:cNvPr>
          <p:cNvSpPr/>
          <p:nvPr/>
        </p:nvSpPr>
        <p:spPr>
          <a:xfrm>
            <a:off x="7298531" y="2279757"/>
            <a:ext cx="241300" cy="2413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a:extLst>
              <a:ext uri="{FF2B5EF4-FFF2-40B4-BE49-F238E27FC236}">
                <a16:creationId xmlns:a16="http://schemas.microsoft.com/office/drawing/2014/main" id="{3A6422E0-419A-446D-8AE7-9316BB2A471C}"/>
              </a:ext>
            </a:extLst>
          </p:cNvPr>
          <p:cNvCxnSpPr>
            <a:cxnSpLocks/>
            <a:stCxn id="59" idx="3"/>
          </p:cNvCxnSpPr>
          <p:nvPr/>
        </p:nvCxnSpPr>
        <p:spPr>
          <a:xfrm flipH="1">
            <a:off x="7061580" y="1694341"/>
            <a:ext cx="272289" cy="225065"/>
          </a:xfrm>
          <a:prstGeom prst="line">
            <a:avLst/>
          </a:prstGeom>
        </p:spPr>
        <p:style>
          <a:lnRef idx="3">
            <a:schemeClr val="accent3"/>
          </a:lnRef>
          <a:fillRef idx="0">
            <a:schemeClr val="accent3"/>
          </a:fillRef>
          <a:effectRef idx="2">
            <a:schemeClr val="accent3"/>
          </a:effectRef>
          <a:fontRef idx="minor">
            <a:schemeClr val="tx1"/>
          </a:fontRef>
        </p:style>
      </p:cxnSp>
      <p:cxnSp>
        <p:nvCxnSpPr>
          <p:cNvPr id="63" name="直接连接符 62">
            <a:extLst>
              <a:ext uri="{FF2B5EF4-FFF2-40B4-BE49-F238E27FC236}">
                <a16:creationId xmlns:a16="http://schemas.microsoft.com/office/drawing/2014/main" id="{7F368E6C-AAAD-4E52-9BA1-B486EE9A4453}"/>
              </a:ext>
            </a:extLst>
          </p:cNvPr>
          <p:cNvCxnSpPr>
            <a:cxnSpLocks/>
            <a:stCxn id="60" idx="1"/>
          </p:cNvCxnSpPr>
          <p:nvPr/>
        </p:nvCxnSpPr>
        <p:spPr>
          <a:xfrm flipH="1" flipV="1">
            <a:off x="7061580" y="2090030"/>
            <a:ext cx="272289" cy="225065"/>
          </a:xfrm>
          <a:prstGeom prst="line">
            <a:avLst/>
          </a:prstGeom>
        </p:spPr>
        <p:style>
          <a:lnRef idx="3">
            <a:schemeClr val="accent3"/>
          </a:lnRef>
          <a:fillRef idx="0">
            <a:schemeClr val="accent3"/>
          </a:fillRef>
          <a:effectRef idx="2">
            <a:schemeClr val="accent3"/>
          </a:effectRef>
          <a:fontRef idx="minor">
            <a:schemeClr val="tx1"/>
          </a:fontRef>
        </p:style>
      </p:cxnSp>
      <p:cxnSp>
        <p:nvCxnSpPr>
          <p:cNvPr id="64" name="直接连接符 63">
            <a:extLst>
              <a:ext uri="{FF2B5EF4-FFF2-40B4-BE49-F238E27FC236}">
                <a16:creationId xmlns:a16="http://schemas.microsoft.com/office/drawing/2014/main" id="{4BCCE34D-088B-4718-8134-9D8334D26EF1}"/>
              </a:ext>
            </a:extLst>
          </p:cNvPr>
          <p:cNvCxnSpPr>
            <a:cxnSpLocks/>
            <a:stCxn id="59" idx="4"/>
            <a:endCxn id="60" idx="0"/>
          </p:cNvCxnSpPr>
          <p:nvPr/>
        </p:nvCxnSpPr>
        <p:spPr>
          <a:xfrm>
            <a:off x="7419181" y="1729679"/>
            <a:ext cx="0" cy="550078"/>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505033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EEFF418-C062-4575-8035-DF3CEE204FF3}"/>
              </a:ext>
            </a:extLst>
          </p:cNvPr>
          <p:cNvSpPr>
            <a:spLocks noGrp="1"/>
          </p:cNvSpPr>
          <p:nvPr>
            <p:ph idx="1"/>
          </p:nvPr>
        </p:nvSpPr>
        <p:spPr>
          <a:xfrm>
            <a:off x="838200" y="1382233"/>
            <a:ext cx="5591629" cy="4938546"/>
          </a:xfrm>
        </p:spPr>
        <p:txBody>
          <a:bodyPr/>
          <a:lstStyle/>
          <a:p>
            <a:r>
              <a:rPr lang="zh-CN" altLang="en-US" dirty="0"/>
              <a:t>与在有向图中求强连通分量十分类似，也要关注找环、传递环的过程</a:t>
            </a:r>
            <a:endParaRPr lang="en-US" altLang="zh-CN" dirty="0"/>
          </a:p>
          <a:p>
            <a:r>
              <a:rPr lang="zh-CN" altLang="en-US" dirty="0"/>
              <a:t>但要注意重边</a:t>
            </a:r>
            <a:endParaRPr lang="en-US" altLang="zh-CN" dirty="0"/>
          </a:p>
          <a:p>
            <a:endParaRPr lang="en-US" altLang="zh-CN" dirty="0"/>
          </a:p>
          <a:p>
            <a:r>
              <a:rPr lang="zh-CN" altLang="en-US" dirty="0"/>
              <a:t>另一种方法：</a:t>
            </a:r>
            <a:endParaRPr lang="en-US" altLang="zh-CN" dirty="0"/>
          </a:p>
          <a:p>
            <a:r>
              <a:rPr lang="zh-CN" altLang="en-US" dirty="0"/>
              <a:t>基于</a:t>
            </a:r>
            <a:r>
              <a:rPr lang="en-US" altLang="zh-CN" dirty="0"/>
              <a:t>Kruskal</a:t>
            </a:r>
            <a:r>
              <a:rPr lang="zh-CN" altLang="en-US" dirty="0"/>
              <a:t>的过程</a:t>
            </a:r>
            <a:endParaRPr lang="en-US" altLang="zh-CN" dirty="0"/>
          </a:p>
          <a:p>
            <a:r>
              <a:rPr lang="zh-CN" altLang="en-US" dirty="0"/>
              <a:t>只是如果边</a:t>
            </a:r>
            <a:r>
              <a:rPr lang="en-US" altLang="zh-CN" dirty="0"/>
              <a:t>(</a:t>
            </a:r>
            <a:r>
              <a:rPr lang="en-US" altLang="zh-CN" dirty="0" err="1"/>
              <a:t>u,v</a:t>
            </a:r>
            <a:r>
              <a:rPr lang="en-US" altLang="zh-CN" dirty="0"/>
              <a:t>)</a:t>
            </a:r>
            <a:r>
              <a:rPr lang="zh-CN" altLang="en-US" dirty="0"/>
              <a:t>的两点属于同一个连通块，则将两点之间的路径上的全部点属于同一个</a:t>
            </a:r>
            <a:r>
              <a:rPr lang="en-US" altLang="zh-CN" dirty="0"/>
              <a:t>EBCC</a:t>
            </a:r>
            <a:r>
              <a:rPr lang="zh-CN" altLang="en-US" dirty="0"/>
              <a:t>，缩点</a:t>
            </a:r>
            <a:endParaRPr lang="en-US" altLang="zh-CN" dirty="0"/>
          </a:p>
          <a:p>
            <a:r>
              <a:rPr lang="zh-CN" altLang="en-US" dirty="0"/>
              <a:t>需要</a:t>
            </a:r>
            <a:r>
              <a:rPr lang="en-US" altLang="zh-CN" dirty="0"/>
              <a:t>LCT</a:t>
            </a:r>
            <a:endParaRPr lang="zh-CN" altLang="en-US" dirty="0"/>
          </a:p>
        </p:txBody>
      </p:sp>
      <p:sp>
        <p:nvSpPr>
          <p:cNvPr id="3" name="标题 2">
            <a:extLst>
              <a:ext uri="{FF2B5EF4-FFF2-40B4-BE49-F238E27FC236}">
                <a16:creationId xmlns:a16="http://schemas.microsoft.com/office/drawing/2014/main" id="{8124D4B8-C387-434D-BCE7-72911E581320}"/>
              </a:ext>
            </a:extLst>
          </p:cNvPr>
          <p:cNvSpPr>
            <a:spLocks noGrp="1"/>
          </p:cNvSpPr>
          <p:nvPr>
            <p:ph type="ctrTitle"/>
          </p:nvPr>
        </p:nvSpPr>
        <p:spPr/>
        <p:txBody>
          <a:bodyPr/>
          <a:lstStyle/>
          <a:p>
            <a:r>
              <a:rPr lang="en-US" altLang="zh-CN" dirty="0" err="1"/>
              <a:t>Tarjan</a:t>
            </a:r>
            <a:r>
              <a:rPr lang="zh-CN" altLang="en-US" dirty="0"/>
              <a:t>算法求边双连通分量</a:t>
            </a:r>
            <a:r>
              <a:rPr lang="en-US" altLang="zh-CN" dirty="0"/>
              <a:t>(EBCC)</a:t>
            </a:r>
            <a:endParaRPr lang="zh-CN" altLang="en-US" dirty="0"/>
          </a:p>
        </p:txBody>
      </p:sp>
      <p:sp>
        <p:nvSpPr>
          <p:cNvPr id="4" name="内容占位符 3">
            <a:extLst>
              <a:ext uri="{FF2B5EF4-FFF2-40B4-BE49-F238E27FC236}">
                <a16:creationId xmlns:a16="http://schemas.microsoft.com/office/drawing/2014/main" id="{7B2D0005-2B10-4ED7-AB72-7989BCC9DF8E}"/>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820CC645-4A21-4500-B6AF-C8E5E522046E}"/>
              </a:ext>
            </a:extLst>
          </p:cNvPr>
          <p:cNvSpPr/>
          <p:nvPr/>
        </p:nvSpPr>
        <p:spPr>
          <a:xfrm>
            <a:off x="9408046" y="191269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1</a:t>
            </a:r>
            <a:endParaRPr lang="zh-CN" altLang="en-US" dirty="0">
              <a:solidFill>
                <a:schemeClr val="bg2"/>
              </a:solidFill>
            </a:endParaRPr>
          </a:p>
        </p:txBody>
      </p:sp>
      <p:sp>
        <p:nvSpPr>
          <p:cNvPr id="6" name="椭圆 5">
            <a:extLst>
              <a:ext uri="{FF2B5EF4-FFF2-40B4-BE49-F238E27FC236}">
                <a16:creationId xmlns:a16="http://schemas.microsoft.com/office/drawing/2014/main" id="{C5DA82D0-3EE4-4475-9454-9848D16FA69C}"/>
              </a:ext>
            </a:extLst>
          </p:cNvPr>
          <p:cNvSpPr/>
          <p:nvPr/>
        </p:nvSpPr>
        <p:spPr>
          <a:xfrm>
            <a:off x="8529088" y="2575453"/>
            <a:ext cx="404037" cy="404037"/>
          </a:xfrm>
          <a:prstGeom prst="ellipse">
            <a:avLst/>
          </a:prstGeom>
          <a:solidFill>
            <a:srgbClr val="FFCC00"/>
          </a:solidFill>
          <a:ln>
            <a:solidFill>
              <a:srgbClr val="FFCC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2</a:t>
            </a:r>
            <a:endParaRPr lang="zh-CN" altLang="en-US" dirty="0">
              <a:solidFill>
                <a:schemeClr val="bg2"/>
              </a:solidFill>
            </a:endParaRPr>
          </a:p>
        </p:txBody>
      </p:sp>
      <p:sp>
        <p:nvSpPr>
          <p:cNvPr id="7" name="椭圆 6">
            <a:extLst>
              <a:ext uri="{FF2B5EF4-FFF2-40B4-BE49-F238E27FC236}">
                <a16:creationId xmlns:a16="http://schemas.microsoft.com/office/drawing/2014/main" id="{DB879EB6-F1B9-479F-A45B-21F9425ACEB3}"/>
              </a:ext>
            </a:extLst>
          </p:cNvPr>
          <p:cNvSpPr/>
          <p:nvPr/>
        </p:nvSpPr>
        <p:spPr>
          <a:xfrm>
            <a:off x="7716584" y="348822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3</a:t>
            </a:r>
            <a:endParaRPr lang="zh-CN" altLang="en-US" dirty="0">
              <a:solidFill>
                <a:schemeClr val="bg2"/>
              </a:solidFill>
            </a:endParaRPr>
          </a:p>
        </p:txBody>
      </p:sp>
      <p:sp>
        <p:nvSpPr>
          <p:cNvPr id="8" name="椭圆 7">
            <a:extLst>
              <a:ext uri="{FF2B5EF4-FFF2-40B4-BE49-F238E27FC236}">
                <a16:creationId xmlns:a16="http://schemas.microsoft.com/office/drawing/2014/main" id="{A33C2BBA-47ED-4F53-9937-7EC0C1D125CA}"/>
              </a:ext>
            </a:extLst>
          </p:cNvPr>
          <p:cNvSpPr/>
          <p:nvPr/>
        </p:nvSpPr>
        <p:spPr>
          <a:xfrm>
            <a:off x="9004009" y="359987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4</a:t>
            </a:r>
            <a:endParaRPr lang="zh-CN" altLang="en-US" dirty="0">
              <a:solidFill>
                <a:schemeClr val="bg2"/>
              </a:solidFill>
            </a:endParaRPr>
          </a:p>
        </p:txBody>
      </p:sp>
      <p:sp>
        <p:nvSpPr>
          <p:cNvPr id="9" name="椭圆 8">
            <a:extLst>
              <a:ext uri="{FF2B5EF4-FFF2-40B4-BE49-F238E27FC236}">
                <a16:creationId xmlns:a16="http://schemas.microsoft.com/office/drawing/2014/main" id="{53E0EC00-2E5A-41E9-A9A0-419BF21DB110}"/>
              </a:ext>
            </a:extLst>
          </p:cNvPr>
          <p:cNvSpPr/>
          <p:nvPr/>
        </p:nvSpPr>
        <p:spPr>
          <a:xfrm>
            <a:off x="9004009" y="485791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5</a:t>
            </a:r>
            <a:endParaRPr lang="zh-CN" altLang="en-US" dirty="0">
              <a:solidFill>
                <a:schemeClr val="bg2"/>
              </a:solidFill>
            </a:endParaRPr>
          </a:p>
        </p:txBody>
      </p:sp>
      <p:sp>
        <p:nvSpPr>
          <p:cNvPr id="10" name="椭圆 9">
            <a:extLst>
              <a:ext uri="{FF2B5EF4-FFF2-40B4-BE49-F238E27FC236}">
                <a16:creationId xmlns:a16="http://schemas.microsoft.com/office/drawing/2014/main" id="{DD210204-9F1F-4698-AB18-6E5177FEA026}"/>
              </a:ext>
            </a:extLst>
          </p:cNvPr>
          <p:cNvSpPr/>
          <p:nvPr/>
        </p:nvSpPr>
        <p:spPr>
          <a:xfrm>
            <a:off x="10659143" y="2607351"/>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6</a:t>
            </a:r>
            <a:endParaRPr lang="zh-CN" altLang="en-US" dirty="0">
              <a:solidFill>
                <a:schemeClr val="bg2"/>
              </a:solidFill>
            </a:endParaRPr>
          </a:p>
        </p:txBody>
      </p:sp>
      <p:sp>
        <p:nvSpPr>
          <p:cNvPr id="11" name="椭圆 10">
            <a:extLst>
              <a:ext uri="{FF2B5EF4-FFF2-40B4-BE49-F238E27FC236}">
                <a16:creationId xmlns:a16="http://schemas.microsoft.com/office/drawing/2014/main" id="{3A9422AF-A8A0-47DE-B5D7-972195EAEC3B}"/>
              </a:ext>
            </a:extLst>
          </p:cNvPr>
          <p:cNvSpPr/>
          <p:nvPr/>
        </p:nvSpPr>
        <p:spPr>
          <a:xfrm>
            <a:off x="10089415" y="3534303"/>
            <a:ext cx="404037" cy="404037"/>
          </a:xfrm>
          <a:prstGeom prst="ellipse">
            <a:avLst/>
          </a:prstGeom>
          <a:solidFill>
            <a:srgbClr val="FFCC00"/>
          </a:solidFill>
          <a:ln>
            <a:solidFill>
              <a:srgbClr val="FFCC00"/>
            </a:solidFill>
          </a:ln>
        </p:spPr>
        <p:style>
          <a:lnRef idx="3">
            <a:schemeClr val="lt1"/>
          </a:lnRef>
          <a:fillRef idx="1">
            <a:schemeClr val="accent1"/>
          </a:fillRef>
          <a:effectRef idx="1">
            <a:schemeClr val="accent1"/>
          </a:effectRef>
          <a:fontRef idx="minor">
            <a:schemeClr val="lt1"/>
          </a:fontRef>
        </p:style>
        <p:txBody>
          <a:bodyPr rtlCol="0" anchor="ctr"/>
          <a:lstStyle/>
          <a:p>
            <a:pPr algn="ctr"/>
            <a:r>
              <a:rPr lang="en-US" altLang="zh-CN" dirty="0">
                <a:solidFill>
                  <a:schemeClr val="bg2"/>
                </a:solidFill>
              </a:rPr>
              <a:t>7</a:t>
            </a:r>
            <a:endParaRPr lang="zh-CN" altLang="en-US" dirty="0">
              <a:solidFill>
                <a:schemeClr val="bg2"/>
              </a:solidFill>
            </a:endParaRPr>
          </a:p>
        </p:txBody>
      </p:sp>
      <p:sp>
        <p:nvSpPr>
          <p:cNvPr id="12" name="椭圆 11">
            <a:extLst>
              <a:ext uri="{FF2B5EF4-FFF2-40B4-BE49-F238E27FC236}">
                <a16:creationId xmlns:a16="http://schemas.microsoft.com/office/drawing/2014/main" id="{6969B66D-CE52-4000-8017-F7DC1967B512}"/>
              </a:ext>
            </a:extLst>
          </p:cNvPr>
          <p:cNvSpPr/>
          <p:nvPr/>
        </p:nvSpPr>
        <p:spPr>
          <a:xfrm>
            <a:off x="10089415" y="485790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8</a:t>
            </a:r>
            <a:endParaRPr lang="zh-CN" altLang="en-US" dirty="0">
              <a:solidFill>
                <a:schemeClr val="bg2"/>
              </a:solidFill>
            </a:endParaRPr>
          </a:p>
        </p:txBody>
      </p:sp>
      <p:sp>
        <p:nvSpPr>
          <p:cNvPr id="13" name="椭圆 12">
            <a:extLst>
              <a:ext uri="{FF2B5EF4-FFF2-40B4-BE49-F238E27FC236}">
                <a16:creationId xmlns:a16="http://schemas.microsoft.com/office/drawing/2014/main" id="{9B92B1AC-8500-4750-B9B7-9E9591F05D85}"/>
              </a:ext>
            </a:extLst>
          </p:cNvPr>
          <p:cNvSpPr/>
          <p:nvPr/>
        </p:nvSpPr>
        <p:spPr>
          <a:xfrm>
            <a:off x="11077356" y="3599870"/>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9</a:t>
            </a:r>
            <a:endParaRPr lang="zh-CN" altLang="en-US" dirty="0">
              <a:solidFill>
                <a:schemeClr val="bg2"/>
              </a:solidFill>
            </a:endParaRPr>
          </a:p>
        </p:txBody>
      </p:sp>
      <p:sp>
        <p:nvSpPr>
          <p:cNvPr id="14" name="椭圆 13">
            <a:extLst>
              <a:ext uri="{FF2B5EF4-FFF2-40B4-BE49-F238E27FC236}">
                <a16:creationId xmlns:a16="http://schemas.microsoft.com/office/drawing/2014/main" id="{66864522-51F8-4D59-972F-0D5DB4492F0E}"/>
              </a:ext>
            </a:extLst>
          </p:cNvPr>
          <p:cNvSpPr/>
          <p:nvPr/>
        </p:nvSpPr>
        <p:spPr>
          <a:xfrm>
            <a:off x="11077356" y="4857908"/>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700" dirty="0">
                <a:solidFill>
                  <a:schemeClr val="bg2"/>
                </a:solidFill>
              </a:rPr>
              <a:t>10</a:t>
            </a:r>
            <a:endParaRPr lang="zh-CN" altLang="en-US" dirty="0">
              <a:solidFill>
                <a:schemeClr val="bg2"/>
              </a:solidFill>
            </a:endParaRPr>
          </a:p>
        </p:txBody>
      </p:sp>
      <p:sp>
        <p:nvSpPr>
          <p:cNvPr id="15" name="椭圆 14">
            <a:extLst>
              <a:ext uri="{FF2B5EF4-FFF2-40B4-BE49-F238E27FC236}">
                <a16:creationId xmlns:a16="http://schemas.microsoft.com/office/drawing/2014/main" id="{CA333108-393D-43C6-A627-36567420A19C}"/>
              </a:ext>
            </a:extLst>
          </p:cNvPr>
          <p:cNvSpPr/>
          <p:nvPr/>
        </p:nvSpPr>
        <p:spPr>
          <a:xfrm>
            <a:off x="11787963" y="3599869"/>
            <a:ext cx="404037" cy="40403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700" dirty="0">
                <a:solidFill>
                  <a:schemeClr val="bg2"/>
                </a:solidFill>
              </a:rPr>
              <a:t>11</a:t>
            </a:r>
            <a:endParaRPr lang="zh-CN" altLang="en-US" dirty="0">
              <a:solidFill>
                <a:schemeClr val="bg2"/>
              </a:solidFill>
            </a:endParaRPr>
          </a:p>
        </p:txBody>
      </p:sp>
      <p:cxnSp>
        <p:nvCxnSpPr>
          <p:cNvPr id="16" name="直接箭头连接符 15">
            <a:extLst>
              <a:ext uri="{FF2B5EF4-FFF2-40B4-BE49-F238E27FC236}">
                <a16:creationId xmlns:a16="http://schemas.microsoft.com/office/drawing/2014/main" id="{677FED59-409D-4B7C-A00C-A704A1DDA534}"/>
              </a:ext>
            </a:extLst>
          </p:cNvPr>
          <p:cNvCxnSpPr>
            <a:stCxn id="5" idx="3"/>
            <a:endCxn id="6" idx="7"/>
          </p:cNvCxnSpPr>
          <p:nvPr/>
        </p:nvCxnSpPr>
        <p:spPr>
          <a:xfrm flipH="1">
            <a:off x="8873955" y="2257557"/>
            <a:ext cx="593261" cy="377066"/>
          </a:xfrm>
          <a:prstGeom prst="straightConnector1">
            <a:avLst/>
          </a:prstGeom>
          <a:ln>
            <a:solidFill>
              <a:srgbClr val="C00000"/>
            </a:solidFill>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17" name="直接箭头连接符 16">
            <a:extLst>
              <a:ext uri="{FF2B5EF4-FFF2-40B4-BE49-F238E27FC236}">
                <a16:creationId xmlns:a16="http://schemas.microsoft.com/office/drawing/2014/main" id="{AF24C578-0E63-4339-B07E-62B4E53AE60E}"/>
              </a:ext>
            </a:extLst>
          </p:cNvPr>
          <p:cNvCxnSpPr>
            <a:cxnSpLocks/>
            <a:stCxn id="6" idx="3"/>
            <a:endCxn id="7" idx="7"/>
          </p:cNvCxnSpPr>
          <p:nvPr/>
        </p:nvCxnSpPr>
        <p:spPr>
          <a:xfrm flipH="1">
            <a:off x="8061451" y="2920320"/>
            <a:ext cx="526807" cy="627079"/>
          </a:xfrm>
          <a:prstGeom prst="straightConnector1">
            <a:avLst/>
          </a:prstGeom>
          <a:ln>
            <a:solidFill>
              <a:srgbClr val="C00000"/>
            </a:solidFill>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18" name="直接箭头连接符 17">
            <a:extLst>
              <a:ext uri="{FF2B5EF4-FFF2-40B4-BE49-F238E27FC236}">
                <a16:creationId xmlns:a16="http://schemas.microsoft.com/office/drawing/2014/main" id="{55532513-E29B-4E65-A08D-E33E87CB1043}"/>
              </a:ext>
            </a:extLst>
          </p:cNvPr>
          <p:cNvCxnSpPr>
            <a:cxnSpLocks/>
            <a:stCxn id="6" idx="5"/>
            <a:endCxn id="8" idx="0"/>
          </p:cNvCxnSpPr>
          <p:nvPr/>
        </p:nvCxnSpPr>
        <p:spPr>
          <a:xfrm>
            <a:off x="8873955" y="2920320"/>
            <a:ext cx="332073" cy="679550"/>
          </a:xfrm>
          <a:prstGeom prst="straightConnector1">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19" name="直接箭头连接符 18">
            <a:extLst>
              <a:ext uri="{FF2B5EF4-FFF2-40B4-BE49-F238E27FC236}">
                <a16:creationId xmlns:a16="http://schemas.microsoft.com/office/drawing/2014/main" id="{A7242B60-59D6-4C3F-969E-02DCD149A8BA}"/>
              </a:ext>
            </a:extLst>
          </p:cNvPr>
          <p:cNvCxnSpPr>
            <a:cxnSpLocks/>
            <a:stCxn id="8" idx="4"/>
            <a:endCxn id="9" idx="0"/>
          </p:cNvCxnSpPr>
          <p:nvPr/>
        </p:nvCxnSpPr>
        <p:spPr>
          <a:xfrm>
            <a:off x="9206028" y="4003907"/>
            <a:ext cx="0" cy="854003"/>
          </a:xfrm>
          <a:prstGeom prst="straightConnector1">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20" name="直接箭头连接符 19">
            <a:extLst>
              <a:ext uri="{FF2B5EF4-FFF2-40B4-BE49-F238E27FC236}">
                <a16:creationId xmlns:a16="http://schemas.microsoft.com/office/drawing/2014/main" id="{99FFF644-8C1C-46D6-9422-F89ECEE5A41C}"/>
              </a:ext>
            </a:extLst>
          </p:cNvPr>
          <p:cNvCxnSpPr>
            <a:cxnSpLocks/>
            <a:stCxn id="5" idx="5"/>
            <a:endCxn id="10" idx="1"/>
          </p:cNvCxnSpPr>
          <p:nvPr/>
        </p:nvCxnSpPr>
        <p:spPr>
          <a:xfrm>
            <a:off x="9752913" y="2257557"/>
            <a:ext cx="965400" cy="408964"/>
          </a:xfrm>
          <a:prstGeom prst="straightConnector1">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21" name="直接箭头连接符 20">
            <a:extLst>
              <a:ext uri="{FF2B5EF4-FFF2-40B4-BE49-F238E27FC236}">
                <a16:creationId xmlns:a16="http://schemas.microsoft.com/office/drawing/2014/main" id="{A5E08256-1FD3-4012-B0EE-7FD450E1EF3C}"/>
              </a:ext>
            </a:extLst>
          </p:cNvPr>
          <p:cNvCxnSpPr>
            <a:cxnSpLocks/>
            <a:stCxn id="10" idx="3"/>
            <a:endCxn id="11" idx="0"/>
          </p:cNvCxnSpPr>
          <p:nvPr/>
        </p:nvCxnSpPr>
        <p:spPr>
          <a:xfrm flipH="1">
            <a:off x="10291434" y="2952218"/>
            <a:ext cx="426879" cy="582085"/>
          </a:xfrm>
          <a:prstGeom prst="straightConnector1">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22" name="直接箭头连接符 21">
            <a:extLst>
              <a:ext uri="{FF2B5EF4-FFF2-40B4-BE49-F238E27FC236}">
                <a16:creationId xmlns:a16="http://schemas.microsoft.com/office/drawing/2014/main" id="{16F22EBA-57E5-455A-B15D-0FAB1C4F3425}"/>
              </a:ext>
            </a:extLst>
          </p:cNvPr>
          <p:cNvCxnSpPr>
            <a:cxnSpLocks/>
            <a:stCxn id="11" idx="4"/>
            <a:endCxn id="12" idx="0"/>
          </p:cNvCxnSpPr>
          <p:nvPr/>
        </p:nvCxnSpPr>
        <p:spPr>
          <a:xfrm>
            <a:off x="10291434" y="3938340"/>
            <a:ext cx="0" cy="919569"/>
          </a:xfrm>
          <a:prstGeom prst="straightConnector1">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23" name="直接箭头连接符 22">
            <a:extLst>
              <a:ext uri="{FF2B5EF4-FFF2-40B4-BE49-F238E27FC236}">
                <a16:creationId xmlns:a16="http://schemas.microsoft.com/office/drawing/2014/main" id="{C537F070-7A19-461F-AC9E-7B0B0F89CBE4}"/>
              </a:ext>
            </a:extLst>
          </p:cNvPr>
          <p:cNvCxnSpPr>
            <a:cxnSpLocks/>
            <a:stCxn id="11" idx="6"/>
            <a:endCxn id="13" idx="2"/>
          </p:cNvCxnSpPr>
          <p:nvPr/>
        </p:nvCxnSpPr>
        <p:spPr>
          <a:xfrm>
            <a:off x="10493452" y="3736322"/>
            <a:ext cx="583904" cy="65567"/>
          </a:xfrm>
          <a:prstGeom prst="straightConnector1">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24" name="直接箭头连接符 23">
            <a:extLst>
              <a:ext uri="{FF2B5EF4-FFF2-40B4-BE49-F238E27FC236}">
                <a16:creationId xmlns:a16="http://schemas.microsoft.com/office/drawing/2014/main" id="{2AB6D930-A480-4308-8BC0-157436AD8BB9}"/>
              </a:ext>
            </a:extLst>
          </p:cNvPr>
          <p:cNvCxnSpPr>
            <a:cxnSpLocks/>
            <a:stCxn id="13" idx="4"/>
            <a:endCxn id="14" idx="0"/>
          </p:cNvCxnSpPr>
          <p:nvPr/>
        </p:nvCxnSpPr>
        <p:spPr>
          <a:xfrm>
            <a:off x="11279375" y="4003907"/>
            <a:ext cx="0" cy="854001"/>
          </a:xfrm>
          <a:prstGeom prst="straightConnector1">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25" name="直接箭头连接符 24">
            <a:extLst>
              <a:ext uri="{FF2B5EF4-FFF2-40B4-BE49-F238E27FC236}">
                <a16:creationId xmlns:a16="http://schemas.microsoft.com/office/drawing/2014/main" id="{397937A5-48A2-4D8F-A7CC-1D0B1EC495AF}"/>
              </a:ext>
            </a:extLst>
          </p:cNvPr>
          <p:cNvCxnSpPr>
            <a:cxnSpLocks/>
            <a:stCxn id="10" idx="6"/>
            <a:endCxn id="15" idx="0"/>
          </p:cNvCxnSpPr>
          <p:nvPr/>
        </p:nvCxnSpPr>
        <p:spPr>
          <a:xfrm>
            <a:off x="11063180" y="2809370"/>
            <a:ext cx="926802" cy="790499"/>
          </a:xfrm>
          <a:prstGeom prst="straightConnector1">
            <a:avLst/>
          </a:prstGeom>
          <a:ln>
            <a:solidFill>
              <a:srgbClr val="C00000"/>
            </a:solidFill>
            <a:tailEnd type="triangle"/>
          </a:ln>
        </p:spPr>
        <p:style>
          <a:lnRef idx="3">
            <a:schemeClr val="accent3"/>
          </a:lnRef>
          <a:fillRef idx="0">
            <a:schemeClr val="accent3"/>
          </a:fillRef>
          <a:effectRef idx="2">
            <a:schemeClr val="accent3"/>
          </a:effectRef>
          <a:fontRef idx="minor">
            <a:schemeClr val="tx1"/>
          </a:fontRef>
        </p:style>
      </p:cxnSp>
      <p:cxnSp>
        <p:nvCxnSpPr>
          <p:cNvPr id="26" name="直接箭头连接符 25">
            <a:extLst>
              <a:ext uri="{FF2B5EF4-FFF2-40B4-BE49-F238E27FC236}">
                <a16:creationId xmlns:a16="http://schemas.microsoft.com/office/drawing/2014/main" id="{43BD3A5C-686D-4071-B400-4FE0B599DB78}"/>
              </a:ext>
            </a:extLst>
          </p:cNvPr>
          <p:cNvCxnSpPr>
            <a:cxnSpLocks/>
            <a:stCxn id="9" idx="2"/>
            <a:endCxn id="6" idx="4"/>
          </p:cNvCxnSpPr>
          <p:nvPr/>
        </p:nvCxnSpPr>
        <p:spPr>
          <a:xfrm flipH="1" flipV="1">
            <a:off x="8731107" y="2979490"/>
            <a:ext cx="272902" cy="2080439"/>
          </a:xfrm>
          <a:prstGeom prst="straightConnector1">
            <a:avLst/>
          </a:prstGeom>
          <a:ln>
            <a:solidFill>
              <a:srgbClr val="FFC000"/>
            </a:solidFill>
            <a:prstDash val="dash"/>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27" name="直接箭头连接符 26">
            <a:extLst>
              <a:ext uri="{FF2B5EF4-FFF2-40B4-BE49-F238E27FC236}">
                <a16:creationId xmlns:a16="http://schemas.microsoft.com/office/drawing/2014/main" id="{E538C1C5-E173-4CDA-83FB-F12521E81F76}"/>
              </a:ext>
            </a:extLst>
          </p:cNvPr>
          <p:cNvCxnSpPr>
            <a:cxnSpLocks/>
            <a:stCxn id="12" idx="2"/>
            <a:endCxn id="11" idx="3"/>
          </p:cNvCxnSpPr>
          <p:nvPr/>
        </p:nvCxnSpPr>
        <p:spPr>
          <a:xfrm flipV="1">
            <a:off x="10089415" y="3879170"/>
            <a:ext cx="59170" cy="1180758"/>
          </a:xfrm>
          <a:prstGeom prst="straightConnector1">
            <a:avLst/>
          </a:prstGeom>
          <a:ln>
            <a:solidFill>
              <a:srgbClr val="FFC000"/>
            </a:solidFill>
            <a:prstDash val="dash"/>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28" name="直接箭头连接符 27">
            <a:extLst>
              <a:ext uri="{FF2B5EF4-FFF2-40B4-BE49-F238E27FC236}">
                <a16:creationId xmlns:a16="http://schemas.microsoft.com/office/drawing/2014/main" id="{BCB2AF0D-E95C-4493-8107-0EB30FAF3F0B}"/>
              </a:ext>
            </a:extLst>
          </p:cNvPr>
          <p:cNvCxnSpPr>
            <a:cxnSpLocks/>
            <a:stCxn id="14" idx="1"/>
            <a:endCxn id="11" idx="5"/>
          </p:cNvCxnSpPr>
          <p:nvPr/>
        </p:nvCxnSpPr>
        <p:spPr>
          <a:xfrm flipH="1" flipV="1">
            <a:off x="10434282" y="3879170"/>
            <a:ext cx="702244" cy="1037908"/>
          </a:xfrm>
          <a:prstGeom prst="straightConnector1">
            <a:avLst/>
          </a:prstGeom>
          <a:ln>
            <a:solidFill>
              <a:srgbClr val="FFC000"/>
            </a:solidFill>
            <a:prstDash val="dash"/>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29" name="直接箭头连接符 28">
            <a:extLst>
              <a:ext uri="{FF2B5EF4-FFF2-40B4-BE49-F238E27FC236}">
                <a16:creationId xmlns:a16="http://schemas.microsoft.com/office/drawing/2014/main" id="{ED99A087-6B14-4452-B956-C61A823960C4}"/>
              </a:ext>
            </a:extLst>
          </p:cNvPr>
          <p:cNvCxnSpPr>
            <a:cxnSpLocks/>
            <a:stCxn id="10" idx="5"/>
            <a:endCxn id="13" idx="0"/>
          </p:cNvCxnSpPr>
          <p:nvPr/>
        </p:nvCxnSpPr>
        <p:spPr>
          <a:xfrm>
            <a:off x="11004010" y="2952218"/>
            <a:ext cx="275365" cy="647652"/>
          </a:xfrm>
          <a:prstGeom prst="straightConnector1">
            <a:avLst/>
          </a:prstGeom>
          <a:ln w="9525" cap="flat" cmpd="sng" algn="ctr">
            <a:solidFill>
              <a:srgbClr val="FFCC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1" name="直接箭头连接符 30">
            <a:extLst>
              <a:ext uri="{FF2B5EF4-FFF2-40B4-BE49-F238E27FC236}">
                <a16:creationId xmlns:a16="http://schemas.microsoft.com/office/drawing/2014/main" id="{32C65280-94FB-4331-B856-636E9A74985B}"/>
              </a:ext>
            </a:extLst>
          </p:cNvPr>
          <p:cNvCxnSpPr>
            <a:cxnSpLocks/>
            <a:stCxn id="5" idx="4"/>
            <a:endCxn id="11" idx="1"/>
          </p:cNvCxnSpPr>
          <p:nvPr/>
        </p:nvCxnSpPr>
        <p:spPr>
          <a:xfrm>
            <a:off x="9610065" y="2316727"/>
            <a:ext cx="538520" cy="1276746"/>
          </a:xfrm>
          <a:prstGeom prst="straightConnector1">
            <a:avLst/>
          </a:prstGeom>
          <a:ln w="9525" cap="flat" cmpd="sng" algn="ctr">
            <a:solidFill>
              <a:srgbClr val="FFCC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524420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6C6641E-8FE7-449D-A42B-5B29B3DAA41B}"/>
              </a:ext>
            </a:extLst>
          </p:cNvPr>
          <p:cNvSpPr>
            <a:spLocks noGrp="1"/>
          </p:cNvSpPr>
          <p:nvPr>
            <p:ph idx="1"/>
          </p:nvPr>
        </p:nvSpPr>
        <p:spPr/>
        <p:txBody>
          <a:bodyPr/>
          <a:lstStyle/>
          <a:p>
            <a:r>
              <a:rPr lang="zh-CN" altLang="en-US" dirty="0"/>
              <a:t>设</a:t>
            </a:r>
            <a:r>
              <a:rPr lang="en-US" altLang="zh-CN" dirty="0" err="1"/>
              <a:t>a,b</a:t>
            </a:r>
            <a:r>
              <a:rPr lang="zh-CN" altLang="en-US" dirty="0"/>
              <a:t>是整数，且</a:t>
            </a:r>
            <a:r>
              <a:rPr lang="en-US" altLang="zh-CN" dirty="0"/>
              <a:t>(</a:t>
            </a:r>
            <a:r>
              <a:rPr lang="en-US" altLang="zh-CN" dirty="0" err="1"/>
              <a:t>a,b</a:t>
            </a:r>
            <a:r>
              <a:rPr lang="en-US" altLang="zh-CN" dirty="0"/>
              <a:t>)=g</a:t>
            </a:r>
          </a:p>
          <a:p>
            <a:r>
              <a:rPr lang="zh-CN" altLang="en-US" dirty="0"/>
              <a:t>那么</a:t>
            </a:r>
            <a:r>
              <a:rPr lang="en-US" altLang="zh-CN" dirty="0"/>
              <a:t>a*</a:t>
            </a:r>
            <a:r>
              <a:rPr lang="en-US" altLang="zh-CN" dirty="0" err="1"/>
              <a:t>x+b</a:t>
            </a:r>
            <a:r>
              <a:rPr lang="en-US" altLang="zh-CN" dirty="0"/>
              <a:t>*y</a:t>
            </a:r>
            <a:r>
              <a:rPr lang="zh-CN" altLang="en-US" dirty="0"/>
              <a:t>一定都是</a:t>
            </a:r>
            <a:r>
              <a:rPr lang="en-US" altLang="zh-CN" dirty="0">
                <a:solidFill>
                  <a:srgbClr val="FFCC00"/>
                </a:solidFill>
              </a:rPr>
              <a:t>g</a:t>
            </a:r>
            <a:r>
              <a:rPr lang="zh-CN" altLang="en-US" dirty="0">
                <a:solidFill>
                  <a:srgbClr val="FFCC00"/>
                </a:solidFill>
              </a:rPr>
              <a:t>的倍数</a:t>
            </a:r>
            <a:r>
              <a:rPr lang="en-US" altLang="zh-CN" dirty="0"/>
              <a:t>(</a:t>
            </a:r>
            <a:r>
              <a:rPr lang="en-US" altLang="zh-CN" dirty="0" err="1"/>
              <a:t>x,y</a:t>
            </a:r>
            <a:r>
              <a:rPr lang="zh-CN" altLang="en-US" dirty="0"/>
              <a:t>都是整数</a:t>
            </a:r>
            <a:r>
              <a:rPr lang="en-US" altLang="zh-CN" dirty="0"/>
              <a:t>)</a:t>
            </a:r>
          </a:p>
          <a:p>
            <a:r>
              <a:rPr lang="zh-CN" altLang="en-US" dirty="0"/>
              <a:t>且存在整数</a:t>
            </a:r>
            <a:r>
              <a:rPr lang="en-US" altLang="zh-CN" dirty="0" err="1"/>
              <a:t>x,y</a:t>
            </a:r>
            <a:r>
              <a:rPr lang="zh-CN" altLang="en-US" dirty="0"/>
              <a:t>使得</a:t>
            </a:r>
            <a:r>
              <a:rPr lang="en-US" altLang="zh-CN" dirty="0"/>
              <a:t>a*</a:t>
            </a:r>
            <a:r>
              <a:rPr lang="en-US" altLang="zh-CN" dirty="0" err="1"/>
              <a:t>x+b</a:t>
            </a:r>
            <a:r>
              <a:rPr lang="en-US" altLang="zh-CN" dirty="0"/>
              <a:t>*y=g</a:t>
            </a:r>
            <a:r>
              <a:rPr lang="zh-CN" altLang="en-US" dirty="0"/>
              <a:t>成立</a:t>
            </a:r>
            <a:endParaRPr lang="en-US" altLang="zh-CN" dirty="0"/>
          </a:p>
          <a:p>
            <a:endParaRPr lang="en-US" altLang="zh-CN" dirty="0"/>
          </a:p>
          <a:p>
            <a:r>
              <a:rPr lang="zh-CN" altLang="en-US" dirty="0"/>
              <a:t>推论</a:t>
            </a:r>
            <a:endParaRPr lang="en-US" altLang="zh-CN" dirty="0"/>
          </a:p>
          <a:p>
            <a:r>
              <a:rPr lang="en-US" altLang="zh-CN" dirty="0" err="1"/>
              <a:t>a,b</a:t>
            </a:r>
            <a:r>
              <a:rPr lang="zh-CN" altLang="en-US" dirty="0"/>
              <a:t>互质的充要条件：存在</a:t>
            </a:r>
            <a:r>
              <a:rPr lang="en-US" altLang="zh-CN" dirty="0" err="1"/>
              <a:t>x,y</a:t>
            </a:r>
            <a:r>
              <a:rPr lang="zh-CN" altLang="en-US" dirty="0"/>
              <a:t>使得</a:t>
            </a:r>
            <a:r>
              <a:rPr lang="en-US" altLang="zh-CN" dirty="0"/>
              <a:t>a*</a:t>
            </a:r>
            <a:r>
              <a:rPr lang="en-US" altLang="zh-CN" dirty="0" err="1"/>
              <a:t>x+b</a:t>
            </a:r>
            <a:r>
              <a:rPr lang="en-US" altLang="zh-CN" dirty="0"/>
              <a:t>*y=1</a:t>
            </a:r>
          </a:p>
        </p:txBody>
      </p:sp>
      <p:sp>
        <p:nvSpPr>
          <p:cNvPr id="3" name="标题 2">
            <a:extLst>
              <a:ext uri="{FF2B5EF4-FFF2-40B4-BE49-F238E27FC236}">
                <a16:creationId xmlns:a16="http://schemas.microsoft.com/office/drawing/2014/main" id="{88CAC538-516A-46A1-A767-C86CDF1D6DD5}"/>
              </a:ext>
            </a:extLst>
          </p:cNvPr>
          <p:cNvSpPr>
            <a:spLocks noGrp="1"/>
          </p:cNvSpPr>
          <p:nvPr>
            <p:ph type="ctrTitle"/>
          </p:nvPr>
        </p:nvSpPr>
        <p:spPr/>
        <p:txBody>
          <a:bodyPr/>
          <a:lstStyle/>
          <a:p>
            <a:r>
              <a:rPr lang="zh-CN" altLang="en-US" dirty="0"/>
              <a:t>裴蜀定理</a:t>
            </a:r>
            <a:r>
              <a:rPr lang="en-US" altLang="zh-CN" dirty="0"/>
              <a:t>(</a:t>
            </a:r>
            <a:r>
              <a:rPr lang="zh-CN" altLang="en-US" dirty="0">
                <a:ea typeface="宋体" panose="02010600030101010101" pitchFamily="2" charset="-122"/>
              </a:rPr>
              <a:t>Bézout's identity</a:t>
            </a:r>
            <a:r>
              <a:rPr lang="en-US" altLang="zh-CN" dirty="0"/>
              <a:t>)</a:t>
            </a:r>
            <a:endParaRPr lang="zh-CN" altLang="en-US" dirty="0"/>
          </a:p>
        </p:txBody>
      </p:sp>
      <p:sp>
        <p:nvSpPr>
          <p:cNvPr id="4" name="内容占位符 3">
            <a:extLst>
              <a:ext uri="{FF2B5EF4-FFF2-40B4-BE49-F238E27FC236}">
                <a16:creationId xmlns:a16="http://schemas.microsoft.com/office/drawing/2014/main" id="{064FDFC6-644B-4E9C-8E2B-4FD69197437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390377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43B987D1-A85A-46E2-AB13-21DAF1BB5744}"/>
              </a:ext>
            </a:extLst>
          </p:cNvPr>
          <p:cNvPicPr>
            <a:picLocks noChangeAspect="1"/>
          </p:cNvPicPr>
          <p:nvPr/>
        </p:nvPicPr>
        <p:blipFill>
          <a:blip r:embed="rId2"/>
          <a:stretch>
            <a:fillRect/>
          </a:stretch>
        </p:blipFill>
        <p:spPr>
          <a:xfrm>
            <a:off x="3091238" y="367095"/>
            <a:ext cx="6009524" cy="6123809"/>
          </a:xfrm>
          <a:prstGeom prst="rect">
            <a:avLst/>
          </a:prstGeom>
        </p:spPr>
      </p:pic>
    </p:spTree>
    <p:extLst>
      <p:ext uri="{BB962C8B-B14F-4D97-AF65-F5344CB8AC3E}">
        <p14:creationId xmlns:p14="http://schemas.microsoft.com/office/powerpoint/2010/main" val="3678779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A62DD592-480E-4E43-8AAD-8BFAA500E838}"/>
              </a:ext>
            </a:extLst>
          </p:cNvPr>
          <p:cNvSpPr>
            <a:spLocks noGrp="1"/>
          </p:cNvSpPr>
          <p:nvPr>
            <p:ph idx="1"/>
          </p:nvPr>
        </p:nvSpPr>
        <p:spPr/>
        <p:txBody>
          <a:bodyPr/>
          <a:lstStyle/>
          <a:p>
            <a:r>
              <a:rPr lang="zh-CN" altLang="en-US" dirty="0"/>
              <a:t>与求</a:t>
            </a:r>
            <a:r>
              <a:rPr lang="en-US" altLang="zh-CN" dirty="0"/>
              <a:t>EBCC</a:t>
            </a:r>
            <a:r>
              <a:rPr lang="zh-CN" altLang="en-US" dirty="0"/>
              <a:t>类似，注重寻找环、传递环的过程</a:t>
            </a:r>
            <a:endParaRPr lang="en-US" altLang="zh-CN" dirty="0"/>
          </a:p>
          <a:p>
            <a:r>
              <a:rPr lang="zh-CN" altLang="en-US" dirty="0"/>
              <a:t>但要注意，一个顶点可能同时存在于多个</a:t>
            </a:r>
            <a:r>
              <a:rPr lang="en-US" altLang="zh-CN" dirty="0"/>
              <a:t>VBCC</a:t>
            </a:r>
            <a:r>
              <a:rPr lang="zh-CN" altLang="en-US" dirty="0"/>
              <a:t>中，所以这里不求某个点属于哪个</a:t>
            </a:r>
            <a:r>
              <a:rPr lang="en-US" altLang="zh-CN" dirty="0"/>
              <a:t>VBCC</a:t>
            </a:r>
            <a:r>
              <a:rPr lang="zh-CN" altLang="en-US" dirty="0"/>
              <a:t>，只找出割点；同时，割点的判断也有所不同</a:t>
            </a:r>
            <a:endParaRPr lang="en-US" altLang="zh-CN" dirty="0"/>
          </a:p>
          <a:p>
            <a:r>
              <a:rPr lang="zh-CN" altLang="en-US" dirty="0"/>
              <a:t>此外，</a:t>
            </a:r>
            <a:r>
              <a:rPr lang="en-US" altLang="zh-CN" dirty="0" err="1"/>
              <a:t>dfs</a:t>
            </a:r>
            <a:r>
              <a:rPr lang="zh-CN" altLang="en-US" dirty="0"/>
              <a:t>的第一个点要特判</a:t>
            </a:r>
            <a:endParaRPr lang="en-US" altLang="zh-CN" dirty="0"/>
          </a:p>
          <a:p>
            <a:r>
              <a:rPr lang="zh-CN" altLang="en-US" dirty="0"/>
              <a:t>同样要注意重边</a:t>
            </a:r>
          </a:p>
        </p:txBody>
      </p:sp>
      <p:sp>
        <p:nvSpPr>
          <p:cNvPr id="3" name="标题 2">
            <a:extLst>
              <a:ext uri="{FF2B5EF4-FFF2-40B4-BE49-F238E27FC236}">
                <a16:creationId xmlns:a16="http://schemas.microsoft.com/office/drawing/2014/main" id="{541B5C86-CB3C-4F6D-B5DE-296D25CA489F}"/>
              </a:ext>
            </a:extLst>
          </p:cNvPr>
          <p:cNvSpPr>
            <a:spLocks noGrp="1"/>
          </p:cNvSpPr>
          <p:nvPr>
            <p:ph type="ctrTitle"/>
          </p:nvPr>
        </p:nvSpPr>
        <p:spPr/>
        <p:txBody>
          <a:bodyPr/>
          <a:lstStyle/>
          <a:p>
            <a:r>
              <a:rPr lang="en-US" altLang="zh-CN" dirty="0" err="1"/>
              <a:t>Tarjan</a:t>
            </a:r>
            <a:r>
              <a:rPr lang="zh-CN" altLang="en-US" dirty="0"/>
              <a:t>算法求点双连通分量</a:t>
            </a:r>
            <a:r>
              <a:rPr lang="en-US" altLang="zh-CN" dirty="0"/>
              <a:t>(VBCC)</a:t>
            </a:r>
            <a:endParaRPr lang="zh-CN" altLang="en-US" dirty="0"/>
          </a:p>
        </p:txBody>
      </p:sp>
      <p:sp>
        <p:nvSpPr>
          <p:cNvPr id="4" name="内容占位符 3">
            <a:extLst>
              <a:ext uri="{FF2B5EF4-FFF2-40B4-BE49-F238E27FC236}">
                <a16:creationId xmlns:a16="http://schemas.microsoft.com/office/drawing/2014/main" id="{CB65BB2F-598C-4E98-A95E-900CE072CD1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24635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a:extLst>
              <a:ext uri="{FF2B5EF4-FFF2-40B4-BE49-F238E27FC236}">
                <a16:creationId xmlns:a16="http://schemas.microsoft.com/office/drawing/2014/main" id="{EF569672-8887-4668-8EA0-CDA8CAD662A6}"/>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8672534D-51A3-4DEF-A65B-EB5C789C6823}"/>
              </a:ext>
            </a:extLst>
          </p:cNvPr>
          <p:cNvPicPr>
            <a:picLocks noChangeAspect="1"/>
          </p:cNvPicPr>
          <p:nvPr/>
        </p:nvPicPr>
        <p:blipFill>
          <a:blip r:embed="rId2"/>
          <a:stretch>
            <a:fillRect/>
          </a:stretch>
        </p:blipFill>
        <p:spPr>
          <a:xfrm>
            <a:off x="3496000" y="1000428"/>
            <a:ext cx="5200000" cy="4857143"/>
          </a:xfrm>
          <a:prstGeom prst="rect">
            <a:avLst/>
          </a:prstGeom>
        </p:spPr>
      </p:pic>
    </p:spTree>
    <p:extLst>
      <p:ext uri="{BB962C8B-B14F-4D97-AF65-F5344CB8AC3E}">
        <p14:creationId xmlns:p14="http://schemas.microsoft.com/office/powerpoint/2010/main" val="3276634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1A710E1-24CC-4B98-ADD2-7FB85CF6345C}"/>
              </a:ext>
            </a:extLst>
          </p:cNvPr>
          <p:cNvSpPr>
            <a:spLocks noGrp="1"/>
          </p:cNvSpPr>
          <p:nvPr>
            <p:ph idx="1"/>
          </p:nvPr>
        </p:nvSpPr>
        <p:spPr/>
        <p:txBody>
          <a:bodyPr/>
          <a:lstStyle/>
          <a:p>
            <a:r>
              <a:rPr lang="zh-CN" altLang="en-US" dirty="0"/>
              <a:t>一个连通的无向图中，至少需要添加多少条边才能使图边双连通？</a:t>
            </a:r>
          </a:p>
        </p:txBody>
      </p:sp>
      <p:sp>
        <p:nvSpPr>
          <p:cNvPr id="3" name="标题 2">
            <a:extLst>
              <a:ext uri="{FF2B5EF4-FFF2-40B4-BE49-F238E27FC236}">
                <a16:creationId xmlns:a16="http://schemas.microsoft.com/office/drawing/2014/main" id="{C7C6D4A0-322B-48E7-B89C-A58627DC0981}"/>
              </a:ext>
            </a:extLst>
          </p:cNvPr>
          <p:cNvSpPr>
            <a:spLocks noGrp="1"/>
          </p:cNvSpPr>
          <p:nvPr>
            <p:ph type="ctrTitle"/>
          </p:nvPr>
        </p:nvSpPr>
        <p:spPr/>
        <p:txBody>
          <a:bodyPr>
            <a:normAutofit/>
          </a:bodyPr>
          <a:lstStyle/>
          <a:p>
            <a:r>
              <a:rPr lang="en-US" altLang="zh-CN" dirty="0"/>
              <a:t>POJ3352 </a:t>
            </a:r>
            <a:r>
              <a:rPr lang="en-US" altLang="zh-CN" b="1" dirty="0"/>
              <a:t>Road Construction</a:t>
            </a:r>
            <a:endParaRPr lang="zh-CN" altLang="en-US" dirty="0"/>
          </a:p>
        </p:txBody>
      </p:sp>
      <p:sp>
        <p:nvSpPr>
          <p:cNvPr id="4" name="内容占位符 3">
            <a:extLst>
              <a:ext uri="{FF2B5EF4-FFF2-40B4-BE49-F238E27FC236}">
                <a16:creationId xmlns:a16="http://schemas.microsoft.com/office/drawing/2014/main" id="{5D27F545-ED50-43FC-B2AD-1D7A0765E43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745606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1A710E1-24CC-4B98-ADD2-7FB85CF6345C}"/>
                  </a:ext>
                </a:extLst>
              </p:cNvPr>
              <p:cNvSpPr>
                <a:spLocks noGrp="1"/>
              </p:cNvSpPr>
              <p:nvPr>
                <p:ph idx="1"/>
              </p:nvPr>
            </p:nvSpPr>
            <p:spPr/>
            <p:txBody>
              <a:bodyPr>
                <a:normAutofit lnSpcReduction="10000"/>
              </a:bodyPr>
              <a:lstStyle/>
              <a:p>
                <a:r>
                  <a:rPr lang="zh-CN" altLang="en-US" dirty="0"/>
                  <a:t>一个连通的无向图中，至少需要添加多少条边才能使图边双连通？</a:t>
                </a:r>
                <a:endParaRPr lang="en-US" altLang="zh-CN" dirty="0"/>
              </a:p>
              <a:p>
                <a:endParaRPr lang="en-US" altLang="zh-CN" dirty="0"/>
              </a:p>
              <a:p>
                <a:r>
                  <a:rPr lang="zh-CN" altLang="en-US" dirty="0"/>
                  <a:t>边双连通分量内部已经不需要添加，求边双连通分量并缩点，图变成了树</a:t>
                </a:r>
                <a:endParaRPr lang="en-US" altLang="zh-CN" dirty="0"/>
              </a:p>
              <a:p>
                <a:r>
                  <a:rPr lang="zh-CN" altLang="en-US" dirty="0"/>
                  <a:t>加入最少的边使得一棵树边双连通？</a:t>
                </a:r>
                <a:endParaRPr lang="en-US" altLang="zh-CN" dirty="0"/>
              </a:p>
              <a:p>
                <a:r>
                  <a:rPr lang="zh-CN" altLang="en-US" dirty="0"/>
                  <a:t>仿照求边双连通分量的方法，可以在树上创造环</a:t>
                </a:r>
                <a:endParaRPr lang="en-US" altLang="zh-CN" dirty="0"/>
              </a:p>
              <a:p>
                <a:r>
                  <a:rPr lang="zh-CN" altLang="en-US" dirty="0"/>
                  <a:t>每次用边连接两个叶子是最优的</a:t>
                </a:r>
                <a:endParaRPr lang="en-US" altLang="zh-CN" dirty="0"/>
              </a:p>
              <a:p>
                <a:r>
                  <a:rPr lang="zh-CN" altLang="en-US" dirty="0"/>
                  <a:t>选择不是叶子的节点作根，每次选择一对以根为</a:t>
                </a:r>
                <a:r>
                  <a:rPr lang="en-US" altLang="zh-CN" dirty="0"/>
                  <a:t>LCA</a:t>
                </a:r>
                <a:r>
                  <a:rPr lang="zh-CN" altLang="en-US" dirty="0"/>
                  <a:t>的叶子节点连接</a:t>
                </a:r>
                <a:endParaRPr lang="en-US" altLang="zh-CN" dirty="0"/>
              </a:p>
              <a:p>
                <a:r>
                  <a:rPr lang="zh-CN" altLang="en-US" dirty="0"/>
                  <a:t>这样可以做到</a:t>
                </a:r>
                <a14:m>
                  <m:oMath xmlns:m="http://schemas.openxmlformats.org/officeDocument/2006/math">
                    <m:d>
                      <m:dPr>
                        <m:begChr m:val="⌊"/>
                        <m:endChr m:val="⌋"/>
                        <m:ctrlPr>
                          <a:rPr lang="zh-CN" altLang="en-US" i="1" smtClean="0">
                            <a:latin typeface="Cambria Math" panose="02040503050406030204" pitchFamily="18" charset="0"/>
                          </a:rPr>
                        </m:ctrlPr>
                      </m:dPr>
                      <m:e>
                        <m:f>
                          <m:fPr>
                            <m:ctrlPr>
                              <a:rPr lang="zh-CN" altLang="en-US" i="1" smtClean="0">
                                <a:latin typeface="Cambria Math" panose="02040503050406030204" pitchFamily="18" charset="0"/>
                              </a:rPr>
                            </m:ctrlPr>
                          </m:fPr>
                          <m:num>
                            <m:r>
                              <a:rPr lang="zh-CN" altLang="en-US" i="1">
                                <a:latin typeface="Cambria Math" panose="02040503050406030204" pitchFamily="18" charset="0"/>
                              </a:rPr>
                              <m:t>叶子节点</m:t>
                            </m:r>
                            <m:r>
                              <a:rPr lang="zh-CN" altLang="en-US" i="1" smtClean="0">
                                <a:latin typeface="Cambria Math" panose="02040503050406030204" pitchFamily="18" charset="0"/>
                              </a:rPr>
                              <m:t>数</m:t>
                            </m:r>
                            <m:r>
                              <a:rPr lang="zh-CN" altLang="en-US" i="1" smtClean="0">
                                <a:latin typeface="Cambria Math" panose="02040503050406030204" pitchFamily="18" charset="0"/>
                              </a:rPr>
                              <m:t>+1</m:t>
                            </m:r>
                          </m:num>
                          <m:den>
                            <m:r>
                              <a:rPr lang="zh-CN" altLang="en-US" i="1" smtClean="0">
                                <a:latin typeface="Cambria Math" panose="02040503050406030204" pitchFamily="18" charset="0"/>
                              </a:rPr>
                              <m:t>2</m:t>
                            </m:r>
                          </m:den>
                        </m:f>
                      </m:e>
                    </m:d>
                  </m:oMath>
                </a14:m>
                <a:endParaRPr lang="zh-CN" altLang="en-US" dirty="0"/>
              </a:p>
            </p:txBody>
          </p:sp>
        </mc:Choice>
        <mc:Fallback xmlns="">
          <p:sp>
            <p:nvSpPr>
              <p:cNvPr id="2" name="内容占位符 1">
                <a:extLst>
                  <a:ext uri="{FF2B5EF4-FFF2-40B4-BE49-F238E27FC236}">
                    <a16:creationId xmlns:a16="http://schemas.microsoft.com/office/drawing/2014/main" id="{51A710E1-24CC-4B98-ADD2-7FB85CF6345C}"/>
                  </a:ext>
                </a:extLst>
              </p:cNvPr>
              <p:cNvSpPr>
                <a:spLocks noGrp="1" noRot="1" noChangeAspect="1" noMove="1" noResize="1" noEditPoints="1" noAdjustHandles="1" noChangeArrowheads="1" noChangeShapeType="1" noTextEdit="1"/>
              </p:cNvSpPr>
              <p:nvPr>
                <p:ph idx="1"/>
              </p:nvPr>
            </p:nvSpPr>
            <p:spPr>
              <a:blipFill>
                <a:blip r:embed="rId2"/>
                <a:stretch>
                  <a:fillRect l="-1217" t="-864"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7C6D4A0-322B-48E7-B89C-A58627DC0981}"/>
              </a:ext>
            </a:extLst>
          </p:cNvPr>
          <p:cNvSpPr>
            <a:spLocks noGrp="1"/>
          </p:cNvSpPr>
          <p:nvPr>
            <p:ph type="ctrTitle"/>
          </p:nvPr>
        </p:nvSpPr>
        <p:spPr/>
        <p:txBody>
          <a:bodyPr>
            <a:normAutofit/>
          </a:bodyPr>
          <a:lstStyle/>
          <a:p>
            <a:r>
              <a:rPr lang="en-US" altLang="zh-CN" dirty="0"/>
              <a:t>POJ3352 </a:t>
            </a:r>
            <a:r>
              <a:rPr lang="en-US" altLang="zh-CN" b="1" dirty="0"/>
              <a:t>Road Construction</a:t>
            </a:r>
            <a:endParaRPr lang="zh-CN" altLang="en-US" dirty="0"/>
          </a:p>
        </p:txBody>
      </p:sp>
    </p:spTree>
    <p:extLst>
      <p:ext uri="{BB962C8B-B14F-4D97-AF65-F5344CB8AC3E}">
        <p14:creationId xmlns:p14="http://schemas.microsoft.com/office/powerpoint/2010/main" val="2903210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6F950C-629B-4263-98A8-45F5BEAB0244}"/>
              </a:ext>
            </a:extLst>
          </p:cNvPr>
          <p:cNvSpPr>
            <a:spLocks noGrp="1"/>
          </p:cNvSpPr>
          <p:nvPr>
            <p:ph type="ctrTitle"/>
          </p:nvPr>
        </p:nvSpPr>
        <p:spPr/>
        <p:txBody>
          <a:bodyPr/>
          <a:lstStyle/>
          <a:p>
            <a:r>
              <a:rPr lang="zh-CN" altLang="en-US" dirty="0"/>
              <a:t>二分图相关</a:t>
            </a:r>
          </a:p>
        </p:txBody>
      </p:sp>
      <p:sp>
        <p:nvSpPr>
          <p:cNvPr id="3" name="内容占位符 2">
            <a:extLst>
              <a:ext uri="{FF2B5EF4-FFF2-40B4-BE49-F238E27FC236}">
                <a16:creationId xmlns:a16="http://schemas.microsoft.com/office/drawing/2014/main" id="{F53159A4-7F72-407F-9D73-0A7C0BD1765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962457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528B144-165C-4373-B0FC-41F43578383A}"/>
              </a:ext>
            </a:extLst>
          </p:cNvPr>
          <p:cNvSpPr>
            <a:spLocks noGrp="1"/>
          </p:cNvSpPr>
          <p:nvPr>
            <p:ph idx="1"/>
          </p:nvPr>
        </p:nvSpPr>
        <p:spPr>
          <a:xfrm>
            <a:off x="838200" y="1382233"/>
            <a:ext cx="7043057" cy="4938546"/>
          </a:xfrm>
        </p:spPr>
        <p:txBody>
          <a:bodyPr/>
          <a:lstStyle/>
          <a:p>
            <a:r>
              <a:rPr lang="zh-CN" altLang="en-US" dirty="0"/>
              <a:t>一个图的匹配是这样一个子图：任意两条边没有公共的顶点。</a:t>
            </a:r>
            <a:endParaRPr lang="en-US" altLang="zh-CN" dirty="0"/>
          </a:p>
          <a:p>
            <a:r>
              <a:rPr lang="zh-CN" altLang="en-US" dirty="0"/>
              <a:t>这时每个顶点至多连出一条边</a:t>
            </a:r>
            <a:endParaRPr lang="en-US" altLang="zh-CN" dirty="0"/>
          </a:p>
          <a:p>
            <a:r>
              <a:rPr lang="zh-CN" altLang="en-US" dirty="0"/>
              <a:t>又称为独立边集</a:t>
            </a:r>
          </a:p>
        </p:txBody>
      </p:sp>
      <p:sp>
        <p:nvSpPr>
          <p:cNvPr id="3" name="标题 2">
            <a:extLst>
              <a:ext uri="{FF2B5EF4-FFF2-40B4-BE49-F238E27FC236}">
                <a16:creationId xmlns:a16="http://schemas.microsoft.com/office/drawing/2014/main" id="{726B23A8-B0D5-4915-A928-58DFD346D7C9}"/>
              </a:ext>
            </a:extLst>
          </p:cNvPr>
          <p:cNvSpPr>
            <a:spLocks noGrp="1"/>
          </p:cNvSpPr>
          <p:nvPr>
            <p:ph type="ctrTitle"/>
          </p:nvPr>
        </p:nvSpPr>
        <p:spPr/>
        <p:txBody>
          <a:bodyPr/>
          <a:lstStyle/>
          <a:p>
            <a:r>
              <a:rPr lang="zh-CN" altLang="en-US" dirty="0"/>
              <a:t>二分图匹配</a:t>
            </a:r>
          </a:p>
        </p:txBody>
      </p:sp>
      <p:pic>
        <p:nvPicPr>
          <p:cNvPr id="8" name="内容占位符 7">
            <a:extLst>
              <a:ext uri="{FF2B5EF4-FFF2-40B4-BE49-F238E27FC236}">
                <a16:creationId xmlns:a16="http://schemas.microsoft.com/office/drawing/2014/main" id="{2CBE1026-7A25-472D-B3AF-403C8AD8EFEF}"/>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8523172" y="2701057"/>
            <a:ext cx="1906067" cy="2300897"/>
          </a:xfrm>
        </p:spPr>
      </p:pic>
    </p:spTree>
    <p:extLst>
      <p:ext uri="{BB962C8B-B14F-4D97-AF65-F5344CB8AC3E}">
        <p14:creationId xmlns:p14="http://schemas.microsoft.com/office/powerpoint/2010/main" val="3483507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E8E45CB-0251-4605-918A-6A539124151D}"/>
              </a:ext>
            </a:extLst>
          </p:cNvPr>
          <p:cNvSpPr>
            <a:spLocks noGrp="1"/>
          </p:cNvSpPr>
          <p:nvPr>
            <p:ph idx="1"/>
          </p:nvPr>
        </p:nvSpPr>
        <p:spPr/>
        <p:txBody>
          <a:bodyPr/>
          <a:lstStyle/>
          <a:p>
            <a:r>
              <a:rPr lang="zh-CN" altLang="en-US" dirty="0"/>
              <a:t>网络流：</a:t>
            </a:r>
            <a:endParaRPr lang="en-US" altLang="zh-CN" dirty="0"/>
          </a:p>
          <a:p>
            <a:r>
              <a:rPr lang="en-US" altLang="zh-CN" dirty="0"/>
              <a:t>	</a:t>
            </a:r>
            <a:r>
              <a:rPr lang="zh-CN" altLang="en-US" dirty="0"/>
              <a:t>建立源点连向各左部点，容量为</a:t>
            </a:r>
            <a:r>
              <a:rPr lang="en-US" altLang="zh-CN" dirty="0"/>
              <a:t>1</a:t>
            </a:r>
            <a:r>
              <a:rPr lang="zh-CN" altLang="en-US" dirty="0"/>
              <a:t>，各右部点分别连向汇点，容量为</a:t>
            </a:r>
            <a:r>
              <a:rPr lang="en-US" altLang="zh-CN" dirty="0"/>
              <a:t>1</a:t>
            </a:r>
            <a:r>
              <a:rPr lang="zh-CN" altLang="en-US" dirty="0"/>
              <a:t>，原图中的边容量限制为无穷</a:t>
            </a:r>
            <a:endParaRPr lang="en-US" altLang="zh-CN" dirty="0"/>
          </a:p>
          <a:p>
            <a:r>
              <a:rPr lang="en-US" altLang="zh-CN" dirty="0"/>
              <a:t>	</a:t>
            </a:r>
            <a:r>
              <a:rPr lang="zh-CN" altLang="en-US" dirty="0"/>
              <a:t>跑最大流。据说</a:t>
            </a:r>
            <a:r>
              <a:rPr lang="en-US" altLang="zh-CN" dirty="0" err="1"/>
              <a:t>Dinic</a:t>
            </a:r>
            <a:r>
              <a:rPr lang="zh-CN" altLang="en-US" dirty="0"/>
              <a:t>跑得比匈牙利快</a:t>
            </a:r>
            <a:endParaRPr lang="en-US" altLang="zh-CN" dirty="0"/>
          </a:p>
          <a:p>
            <a:endParaRPr lang="en-US" altLang="zh-CN" dirty="0"/>
          </a:p>
          <a:p>
            <a:r>
              <a:rPr lang="zh-CN" altLang="en-US" dirty="0"/>
              <a:t>匈牙利算法</a:t>
            </a:r>
          </a:p>
        </p:txBody>
      </p:sp>
      <p:sp>
        <p:nvSpPr>
          <p:cNvPr id="3" name="标题 2">
            <a:extLst>
              <a:ext uri="{FF2B5EF4-FFF2-40B4-BE49-F238E27FC236}">
                <a16:creationId xmlns:a16="http://schemas.microsoft.com/office/drawing/2014/main" id="{B546481E-4D65-4E06-AE1B-4A8EB551390D}"/>
              </a:ext>
            </a:extLst>
          </p:cNvPr>
          <p:cNvSpPr>
            <a:spLocks noGrp="1"/>
          </p:cNvSpPr>
          <p:nvPr>
            <p:ph type="ctrTitle"/>
          </p:nvPr>
        </p:nvSpPr>
        <p:spPr/>
        <p:txBody>
          <a:bodyPr/>
          <a:lstStyle/>
          <a:p>
            <a:r>
              <a:rPr lang="zh-CN" altLang="en-US" dirty="0"/>
              <a:t>二分图最大匹配</a:t>
            </a:r>
          </a:p>
        </p:txBody>
      </p:sp>
      <p:sp>
        <p:nvSpPr>
          <p:cNvPr id="4" name="内容占位符 3">
            <a:extLst>
              <a:ext uri="{FF2B5EF4-FFF2-40B4-BE49-F238E27FC236}">
                <a16:creationId xmlns:a16="http://schemas.microsoft.com/office/drawing/2014/main" id="{42EBC64E-37E7-4D49-B9C0-709BA57A1D8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68484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E691263-7648-4BCE-8C2B-DA61C101A43A}"/>
              </a:ext>
            </a:extLst>
          </p:cNvPr>
          <p:cNvSpPr>
            <a:spLocks noGrp="1"/>
          </p:cNvSpPr>
          <p:nvPr>
            <p:ph idx="1"/>
          </p:nvPr>
        </p:nvSpPr>
        <p:spPr>
          <a:xfrm>
            <a:off x="838200" y="1382233"/>
            <a:ext cx="5573233" cy="4938546"/>
          </a:xfrm>
        </p:spPr>
        <p:txBody>
          <a:bodyPr/>
          <a:lstStyle/>
          <a:p>
            <a:r>
              <a:rPr lang="zh-CN" altLang="en-US" dirty="0"/>
              <a:t>交替路：一条路径，路径上的边属于匹配和不属于匹配交替出现</a:t>
            </a:r>
          </a:p>
        </p:txBody>
      </p:sp>
      <p:sp>
        <p:nvSpPr>
          <p:cNvPr id="3" name="标题 2">
            <a:extLst>
              <a:ext uri="{FF2B5EF4-FFF2-40B4-BE49-F238E27FC236}">
                <a16:creationId xmlns:a16="http://schemas.microsoft.com/office/drawing/2014/main" id="{D9D12EE2-E25A-44A4-8D74-C38ED66FB13F}"/>
              </a:ext>
            </a:extLst>
          </p:cNvPr>
          <p:cNvSpPr>
            <a:spLocks noGrp="1"/>
          </p:cNvSpPr>
          <p:nvPr>
            <p:ph type="ctrTitle"/>
          </p:nvPr>
        </p:nvSpPr>
        <p:spPr/>
        <p:txBody>
          <a:bodyPr/>
          <a:lstStyle/>
          <a:p>
            <a:r>
              <a:rPr lang="zh-CN" altLang="en-US" dirty="0"/>
              <a:t>匈牙利算法</a:t>
            </a:r>
          </a:p>
        </p:txBody>
      </p:sp>
      <p:sp>
        <p:nvSpPr>
          <p:cNvPr id="4" name="内容占位符 3">
            <a:extLst>
              <a:ext uri="{FF2B5EF4-FFF2-40B4-BE49-F238E27FC236}">
                <a16:creationId xmlns:a16="http://schemas.microsoft.com/office/drawing/2014/main" id="{B0E46297-9DC2-4B09-9C8F-FE9DFF2765E1}"/>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2D2BCB38-0CB4-41A9-9640-99F1695F92B6}"/>
              </a:ext>
            </a:extLst>
          </p:cNvPr>
          <p:cNvSpPr/>
          <p:nvPr/>
        </p:nvSpPr>
        <p:spPr>
          <a:xfrm>
            <a:off x="7623544" y="1743740"/>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85409FCC-0F72-4463-9D2D-05C42CAA1459}"/>
              </a:ext>
            </a:extLst>
          </p:cNvPr>
          <p:cNvSpPr/>
          <p:nvPr/>
        </p:nvSpPr>
        <p:spPr>
          <a:xfrm>
            <a:off x="9982200" y="1743739"/>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93363E84-A47B-47CA-B357-DBA4FB72013C}"/>
              </a:ext>
            </a:extLst>
          </p:cNvPr>
          <p:cNvSpPr/>
          <p:nvPr/>
        </p:nvSpPr>
        <p:spPr>
          <a:xfrm>
            <a:off x="7623543" y="3021567"/>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7EE5976B-5640-45CC-9234-F0E31EDBC97D}"/>
              </a:ext>
            </a:extLst>
          </p:cNvPr>
          <p:cNvSpPr/>
          <p:nvPr/>
        </p:nvSpPr>
        <p:spPr>
          <a:xfrm>
            <a:off x="9982199" y="3021566"/>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FB79A08E-C5E4-4DE7-9626-157C7A51F6B7}"/>
              </a:ext>
            </a:extLst>
          </p:cNvPr>
          <p:cNvSpPr/>
          <p:nvPr/>
        </p:nvSpPr>
        <p:spPr>
          <a:xfrm>
            <a:off x="7623543" y="4116718"/>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97A9744D-A9FE-4119-A68B-057536A4595C}"/>
              </a:ext>
            </a:extLst>
          </p:cNvPr>
          <p:cNvSpPr/>
          <p:nvPr/>
        </p:nvSpPr>
        <p:spPr>
          <a:xfrm>
            <a:off x="9982199" y="4116717"/>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F3C3C0E0-8695-4618-9D9E-E803154ACAA3}"/>
              </a:ext>
            </a:extLst>
          </p:cNvPr>
          <p:cNvSpPr/>
          <p:nvPr/>
        </p:nvSpPr>
        <p:spPr>
          <a:xfrm>
            <a:off x="7623542" y="5394545"/>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373DB371-4477-46F0-9EA1-BBF03F26CD09}"/>
              </a:ext>
            </a:extLst>
          </p:cNvPr>
          <p:cNvSpPr/>
          <p:nvPr/>
        </p:nvSpPr>
        <p:spPr>
          <a:xfrm>
            <a:off x="9982198" y="5394544"/>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a:extLst>
              <a:ext uri="{FF2B5EF4-FFF2-40B4-BE49-F238E27FC236}">
                <a16:creationId xmlns:a16="http://schemas.microsoft.com/office/drawing/2014/main" id="{551B044F-A2B9-4E32-A444-01DB24CC632F}"/>
              </a:ext>
            </a:extLst>
          </p:cNvPr>
          <p:cNvCxnSpPr>
            <a:cxnSpLocks/>
            <a:stCxn id="5" idx="5"/>
            <a:endCxn id="8" idx="1"/>
          </p:cNvCxnSpPr>
          <p:nvPr/>
        </p:nvCxnSpPr>
        <p:spPr>
          <a:xfrm>
            <a:off x="8041014" y="2161210"/>
            <a:ext cx="2012812" cy="931983"/>
          </a:xfrm>
          <a:prstGeom prst="line">
            <a:avLst/>
          </a:prstGeom>
          <a:ln>
            <a:solidFill>
              <a:srgbClr val="FFCC00"/>
            </a:solidFill>
          </a:ln>
        </p:spPr>
        <p:style>
          <a:lnRef idx="3">
            <a:schemeClr val="accent3"/>
          </a:lnRef>
          <a:fillRef idx="0">
            <a:schemeClr val="accent3"/>
          </a:fillRef>
          <a:effectRef idx="2">
            <a:schemeClr val="accent3"/>
          </a:effectRef>
          <a:fontRef idx="minor">
            <a:schemeClr val="tx1"/>
          </a:fontRef>
        </p:style>
      </p:cxnSp>
      <p:cxnSp>
        <p:nvCxnSpPr>
          <p:cNvPr id="17" name="直接连接符 16">
            <a:extLst>
              <a:ext uri="{FF2B5EF4-FFF2-40B4-BE49-F238E27FC236}">
                <a16:creationId xmlns:a16="http://schemas.microsoft.com/office/drawing/2014/main" id="{BD4BCC0A-30CE-498F-8847-7FCC406C0AF9}"/>
              </a:ext>
            </a:extLst>
          </p:cNvPr>
          <p:cNvCxnSpPr>
            <a:cxnSpLocks/>
            <a:stCxn id="9" idx="7"/>
            <a:endCxn id="8" idx="3"/>
          </p:cNvCxnSpPr>
          <p:nvPr/>
        </p:nvCxnSpPr>
        <p:spPr>
          <a:xfrm flipV="1">
            <a:off x="8041013" y="3439036"/>
            <a:ext cx="2012813" cy="749309"/>
          </a:xfrm>
          <a:prstGeom prst="line">
            <a:avLst/>
          </a:prstGeom>
        </p:spPr>
        <p:style>
          <a:lnRef idx="3">
            <a:schemeClr val="accent3"/>
          </a:lnRef>
          <a:fillRef idx="0">
            <a:schemeClr val="accent3"/>
          </a:fillRef>
          <a:effectRef idx="2">
            <a:schemeClr val="accent3"/>
          </a:effectRef>
          <a:fontRef idx="minor">
            <a:schemeClr val="tx1"/>
          </a:fontRef>
        </p:style>
      </p:cxnSp>
      <p:cxnSp>
        <p:nvCxnSpPr>
          <p:cNvPr id="20" name="直接连接符 19">
            <a:extLst>
              <a:ext uri="{FF2B5EF4-FFF2-40B4-BE49-F238E27FC236}">
                <a16:creationId xmlns:a16="http://schemas.microsoft.com/office/drawing/2014/main" id="{0F7A52E7-4CD5-41EE-98E6-DA8B6AE3CB8B}"/>
              </a:ext>
            </a:extLst>
          </p:cNvPr>
          <p:cNvCxnSpPr>
            <a:cxnSpLocks/>
            <a:stCxn id="9" idx="5"/>
            <a:endCxn id="12" idx="1"/>
          </p:cNvCxnSpPr>
          <p:nvPr/>
        </p:nvCxnSpPr>
        <p:spPr>
          <a:xfrm>
            <a:off x="8041013" y="4534188"/>
            <a:ext cx="2012812" cy="931983"/>
          </a:xfrm>
          <a:prstGeom prst="line">
            <a:avLst/>
          </a:prstGeom>
          <a:ln>
            <a:solidFill>
              <a:srgbClr val="FFCC00"/>
            </a:solidFill>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3641239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E691263-7648-4BCE-8C2B-DA61C101A43A}"/>
              </a:ext>
            </a:extLst>
          </p:cNvPr>
          <p:cNvSpPr>
            <a:spLocks noGrp="1"/>
          </p:cNvSpPr>
          <p:nvPr>
            <p:ph idx="1"/>
          </p:nvPr>
        </p:nvSpPr>
        <p:spPr>
          <a:xfrm>
            <a:off x="838200" y="1382233"/>
            <a:ext cx="5573233" cy="4938546"/>
          </a:xfrm>
        </p:spPr>
        <p:txBody>
          <a:bodyPr/>
          <a:lstStyle/>
          <a:p>
            <a:r>
              <a:rPr lang="zh-CN" altLang="en-US" dirty="0"/>
              <a:t>增广路：起始、终止于未匹配点的一条长度为奇数的路径，路径上的边属于匹配和不属于匹配交替出现，第奇数条边不属于匹配，第偶数条边属于匹配</a:t>
            </a:r>
            <a:endParaRPr lang="en-US" altLang="zh-CN" dirty="0"/>
          </a:p>
          <a:p>
            <a:r>
              <a:rPr lang="zh-CN" altLang="en-US" dirty="0"/>
              <a:t>将增广路上属于匹配的边从匹配中除去，将不是匹配的边加入到匹配中，可使匹配数加</a:t>
            </a:r>
            <a:r>
              <a:rPr lang="en-US" altLang="zh-CN" dirty="0"/>
              <a:t>1</a:t>
            </a:r>
          </a:p>
          <a:p>
            <a:r>
              <a:rPr lang="zh-CN" altLang="en-US" dirty="0"/>
              <a:t>类似网络流</a:t>
            </a:r>
            <a:endParaRPr lang="en-US" altLang="zh-CN" dirty="0"/>
          </a:p>
        </p:txBody>
      </p:sp>
      <p:sp>
        <p:nvSpPr>
          <p:cNvPr id="3" name="标题 2">
            <a:extLst>
              <a:ext uri="{FF2B5EF4-FFF2-40B4-BE49-F238E27FC236}">
                <a16:creationId xmlns:a16="http://schemas.microsoft.com/office/drawing/2014/main" id="{D9D12EE2-E25A-44A4-8D74-C38ED66FB13F}"/>
              </a:ext>
            </a:extLst>
          </p:cNvPr>
          <p:cNvSpPr>
            <a:spLocks noGrp="1"/>
          </p:cNvSpPr>
          <p:nvPr>
            <p:ph type="ctrTitle"/>
          </p:nvPr>
        </p:nvSpPr>
        <p:spPr/>
        <p:txBody>
          <a:bodyPr/>
          <a:lstStyle/>
          <a:p>
            <a:r>
              <a:rPr lang="zh-CN" altLang="en-US" dirty="0"/>
              <a:t>匈牙利算法</a:t>
            </a:r>
          </a:p>
        </p:txBody>
      </p:sp>
      <p:sp>
        <p:nvSpPr>
          <p:cNvPr id="4" name="内容占位符 3">
            <a:extLst>
              <a:ext uri="{FF2B5EF4-FFF2-40B4-BE49-F238E27FC236}">
                <a16:creationId xmlns:a16="http://schemas.microsoft.com/office/drawing/2014/main" id="{B0E46297-9DC2-4B09-9C8F-FE9DFF2765E1}"/>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2D2BCB38-0CB4-41A9-9640-99F1695F92B6}"/>
              </a:ext>
            </a:extLst>
          </p:cNvPr>
          <p:cNvSpPr/>
          <p:nvPr/>
        </p:nvSpPr>
        <p:spPr>
          <a:xfrm>
            <a:off x="7623544" y="1743740"/>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85409FCC-0F72-4463-9D2D-05C42CAA1459}"/>
              </a:ext>
            </a:extLst>
          </p:cNvPr>
          <p:cNvSpPr/>
          <p:nvPr/>
        </p:nvSpPr>
        <p:spPr>
          <a:xfrm>
            <a:off x="9982200" y="1743739"/>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93363E84-A47B-47CA-B357-DBA4FB72013C}"/>
              </a:ext>
            </a:extLst>
          </p:cNvPr>
          <p:cNvSpPr/>
          <p:nvPr/>
        </p:nvSpPr>
        <p:spPr>
          <a:xfrm>
            <a:off x="7623543" y="3021567"/>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7EE5976B-5640-45CC-9234-F0E31EDBC97D}"/>
              </a:ext>
            </a:extLst>
          </p:cNvPr>
          <p:cNvSpPr/>
          <p:nvPr/>
        </p:nvSpPr>
        <p:spPr>
          <a:xfrm>
            <a:off x="9982199" y="3021566"/>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FB79A08E-C5E4-4DE7-9626-157C7A51F6B7}"/>
              </a:ext>
            </a:extLst>
          </p:cNvPr>
          <p:cNvSpPr/>
          <p:nvPr/>
        </p:nvSpPr>
        <p:spPr>
          <a:xfrm>
            <a:off x="7623543" y="4116718"/>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97A9744D-A9FE-4119-A68B-057536A4595C}"/>
              </a:ext>
            </a:extLst>
          </p:cNvPr>
          <p:cNvSpPr/>
          <p:nvPr/>
        </p:nvSpPr>
        <p:spPr>
          <a:xfrm>
            <a:off x="9982199" y="4116717"/>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F3C3C0E0-8695-4618-9D9E-E803154ACAA3}"/>
              </a:ext>
            </a:extLst>
          </p:cNvPr>
          <p:cNvSpPr/>
          <p:nvPr/>
        </p:nvSpPr>
        <p:spPr>
          <a:xfrm>
            <a:off x="7623542" y="5394545"/>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373DB371-4477-46F0-9EA1-BBF03F26CD09}"/>
              </a:ext>
            </a:extLst>
          </p:cNvPr>
          <p:cNvSpPr/>
          <p:nvPr/>
        </p:nvSpPr>
        <p:spPr>
          <a:xfrm>
            <a:off x="9982198" y="5394544"/>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a:extLst>
              <a:ext uri="{FF2B5EF4-FFF2-40B4-BE49-F238E27FC236}">
                <a16:creationId xmlns:a16="http://schemas.microsoft.com/office/drawing/2014/main" id="{551B044F-A2B9-4E32-A444-01DB24CC632F}"/>
              </a:ext>
            </a:extLst>
          </p:cNvPr>
          <p:cNvCxnSpPr>
            <a:cxnSpLocks/>
            <a:stCxn id="5" idx="5"/>
            <a:endCxn id="8" idx="1"/>
          </p:cNvCxnSpPr>
          <p:nvPr/>
        </p:nvCxnSpPr>
        <p:spPr>
          <a:xfrm>
            <a:off x="8041014" y="2161210"/>
            <a:ext cx="2012812" cy="931983"/>
          </a:xfrm>
          <a:prstGeom prst="line">
            <a:avLst/>
          </a:prstGeom>
          <a:ln/>
        </p:spPr>
        <p:style>
          <a:lnRef idx="3">
            <a:schemeClr val="accent3"/>
          </a:lnRef>
          <a:fillRef idx="0">
            <a:schemeClr val="accent3"/>
          </a:fillRef>
          <a:effectRef idx="2">
            <a:schemeClr val="accent3"/>
          </a:effectRef>
          <a:fontRef idx="minor">
            <a:schemeClr val="tx1"/>
          </a:fontRef>
        </p:style>
      </p:cxnSp>
      <p:cxnSp>
        <p:nvCxnSpPr>
          <p:cNvPr id="17" name="直接连接符 16">
            <a:extLst>
              <a:ext uri="{FF2B5EF4-FFF2-40B4-BE49-F238E27FC236}">
                <a16:creationId xmlns:a16="http://schemas.microsoft.com/office/drawing/2014/main" id="{BD4BCC0A-30CE-498F-8847-7FCC406C0AF9}"/>
              </a:ext>
            </a:extLst>
          </p:cNvPr>
          <p:cNvCxnSpPr>
            <a:cxnSpLocks/>
            <a:stCxn id="9" idx="7"/>
            <a:endCxn id="8" idx="3"/>
          </p:cNvCxnSpPr>
          <p:nvPr/>
        </p:nvCxnSpPr>
        <p:spPr>
          <a:xfrm flipV="1">
            <a:off x="8041013" y="3439036"/>
            <a:ext cx="2012813" cy="749309"/>
          </a:xfrm>
          <a:prstGeom prst="line">
            <a:avLst/>
          </a:prstGeom>
          <a:ln>
            <a:solidFill>
              <a:srgbClr val="FFCC00"/>
            </a:solidFill>
          </a:ln>
        </p:spPr>
        <p:style>
          <a:lnRef idx="3">
            <a:schemeClr val="accent3"/>
          </a:lnRef>
          <a:fillRef idx="0">
            <a:schemeClr val="accent3"/>
          </a:fillRef>
          <a:effectRef idx="2">
            <a:schemeClr val="accent3"/>
          </a:effectRef>
          <a:fontRef idx="minor">
            <a:schemeClr val="tx1"/>
          </a:fontRef>
        </p:style>
      </p:cxnSp>
      <p:cxnSp>
        <p:nvCxnSpPr>
          <p:cNvPr id="20" name="直接连接符 19">
            <a:extLst>
              <a:ext uri="{FF2B5EF4-FFF2-40B4-BE49-F238E27FC236}">
                <a16:creationId xmlns:a16="http://schemas.microsoft.com/office/drawing/2014/main" id="{0F7A52E7-4CD5-41EE-98E6-DA8B6AE3CB8B}"/>
              </a:ext>
            </a:extLst>
          </p:cNvPr>
          <p:cNvCxnSpPr>
            <a:cxnSpLocks/>
            <a:stCxn id="9" idx="5"/>
            <a:endCxn id="12" idx="1"/>
          </p:cNvCxnSpPr>
          <p:nvPr/>
        </p:nvCxnSpPr>
        <p:spPr>
          <a:xfrm>
            <a:off x="8041013" y="4534188"/>
            <a:ext cx="2012812" cy="931983"/>
          </a:xfrm>
          <a:prstGeom prst="line">
            <a:avLst/>
          </a:prstGeom>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073009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1C6DA2C-8436-4F6C-B135-4B9522450244}"/>
              </a:ext>
            </a:extLst>
          </p:cNvPr>
          <p:cNvSpPr>
            <a:spLocks noGrp="1"/>
          </p:cNvSpPr>
          <p:nvPr>
            <p:ph idx="1"/>
          </p:nvPr>
        </p:nvSpPr>
        <p:spPr/>
        <p:txBody>
          <a:bodyPr/>
          <a:lstStyle/>
          <a:p>
            <a:r>
              <a:rPr lang="zh-CN" altLang="en-US" dirty="0"/>
              <a:t>用于求解</a:t>
            </a:r>
            <a:r>
              <a:rPr lang="en-US" altLang="zh-CN" dirty="0"/>
              <a:t>a*</a:t>
            </a:r>
            <a:r>
              <a:rPr lang="en-US" altLang="zh-CN" dirty="0" err="1"/>
              <a:t>x+b</a:t>
            </a:r>
            <a:r>
              <a:rPr lang="en-US" altLang="zh-CN" dirty="0"/>
              <a:t>*y=g</a:t>
            </a:r>
            <a:endParaRPr lang="zh-CN" altLang="en-US" dirty="0"/>
          </a:p>
        </p:txBody>
      </p:sp>
      <p:sp>
        <p:nvSpPr>
          <p:cNvPr id="3" name="标题 2">
            <a:extLst>
              <a:ext uri="{FF2B5EF4-FFF2-40B4-BE49-F238E27FC236}">
                <a16:creationId xmlns:a16="http://schemas.microsoft.com/office/drawing/2014/main" id="{01F16618-727A-4EB4-A513-D5F2C1597FBD}"/>
              </a:ext>
            </a:extLst>
          </p:cNvPr>
          <p:cNvSpPr>
            <a:spLocks noGrp="1"/>
          </p:cNvSpPr>
          <p:nvPr>
            <p:ph type="ctrTitle"/>
          </p:nvPr>
        </p:nvSpPr>
        <p:spPr/>
        <p:txBody>
          <a:bodyPr/>
          <a:lstStyle/>
          <a:p>
            <a:r>
              <a:rPr lang="zh-CN" altLang="en-US" dirty="0"/>
              <a:t>扩展欧几里得算法</a:t>
            </a:r>
          </a:p>
        </p:txBody>
      </p:sp>
      <p:sp>
        <p:nvSpPr>
          <p:cNvPr id="4" name="内容占位符 3">
            <a:extLst>
              <a:ext uri="{FF2B5EF4-FFF2-40B4-BE49-F238E27FC236}">
                <a16:creationId xmlns:a16="http://schemas.microsoft.com/office/drawing/2014/main" id="{514E0874-0D09-4451-803A-F9E8DF92CCB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43526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E691263-7648-4BCE-8C2B-DA61C101A43A}"/>
              </a:ext>
            </a:extLst>
          </p:cNvPr>
          <p:cNvSpPr>
            <a:spLocks noGrp="1"/>
          </p:cNvSpPr>
          <p:nvPr>
            <p:ph idx="1"/>
          </p:nvPr>
        </p:nvSpPr>
        <p:spPr>
          <a:xfrm>
            <a:off x="838200" y="1382233"/>
            <a:ext cx="5573233" cy="4938546"/>
          </a:xfrm>
        </p:spPr>
        <p:txBody>
          <a:bodyPr/>
          <a:lstStyle/>
          <a:p>
            <a:r>
              <a:rPr lang="zh-CN" altLang="en-US" dirty="0"/>
              <a:t>增广路：起始、终止于未匹配点的一条长度为奇数的路径，路径上的边属于匹配和不属于匹配交替出现，第奇数条边不属于匹配，第偶数条边属于匹配</a:t>
            </a:r>
            <a:endParaRPr lang="en-US" altLang="zh-CN" dirty="0"/>
          </a:p>
          <a:p>
            <a:r>
              <a:rPr lang="zh-CN" altLang="en-US" dirty="0"/>
              <a:t>将增广路上属于匹配的边从匹配中除去，将不是匹配的边加入到匹配中，可使匹配数加</a:t>
            </a:r>
            <a:r>
              <a:rPr lang="en-US" altLang="zh-CN" dirty="0"/>
              <a:t>1</a:t>
            </a:r>
          </a:p>
          <a:p>
            <a:r>
              <a:rPr lang="zh-CN" altLang="en-US" dirty="0"/>
              <a:t>类似网络流</a:t>
            </a:r>
            <a:endParaRPr lang="en-US" altLang="zh-CN" dirty="0"/>
          </a:p>
        </p:txBody>
      </p:sp>
      <p:sp>
        <p:nvSpPr>
          <p:cNvPr id="3" name="标题 2">
            <a:extLst>
              <a:ext uri="{FF2B5EF4-FFF2-40B4-BE49-F238E27FC236}">
                <a16:creationId xmlns:a16="http://schemas.microsoft.com/office/drawing/2014/main" id="{D9D12EE2-E25A-44A4-8D74-C38ED66FB13F}"/>
              </a:ext>
            </a:extLst>
          </p:cNvPr>
          <p:cNvSpPr>
            <a:spLocks noGrp="1"/>
          </p:cNvSpPr>
          <p:nvPr>
            <p:ph type="ctrTitle"/>
          </p:nvPr>
        </p:nvSpPr>
        <p:spPr/>
        <p:txBody>
          <a:bodyPr/>
          <a:lstStyle/>
          <a:p>
            <a:r>
              <a:rPr lang="zh-CN" altLang="en-US" dirty="0"/>
              <a:t>匈牙利算法</a:t>
            </a:r>
          </a:p>
        </p:txBody>
      </p:sp>
      <p:sp>
        <p:nvSpPr>
          <p:cNvPr id="4" name="内容占位符 3">
            <a:extLst>
              <a:ext uri="{FF2B5EF4-FFF2-40B4-BE49-F238E27FC236}">
                <a16:creationId xmlns:a16="http://schemas.microsoft.com/office/drawing/2014/main" id="{B0E46297-9DC2-4B09-9C8F-FE9DFF2765E1}"/>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2D2BCB38-0CB4-41A9-9640-99F1695F92B6}"/>
              </a:ext>
            </a:extLst>
          </p:cNvPr>
          <p:cNvSpPr/>
          <p:nvPr/>
        </p:nvSpPr>
        <p:spPr>
          <a:xfrm>
            <a:off x="7623544" y="1743740"/>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85409FCC-0F72-4463-9D2D-05C42CAA1459}"/>
              </a:ext>
            </a:extLst>
          </p:cNvPr>
          <p:cNvSpPr/>
          <p:nvPr/>
        </p:nvSpPr>
        <p:spPr>
          <a:xfrm>
            <a:off x="9982200" y="1743739"/>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93363E84-A47B-47CA-B357-DBA4FB72013C}"/>
              </a:ext>
            </a:extLst>
          </p:cNvPr>
          <p:cNvSpPr/>
          <p:nvPr/>
        </p:nvSpPr>
        <p:spPr>
          <a:xfrm>
            <a:off x="7623543" y="3021567"/>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7EE5976B-5640-45CC-9234-F0E31EDBC97D}"/>
              </a:ext>
            </a:extLst>
          </p:cNvPr>
          <p:cNvSpPr/>
          <p:nvPr/>
        </p:nvSpPr>
        <p:spPr>
          <a:xfrm>
            <a:off x="9982199" y="3021566"/>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FB79A08E-C5E4-4DE7-9626-157C7A51F6B7}"/>
              </a:ext>
            </a:extLst>
          </p:cNvPr>
          <p:cNvSpPr/>
          <p:nvPr/>
        </p:nvSpPr>
        <p:spPr>
          <a:xfrm>
            <a:off x="7623543" y="4116718"/>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97A9744D-A9FE-4119-A68B-057536A4595C}"/>
              </a:ext>
            </a:extLst>
          </p:cNvPr>
          <p:cNvSpPr/>
          <p:nvPr/>
        </p:nvSpPr>
        <p:spPr>
          <a:xfrm>
            <a:off x="9982199" y="4116717"/>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F3C3C0E0-8695-4618-9D9E-E803154ACAA3}"/>
              </a:ext>
            </a:extLst>
          </p:cNvPr>
          <p:cNvSpPr/>
          <p:nvPr/>
        </p:nvSpPr>
        <p:spPr>
          <a:xfrm>
            <a:off x="7623542" y="5394545"/>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373DB371-4477-46F0-9EA1-BBF03F26CD09}"/>
              </a:ext>
            </a:extLst>
          </p:cNvPr>
          <p:cNvSpPr/>
          <p:nvPr/>
        </p:nvSpPr>
        <p:spPr>
          <a:xfrm>
            <a:off x="9982198" y="5394544"/>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a:extLst>
              <a:ext uri="{FF2B5EF4-FFF2-40B4-BE49-F238E27FC236}">
                <a16:creationId xmlns:a16="http://schemas.microsoft.com/office/drawing/2014/main" id="{551B044F-A2B9-4E32-A444-01DB24CC632F}"/>
              </a:ext>
            </a:extLst>
          </p:cNvPr>
          <p:cNvCxnSpPr>
            <a:cxnSpLocks/>
            <a:stCxn id="5" idx="5"/>
            <a:endCxn id="8" idx="1"/>
          </p:cNvCxnSpPr>
          <p:nvPr/>
        </p:nvCxnSpPr>
        <p:spPr>
          <a:xfrm>
            <a:off x="8041014" y="2161210"/>
            <a:ext cx="2012812" cy="931983"/>
          </a:xfrm>
          <a:prstGeom prst="line">
            <a:avLst/>
          </a:prstGeom>
          <a:ln>
            <a:solidFill>
              <a:srgbClr val="FFCC00"/>
            </a:solidFill>
          </a:ln>
        </p:spPr>
        <p:style>
          <a:lnRef idx="3">
            <a:schemeClr val="accent3"/>
          </a:lnRef>
          <a:fillRef idx="0">
            <a:schemeClr val="accent3"/>
          </a:fillRef>
          <a:effectRef idx="2">
            <a:schemeClr val="accent3"/>
          </a:effectRef>
          <a:fontRef idx="minor">
            <a:schemeClr val="tx1"/>
          </a:fontRef>
        </p:style>
      </p:cxnSp>
      <p:cxnSp>
        <p:nvCxnSpPr>
          <p:cNvPr id="17" name="直接连接符 16">
            <a:extLst>
              <a:ext uri="{FF2B5EF4-FFF2-40B4-BE49-F238E27FC236}">
                <a16:creationId xmlns:a16="http://schemas.microsoft.com/office/drawing/2014/main" id="{BD4BCC0A-30CE-498F-8847-7FCC406C0AF9}"/>
              </a:ext>
            </a:extLst>
          </p:cNvPr>
          <p:cNvCxnSpPr>
            <a:cxnSpLocks/>
            <a:stCxn id="9" idx="7"/>
            <a:endCxn id="8" idx="3"/>
          </p:cNvCxnSpPr>
          <p:nvPr/>
        </p:nvCxnSpPr>
        <p:spPr>
          <a:xfrm flipV="1">
            <a:off x="8041013" y="3439036"/>
            <a:ext cx="2012813" cy="749309"/>
          </a:xfrm>
          <a:prstGeom prst="line">
            <a:avLst/>
          </a:prstGeom>
          <a:ln/>
        </p:spPr>
        <p:style>
          <a:lnRef idx="3">
            <a:schemeClr val="accent3"/>
          </a:lnRef>
          <a:fillRef idx="0">
            <a:schemeClr val="accent3"/>
          </a:fillRef>
          <a:effectRef idx="2">
            <a:schemeClr val="accent3"/>
          </a:effectRef>
          <a:fontRef idx="minor">
            <a:schemeClr val="tx1"/>
          </a:fontRef>
        </p:style>
      </p:cxnSp>
      <p:cxnSp>
        <p:nvCxnSpPr>
          <p:cNvPr id="20" name="直接连接符 19">
            <a:extLst>
              <a:ext uri="{FF2B5EF4-FFF2-40B4-BE49-F238E27FC236}">
                <a16:creationId xmlns:a16="http://schemas.microsoft.com/office/drawing/2014/main" id="{0F7A52E7-4CD5-41EE-98E6-DA8B6AE3CB8B}"/>
              </a:ext>
            </a:extLst>
          </p:cNvPr>
          <p:cNvCxnSpPr>
            <a:cxnSpLocks/>
            <a:stCxn id="9" idx="5"/>
            <a:endCxn id="12" idx="1"/>
          </p:cNvCxnSpPr>
          <p:nvPr/>
        </p:nvCxnSpPr>
        <p:spPr>
          <a:xfrm>
            <a:off x="8041013" y="4534188"/>
            <a:ext cx="2012812" cy="931983"/>
          </a:xfrm>
          <a:prstGeom prst="line">
            <a:avLst/>
          </a:prstGeom>
          <a:ln>
            <a:solidFill>
              <a:srgbClr val="FFCC00"/>
            </a:solidFill>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065835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6CC0624-E6A6-4F0E-9D2B-933E0D15F984}"/>
              </a:ext>
            </a:extLst>
          </p:cNvPr>
          <p:cNvSpPr>
            <a:spLocks noGrp="1"/>
          </p:cNvSpPr>
          <p:nvPr>
            <p:ph idx="1"/>
          </p:nvPr>
        </p:nvSpPr>
        <p:spPr/>
        <p:txBody>
          <a:bodyPr/>
          <a:lstStyle/>
          <a:p>
            <a:r>
              <a:rPr lang="zh-CN" altLang="en-US" dirty="0"/>
              <a:t>寻找增广路，贪心增广</a:t>
            </a:r>
            <a:endParaRPr lang="en-US" altLang="zh-CN" dirty="0"/>
          </a:p>
          <a:p>
            <a:r>
              <a:rPr lang="zh-CN" altLang="en-US" dirty="0"/>
              <a:t>依次考虑每个左部点</a:t>
            </a:r>
            <a:r>
              <a:rPr lang="en-US" altLang="zh-CN" dirty="0"/>
              <a:t>a</a:t>
            </a:r>
            <a:r>
              <a:rPr lang="zh-CN" altLang="en-US" dirty="0"/>
              <a:t>，为其寻找一个右部点作为匹配</a:t>
            </a:r>
            <a:endParaRPr lang="en-US" altLang="zh-CN" dirty="0"/>
          </a:p>
          <a:p>
            <a:r>
              <a:rPr lang="en-US" altLang="zh-CN" dirty="0"/>
              <a:t>	</a:t>
            </a:r>
            <a:r>
              <a:rPr lang="zh-CN" altLang="en-US" dirty="0"/>
              <a:t>如果右部点没有配对，则与之配对</a:t>
            </a:r>
            <a:endParaRPr lang="en-US" altLang="zh-CN" dirty="0"/>
          </a:p>
          <a:p>
            <a:r>
              <a:rPr lang="en-US" altLang="zh-CN" dirty="0"/>
              <a:t>	</a:t>
            </a:r>
            <a:r>
              <a:rPr lang="zh-CN" altLang="en-US" dirty="0"/>
              <a:t>否则为递归为与右部点配对的左部点</a:t>
            </a:r>
            <a:r>
              <a:rPr lang="en-US" altLang="zh-CN" dirty="0"/>
              <a:t>b</a:t>
            </a:r>
            <a:r>
              <a:rPr lang="zh-CN" altLang="en-US" dirty="0"/>
              <a:t>另寻匹配点</a:t>
            </a:r>
          </a:p>
        </p:txBody>
      </p:sp>
      <p:sp>
        <p:nvSpPr>
          <p:cNvPr id="3" name="标题 2">
            <a:extLst>
              <a:ext uri="{FF2B5EF4-FFF2-40B4-BE49-F238E27FC236}">
                <a16:creationId xmlns:a16="http://schemas.microsoft.com/office/drawing/2014/main" id="{41CC34E3-DED4-472C-B87B-4177B2FD18B1}"/>
              </a:ext>
            </a:extLst>
          </p:cNvPr>
          <p:cNvSpPr>
            <a:spLocks noGrp="1"/>
          </p:cNvSpPr>
          <p:nvPr>
            <p:ph type="ctrTitle"/>
          </p:nvPr>
        </p:nvSpPr>
        <p:spPr/>
        <p:txBody>
          <a:bodyPr/>
          <a:lstStyle/>
          <a:p>
            <a:r>
              <a:rPr lang="zh-CN" altLang="en-US" dirty="0"/>
              <a:t>匈牙利算法</a:t>
            </a:r>
          </a:p>
        </p:txBody>
      </p:sp>
      <p:sp>
        <p:nvSpPr>
          <p:cNvPr id="4" name="内容占位符 3">
            <a:extLst>
              <a:ext uri="{FF2B5EF4-FFF2-40B4-BE49-F238E27FC236}">
                <a16:creationId xmlns:a16="http://schemas.microsoft.com/office/drawing/2014/main" id="{CFBC4B53-275B-4E14-8C68-D089F410F4F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969295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AC127F0-5447-47D2-B0CF-C083F0FEF7E5}"/>
                  </a:ext>
                </a:extLst>
              </p:cNvPr>
              <p:cNvSpPr>
                <a:spLocks noGrp="1"/>
              </p:cNvSpPr>
              <p:nvPr>
                <p:ph idx="1"/>
              </p:nvPr>
            </p:nvSpPr>
            <p:spPr>
              <a:xfrm>
                <a:off x="7226300" y="1382233"/>
                <a:ext cx="4127500" cy="4938546"/>
              </a:xfrm>
            </p:spPr>
            <p:txBody>
              <a:bodyPr>
                <a:normAutofit/>
              </a:bodyPr>
              <a:lstStyle/>
              <a:p>
                <a:pPr>
                  <a:lnSpc>
                    <a:spcPct val="120000"/>
                  </a:lnSpc>
                </a:pPr>
                <a:r>
                  <a:rPr lang="zh-CN" altLang="en-US" sz="2400" dirty="0"/>
                  <a:t>匈牙利算法可以理解为：</a:t>
                </a:r>
                <a:endParaRPr lang="en-US" altLang="zh-CN" sz="2400" dirty="0"/>
              </a:p>
              <a:p>
                <a:pPr>
                  <a:lnSpc>
                    <a:spcPct val="120000"/>
                  </a:lnSpc>
                </a:pPr>
                <a:r>
                  <a:rPr lang="zh-CN" altLang="en-US" sz="2400" dirty="0"/>
                  <a:t>为左</a:t>
                </a:r>
                <a:r>
                  <a:rPr lang="en-US" altLang="zh-CN" sz="2400" dirty="0" err="1"/>
                  <a:t>i</a:t>
                </a:r>
                <a:r>
                  <a:rPr lang="zh-CN" altLang="en-US" sz="2400" dirty="0"/>
                  <a:t>寻找匹配点，尝试与之相连的右</a:t>
                </a:r>
                <a:r>
                  <a:rPr lang="en-US" altLang="zh-CN" sz="2400" dirty="0"/>
                  <a:t>v</a:t>
                </a:r>
                <a:r>
                  <a:rPr lang="zh-CN" altLang="en-US" sz="2400" dirty="0"/>
                  <a:t>：如果</a:t>
                </a:r>
                <a:r>
                  <a:rPr lang="en-US" altLang="zh-CN" sz="2400" dirty="0"/>
                  <a:t>v</a:t>
                </a:r>
                <a:r>
                  <a:rPr lang="zh-CN" altLang="en-US" sz="2400" dirty="0"/>
                  <a:t>还没有匹配，那么将左</a:t>
                </a:r>
                <a:r>
                  <a:rPr lang="en-US" altLang="zh-CN" sz="2400" dirty="0" err="1"/>
                  <a:t>i</a:t>
                </a:r>
                <a:r>
                  <a:rPr lang="zh-CN" altLang="en-US" sz="2400" dirty="0"/>
                  <a:t>与右</a:t>
                </a:r>
                <a:r>
                  <a:rPr lang="en-US" altLang="zh-CN" sz="2400" dirty="0"/>
                  <a:t>v</a:t>
                </a:r>
                <a:r>
                  <a:rPr lang="zh-CN" altLang="en-US" sz="2400" dirty="0"/>
                  <a:t>匹配；否则尝试给与右</a:t>
                </a:r>
                <a:r>
                  <a:rPr lang="en-US" altLang="zh-CN" sz="2400" dirty="0"/>
                  <a:t>v</a:t>
                </a:r>
                <a:r>
                  <a:rPr lang="zh-CN" altLang="en-US" sz="2400" dirty="0"/>
                  <a:t>匹配的点寻找新的匹配以将</a:t>
                </a:r>
                <a:r>
                  <a:rPr lang="en-US" altLang="zh-CN" sz="2400" dirty="0"/>
                  <a:t>v</a:t>
                </a:r>
                <a:r>
                  <a:rPr lang="zh-CN" altLang="en-US" sz="2400" dirty="0">
                    <a:solidFill>
                      <a:srgbClr val="FFCC00"/>
                    </a:solidFill>
                  </a:rPr>
                  <a:t>腾出来</a:t>
                </a:r>
                <a:endParaRPr lang="en-US" altLang="zh-CN" sz="2400" dirty="0">
                  <a:solidFill>
                    <a:srgbClr val="FFCC00"/>
                  </a:solidFill>
                </a:endParaRPr>
              </a:p>
              <a:p>
                <a:pPr>
                  <a:lnSpc>
                    <a:spcPct val="120000"/>
                  </a:lnSpc>
                </a:pPr>
                <a:r>
                  <a:rPr lang="zh-CN" altLang="en-US" sz="2400" dirty="0">
                    <a:solidFill>
                      <a:schemeClr val="bg1"/>
                    </a:solidFill>
                  </a:rPr>
                  <a:t>复杂度</a:t>
                </a:r>
                <a14:m>
                  <m:oMath xmlns:m="http://schemas.openxmlformats.org/officeDocument/2006/math">
                    <m:r>
                      <a:rPr lang="en-US" altLang="zh-CN" sz="2400" b="0" i="1" smtClean="0">
                        <a:solidFill>
                          <a:schemeClr val="bg1"/>
                        </a:solidFill>
                        <a:latin typeface="Cambria Math" panose="02040503050406030204" pitchFamily="18" charset="0"/>
                      </a:rPr>
                      <m:t>𝑂</m:t>
                    </m:r>
                    <m:r>
                      <a:rPr lang="en-US" altLang="zh-CN" sz="2400" b="0" i="1" smtClean="0">
                        <a:solidFill>
                          <a:schemeClr val="bg1"/>
                        </a:solidFill>
                        <a:latin typeface="Cambria Math" panose="02040503050406030204" pitchFamily="18" charset="0"/>
                      </a:rPr>
                      <m:t>(</m:t>
                    </m:r>
                    <m:r>
                      <a:rPr lang="en-US" altLang="zh-CN" sz="2400" b="0" i="1" smtClean="0">
                        <a:solidFill>
                          <a:schemeClr val="bg1"/>
                        </a:solidFill>
                        <a:latin typeface="Cambria Math" panose="02040503050406030204" pitchFamily="18" charset="0"/>
                      </a:rPr>
                      <m:t>𝑛</m:t>
                    </m:r>
                    <m:r>
                      <a:rPr lang="en-US" altLang="zh-CN" sz="2400" b="0" i="1" smtClean="0">
                        <a:solidFill>
                          <a:schemeClr val="bg1"/>
                        </a:solidFill>
                        <a:latin typeface="Cambria Math" panose="02040503050406030204" pitchFamily="18" charset="0"/>
                      </a:rPr>
                      <m:t>∗</m:t>
                    </m:r>
                    <m:r>
                      <a:rPr lang="en-US" altLang="zh-CN" sz="2400" b="0" i="1" smtClean="0">
                        <a:solidFill>
                          <a:schemeClr val="bg1"/>
                        </a:solidFill>
                        <a:latin typeface="Cambria Math" panose="02040503050406030204" pitchFamily="18" charset="0"/>
                      </a:rPr>
                      <m:t>𝑚</m:t>
                    </m:r>
                    <m:r>
                      <a:rPr lang="en-US" altLang="zh-CN" sz="2400" b="0" i="1" smtClean="0">
                        <a:solidFill>
                          <a:schemeClr val="bg1"/>
                        </a:solidFill>
                        <a:latin typeface="Cambria Math" panose="02040503050406030204" pitchFamily="18" charset="0"/>
                      </a:rPr>
                      <m:t>)</m:t>
                    </m:r>
                  </m:oMath>
                </a14:m>
                <a:endParaRPr lang="zh-CN" altLang="en-US" sz="2400" dirty="0">
                  <a:solidFill>
                    <a:schemeClr val="bg1"/>
                  </a:solidFill>
                </a:endParaRPr>
              </a:p>
            </p:txBody>
          </p:sp>
        </mc:Choice>
        <mc:Fallback xmlns="">
          <p:sp>
            <p:nvSpPr>
              <p:cNvPr id="2" name="内容占位符 1">
                <a:extLst>
                  <a:ext uri="{FF2B5EF4-FFF2-40B4-BE49-F238E27FC236}">
                    <a16:creationId xmlns:a16="http://schemas.microsoft.com/office/drawing/2014/main" id="{2AC127F0-5447-47D2-B0CF-C083F0FEF7E5}"/>
                  </a:ext>
                </a:extLst>
              </p:cNvPr>
              <p:cNvSpPr>
                <a:spLocks noGrp="1" noRot="1" noChangeAspect="1" noMove="1" noResize="1" noEditPoints="1" noAdjustHandles="1" noChangeArrowheads="1" noChangeShapeType="1" noTextEdit="1"/>
              </p:cNvSpPr>
              <p:nvPr>
                <p:ph idx="1"/>
              </p:nvPr>
            </p:nvSpPr>
            <p:spPr>
              <a:xfrm>
                <a:off x="7226300" y="1382233"/>
                <a:ext cx="4127500" cy="4938546"/>
              </a:xfrm>
              <a:blipFill>
                <a:blip r:embed="rId2"/>
                <a:stretch>
                  <a:fillRect l="-2212" r="-1032"/>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A32E8F5E-81F1-4D2D-84D0-868D9658A6CD}"/>
              </a:ext>
            </a:extLst>
          </p:cNvPr>
          <p:cNvSpPr>
            <a:spLocks noGrp="1"/>
          </p:cNvSpPr>
          <p:nvPr>
            <p:ph sz="quarter" idx="10"/>
          </p:nvPr>
        </p:nvSpPr>
        <p:spPr/>
        <p:txBody>
          <a:bodyPr/>
          <a:lstStyle/>
          <a:p>
            <a:r>
              <a:rPr lang="en-US" altLang="zh-CN" dirty="0">
                <a:solidFill>
                  <a:schemeClr val="bg2">
                    <a:lumMod val="50000"/>
                    <a:lumOff val="50000"/>
                  </a:schemeClr>
                </a:solidFill>
                <a:hlinkClick r:id="rId3">
                  <a:extLst>
                    <a:ext uri="{A12FA001-AC4F-418D-AE19-62706E023703}">
                      <ahyp:hlinkClr xmlns:ahyp="http://schemas.microsoft.com/office/drawing/2018/hyperlinkcolor" val="tx"/>
                    </a:ext>
                  </a:extLst>
                </a:hlinkClick>
              </a:rPr>
              <a:t>https://blog.csdn.net/dark_scope/article/details/8880547</a:t>
            </a:r>
            <a:endParaRPr lang="zh-CN" altLang="en-US" dirty="0">
              <a:solidFill>
                <a:schemeClr val="bg2">
                  <a:lumMod val="50000"/>
                  <a:lumOff val="50000"/>
                </a:schemeClr>
              </a:solidFill>
            </a:endParaRPr>
          </a:p>
        </p:txBody>
      </p:sp>
      <p:pic>
        <p:nvPicPr>
          <p:cNvPr id="7" name="图片 6">
            <a:extLst>
              <a:ext uri="{FF2B5EF4-FFF2-40B4-BE49-F238E27FC236}">
                <a16:creationId xmlns:a16="http://schemas.microsoft.com/office/drawing/2014/main" id="{55E4E770-1043-4008-8FA6-79F5BC87726B}"/>
              </a:ext>
            </a:extLst>
          </p:cNvPr>
          <p:cNvPicPr>
            <a:picLocks noChangeAspect="1"/>
          </p:cNvPicPr>
          <p:nvPr/>
        </p:nvPicPr>
        <p:blipFill>
          <a:blip r:embed="rId4"/>
          <a:stretch>
            <a:fillRect/>
          </a:stretch>
        </p:blipFill>
        <p:spPr>
          <a:xfrm>
            <a:off x="598885" y="914714"/>
            <a:ext cx="6371429" cy="5028571"/>
          </a:xfrm>
          <a:prstGeom prst="rect">
            <a:avLst/>
          </a:prstGeom>
        </p:spPr>
      </p:pic>
    </p:spTree>
    <p:extLst>
      <p:ext uri="{BB962C8B-B14F-4D97-AF65-F5344CB8AC3E}">
        <p14:creationId xmlns:p14="http://schemas.microsoft.com/office/powerpoint/2010/main" val="2246805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8359336-3D46-4072-A3AE-15E57670202A}"/>
              </a:ext>
            </a:extLst>
          </p:cNvPr>
          <p:cNvSpPr>
            <a:spLocks noGrp="1"/>
          </p:cNvSpPr>
          <p:nvPr>
            <p:ph idx="1"/>
          </p:nvPr>
        </p:nvSpPr>
        <p:spPr/>
        <p:txBody>
          <a:bodyPr/>
          <a:lstStyle/>
          <a:p>
            <a:r>
              <a:rPr lang="zh-CN" altLang="en-US" dirty="0"/>
              <a:t>最小顶点覆盖：选出最小的点集，使得图中任何一条边至少有一个端点在点集中</a:t>
            </a:r>
            <a:r>
              <a:rPr lang="en-US" altLang="zh-CN" dirty="0"/>
              <a:t>(</a:t>
            </a:r>
            <a:r>
              <a:rPr lang="zh-CN" altLang="en-US" dirty="0"/>
              <a:t>即</a:t>
            </a:r>
            <a:r>
              <a:rPr lang="zh-CN" altLang="en-US" dirty="0">
                <a:solidFill>
                  <a:srgbClr val="FFCC00"/>
                </a:solidFill>
              </a:rPr>
              <a:t>任意一条边都被顶点覆盖</a:t>
            </a:r>
            <a:r>
              <a:rPr lang="en-US" altLang="zh-CN" dirty="0"/>
              <a:t>)</a:t>
            </a:r>
          </a:p>
          <a:p>
            <a:r>
              <a:rPr lang="zh-CN" altLang="en-US" dirty="0"/>
              <a:t>二分图中，</a:t>
            </a:r>
            <a:r>
              <a:rPr lang="zh-CN" altLang="en-US" dirty="0">
                <a:solidFill>
                  <a:srgbClr val="FFCC00"/>
                </a:solidFill>
              </a:rPr>
              <a:t>最小顶点覆盖大小等于最大匹配</a:t>
            </a:r>
            <a:r>
              <a:rPr lang="en-US" altLang="zh-CN" dirty="0"/>
              <a:t>(König</a:t>
            </a:r>
            <a:r>
              <a:rPr lang="zh-CN" altLang="en-US" dirty="0"/>
              <a:t>定理</a:t>
            </a:r>
            <a:r>
              <a:rPr lang="en-US" altLang="zh-CN" dirty="0"/>
              <a:t>)</a:t>
            </a:r>
          </a:p>
          <a:p>
            <a:r>
              <a:rPr lang="zh-CN" altLang="en-US" sz="2400" dirty="0"/>
              <a:t>证明：</a:t>
            </a:r>
            <a:endParaRPr lang="en-US" altLang="zh-CN" sz="2400" dirty="0"/>
          </a:p>
          <a:p>
            <a:r>
              <a:rPr lang="en-US" altLang="zh-CN" sz="2400" dirty="0"/>
              <a:t>	</a:t>
            </a:r>
            <a:r>
              <a:rPr lang="zh-CN" altLang="en-US" sz="2400" dirty="0"/>
              <a:t>尝试用最小割解决此问题：源点连左部点，容量为</a:t>
            </a:r>
            <a:r>
              <a:rPr lang="en-US" altLang="zh-CN" sz="2400" dirty="0"/>
              <a:t>1</a:t>
            </a:r>
            <a:r>
              <a:rPr lang="zh-CN" altLang="en-US" sz="2400" dirty="0"/>
              <a:t>；右部图连汇点，容量为</a:t>
            </a:r>
            <a:r>
              <a:rPr lang="en-US" altLang="zh-CN" sz="2400" dirty="0"/>
              <a:t>1</a:t>
            </a:r>
            <a:r>
              <a:rPr lang="zh-CN" altLang="en-US" sz="2400" dirty="0"/>
              <a:t>；原图中各边容量无限</a:t>
            </a:r>
            <a:r>
              <a:rPr lang="en-US" altLang="zh-CN" sz="2400" dirty="0"/>
              <a:t>(</a:t>
            </a:r>
            <a:r>
              <a:rPr lang="zh-CN" altLang="en-US" sz="2400" dirty="0"/>
              <a:t>不能割原边</a:t>
            </a:r>
            <a:r>
              <a:rPr lang="en-US" altLang="zh-CN" sz="2400" dirty="0"/>
              <a:t>)</a:t>
            </a:r>
          </a:p>
          <a:p>
            <a:r>
              <a:rPr lang="en-US" altLang="zh-CN" sz="2400" dirty="0"/>
              <a:t>	</a:t>
            </a:r>
            <a:r>
              <a:rPr lang="zh-CN" altLang="en-US" sz="2400" dirty="0"/>
              <a:t>最小割等于最大流，发现需要跑最大流的图和计算最大匹配使用的图是完全一致的</a:t>
            </a:r>
            <a:endParaRPr lang="en-US" altLang="zh-CN" sz="2400" dirty="0"/>
          </a:p>
          <a:p>
            <a:endParaRPr lang="zh-CN" altLang="en-US" dirty="0"/>
          </a:p>
        </p:txBody>
      </p:sp>
      <p:sp>
        <p:nvSpPr>
          <p:cNvPr id="3" name="标题 2">
            <a:extLst>
              <a:ext uri="{FF2B5EF4-FFF2-40B4-BE49-F238E27FC236}">
                <a16:creationId xmlns:a16="http://schemas.microsoft.com/office/drawing/2014/main" id="{6B5C0B61-0727-480A-9275-777D2FDE359C}"/>
              </a:ext>
            </a:extLst>
          </p:cNvPr>
          <p:cNvSpPr>
            <a:spLocks noGrp="1"/>
          </p:cNvSpPr>
          <p:nvPr>
            <p:ph type="ctrTitle"/>
          </p:nvPr>
        </p:nvSpPr>
        <p:spPr/>
        <p:txBody>
          <a:bodyPr/>
          <a:lstStyle/>
          <a:p>
            <a:r>
              <a:rPr lang="zh-CN" altLang="en-US" dirty="0"/>
              <a:t>二分图中与最大匹配有关的几个问题</a:t>
            </a:r>
          </a:p>
        </p:txBody>
      </p:sp>
      <p:sp>
        <p:nvSpPr>
          <p:cNvPr id="4" name="内容占位符 3">
            <a:extLst>
              <a:ext uri="{FF2B5EF4-FFF2-40B4-BE49-F238E27FC236}">
                <a16:creationId xmlns:a16="http://schemas.microsoft.com/office/drawing/2014/main" id="{BEDB2B5D-2D36-4F2B-ACCE-7E0BA36299A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50527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8359336-3D46-4072-A3AE-15E57670202A}"/>
              </a:ext>
            </a:extLst>
          </p:cNvPr>
          <p:cNvSpPr>
            <a:spLocks noGrp="1"/>
          </p:cNvSpPr>
          <p:nvPr>
            <p:ph idx="1"/>
          </p:nvPr>
        </p:nvSpPr>
        <p:spPr/>
        <p:txBody>
          <a:bodyPr/>
          <a:lstStyle/>
          <a:p>
            <a:r>
              <a:rPr lang="zh-CN" altLang="en-US" dirty="0"/>
              <a:t>最大独立集：选出大小最大的点集，点集中的点两两不被原图中存在的边连起来</a:t>
            </a:r>
            <a:endParaRPr lang="en-US" altLang="zh-CN" dirty="0"/>
          </a:p>
          <a:p>
            <a:r>
              <a:rPr lang="zh-CN" altLang="en-US" dirty="0"/>
              <a:t>二分图中，</a:t>
            </a:r>
            <a:r>
              <a:rPr lang="zh-CN" altLang="en-US" dirty="0">
                <a:solidFill>
                  <a:srgbClr val="FFCC00"/>
                </a:solidFill>
              </a:rPr>
              <a:t>最大独立集大小</a:t>
            </a:r>
            <a:r>
              <a:rPr lang="en-US" altLang="zh-CN" dirty="0">
                <a:solidFill>
                  <a:srgbClr val="FFCC00"/>
                </a:solidFill>
              </a:rPr>
              <a:t>=</a:t>
            </a:r>
            <a:r>
              <a:rPr lang="zh-CN" altLang="en-US" dirty="0">
                <a:solidFill>
                  <a:srgbClr val="FFCC00"/>
                </a:solidFill>
              </a:rPr>
              <a:t>总点数</a:t>
            </a:r>
            <a:r>
              <a:rPr lang="en-US" altLang="zh-CN" dirty="0">
                <a:solidFill>
                  <a:srgbClr val="FFCC00"/>
                </a:solidFill>
              </a:rPr>
              <a:t>-</a:t>
            </a:r>
            <a:r>
              <a:rPr lang="zh-CN" altLang="en-US" dirty="0">
                <a:solidFill>
                  <a:srgbClr val="FFCC00"/>
                </a:solidFill>
              </a:rPr>
              <a:t>最大匹配</a:t>
            </a:r>
            <a:endParaRPr lang="en-US" altLang="zh-CN" dirty="0">
              <a:solidFill>
                <a:srgbClr val="FFCC00"/>
              </a:solidFill>
            </a:endParaRPr>
          </a:p>
          <a:p>
            <a:r>
              <a:rPr lang="zh-CN" altLang="en-US" sz="2400" dirty="0"/>
              <a:t>证明：</a:t>
            </a:r>
            <a:endParaRPr lang="en-US" altLang="zh-CN" sz="2400" dirty="0"/>
          </a:p>
          <a:p>
            <a:r>
              <a:rPr lang="en-US" altLang="zh-CN" sz="2400" dirty="0"/>
              <a:t>	</a:t>
            </a:r>
            <a:r>
              <a:rPr lang="zh-CN" altLang="en-US" sz="2400" dirty="0"/>
              <a:t>考虑从所有点中去除一些点</a:t>
            </a:r>
            <a:r>
              <a:rPr lang="en-US" altLang="zh-CN" sz="2400" dirty="0"/>
              <a:t>(</a:t>
            </a:r>
            <a:r>
              <a:rPr lang="zh-CN" altLang="en-US" sz="2400" dirty="0"/>
              <a:t>点集</a:t>
            </a:r>
            <a:r>
              <a:rPr lang="en-US" altLang="zh-CN" sz="2400" dirty="0"/>
              <a:t>A)</a:t>
            </a:r>
            <a:r>
              <a:rPr lang="zh-CN" altLang="en-US" sz="2400" dirty="0"/>
              <a:t>，使得所有边被连带删除，这样的点集是点覆盖</a:t>
            </a:r>
            <a:endParaRPr lang="en-US" altLang="zh-CN" sz="2400" dirty="0"/>
          </a:p>
          <a:p>
            <a:r>
              <a:rPr lang="en-US" altLang="zh-CN" sz="2400" dirty="0"/>
              <a:t>	</a:t>
            </a:r>
            <a:r>
              <a:rPr lang="zh-CN" altLang="en-US" sz="2400" dirty="0"/>
              <a:t>使独立集尽量大，即使点覆盖尽量小，即最小点覆盖</a:t>
            </a:r>
            <a:endParaRPr lang="en-US" altLang="zh-CN" sz="2400" dirty="0"/>
          </a:p>
          <a:p>
            <a:r>
              <a:rPr lang="en-US" altLang="zh-CN" sz="2400" dirty="0"/>
              <a:t>	</a:t>
            </a:r>
            <a:r>
              <a:rPr lang="zh-CN" altLang="en-US" sz="2400" dirty="0"/>
              <a:t>最大独立集大小</a:t>
            </a:r>
            <a:r>
              <a:rPr lang="en-US" altLang="zh-CN" sz="2400" dirty="0"/>
              <a:t>=</a:t>
            </a:r>
            <a:r>
              <a:rPr lang="zh-CN" altLang="en-US" sz="2400" dirty="0"/>
              <a:t>总点数</a:t>
            </a:r>
            <a:r>
              <a:rPr lang="en-US" altLang="zh-CN" sz="2400" dirty="0"/>
              <a:t>-</a:t>
            </a:r>
            <a:r>
              <a:rPr lang="zh-CN" altLang="en-US" sz="2400" dirty="0"/>
              <a:t>最小点覆盖</a:t>
            </a:r>
            <a:r>
              <a:rPr lang="en-US" altLang="zh-CN" sz="2400" dirty="0"/>
              <a:t>=</a:t>
            </a:r>
            <a:r>
              <a:rPr lang="zh-CN" altLang="en-US" sz="2400" dirty="0"/>
              <a:t>总点数</a:t>
            </a:r>
            <a:r>
              <a:rPr lang="en-US" altLang="zh-CN" sz="2400" dirty="0"/>
              <a:t>-</a:t>
            </a:r>
            <a:r>
              <a:rPr lang="zh-CN" altLang="en-US" sz="2400" dirty="0"/>
              <a:t>最大独立集</a:t>
            </a:r>
            <a:endParaRPr lang="zh-CN" altLang="en-US" dirty="0"/>
          </a:p>
        </p:txBody>
      </p:sp>
      <p:sp>
        <p:nvSpPr>
          <p:cNvPr id="3" name="标题 2">
            <a:extLst>
              <a:ext uri="{FF2B5EF4-FFF2-40B4-BE49-F238E27FC236}">
                <a16:creationId xmlns:a16="http://schemas.microsoft.com/office/drawing/2014/main" id="{6B5C0B61-0727-480A-9275-777D2FDE359C}"/>
              </a:ext>
            </a:extLst>
          </p:cNvPr>
          <p:cNvSpPr>
            <a:spLocks noGrp="1"/>
          </p:cNvSpPr>
          <p:nvPr>
            <p:ph type="ctrTitle"/>
          </p:nvPr>
        </p:nvSpPr>
        <p:spPr/>
        <p:txBody>
          <a:bodyPr/>
          <a:lstStyle/>
          <a:p>
            <a:r>
              <a:rPr lang="zh-CN" altLang="en-US" dirty="0"/>
              <a:t>二分图中与最大匹配有关的几个问题</a:t>
            </a:r>
          </a:p>
        </p:txBody>
      </p:sp>
      <p:sp>
        <p:nvSpPr>
          <p:cNvPr id="4" name="内容占位符 3">
            <a:extLst>
              <a:ext uri="{FF2B5EF4-FFF2-40B4-BE49-F238E27FC236}">
                <a16:creationId xmlns:a16="http://schemas.microsoft.com/office/drawing/2014/main" id="{BEDB2B5D-2D36-4F2B-ACCE-7E0BA36299A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36312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8359336-3D46-4072-A3AE-15E57670202A}"/>
              </a:ext>
            </a:extLst>
          </p:cNvPr>
          <p:cNvSpPr>
            <a:spLocks noGrp="1"/>
          </p:cNvSpPr>
          <p:nvPr>
            <p:ph idx="1"/>
          </p:nvPr>
        </p:nvSpPr>
        <p:spPr/>
        <p:txBody>
          <a:bodyPr/>
          <a:lstStyle/>
          <a:p>
            <a:r>
              <a:rPr lang="zh-CN" altLang="en-US" dirty="0"/>
              <a:t>最大完全子图：选出一个点数最大的子图，使得这个子图是完全图</a:t>
            </a:r>
            <a:r>
              <a:rPr lang="en-US" altLang="zh-CN" dirty="0"/>
              <a:t>(</a:t>
            </a:r>
            <a:r>
              <a:rPr lang="zh-CN" altLang="en-US" dirty="0"/>
              <a:t>点之间两两有边</a:t>
            </a:r>
            <a:r>
              <a:rPr lang="en-US" altLang="zh-CN" dirty="0"/>
              <a:t>)</a:t>
            </a:r>
            <a:r>
              <a:rPr lang="zh-CN" altLang="en-US" dirty="0"/>
              <a:t>，二分图中不要求同一部的点之间有边</a:t>
            </a:r>
            <a:endParaRPr lang="en-US" altLang="zh-CN" dirty="0"/>
          </a:p>
          <a:p>
            <a:r>
              <a:rPr lang="zh-CN" altLang="en-US" dirty="0"/>
              <a:t>二分图中，</a:t>
            </a:r>
            <a:r>
              <a:rPr lang="zh-CN" altLang="en-US" dirty="0">
                <a:solidFill>
                  <a:srgbClr val="FFCC00"/>
                </a:solidFill>
              </a:rPr>
              <a:t>最大完全子图是补图的最大独立集</a:t>
            </a:r>
            <a:endParaRPr lang="en-US" altLang="zh-CN" dirty="0">
              <a:solidFill>
                <a:srgbClr val="FFCC00"/>
              </a:solidFill>
            </a:endParaRPr>
          </a:p>
        </p:txBody>
      </p:sp>
      <p:sp>
        <p:nvSpPr>
          <p:cNvPr id="3" name="标题 2">
            <a:extLst>
              <a:ext uri="{FF2B5EF4-FFF2-40B4-BE49-F238E27FC236}">
                <a16:creationId xmlns:a16="http://schemas.microsoft.com/office/drawing/2014/main" id="{6B5C0B61-0727-480A-9275-777D2FDE359C}"/>
              </a:ext>
            </a:extLst>
          </p:cNvPr>
          <p:cNvSpPr>
            <a:spLocks noGrp="1"/>
          </p:cNvSpPr>
          <p:nvPr>
            <p:ph type="ctrTitle"/>
          </p:nvPr>
        </p:nvSpPr>
        <p:spPr/>
        <p:txBody>
          <a:bodyPr/>
          <a:lstStyle/>
          <a:p>
            <a:r>
              <a:rPr lang="zh-CN" altLang="en-US" dirty="0"/>
              <a:t>二分图中与最大匹配有关的几个问题</a:t>
            </a:r>
          </a:p>
        </p:txBody>
      </p:sp>
      <p:sp>
        <p:nvSpPr>
          <p:cNvPr id="4" name="内容占位符 3">
            <a:extLst>
              <a:ext uri="{FF2B5EF4-FFF2-40B4-BE49-F238E27FC236}">
                <a16:creationId xmlns:a16="http://schemas.microsoft.com/office/drawing/2014/main" id="{BEDB2B5D-2D36-4F2B-ACCE-7E0BA36299A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304212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文本框 46">
            <a:extLst>
              <a:ext uri="{FF2B5EF4-FFF2-40B4-BE49-F238E27FC236}">
                <a16:creationId xmlns:a16="http://schemas.microsoft.com/office/drawing/2014/main" id="{268B0BC4-7871-4EF7-AD3F-E959A650F6A3}"/>
              </a:ext>
            </a:extLst>
          </p:cNvPr>
          <p:cNvSpPr txBox="1"/>
          <p:nvPr/>
        </p:nvSpPr>
        <p:spPr>
          <a:xfrm>
            <a:off x="687557" y="3167390"/>
            <a:ext cx="1620957" cy="523220"/>
          </a:xfrm>
          <a:prstGeom prst="rect">
            <a:avLst/>
          </a:prstGeom>
          <a:noFill/>
        </p:spPr>
        <p:txBody>
          <a:bodyPr wrap="none" rtlCol="0">
            <a:spAutoFit/>
          </a:bodyPr>
          <a:lstStyle/>
          <a:p>
            <a:r>
              <a:rPr lang="zh-CN" altLang="en-US" sz="2800" dirty="0"/>
              <a:t>最大匹配</a:t>
            </a:r>
          </a:p>
        </p:txBody>
      </p:sp>
      <p:cxnSp>
        <p:nvCxnSpPr>
          <p:cNvPr id="48" name="直接箭头连接符 47">
            <a:extLst>
              <a:ext uri="{FF2B5EF4-FFF2-40B4-BE49-F238E27FC236}">
                <a16:creationId xmlns:a16="http://schemas.microsoft.com/office/drawing/2014/main" id="{7F4FB6F0-FD10-4D4F-94AF-EAAEDC091ED2}"/>
              </a:ext>
            </a:extLst>
          </p:cNvPr>
          <p:cNvCxnSpPr>
            <a:cxnSpLocks/>
            <a:stCxn id="47" idx="3"/>
            <a:endCxn id="49" idx="1"/>
          </p:cNvCxnSpPr>
          <p:nvPr/>
        </p:nvCxnSpPr>
        <p:spPr>
          <a:xfrm>
            <a:off x="2308514" y="3429000"/>
            <a:ext cx="779343" cy="0"/>
          </a:xfrm>
          <a:prstGeom prst="straightConnector1">
            <a:avLst/>
          </a:prstGeom>
          <a:ln>
            <a:headEnd type="triangle" w="med" len="med"/>
            <a:tailEnd type="triangle" w="med" len="med"/>
          </a:ln>
        </p:spPr>
        <p:style>
          <a:lnRef idx="3">
            <a:schemeClr val="accent3"/>
          </a:lnRef>
          <a:fillRef idx="0">
            <a:schemeClr val="accent3"/>
          </a:fillRef>
          <a:effectRef idx="2">
            <a:schemeClr val="accent3"/>
          </a:effectRef>
          <a:fontRef idx="minor">
            <a:schemeClr val="tx1"/>
          </a:fontRef>
        </p:style>
      </p:cxnSp>
      <p:sp>
        <p:nvSpPr>
          <p:cNvPr id="49" name="文本框 48">
            <a:extLst>
              <a:ext uri="{FF2B5EF4-FFF2-40B4-BE49-F238E27FC236}">
                <a16:creationId xmlns:a16="http://schemas.microsoft.com/office/drawing/2014/main" id="{FEB438BE-B54D-4549-9F4A-99E65AFD673D}"/>
              </a:ext>
            </a:extLst>
          </p:cNvPr>
          <p:cNvSpPr txBox="1"/>
          <p:nvPr/>
        </p:nvSpPr>
        <p:spPr>
          <a:xfrm>
            <a:off x="3087857" y="3167390"/>
            <a:ext cx="1980029" cy="523220"/>
          </a:xfrm>
          <a:prstGeom prst="rect">
            <a:avLst/>
          </a:prstGeom>
          <a:noFill/>
        </p:spPr>
        <p:txBody>
          <a:bodyPr wrap="none" rtlCol="0">
            <a:spAutoFit/>
          </a:bodyPr>
          <a:lstStyle/>
          <a:p>
            <a:r>
              <a:rPr lang="zh-CN" altLang="en-US" sz="2800" dirty="0"/>
              <a:t>最小点覆盖</a:t>
            </a:r>
          </a:p>
        </p:txBody>
      </p:sp>
      <p:sp>
        <p:nvSpPr>
          <p:cNvPr id="52" name="文本框 51">
            <a:extLst>
              <a:ext uri="{FF2B5EF4-FFF2-40B4-BE49-F238E27FC236}">
                <a16:creationId xmlns:a16="http://schemas.microsoft.com/office/drawing/2014/main" id="{53E704A8-39E2-4CB0-8521-F05359427857}"/>
              </a:ext>
            </a:extLst>
          </p:cNvPr>
          <p:cNvSpPr txBox="1"/>
          <p:nvPr/>
        </p:nvSpPr>
        <p:spPr>
          <a:xfrm>
            <a:off x="6057900" y="3167390"/>
            <a:ext cx="1980029" cy="523220"/>
          </a:xfrm>
          <a:prstGeom prst="rect">
            <a:avLst/>
          </a:prstGeom>
          <a:noFill/>
        </p:spPr>
        <p:txBody>
          <a:bodyPr wrap="none" rtlCol="0">
            <a:spAutoFit/>
          </a:bodyPr>
          <a:lstStyle/>
          <a:p>
            <a:r>
              <a:rPr lang="zh-CN" altLang="en-US" sz="2800" dirty="0"/>
              <a:t>最大独立集</a:t>
            </a:r>
          </a:p>
        </p:txBody>
      </p:sp>
      <p:cxnSp>
        <p:nvCxnSpPr>
          <p:cNvPr id="53" name="直接箭头连接符 52">
            <a:extLst>
              <a:ext uri="{FF2B5EF4-FFF2-40B4-BE49-F238E27FC236}">
                <a16:creationId xmlns:a16="http://schemas.microsoft.com/office/drawing/2014/main" id="{AC180264-ABFF-429D-B9B1-D188D53D949E}"/>
              </a:ext>
            </a:extLst>
          </p:cNvPr>
          <p:cNvCxnSpPr>
            <a:cxnSpLocks/>
            <a:stCxn id="49" idx="3"/>
            <a:endCxn id="52" idx="1"/>
          </p:cNvCxnSpPr>
          <p:nvPr/>
        </p:nvCxnSpPr>
        <p:spPr>
          <a:xfrm>
            <a:off x="5067886" y="3429000"/>
            <a:ext cx="990014"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57" name="文本框 56">
            <a:extLst>
              <a:ext uri="{FF2B5EF4-FFF2-40B4-BE49-F238E27FC236}">
                <a16:creationId xmlns:a16="http://schemas.microsoft.com/office/drawing/2014/main" id="{09331960-26DE-4F4D-AED6-301869D3A9B1}"/>
              </a:ext>
            </a:extLst>
          </p:cNvPr>
          <p:cNvSpPr txBox="1"/>
          <p:nvPr/>
        </p:nvSpPr>
        <p:spPr>
          <a:xfrm>
            <a:off x="8856027" y="3167390"/>
            <a:ext cx="2339102" cy="523220"/>
          </a:xfrm>
          <a:prstGeom prst="rect">
            <a:avLst/>
          </a:prstGeom>
          <a:noFill/>
        </p:spPr>
        <p:txBody>
          <a:bodyPr wrap="none" rtlCol="0">
            <a:spAutoFit/>
          </a:bodyPr>
          <a:lstStyle/>
          <a:p>
            <a:r>
              <a:rPr lang="zh-CN" altLang="en-US" sz="2800" dirty="0"/>
              <a:t>最大完全子图</a:t>
            </a:r>
          </a:p>
        </p:txBody>
      </p:sp>
      <p:cxnSp>
        <p:nvCxnSpPr>
          <p:cNvPr id="58" name="直接箭头连接符 57">
            <a:extLst>
              <a:ext uri="{FF2B5EF4-FFF2-40B4-BE49-F238E27FC236}">
                <a16:creationId xmlns:a16="http://schemas.microsoft.com/office/drawing/2014/main" id="{A16A4829-FE54-4F08-9602-1EA3A3515ED1}"/>
              </a:ext>
            </a:extLst>
          </p:cNvPr>
          <p:cNvCxnSpPr>
            <a:cxnSpLocks/>
            <a:stCxn id="52" idx="3"/>
            <a:endCxn id="57" idx="1"/>
          </p:cNvCxnSpPr>
          <p:nvPr/>
        </p:nvCxnSpPr>
        <p:spPr>
          <a:xfrm>
            <a:off x="8037929" y="3429000"/>
            <a:ext cx="818098"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935325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421027A-E9EB-45C3-8EAD-46AA0291F3BB}"/>
              </a:ext>
            </a:extLst>
          </p:cNvPr>
          <p:cNvSpPr>
            <a:spLocks noGrp="1"/>
          </p:cNvSpPr>
          <p:nvPr>
            <p:ph idx="1"/>
          </p:nvPr>
        </p:nvSpPr>
        <p:spPr/>
        <p:txBody>
          <a:bodyPr/>
          <a:lstStyle/>
          <a:p>
            <a:r>
              <a:rPr lang="zh-CN" altLang="en-US" dirty="0"/>
              <a:t>有一个</a:t>
            </a:r>
            <a:r>
              <a:rPr lang="en-US" altLang="zh-CN" dirty="0"/>
              <a:t>n*n</a:t>
            </a:r>
            <a:r>
              <a:rPr lang="zh-CN" altLang="en-US" dirty="0"/>
              <a:t>的网格，有的格子中有一个障碍物</a:t>
            </a:r>
            <a:endParaRPr lang="en-US" altLang="zh-CN" dirty="0"/>
          </a:p>
          <a:p>
            <a:r>
              <a:rPr lang="zh-CN" altLang="en-US" dirty="0"/>
              <a:t>每次可以清除一行或者一列中的所有障碍物</a:t>
            </a:r>
            <a:endParaRPr lang="en-US" altLang="zh-CN" dirty="0"/>
          </a:p>
          <a:p>
            <a:r>
              <a:rPr lang="zh-CN" altLang="en-US" dirty="0"/>
              <a:t>问使用多少次武器可以清除网格中的所有障碍物？</a:t>
            </a:r>
            <a:endParaRPr lang="en-US" altLang="zh-CN" dirty="0"/>
          </a:p>
        </p:txBody>
      </p:sp>
      <p:sp>
        <p:nvSpPr>
          <p:cNvPr id="3" name="标题 2">
            <a:extLst>
              <a:ext uri="{FF2B5EF4-FFF2-40B4-BE49-F238E27FC236}">
                <a16:creationId xmlns:a16="http://schemas.microsoft.com/office/drawing/2014/main" id="{AA331628-BD91-4160-91C4-87332D12D9D8}"/>
              </a:ext>
            </a:extLst>
          </p:cNvPr>
          <p:cNvSpPr>
            <a:spLocks noGrp="1"/>
          </p:cNvSpPr>
          <p:nvPr>
            <p:ph type="ctrTitle"/>
          </p:nvPr>
        </p:nvSpPr>
        <p:spPr/>
        <p:txBody>
          <a:bodyPr/>
          <a:lstStyle/>
          <a:p>
            <a:r>
              <a:rPr lang="en-US" altLang="zh-CN" dirty="0"/>
              <a:t>POJ3041 </a:t>
            </a:r>
            <a:r>
              <a:rPr lang="en-US" altLang="zh-CN" b="1" dirty="0"/>
              <a:t>Asteroids</a:t>
            </a:r>
            <a:endParaRPr lang="zh-CN" altLang="en-US" dirty="0"/>
          </a:p>
        </p:txBody>
      </p:sp>
      <p:sp>
        <p:nvSpPr>
          <p:cNvPr id="4" name="内容占位符 3">
            <a:extLst>
              <a:ext uri="{FF2B5EF4-FFF2-40B4-BE49-F238E27FC236}">
                <a16:creationId xmlns:a16="http://schemas.microsoft.com/office/drawing/2014/main" id="{0FD7D2C9-E0D5-4CBD-8E8B-05B86FA5786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76793986"/>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3F48D10-155E-45FF-A861-036508138600}"/>
              </a:ext>
            </a:extLst>
          </p:cNvPr>
          <p:cNvSpPr>
            <a:spLocks noGrp="1"/>
          </p:cNvSpPr>
          <p:nvPr>
            <p:ph idx="1"/>
          </p:nvPr>
        </p:nvSpPr>
        <p:spPr/>
        <p:txBody>
          <a:bodyPr>
            <a:normAutofit/>
          </a:bodyPr>
          <a:lstStyle/>
          <a:p>
            <a:pPr>
              <a:lnSpc>
                <a:spcPct val="120000"/>
              </a:lnSpc>
            </a:pPr>
            <a:r>
              <a:rPr lang="zh-CN" altLang="en-US" sz="2400" dirty="0"/>
              <a:t>将每个格子抽象成图里的一个点，将每次操作也处理成图中的点</a:t>
            </a:r>
            <a:endParaRPr lang="en-US" altLang="zh-CN" sz="2400" dirty="0"/>
          </a:p>
          <a:p>
            <a:pPr>
              <a:lnSpc>
                <a:spcPct val="120000"/>
              </a:lnSpc>
            </a:pPr>
            <a:r>
              <a:rPr lang="zh-CN" altLang="en-US" sz="2400" dirty="0"/>
              <a:t>如果格子点</a:t>
            </a:r>
            <a:r>
              <a:rPr lang="en-US" altLang="zh-CN" sz="2400" dirty="0"/>
              <a:t>(</a:t>
            </a:r>
            <a:r>
              <a:rPr lang="en-US" altLang="zh-CN" sz="2400" dirty="0" err="1"/>
              <a:t>i,j</a:t>
            </a:r>
            <a:r>
              <a:rPr lang="en-US" altLang="zh-CN" sz="2400" dirty="0"/>
              <a:t>)</a:t>
            </a:r>
            <a:r>
              <a:rPr lang="zh-CN" altLang="en-US" sz="2400" dirty="0"/>
              <a:t>可以被操作点</a:t>
            </a:r>
            <a:r>
              <a:rPr lang="en-US" altLang="zh-CN" sz="2400" dirty="0"/>
              <a:t>a</a:t>
            </a:r>
            <a:r>
              <a:rPr lang="zh-CN" altLang="en-US" sz="2400" dirty="0"/>
              <a:t>消灭，就将两者连边</a:t>
            </a:r>
            <a:endParaRPr lang="en-US" altLang="zh-CN" sz="2400" dirty="0"/>
          </a:p>
          <a:p>
            <a:pPr>
              <a:lnSpc>
                <a:spcPct val="120000"/>
              </a:lnSpc>
            </a:pPr>
            <a:r>
              <a:rPr lang="zh-CN" altLang="en-US" sz="2400" dirty="0"/>
              <a:t>可以发现，格子点</a:t>
            </a:r>
            <a:r>
              <a:rPr lang="en-US" altLang="zh-CN" sz="2400" dirty="0"/>
              <a:t>(</a:t>
            </a:r>
            <a:r>
              <a:rPr lang="en-US" altLang="zh-CN" sz="2400" dirty="0" err="1"/>
              <a:t>i,j</a:t>
            </a:r>
            <a:r>
              <a:rPr lang="en-US" altLang="zh-CN" sz="2400" dirty="0"/>
              <a:t>)</a:t>
            </a:r>
            <a:r>
              <a:rPr lang="zh-CN" altLang="en-US" sz="2400" dirty="0"/>
              <a:t>会向列清除点</a:t>
            </a:r>
            <a:r>
              <a:rPr lang="en-US" altLang="zh-CN" sz="2400" dirty="0" err="1"/>
              <a:t>i</a:t>
            </a:r>
            <a:r>
              <a:rPr lang="zh-CN" altLang="en-US" sz="2400" dirty="0"/>
              <a:t>和行清除点</a:t>
            </a:r>
            <a:r>
              <a:rPr lang="en-US" altLang="zh-CN" sz="2400" dirty="0"/>
              <a:t>j</a:t>
            </a:r>
            <a:r>
              <a:rPr lang="zh-CN" altLang="en-US" sz="2400" dirty="0"/>
              <a:t>连边</a:t>
            </a:r>
            <a:endParaRPr lang="en-US" altLang="zh-CN" sz="2400" dirty="0"/>
          </a:p>
          <a:p>
            <a:pPr>
              <a:lnSpc>
                <a:spcPct val="120000"/>
              </a:lnSpc>
            </a:pPr>
            <a:r>
              <a:rPr lang="zh-CN" altLang="en-US" sz="2400" dirty="0"/>
              <a:t>转化为图论问题：问至少选择多少操作点，才能使得操作点的相邻点中至少有一个被选择</a:t>
            </a:r>
            <a:endParaRPr lang="en-US" altLang="zh-CN" sz="2400" dirty="0"/>
          </a:p>
          <a:p>
            <a:pPr>
              <a:lnSpc>
                <a:spcPct val="120000"/>
              </a:lnSpc>
            </a:pPr>
            <a:r>
              <a:rPr lang="zh-CN" altLang="en-US" sz="2400" dirty="0"/>
              <a:t>我们发现格子点度数为</a:t>
            </a:r>
            <a:r>
              <a:rPr lang="en-US" altLang="zh-CN" sz="2400" dirty="0"/>
              <a:t>2</a:t>
            </a:r>
            <a:r>
              <a:rPr lang="zh-CN" altLang="en-US" sz="2400" dirty="0"/>
              <a:t>，只能与两个点相邻，和边的性质类似：边也只能和两个点相邻，所以格子点</a:t>
            </a:r>
            <a:r>
              <a:rPr lang="en-US" altLang="zh-CN" sz="2400" dirty="0"/>
              <a:t>(</a:t>
            </a:r>
            <a:r>
              <a:rPr lang="en-US" altLang="zh-CN" sz="2400" dirty="0" err="1"/>
              <a:t>i,j</a:t>
            </a:r>
            <a:r>
              <a:rPr lang="en-US" altLang="zh-CN" sz="2400" dirty="0"/>
              <a:t>)</a:t>
            </a:r>
            <a:r>
              <a:rPr lang="zh-CN" altLang="en-US" sz="2400" dirty="0"/>
              <a:t>可以替换成一条连接列清除点</a:t>
            </a:r>
            <a:r>
              <a:rPr lang="en-US" altLang="zh-CN" sz="2400" dirty="0" err="1"/>
              <a:t>i</a:t>
            </a:r>
            <a:r>
              <a:rPr lang="zh-CN" altLang="en-US" sz="2400" dirty="0"/>
              <a:t>和行清除点</a:t>
            </a:r>
            <a:r>
              <a:rPr lang="en-US" altLang="zh-CN" sz="2400" dirty="0"/>
              <a:t>j</a:t>
            </a:r>
            <a:r>
              <a:rPr lang="zh-CN" altLang="en-US" sz="2400" dirty="0"/>
              <a:t>的边，图变成二分图</a:t>
            </a:r>
            <a:endParaRPr lang="en-US" altLang="zh-CN" sz="2400" dirty="0"/>
          </a:p>
          <a:p>
            <a:pPr>
              <a:lnSpc>
                <a:spcPct val="120000"/>
              </a:lnSpc>
            </a:pPr>
            <a:r>
              <a:rPr lang="zh-CN" altLang="en-US" sz="2400" dirty="0"/>
              <a:t>问至少选择多少点，才能让所有边与被选点相邻，即是最小点覆盖问题</a:t>
            </a:r>
            <a:endParaRPr lang="en-US" altLang="zh-CN" sz="2400" dirty="0"/>
          </a:p>
        </p:txBody>
      </p:sp>
      <p:sp>
        <p:nvSpPr>
          <p:cNvPr id="3" name="标题 2">
            <a:extLst>
              <a:ext uri="{FF2B5EF4-FFF2-40B4-BE49-F238E27FC236}">
                <a16:creationId xmlns:a16="http://schemas.microsoft.com/office/drawing/2014/main" id="{7C0E6163-26F9-4EE3-88DC-85337329D962}"/>
              </a:ext>
            </a:extLst>
          </p:cNvPr>
          <p:cNvSpPr>
            <a:spLocks noGrp="1"/>
          </p:cNvSpPr>
          <p:nvPr>
            <p:ph type="ctrTitle"/>
          </p:nvPr>
        </p:nvSpPr>
        <p:spPr/>
        <p:txBody>
          <a:bodyPr/>
          <a:lstStyle/>
          <a:p>
            <a:r>
              <a:rPr lang="en-US" altLang="zh-CN" dirty="0"/>
              <a:t>POJ3041 </a:t>
            </a:r>
            <a:r>
              <a:rPr lang="en-US" altLang="zh-CN" b="1" dirty="0"/>
              <a:t>Asteroids</a:t>
            </a:r>
            <a:endParaRPr lang="zh-CN" altLang="en-US" dirty="0"/>
          </a:p>
        </p:txBody>
      </p:sp>
      <p:sp>
        <p:nvSpPr>
          <p:cNvPr id="4" name="内容占位符 3">
            <a:extLst>
              <a:ext uri="{FF2B5EF4-FFF2-40B4-BE49-F238E27FC236}">
                <a16:creationId xmlns:a16="http://schemas.microsoft.com/office/drawing/2014/main" id="{7DB0D810-AFF8-4A42-B2E5-5458932E78E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41004941"/>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24D86EF-9EDD-4E2E-BCFB-C5369199CCE7}"/>
              </a:ext>
            </a:extLst>
          </p:cNvPr>
          <p:cNvSpPr>
            <a:spLocks noGrp="1"/>
          </p:cNvSpPr>
          <p:nvPr>
            <p:ph idx="1"/>
          </p:nvPr>
        </p:nvSpPr>
        <p:spPr/>
        <p:txBody>
          <a:bodyPr/>
          <a:lstStyle/>
          <a:p>
            <a:r>
              <a:rPr lang="zh-CN" altLang="en-US" dirty="0"/>
              <a:t>对于一个</a:t>
            </a:r>
            <a:r>
              <a:rPr lang="en-US" altLang="zh-CN" dirty="0"/>
              <a:t>DAG</a:t>
            </a:r>
            <a:r>
              <a:rPr lang="zh-CN" altLang="en-US" dirty="0"/>
              <a:t>，给出一个路径</a:t>
            </a:r>
            <a:r>
              <a:rPr lang="en-US" altLang="zh-CN" dirty="0"/>
              <a:t>(</a:t>
            </a:r>
            <a:r>
              <a:rPr lang="zh-CN" altLang="en-US" dirty="0"/>
              <a:t>互不相交</a:t>
            </a:r>
            <a:r>
              <a:rPr lang="en-US" altLang="zh-CN" dirty="0"/>
              <a:t>)</a:t>
            </a:r>
            <a:r>
              <a:rPr lang="zh-CN" altLang="en-US" dirty="0"/>
              <a:t>的集合</a:t>
            </a:r>
            <a:r>
              <a:rPr lang="en-US" altLang="zh-CN" dirty="0"/>
              <a:t>P</a:t>
            </a:r>
            <a:r>
              <a:rPr lang="zh-CN" altLang="en-US" dirty="0"/>
              <a:t>，如果</a:t>
            </a:r>
            <a:r>
              <a:rPr lang="en-US" altLang="zh-CN" dirty="0"/>
              <a:t>DAG</a:t>
            </a:r>
            <a:r>
              <a:rPr lang="zh-CN" altLang="en-US" dirty="0"/>
              <a:t>中的任何一个顶点都在</a:t>
            </a:r>
            <a:r>
              <a:rPr lang="en-US" altLang="zh-CN" dirty="0"/>
              <a:t>P</a:t>
            </a:r>
            <a:r>
              <a:rPr lang="zh-CN" altLang="en-US" dirty="0"/>
              <a:t>的某个路径上，那么就称</a:t>
            </a:r>
            <a:r>
              <a:rPr lang="en-US" altLang="zh-CN" dirty="0"/>
              <a:t>P</a:t>
            </a:r>
            <a:r>
              <a:rPr lang="zh-CN" altLang="en-US" dirty="0"/>
              <a:t>是此</a:t>
            </a:r>
            <a:r>
              <a:rPr lang="en-US" altLang="zh-CN" dirty="0"/>
              <a:t>DAG</a:t>
            </a:r>
            <a:r>
              <a:rPr lang="zh-CN" altLang="en-US" dirty="0"/>
              <a:t>的一个路径覆盖</a:t>
            </a:r>
            <a:endParaRPr lang="en-US" altLang="zh-CN" dirty="0"/>
          </a:p>
          <a:p>
            <a:r>
              <a:rPr lang="zh-CN" altLang="en-US" dirty="0"/>
              <a:t>给定一个</a:t>
            </a:r>
            <a:r>
              <a:rPr lang="en-US" altLang="zh-CN" dirty="0"/>
              <a:t>DAG</a:t>
            </a:r>
            <a:r>
              <a:rPr lang="zh-CN" altLang="en-US" dirty="0"/>
              <a:t>，求路径数最小的路径覆盖</a:t>
            </a:r>
          </a:p>
        </p:txBody>
      </p:sp>
      <p:sp>
        <p:nvSpPr>
          <p:cNvPr id="3" name="标题 2">
            <a:extLst>
              <a:ext uri="{FF2B5EF4-FFF2-40B4-BE49-F238E27FC236}">
                <a16:creationId xmlns:a16="http://schemas.microsoft.com/office/drawing/2014/main" id="{D0C01371-C697-4771-881A-CEDEA59645DA}"/>
              </a:ext>
            </a:extLst>
          </p:cNvPr>
          <p:cNvSpPr>
            <a:spLocks noGrp="1"/>
          </p:cNvSpPr>
          <p:nvPr>
            <p:ph type="ctrTitle"/>
          </p:nvPr>
        </p:nvSpPr>
        <p:spPr/>
        <p:txBody>
          <a:bodyPr/>
          <a:lstStyle/>
          <a:p>
            <a:r>
              <a:rPr lang="en-US" altLang="zh-CN" dirty="0"/>
              <a:t>DAG</a:t>
            </a:r>
            <a:r>
              <a:rPr lang="zh-CN" altLang="en-US" dirty="0"/>
              <a:t>路径覆盖问题</a:t>
            </a:r>
          </a:p>
        </p:txBody>
      </p:sp>
      <p:sp>
        <p:nvSpPr>
          <p:cNvPr id="4" name="内容占位符 3">
            <a:extLst>
              <a:ext uri="{FF2B5EF4-FFF2-40B4-BE49-F238E27FC236}">
                <a16:creationId xmlns:a16="http://schemas.microsoft.com/office/drawing/2014/main" id="{5A42BCB1-AFFD-49E1-8543-75CAB347268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441960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279B489-940E-48B1-8B99-EAE847665ECA}"/>
              </a:ext>
            </a:extLst>
          </p:cNvPr>
          <p:cNvSpPr>
            <a:spLocks noGrp="1"/>
          </p:cNvSpPr>
          <p:nvPr>
            <p:ph type="ctrTitle"/>
          </p:nvPr>
        </p:nvSpPr>
        <p:spPr/>
        <p:txBody>
          <a:bodyPr/>
          <a:lstStyle/>
          <a:p>
            <a:r>
              <a:rPr lang="zh-CN" altLang="en-US" dirty="0"/>
              <a:t>感性理解</a:t>
            </a:r>
          </a:p>
        </p:txBody>
      </p:sp>
      <p:sp>
        <p:nvSpPr>
          <p:cNvPr id="4" name="内容占位符 3">
            <a:extLst>
              <a:ext uri="{FF2B5EF4-FFF2-40B4-BE49-F238E27FC236}">
                <a16:creationId xmlns:a16="http://schemas.microsoft.com/office/drawing/2014/main" id="{829B735B-FF0F-46BD-B7A1-239A5DBEECD2}"/>
              </a:ext>
            </a:extLst>
          </p:cNvPr>
          <p:cNvSpPr>
            <a:spLocks noGrp="1"/>
          </p:cNvSpPr>
          <p:nvPr>
            <p:ph sz="quarter" idx="10"/>
          </p:nvPr>
        </p:nvSpPr>
        <p:spPr/>
        <p:txBody>
          <a:bodyPr/>
          <a:lstStyle/>
          <a:p>
            <a:endParaRPr lang="zh-CN" altLang="en-US" dirty="0"/>
          </a:p>
        </p:txBody>
      </p:sp>
      <p:graphicFrame>
        <p:nvGraphicFramePr>
          <p:cNvPr id="9" name="对象 8">
            <a:extLst>
              <a:ext uri="{FF2B5EF4-FFF2-40B4-BE49-F238E27FC236}">
                <a16:creationId xmlns:a16="http://schemas.microsoft.com/office/drawing/2014/main" id="{081B5356-6802-4699-B023-1B0387CDC340}"/>
              </a:ext>
            </a:extLst>
          </p:cNvPr>
          <p:cNvGraphicFramePr>
            <a:graphicFrameLocks noChangeAspect="1"/>
          </p:cNvGraphicFramePr>
          <p:nvPr>
            <p:extLst>
              <p:ext uri="{D42A27DB-BD31-4B8C-83A1-F6EECF244321}">
                <p14:modId xmlns:p14="http://schemas.microsoft.com/office/powerpoint/2010/main" val="449757191"/>
              </p:ext>
            </p:extLst>
          </p:nvPr>
        </p:nvGraphicFramePr>
        <p:xfrm>
          <a:off x="1244600" y="1700211"/>
          <a:ext cx="5618163" cy="3457575"/>
        </p:xfrm>
        <a:graphic>
          <a:graphicData uri="http://schemas.openxmlformats.org/presentationml/2006/ole">
            <mc:AlternateContent xmlns:mc="http://schemas.openxmlformats.org/markup-compatibility/2006">
              <mc:Choice xmlns:v="urn:schemas-microsoft-com:vml" Requires="v">
                <p:oleObj spid="_x0000_s2442" name="Image" r:id="rId3" imgW="5618880" imgH="3457080" progId="Photoshop.Image.18">
                  <p:embed/>
                </p:oleObj>
              </mc:Choice>
              <mc:Fallback>
                <p:oleObj name="Image" r:id="rId3" imgW="5618880" imgH="3457080" progId="Photoshop.Image.18">
                  <p:embed/>
                  <p:pic>
                    <p:nvPicPr>
                      <p:cNvPr id="0" name=""/>
                      <p:cNvPicPr/>
                      <p:nvPr/>
                    </p:nvPicPr>
                    <p:blipFill>
                      <a:blip r:embed="rId4"/>
                      <a:stretch>
                        <a:fillRect/>
                      </a:stretch>
                    </p:blipFill>
                    <p:spPr>
                      <a:xfrm>
                        <a:off x="1244600" y="1700211"/>
                        <a:ext cx="5618163" cy="3457575"/>
                      </a:xfrm>
                      <a:prstGeom prst="rect">
                        <a:avLst/>
                      </a:prstGeom>
                    </p:spPr>
                  </p:pic>
                </p:oleObj>
              </mc:Fallback>
            </mc:AlternateContent>
          </a:graphicData>
        </a:graphic>
      </p:graphicFrame>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DC2761F2-F35D-4D80-B235-81497E4BE287}"/>
                  </a:ext>
                </a:extLst>
              </p:cNvPr>
              <p:cNvSpPr txBox="1"/>
              <p:nvPr/>
            </p:nvSpPr>
            <p:spPr>
              <a:xfrm>
                <a:off x="8267700" y="2401314"/>
                <a:ext cx="2235200" cy="2617576"/>
              </a:xfrm>
              <a:prstGeom prst="rect">
                <a:avLst/>
              </a:prstGeom>
              <a:noFill/>
            </p:spPr>
            <p:txBody>
              <a:bodyPr wrap="square" lIns="0" tIns="0" rIns="0" bIns="0" rtlCol="0">
                <a:spAutoFit/>
              </a:bodyPr>
              <a:lstStyle/>
              <a:p>
                <a:r>
                  <a:rPr lang="zh-CN" altLang="en-US" sz="3000" dirty="0">
                    <a:solidFill>
                      <a:schemeClr val="bg1"/>
                    </a:solidFill>
                    <a:latin typeface="Cambria Math" panose="02040503050406030204" pitchFamily="18" charset="0"/>
                  </a:rPr>
                  <a:t>几个例子</a:t>
                </a:r>
                <a:endParaRPr lang="en-US" altLang="zh-CN" sz="3000" dirty="0">
                  <a:solidFill>
                    <a:schemeClr val="bg1"/>
                  </a:solidFill>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limLow>
                        <m:limLowPr>
                          <m:ctrlPr>
                            <a:rPr lang="zh-CN" altLang="en-US" sz="2400" i="1" smtClean="0">
                              <a:solidFill>
                                <a:schemeClr val="bg1"/>
                              </a:solidFill>
                              <a:latin typeface="Cambria Math" panose="02040503050406030204" pitchFamily="18" charset="0"/>
                            </a:rPr>
                          </m:ctrlPr>
                        </m:limLowPr>
                        <m:e>
                          <m:r>
                            <m:rPr>
                              <m:sty m:val="p"/>
                            </m:rPr>
                            <a:rPr lang="zh-CN" altLang="en-US" sz="2400" i="1" smtClean="0">
                              <a:solidFill>
                                <a:schemeClr val="bg1"/>
                              </a:solidFill>
                              <a:latin typeface="Cambria Math" panose="02040503050406030204" pitchFamily="18" charset="0"/>
                            </a:rPr>
                            <m:t>lim</m:t>
                          </m:r>
                        </m:e>
                        <m:lim>
                          <m:r>
                            <a:rPr lang="zh-CN" altLang="en-US" sz="2400" i="1" smtClean="0">
                              <a:solidFill>
                                <a:schemeClr val="bg1"/>
                              </a:solidFill>
                              <a:latin typeface="Cambria Math" panose="02040503050406030204" pitchFamily="18" charset="0"/>
                            </a:rPr>
                            <m:t>𝑥</m:t>
                          </m:r>
                          <m:r>
                            <a:rPr lang="zh-CN" altLang="en-US" sz="2400" i="1" smtClean="0">
                              <a:solidFill>
                                <a:schemeClr val="bg1"/>
                              </a:solidFill>
                              <a:latin typeface="Cambria Math" panose="02040503050406030204" pitchFamily="18" charset="0"/>
                            </a:rPr>
                            <m:t>→∞</m:t>
                          </m:r>
                        </m:lim>
                      </m:limLow>
                      <m:f>
                        <m:fPr>
                          <m:ctrlPr>
                            <a:rPr lang="zh-CN" altLang="en-US" sz="2400" i="1" smtClean="0">
                              <a:solidFill>
                                <a:schemeClr val="bg1"/>
                              </a:solidFill>
                              <a:latin typeface="Cambria Math" panose="02040503050406030204" pitchFamily="18" charset="0"/>
                            </a:rPr>
                          </m:ctrlPr>
                        </m:fPr>
                        <m:num>
                          <m:r>
                            <a:rPr lang="zh-CN" altLang="en-US" sz="2400" i="1" smtClean="0">
                              <a:solidFill>
                                <a:schemeClr val="bg1"/>
                              </a:solidFill>
                              <a:latin typeface="Cambria Math" panose="02040503050406030204" pitchFamily="18" charset="0"/>
                            </a:rPr>
                            <m:t>1</m:t>
                          </m:r>
                        </m:num>
                        <m:den>
                          <m:sSup>
                            <m:sSupPr>
                              <m:ctrlPr>
                                <a:rPr lang="zh-CN" altLang="en-US" sz="2400" i="1" smtClean="0">
                                  <a:solidFill>
                                    <a:schemeClr val="bg1"/>
                                  </a:solidFill>
                                  <a:latin typeface="Cambria Math" panose="02040503050406030204" pitchFamily="18" charset="0"/>
                                </a:rPr>
                              </m:ctrlPr>
                            </m:sSupPr>
                            <m:e>
                              <m:r>
                                <a:rPr lang="zh-CN" altLang="en-US" sz="2400" i="1" smtClean="0">
                                  <a:solidFill>
                                    <a:schemeClr val="bg1"/>
                                  </a:solidFill>
                                  <a:latin typeface="Cambria Math" panose="02040503050406030204" pitchFamily="18" charset="0"/>
                                </a:rPr>
                                <m:t>𝑥</m:t>
                              </m:r>
                            </m:e>
                            <m:sup>
                              <m:r>
                                <a:rPr lang="zh-CN" altLang="en-US" sz="2400" i="1" smtClean="0">
                                  <a:solidFill>
                                    <a:schemeClr val="bg1"/>
                                  </a:solidFill>
                                  <a:latin typeface="Cambria Math" panose="02040503050406030204" pitchFamily="18" charset="0"/>
                                </a:rPr>
                                <m:t>𝑛</m:t>
                              </m:r>
                            </m:sup>
                          </m:sSup>
                        </m:den>
                      </m:f>
                      <m:r>
                        <a:rPr lang="zh-CN" altLang="en-US" sz="2400" i="1" smtClean="0">
                          <a:solidFill>
                            <a:schemeClr val="bg1"/>
                          </a:solidFill>
                          <a:latin typeface="Cambria Math" panose="02040503050406030204" pitchFamily="18" charset="0"/>
                        </a:rPr>
                        <m:t>=0</m:t>
                      </m:r>
                    </m:oMath>
                  </m:oMathPara>
                </a14:m>
                <a:endParaRPr lang="en-US" altLang="zh-CN" sz="2400" dirty="0">
                  <a:solidFill>
                    <a:schemeClr val="bg1"/>
                  </a:solidFill>
                </a:endParaRPr>
              </a:p>
              <a:p>
                <a:pPr/>
                <a14:m>
                  <m:oMathPara xmlns:m="http://schemas.openxmlformats.org/officeDocument/2006/math">
                    <m:oMathParaPr>
                      <m:jc m:val="centerGroup"/>
                    </m:oMathParaPr>
                    <m:oMath xmlns:m="http://schemas.openxmlformats.org/officeDocument/2006/math">
                      <m:limLow>
                        <m:limLowPr>
                          <m:ctrlPr>
                            <a:rPr lang="en-US" altLang="zh-CN" sz="2400" i="1" smtClean="0">
                              <a:solidFill>
                                <a:schemeClr val="bg1"/>
                              </a:solidFill>
                              <a:latin typeface="Cambria Math" panose="02040503050406030204" pitchFamily="18" charset="0"/>
                            </a:rPr>
                          </m:ctrlPr>
                        </m:limLowPr>
                        <m:e>
                          <m:r>
                            <m:rPr>
                              <m:sty m:val="p"/>
                            </m:rPr>
                            <a:rPr lang="en-US" altLang="zh-CN" sz="2400" i="1" smtClean="0">
                              <a:solidFill>
                                <a:schemeClr val="bg1"/>
                              </a:solidFill>
                              <a:latin typeface="Cambria Math" panose="02040503050406030204" pitchFamily="18" charset="0"/>
                            </a:rPr>
                            <m:t>lim</m:t>
                          </m:r>
                        </m:e>
                        <m:lim>
                          <m:r>
                            <a:rPr lang="en-US" altLang="zh-CN" sz="2400" i="1" smtClean="0">
                              <a:solidFill>
                                <a:schemeClr val="bg1"/>
                              </a:solidFill>
                              <a:latin typeface="Cambria Math" panose="02040503050406030204" pitchFamily="18" charset="0"/>
                            </a:rPr>
                            <m:t>𝑥</m:t>
                          </m:r>
                          <m:r>
                            <a:rPr lang="en-US" altLang="zh-CN" sz="2400" i="1" smtClean="0">
                              <a:solidFill>
                                <a:schemeClr val="bg1"/>
                              </a:solidFill>
                              <a:latin typeface="Cambria Math" panose="02040503050406030204" pitchFamily="18" charset="0"/>
                            </a:rPr>
                            <m:t>→</m:t>
                          </m:r>
                          <m:sSup>
                            <m:sSupPr>
                              <m:ctrlPr>
                                <a:rPr lang="en-US" altLang="zh-CN" sz="2400" i="1" smtClean="0">
                                  <a:solidFill>
                                    <a:schemeClr val="bg1"/>
                                  </a:solidFill>
                                  <a:latin typeface="Cambria Math" panose="02040503050406030204" pitchFamily="18" charset="0"/>
                                </a:rPr>
                              </m:ctrlPr>
                            </m:sSupPr>
                            <m:e>
                              <m:r>
                                <a:rPr lang="en-US" altLang="zh-CN" sz="2400" i="1" smtClean="0">
                                  <a:solidFill>
                                    <a:schemeClr val="bg1"/>
                                  </a:solidFill>
                                  <a:latin typeface="Cambria Math" panose="02040503050406030204" pitchFamily="18" charset="0"/>
                                </a:rPr>
                                <m:t>0</m:t>
                              </m:r>
                            </m:e>
                            <m:sup>
                              <m:r>
                                <a:rPr lang="en-US" altLang="zh-CN" sz="2400" i="1" smtClean="0">
                                  <a:solidFill>
                                    <a:schemeClr val="bg1"/>
                                  </a:solidFill>
                                  <a:latin typeface="Cambria Math" panose="02040503050406030204" pitchFamily="18" charset="0"/>
                                </a:rPr>
                                <m:t>−</m:t>
                              </m:r>
                            </m:sup>
                          </m:sSup>
                        </m:lim>
                      </m:limLow>
                      <m:f>
                        <m:fPr>
                          <m:ctrlPr>
                            <a:rPr lang="en-US" altLang="zh-CN" sz="2400" i="1" smtClean="0">
                              <a:solidFill>
                                <a:schemeClr val="bg1"/>
                              </a:solidFill>
                              <a:latin typeface="Cambria Math" panose="02040503050406030204" pitchFamily="18" charset="0"/>
                            </a:rPr>
                          </m:ctrlPr>
                        </m:fPr>
                        <m:num>
                          <m:r>
                            <a:rPr lang="en-US" altLang="zh-CN" sz="2400" i="1" smtClean="0">
                              <a:solidFill>
                                <a:schemeClr val="bg1"/>
                              </a:solidFill>
                              <a:latin typeface="Cambria Math" panose="02040503050406030204" pitchFamily="18" charset="0"/>
                            </a:rPr>
                            <m:t>1</m:t>
                          </m:r>
                        </m:num>
                        <m:den>
                          <m:r>
                            <a:rPr lang="en-US" altLang="zh-CN" sz="2400" i="1" smtClean="0">
                              <a:solidFill>
                                <a:schemeClr val="bg1"/>
                              </a:solidFill>
                              <a:latin typeface="Cambria Math" panose="02040503050406030204" pitchFamily="18" charset="0"/>
                            </a:rPr>
                            <m:t>𝑥</m:t>
                          </m:r>
                        </m:den>
                      </m:f>
                      <m:r>
                        <a:rPr lang="en-US" altLang="zh-CN" sz="2400" i="1" smtClean="0">
                          <a:solidFill>
                            <a:schemeClr val="bg1"/>
                          </a:solidFill>
                          <a:latin typeface="Cambria Math" panose="02040503050406030204" pitchFamily="18" charset="0"/>
                        </a:rPr>
                        <m:t>=−∞</m:t>
                      </m:r>
                    </m:oMath>
                  </m:oMathPara>
                </a14:m>
                <a:endParaRPr lang="en-US" altLang="zh-CN" sz="2400" dirty="0">
                  <a:solidFill>
                    <a:schemeClr val="bg1"/>
                  </a:solidFill>
                </a:endParaRPr>
              </a:p>
              <a:p>
                <a:pPr/>
                <a14:m>
                  <m:oMathPara xmlns:m="http://schemas.openxmlformats.org/officeDocument/2006/math">
                    <m:oMathParaPr>
                      <m:jc m:val="centerGroup"/>
                    </m:oMathParaPr>
                    <m:oMath xmlns:m="http://schemas.openxmlformats.org/officeDocument/2006/math">
                      <m:limLow>
                        <m:limLowPr>
                          <m:ctrlPr>
                            <a:rPr lang="en-US" altLang="zh-CN" sz="2400" i="1" smtClean="0">
                              <a:solidFill>
                                <a:schemeClr val="bg1"/>
                              </a:solidFill>
                              <a:latin typeface="Cambria Math" panose="02040503050406030204" pitchFamily="18" charset="0"/>
                            </a:rPr>
                          </m:ctrlPr>
                        </m:limLowPr>
                        <m:e>
                          <m:r>
                            <m:rPr>
                              <m:sty m:val="p"/>
                            </m:rPr>
                            <a:rPr lang="en-US" altLang="zh-CN" sz="2400" i="1" smtClean="0">
                              <a:solidFill>
                                <a:schemeClr val="bg1"/>
                              </a:solidFill>
                              <a:latin typeface="Cambria Math" panose="02040503050406030204" pitchFamily="18" charset="0"/>
                            </a:rPr>
                            <m:t>lim</m:t>
                          </m:r>
                        </m:e>
                        <m:lim>
                          <m:r>
                            <a:rPr lang="en-US" altLang="zh-CN" sz="2400" i="1" smtClean="0">
                              <a:solidFill>
                                <a:schemeClr val="bg1"/>
                              </a:solidFill>
                              <a:latin typeface="Cambria Math" panose="02040503050406030204" pitchFamily="18" charset="0"/>
                            </a:rPr>
                            <m:t>𝑥</m:t>
                          </m:r>
                          <m:r>
                            <a:rPr lang="en-US" altLang="zh-CN" sz="2400" i="1" smtClean="0">
                              <a:solidFill>
                                <a:schemeClr val="bg1"/>
                              </a:solidFill>
                              <a:latin typeface="Cambria Math" panose="02040503050406030204" pitchFamily="18" charset="0"/>
                            </a:rPr>
                            <m:t>→</m:t>
                          </m:r>
                          <m:sSup>
                            <m:sSupPr>
                              <m:ctrlPr>
                                <a:rPr lang="en-US" altLang="zh-CN" sz="2400" i="1" smtClean="0">
                                  <a:solidFill>
                                    <a:schemeClr val="bg1"/>
                                  </a:solidFill>
                                  <a:latin typeface="Cambria Math" panose="02040503050406030204" pitchFamily="18" charset="0"/>
                                </a:rPr>
                              </m:ctrlPr>
                            </m:sSupPr>
                            <m:e>
                              <m:r>
                                <a:rPr lang="en-US" altLang="zh-CN" sz="2400" i="1" smtClean="0">
                                  <a:solidFill>
                                    <a:schemeClr val="bg1"/>
                                  </a:solidFill>
                                  <a:latin typeface="Cambria Math" panose="02040503050406030204" pitchFamily="18" charset="0"/>
                                </a:rPr>
                                <m:t>0</m:t>
                              </m:r>
                            </m:e>
                            <m:sup>
                              <m:r>
                                <a:rPr lang="en-US" altLang="zh-CN" sz="2400" i="1" smtClean="0">
                                  <a:solidFill>
                                    <a:schemeClr val="bg1"/>
                                  </a:solidFill>
                                  <a:latin typeface="Cambria Math" panose="02040503050406030204" pitchFamily="18" charset="0"/>
                                </a:rPr>
                                <m:t>+</m:t>
                              </m:r>
                            </m:sup>
                          </m:sSup>
                        </m:lim>
                      </m:limLow>
                      <m:sSup>
                        <m:sSupPr>
                          <m:ctrlPr>
                            <a:rPr lang="en-US" altLang="zh-CN" sz="2400" i="1" smtClean="0">
                              <a:solidFill>
                                <a:schemeClr val="bg1"/>
                              </a:solidFill>
                              <a:latin typeface="Cambria Math" panose="02040503050406030204" pitchFamily="18" charset="0"/>
                            </a:rPr>
                          </m:ctrlPr>
                        </m:sSupPr>
                        <m:e>
                          <m:r>
                            <a:rPr lang="en-US" altLang="zh-CN" sz="2400" i="1" smtClean="0">
                              <a:solidFill>
                                <a:schemeClr val="bg1"/>
                              </a:solidFill>
                              <a:latin typeface="Cambria Math" panose="02040503050406030204" pitchFamily="18" charset="0"/>
                            </a:rPr>
                            <m:t>𝑥</m:t>
                          </m:r>
                        </m:e>
                        <m:sup>
                          <m:r>
                            <a:rPr lang="en-US" altLang="zh-CN" sz="2400" i="1" smtClean="0">
                              <a:solidFill>
                                <a:schemeClr val="bg1"/>
                              </a:solidFill>
                              <a:latin typeface="Cambria Math" panose="02040503050406030204" pitchFamily="18" charset="0"/>
                            </a:rPr>
                            <m:t>𝑥</m:t>
                          </m:r>
                        </m:sup>
                      </m:sSup>
                      <m:r>
                        <a:rPr lang="en-US" altLang="zh-CN" sz="2400" i="1" smtClean="0">
                          <a:solidFill>
                            <a:schemeClr val="bg1"/>
                          </a:solidFill>
                          <a:latin typeface="Cambria Math" panose="02040503050406030204" pitchFamily="18" charset="0"/>
                        </a:rPr>
                        <m:t>=1</m:t>
                      </m:r>
                    </m:oMath>
                  </m:oMathPara>
                </a14:m>
                <a:endParaRPr lang="en-US" altLang="zh-CN" sz="2400" dirty="0">
                  <a:solidFill>
                    <a:schemeClr val="bg1"/>
                  </a:solidFill>
                </a:endParaRPr>
              </a:p>
              <a:p>
                <a:endParaRPr lang="zh-CN" altLang="en-US" dirty="0">
                  <a:solidFill>
                    <a:schemeClr val="bg1"/>
                  </a:solidFill>
                </a:endParaRPr>
              </a:p>
            </p:txBody>
          </p:sp>
        </mc:Choice>
        <mc:Fallback xmlns="">
          <p:sp>
            <p:nvSpPr>
              <p:cNvPr id="13" name="文本框 12">
                <a:extLst>
                  <a:ext uri="{FF2B5EF4-FFF2-40B4-BE49-F238E27FC236}">
                    <a16:creationId xmlns:a16="http://schemas.microsoft.com/office/drawing/2014/main" id="{DC2761F2-F35D-4D80-B235-81497E4BE287}"/>
                  </a:ext>
                </a:extLst>
              </p:cNvPr>
              <p:cNvSpPr txBox="1">
                <a:spLocks noRot="1" noChangeAspect="1" noMove="1" noResize="1" noEditPoints="1" noAdjustHandles="1" noChangeArrowheads="1" noChangeShapeType="1" noTextEdit="1"/>
              </p:cNvSpPr>
              <p:nvPr/>
            </p:nvSpPr>
            <p:spPr>
              <a:xfrm>
                <a:off x="8267700" y="2401314"/>
                <a:ext cx="2235200" cy="2617576"/>
              </a:xfrm>
              <a:prstGeom prst="rect">
                <a:avLst/>
              </a:prstGeom>
              <a:blipFill>
                <a:blip r:embed="rId5"/>
                <a:stretch>
                  <a:fillRect l="-10354" t="-466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80512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534836D-375A-4F44-A296-F45A785AB896}"/>
                  </a:ext>
                </a:extLst>
              </p:cNvPr>
              <p:cNvSpPr>
                <a:spLocks noGrp="1"/>
              </p:cNvSpPr>
              <p:nvPr>
                <p:ph idx="1"/>
              </p:nvPr>
            </p:nvSpPr>
            <p:spPr>
              <a:xfrm>
                <a:off x="838200" y="1093539"/>
                <a:ext cx="10515600" cy="4938546"/>
              </a:xfrm>
            </p:spPr>
            <p:txBody>
              <a:bodyPr>
                <a:normAutofit fontScale="85000" lnSpcReduction="10000"/>
              </a:bodyPr>
              <a:lstStyle/>
              <a:p>
                <a:r>
                  <a:rPr lang="zh-CN" altLang="en-US" dirty="0"/>
                  <a:t>欧几里得算法进行过程中，如果</a:t>
                </a:r>
                <a:r>
                  <a:rPr lang="en-US" altLang="zh-CN" dirty="0"/>
                  <a:t>b=0</a:t>
                </a:r>
                <a:r>
                  <a:rPr lang="zh-CN" altLang="en-US" dirty="0"/>
                  <a:t>，那么</a:t>
                </a:r>
                <a:r>
                  <a:rPr lang="en-US" altLang="zh-CN" dirty="0"/>
                  <a:t>a=g</a:t>
                </a:r>
              </a:p>
              <a:p>
                <a:r>
                  <a:rPr lang="zh-CN" altLang="en-US" dirty="0"/>
                  <a:t>此时</a:t>
                </a:r>
                <a:r>
                  <a:rPr lang="en-US" altLang="zh-CN" dirty="0"/>
                  <a:t>a*</a:t>
                </a:r>
                <a:r>
                  <a:rPr lang="en-US" altLang="zh-CN" dirty="0" err="1"/>
                  <a:t>x+b</a:t>
                </a:r>
                <a:r>
                  <a:rPr lang="en-US" altLang="zh-CN" dirty="0"/>
                  <a:t>*y=0</a:t>
                </a:r>
                <a:r>
                  <a:rPr lang="zh-CN" altLang="en-US" dirty="0"/>
                  <a:t>有一组是</a:t>
                </a:r>
                <a:r>
                  <a:rPr lang="en-US" altLang="zh-CN" dirty="0"/>
                  <a:t>x=1,y=0</a:t>
                </a:r>
              </a:p>
              <a:p>
                <a:endParaRPr lang="en-US" altLang="zh-CN" dirty="0"/>
              </a:p>
              <a:p>
                <a:r>
                  <a:rPr lang="zh-CN" altLang="en-US" dirty="0"/>
                  <a:t>设更深一层欧几里得算法的参数是</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𝑏</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 </m:t>
                    </m:r>
                  </m:oMath>
                </a14:m>
                <a:endParaRPr lang="en-US" altLang="zh-CN" b="0" dirty="0"/>
              </a:p>
              <a:p>
                <a:r>
                  <a:rPr lang="zh-CN" altLang="en-US" dirty="0"/>
                  <a:t>如果</a:t>
                </a:r>
                <a14:m>
                  <m:oMath xmlns:m="http://schemas.openxmlformats.org/officeDocument/2006/math">
                    <m:sSup>
                      <m:sSupPr>
                        <m:ctrlPr>
                          <a:rPr lang="en-US" altLang="zh-CN" b="0" i="1" smtClean="0">
                            <a:solidFill>
                              <a:srgbClr val="FFCC00"/>
                            </a:solidFill>
                            <a:latin typeface="Cambria Math" panose="02040503050406030204" pitchFamily="18" charset="0"/>
                          </a:rPr>
                        </m:ctrlPr>
                      </m:sSupPr>
                      <m:e>
                        <m:r>
                          <a:rPr lang="en-US" altLang="zh-CN" b="0" i="1" smtClean="0">
                            <a:solidFill>
                              <a:srgbClr val="FFCC00"/>
                            </a:solidFill>
                            <a:latin typeface="Cambria Math" panose="02040503050406030204" pitchFamily="18" charset="0"/>
                          </a:rPr>
                          <m:t>𝑎</m:t>
                        </m:r>
                      </m:e>
                      <m:sup>
                        <m:r>
                          <a:rPr lang="en-US" altLang="zh-CN" b="0" i="1" smtClean="0">
                            <a:solidFill>
                              <a:srgbClr val="FFCC00"/>
                            </a:solidFill>
                            <a:latin typeface="Cambria Math" panose="02040503050406030204" pitchFamily="18" charset="0"/>
                          </a:rPr>
                          <m:t>′</m:t>
                        </m:r>
                      </m:sup>
                    </m:sSup>
                    <m: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𝑏</m:t>
                    </m:r>
                    <m:r>
                      <a:rPr lang="en-US" altLang="zh-CN" b="0" i="1" smtClean="0">
                        <a:solidFill>
                          <a:srgbClr val="FFCC00"/>
                        </a:solidFill>
                        <a:latin typeface="Cambria Math" panose="02040503050406030204" pitchFamily="18" charset="0"/>
                      </a:rPr>
                      <m:t>′</m:t>
                    </m:r>
                    <m:r>
                      <a:rPr lang="zh-CN" altLang="en-US" i="1">
                        <a:solidFill>
                          <a:srgbClr val="FFCC00"/>
                        </a:solidFill>
                        <a:latin typeface="Cambria Math" panose="02040503050406030204" pitchFamily="18" charset="0"/>
                      </a:rPr>
                      <m:t>找到</m:t>
                    </m:r>
                  </m:oMath>
                </a14:m>
                <a:r>
                  <a:rPr lang="zh-CN" altLang="en-US" dirty="0">
                    <a:solidFill>
                      <a:srgbClr val="FFCC00"/>
                    </a:solidFill>
                  </a:rPr>
                  <a:t>了一组解</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oMath>
                </a14:m>
                <a:r>
                  <a:rPr lang="zh-CN" altLang="en-US" dirty="0"/>
                  <a:t>，那么我们</a:t>
                </a:r>
                <a:r>
                  <a:rPr lang="zh-CN" altLang="en-US" dirty="0">
                    <a:solidFill>
                      <a:srgbClr val="FFCC00"/>
                    </a:solidFill>
                  </a:rPr>
                  <a:t>尝试寻找</a:t>
                </a:r>
                <a:r>
                  <a:rPr lang="en-US" altLang="zh-CN" dirty="0" err="1">
                    <a:solidFill>
                      <a:srgbClr val="FFCC00"/>
                    </a:solidFill>
                  </a:rPr>
                  <a:t>a,b</a:t>
                </a:r>
                <a:r>
                  <a:rPr lang="zh-CN" altLang="en-US" dirty="0">
                    <a:solidFill>
                      <a:srgbClr val="FFCC00"/>
                    </a:solidFill>
                  </a:rPr>
                  <a:t>的解</a:t>
                </a:r>
                <a:r>
                  <a:rPr lang="en-US" altLang="zh-CN" dirty="0" err="1"/>
                  <a:t>x,y</a:t>
                </a:r>
                <a:endParaRPr lang="en-US" altLang="zh-CN" dirty="0"/>
              </a:p>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𝑏</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𝑦</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𝑔</m:t>
                      </m:r>
                    </m:oMath>
                  </m:oMathPara>
                </a14:m>
                <a:endParaRPr lang="en-US" altLang="zh-CN" b="0"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𝑏</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𝑦</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𝑔</m:t>
                      </m:r>
                    </m:oMath>
                  </m:oMathPara>
                </a14:m>
                <a:endParaRPr lang="en-US" altLang="zh-CN" b="0"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𝑏</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𝑎</m:t>
                                  </m:r>
                                </m:num>
                                <m:den>
                                  <m:r>
                                    <a:rPr lang="en-US" altLang="zh-CN" b="0" i="1" smtClean="0">
                                      <a:latin typeface="Cambria Math" panose="02040503050406030204" pitchFamily="18" charset="0"/>
                                    </a:rPr>
                                    <m:t>𝑏</m:t>
                                  </m:r>
                                </m:den>
                              </m:f>
                            </m:e>
                          </m:d>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𝑦</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𝑔</m:t>
                      </m:r>
                    </m:oMath>
                  </m:oMathPara>
                </a14:m>
                <a:endParaRPr lang="en-US" altLang="zh-CN" dirty="0"/>
              </a:p>
              <a:p>
                <a:endParaRPr lang="en-US" altLang="zh-CN" dirty="0"/>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𝑎</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𝑦</m:t>
                          </m:r>
                        </m:e>
                        <m:sup>
                          <m:r>
                            <a:rPr lang="en-US" altLang="zh-CN" b="0" i="1" smtClean="0">
                              <a:latin typeface="Cambria Math" panose="02040503050406030204" pitchFamily="18" charset="0"/>
                            </a:rPr>
                            <m:t>′</m:t>
                          </m:r>
                        </m:sup>
                      </m:sSup>
                      <m:r>
                        <a:rPr lang="en-US" altLang="zh-CN" i="1">
                          <a:latin typeface="Cambria Math" panose="02040503050406030204" pitchFamily="18" charset="0"/>
                        </a:rPr>
                        <m:t>+</m:t>
                      </m:r>
                      <m:d>
                        <m:dPr>
                          <m:ctrlPr>
                            <a:rPr lang="en-US" altLang="zh-CN" i="1">
                              <a:latin typeface="Cambria Math" panose="02040503050406030204" pitchFamily="18" charset="0"/>
                            </a:rPr>
                          </m:ctrlPr>
                        </m:dPr>
                        <m:e>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m:t>
                              </m:r>
                            </m:sup>
                          </m:sSup>
                          <m:r>
                            <a:rPr lang="en-US" altLang="zh-CN" i="1">
                              <a:latin typeface="Cambria Math" panose="02040503050406030204" pitchFamily="18" charset="0"/>
                            </a:rPr>
                            <m:t>−</m:t>
                          </m:r>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𝑎</m:t>
                                  </m:r>
                                </m:num>
                                <m:den>
                                  <m:r>
                                    <a:rPr lang="en-US" altLang="zh-CN" i="1">
                                      <a:latin typeface="Cambria Math" panose="02040503050406030204" pitchFamily="18" charset="0"/>
                                    </a:rPr>
                                    <m:t>𝑏</m:t>
                                  </m:r>
                                </m:den>
                              </m:f>
                            </m:e>
                          </m:d>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𝑦</m:t>
                              </m:r>
                            </m:e>
                            <m:sup>
                              <m:r>
                                <a:rPr lang="en-US" altLang="zh-CN" i="1">
                                  <a:latin typeface="Cambria Math" panose="02040503050406030204" pitchFamily="18" charset="0"/>
                                </a:rPr>
                                <m:t>′</m:t>
                              </m:r>
                            </m:sup>
                          </m:sSup>
                        </m:e>
                      </m:d>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i="1">
                          <a:latin typeface="Cambria Math" panose="02040503050406030204" pitchFamily="18" charset="0"/>
                        </a:rPr>
                        <m:t>=</m:t>
                      </m:r>
                      <m:r>
                        <a:rPr lang="en-US" altLang="zh-CN" i="1">
                          <a:latin typeface="Cambria Math" panose="02040503050406030204" pitchFamily="18" charset="0"/>
                        </a:rPr>
                        <m:t>𝑔</m:t>
                      </m:r>
                    </m:oMath>
                  </m:oMathPara>
                </a14:m>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𝑦</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𝑥</m:t>
                          </m:r>
                        </m:e>
                        <m:sup>
                          <m:r>
                            <a:rPr lang="en-US" altLang="zh-CN" i="1">
                              <a:latin typeface="Cambria Math" panose="02040503050406030204" pitchFamily="18" charset="0"/>
                            </a:rPr>
                            <m:t>′</m:t>
                          </m:r>
                        </m:sup>
                      </m:sSup>
                      <m:r>
                        <a:rPr lang="en-US" altLang="zh-CN" i="1">
                          <a:latin typeface="Cambria Math" panose="02040503050406030204" pitchFamily="18" charset="0"/>
                        </a:rPr>
                        <m:t>−</m:t>
                      </m:r>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𝑎</m:t>
                              </m:r>
                            </m:num>
                            <m:den>
                              <m:r>
                                <a:rPr lang="en-US" altLang="zh-CN" i="1">
                                  <a:latin typeface="Cambria Math" panose="02040503050406030204" pitchFamily="18" charset="0"/>
                                </a:rPr>
                                <m:t>𝑏</m:t>
                              </m:r>
                            </m:den>
                          </m:f>
                        </m:e>
                      </m:d>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𝑦</m:t>
                          </m:r>
                        </m:e>
                        <m:sup>
                          <m:r>
                            <a:rPr lang="en-US" altLang="zh-CN" i="1">
                              <a:latin typeface="Cambria Math" panose="02040503050406030204" pitchFamily="18" charset="0"/>
                            </a:rPr>
                            <m:t>′</m:t>
                          </m:r>
                        </m:sup>
                      </m:sSup>
                    </m:oMath>
                  </m:oMathPara>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E534836D-375A-4F44-A296-F45A785AB896}"/>
                  </a:ext>
                </a:extLst>
              </p:cNvPr>
              <p:cNvSpPr>
                <a:spLocks noGrp="1" noRot="1" noChangeAspect="1" noMove="1" noResize="1" noEditPoints="1" noAdjustHandles="1" noChangeArrowheads="1" noChangeShapeType="1" noTextEdit="1"/>
              </p:cNvSpPr>
              <p:nvPr>
                <p:ph idx="1"/>
              </p:nvPr>
            </p:nvSpPr>
            <p:spPr>
              <a:xfrm>
                <a:off x="838200" y="1093539"/>
                <a:ext cx="10515600" cy="4938546"/>
              </a:xfrm>
              <a:blipFill>
                <a:blip r:embed="rId2"/>
                <a:stretch>
                  <a:fillRect l="-928" t="-6165"/>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65B2E7C1-8E4C-4FF6-A99F-2797B90D383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004202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31DB19B-2FB2-498D-BEC2-1D6E9FC5BEA6}"/>
                  </a:ext>
                </a:extLst>
              </p:cNvPr>
              <p:cNvSpPr>
                <a:spLocks noGrp="1"/>
              </p:cNvSpPr>
              <p:nvPr>
                <p:ph idx="1"/>
              </p:nvPr>
            </p:nvSpPr>
            <p:spPr>
              <a:xfrm>
                <a:off x="838200" y="1382233"/>
                <a:ext cx="7099300" cy="4938546"/>
              </a:xfrm>
            </p:spPr>
            <p:txBody>
              <a:bodyPr>
                <a:normAutofit fontScale="92500" lnSpcReduction="10000"/>
              </a:bodyPr>
              <a:lstStyle/>
              <a:p>
                <a:pPr>
                  <a:lnSpc>
                    <a:spcPct val="110000"/>
                  </a:lnSpc>
                </a:pPr>
                <a:r>
                  <a:rPr lang="zh-CN" altLang="en-US" sz="2400" dirty="0"/>
                  <a:t>将</a:t>
                </a:r>
                <a:r>
                  <a:rPr lang="en-US" altLang="zh-CN" sz="2400" dirty="0"/>
                  <a:t>DAG</a:t>
                </a:r>
                <a:r>
                  <a:rPr lang="zh-CN" altLang="en-US" sz="2400" dirty="0"/>
                  <a:t>中的每个点</a:t>
                </a:r>
                <a:r>
                  <a:rPr lang="zh-CN" altLang="en-US" sz="2400" dirty="0">
                    <a:solidFill>
                      <a:srgbClr val="FFCC00"/>
                    </a:solidFill>
                  </a:rPr>
                  <a:t>拆成入点和出点</a:t>
                </a:r>
                <a:r>
                  <a:rPr lang="zh-CN" altLang="en-US" sz="2400" dirty="0"/>
                  <a:t>两个点，将所有出点放在左边，入点放在右边</a:t>
                </a:r>
                <a:endParaRPr lang="en-US" altLang="zh-CN" sz="2400" dirty="0"/>
              </a:p>
              <a:p>
                <a:pPr>
                  <a:lnSpc>
                    <a:spcPct val="110000"/>
                  </a:lnSpc>
                </a:pPr>
                <a:r>
                  <a:rPr lang="zh-CN" altLang="en-US" sz="2400" dirty="0"/>
                  <a:t>将原图的边放置在此二分图上，即如果原图有边</a:t>
                </a:r>
                <a:r>
                  <a:rPr lang="en-US" altLang="zh-CN" sz="2400" dirty="0"/>
                  <a:t>(</a:t>
                </a:r>
                <a:r>
                  <a:rPr lang="en-US" altLang="zh-CN" sz="2400" dirty="0" err="1"/>
                  <a:t>u,v</a:t>
                </a:r>
                <a:r>
                  <a:rPr lang="en-US" altLang="zh-CN" sz="2400" dirty="0"/>
                  <a:t>)</a:t>
                </a:r>
                <a:r>
                  <a:rPr lang="zh-CN" altLang="en-US" sz="2400" dirty="0"/>
                  <a:t>，那么二分图上有</a:t>
                </a:r>
                <a:r>
                  <a:rPr lang="en-US" altLang="zh-CN" sz="2400" dirty="0"/>
                  <a:t>(</a:t>
                </a:r>
                <a14:m>
                  <m:oMath xmlns:m="http://schemas.openxmlformats.org/officeDocument/2006/math">
                    <m:r>
                      <a:rPr lang="en-US" altLang="zh-CN" sz="2400" b="0" i="1" smtClean="0">
                        <a:latin typeface="Cambria Math" panose="02040503050406030204" pitchFamily="18" charset="0"/>
                      </a:rPr>
                      <m:t>𝑜𝑢</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𝑡</m:t>
                        </m:r>
                      </m:e>
                      <m:sub>
                        <m:r>
                          <a:rPr lang="en-US" altLang="zh-CN" sz="2400" b="0" i="1" smtClean="0">
                            <a:latin typeface="Cambria Math" panose="02040503050406030204" pitchFamily="18" charset="0"/>
                          </a:rPr>
                          <m:t>𝑢</m:t>
                        </m:r>
                      </m:sub>
                    </m:sSub>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𝑛</m:t>
                        </m:r>
                      </m:e>
                      <m:sub>
                        <m:r>
                          <a:rPr lang="en-US" altLang="zh-CN" sz="2400" b="0" i="1" smtClean="0">
                            <a:latin typeface="Cambria Math" panose="02040503050406030204" pitchFamily="18" charset="0"/>
                          </a:rPr>
                          <m:t>𝑣</m:t>
                        </m:r>
                      </m:sub>
                    </m:sSub>
                  </m:oMath>
                </a14:m>
                <a:r>
                  <a:rPr lang="en-US" altLang="zh-CN" sz="2400" dirty="0"/>
                  <a:t>)</a:t>
                </a:r>
              </a:p>
              <a:p>
                <a:pPr>
                  <a:lnSpc>
                    <a:spcPct val="110000"/>
                  </a:lnSpc>
                </a:pPr>
                <a:r>
                  <a:rPr lang="zh-CN" altLang="en-US" sz="2400" dirty="0"/>
                  <a:t>考虑二分图上一组匹配，</a:t>
                </a:r>
                <a:r>
                  <a:rPr lang="zh-CN" altLang="en-US" sz="2400" dirty="0">
                    <a:solidFill>
                      <a:srgbClr val="FFCC00"/>
                    </a:solidFill>
                  </a:rPr>
                  <a:t>将匹配首尾相接，还原成</a:t>
                </a:r>
                <a:r>
                  <a:rPr lang="en-US" altLang="zh-CN" sz="2400" dirty="0">
                    <a:solidFill>
                      <a:srgbClr val="FFCC00"/>
                    </a:solidFill>
                  </a:rPr>
                  <a:t>DAG</a:t>
                </a:r>
                <a:r>
                  <a:rPr lang="zh-CN" altLang="en-US" sz="2400" dirty="0">
                    <a:solidFill>
                      <a:srgbClr val="FFCC00"/>
                    </a:solidFill>
                  </a:rPr>
                  <a:t>中的一个路径</a:t>
                </a:r>
                <a:endParaRPr lang="en-US" altLang="zh-CN" sz="2400" dirty="0">
                  <a:solidFill>
                    <a:srgbClr val="FFCC00"/>
                  </a:solidFill>
                </a:endParaRPr>
              </a:p>
              <a:p>
                <a:pPr>
                  <a:lnSpc>
                    <a:spcPct val="110000"/>
                  </a:lnSpc>
                </a:pPr>
                <a:r>
                  <a:rPr lang="zh-CN" altLang="en-US" sz="2400" dirty="0"/>
                  <a:t>例如有匹配</a:t>
                </a:r>
                <a:r>
                  <a:rPr lang="en-US" altLang="zh-CN" sz="2400" dirty="0"/>
                  <a:t>(</a:t>
                </a:r>
                <a14:m>
                  <m:oMath xmlns:m="http://schemas.openxmlformats.org/officeDocument/2006/math">
                    <m:r>
                      <a:rPr lang="en-US" altLang="zh-CN" sz="2400" i="1">
                        <a:latin typeface="Cambria Math" panose="02040503050406030204" pitchFamily="18" charset="0"/>
                      </a:rPr>
                      <m:t>𝑜𝑢</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𝑡</m:t>
                        </m:r>
                      </m:e>
                      <m:sub>
                        <m:r>
                          <a:rPr lang="en-US" altLang="zh-CN" sz="2400" b="0" i="1" smtClean="0">
                            <a:latin typeface="Cambria Math" panose="02040503050406030204" pitchFamily="18" charset="0"/>
                          </a:rPr>
                          <m:t>𝑎</m:t>
                        </m:r>
                      </m:sub>
                    </m:sSub>
                    <m:r>
                      <a:rPr lang="en-US" altLang="zh-CN" sz="2400" i="1">
                        <a:latin typeface="Cambria Math" panose="02040503050406030204" pitchFamily="18" charset="0"/>
                      </a:rPr>
                      <m:t>,</m:t>
                    </m:r>
                    <m:r>
                      <a:rPr lang="en-US" altLang="zh-CN" sz="2400" i="1">
                        <a:latin typeface="Cambria Math" panose="02040503050406030204" pitchFamily="18" charset="0"/>
                      </a:rPr>
                      <m:t>𝑖</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𝑛</m:t>
                        </m:r>
                      </m:e>
                      <m:sub>
                        <m:r>
                          <a:rPr lang="en-US" altLang="zh-CN" sz="2400" b="0" i="1" smtClean="0">
                            <a:latin typeface="Cambria Math" panose="02040503050406030204" pitchFamily="18" charset="0"/>
                          </a:rPr>
                          <m:t>𝑏</m:t>
                        </m:r>
                      </m:sub>
                    </m:sSub>
                  </m:oMath>
                </a14:m>
                <a:r>
                  <a:rPr lang="en-US" altLang="zh-CN" sz="2400" dirty="0"/>
                  <a:t>)</a:t>
                </a:r>
                <a:r>
                  <a:rPr lang="zh-CN" altLang="en-US" sz="2400" dirty="0"/>
                  <a:t>，</a:t>
                </a:r>
                <a:r>
                  <a:rPr lang="en-US" altLang="zh-CN" sz="2400" dirty="0"/>
                  <a:t> (</a:t>
                </a:r>
                <a14:m>
                  <m:oMath xmlns:m="http://schemas.openxmlformats.org/officeDocument/2006/math">
                    <m:r>
                      <a:rPr lang="en-US" altLang="zh-CN" sz="2400" i="1">
                        <a:latin typeface="Cambria Math" panose="02040503050406030204" pitchFamily="18" charset="0"/>
                      </a:rPr>
                      <m:t>𝑜𝑢</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𝑡</m:t>
                        </m:r>
                      </m:e>
                      <m:sub>
                        <m:r>
                          <a:rPr lang="en-US" altLang="zh-CN" sz="2400" b="0" i="1" smtClean="0">
                            <a:latin typeface="Cambria Math" panose="02040503050406030204" pitchFamily="18" charset="0"/>
                          </a:rPr>
                          <m:t>𝑏</m:t>
                        </m:r>
                      </m:sub>
                    </m:sSub>
                    <m:r>
                      <a:rPr lang="en-US" altLang="zh-CN" sz="2400" i="1">
                        <a:latin typeface="Cambria Math" panose="02040503050406030204" pitchFamily="18" charset="0"/>
                      </a:rPr>
                      <m:t>,</m:t>
                    </m:r>
                    <m:r>
                      <a:rPr lang="en-US" altLang="zh-CN" sz="2400" i="1">
                        <a:latin typeface="Cambria Math" panose="02040503050406030204" pitchFamily="18" charset="0"/>
                      </a:rPr>
                      <m:t>𝑖</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𝑛</m:t>
                        </m:r>
                      </m:e>
                      <m:sub>
                        <m:r>
                          <a:rPr lang="en-US" altLang="zh-CN" sz="2400" b="0" i="1" smtClean="0">
                            <a:latin typeface="Cambria Math" panose="02040503050406030204" pitchFamily="18" charset="0"/>
                          </a:rPr>
                          <m:t>𝑐</m:t>
                        </m:r>
                      </m:sub>
                    </m:sSub>
                  </m:oMath>
                </a14:m>
                <a:r>
                  <a:rPr lang="en-US" altLang="zh-CN" sz="2400" dirty="0"/>
                  <a:t>)</a:t>
                </a:r>
                <a:r>
                  <a:rPr lang="zh-CN" altLang="en-US" sz="2400" dirty="0"/>
                  <a:t>，那么首尾相连、还原后得到路径</a:t>
                </a:r>
                <a14:m>
                  <m:oMath xmlns:m="http://schemas.openxmlformats.org/officeDocument/2006/math">
                    <m:r>
                      <a:rPr lang="en-US" altLang="zh-CN" sz="2400" b="0" i="1" smtClean="0">
                        <a:latin typeface="Cambria Math" panose="02040503050406030204" pitchFamily="18" charset="0"/>
                      </a:rPr>
                      <m:t>𝑎</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𝑐</m:t>
                    </m:r>
                  </m:oMath>
                </a14:m>
                <a:endParaRPr lang="en-US" altLang="zh-CN" sz="2400" dirty="0"/>
              </a:p>
              <a:p>
                <a:pPr>
                  <a:lnSpc>
                    <a:spcPct val="110000"/>
                  </a:lnSpc>
                </a:pPr>
                <a:r>
                  <a:rPr lang="zh-CN" altLang="en-US" sz="2400" dirty="0"/>
                  <a:t>入点中没有匹配的点，在原图中是路径的起点；出点中没有匹配的点，在原图中是路径的终点</a:t>
                </a:r>
                <a:endParaRPr lang="en-US" altLang="zh-CN" sz="2400" dirty="0"/>
              </a:p>
              <a:p>
                <a:pPr>
                  <a:lnSpc>
                    <a:spcPct val="110000"/>
                  </a:lnSpc>
                </a:pPr>
                <a:r>
                  <a:rPr lang="zh-CN" altLang="en-US" sz="2400" dirty="0"/>
                  <a:t>让路径覆盖最小，即</a:t>
                </a:r>
                <a:r>
                  <a:rPr lang="zh-CN" altLang="en-US" sz="2400" dirty="0">
                    <a:solidFill>
                      <a:srgbClr val="FFCC00"/>
                    </a:solidFill>
                  </a:rPr>
                  <a:t>让没有被匹配的点最少</a:t>
                </a:r>
                <a:r>
                  <a:rPr lang="zh-CN" altLang="en-US" sz="2400" dirty="0"/>
                  <a:t>，即求最大匹配，用</a:t>
                </a:r>
                <a:r>
                  <a:rPr lang="en-US" altLang="zh-CN" sz="2400" dirty="0"/>
                  <a:t>DAG</a:t>
                </a:r>
                <a:r>
                  <a:rPr lang="zh-CN" altLang="en-US" sz="2400" dirty="0"/>
                  <a:t>点数减去二分图最大匹配数</a:t>
                </a:r>
                <a:endParaRPr lang="en-US" altLang="zh-CN" sz="2400" dirty="0"/>
              </a:p>
            </p:txBody>
          </p:sp>
        </mc:Choice>
        <mc:Fallback xmlns="">
          <p:sp>
            <p:nvSpPr>
              <p:cNvPr id="2" name="内容占位符 1">
                <a:extLst>
                  <a:ext uri="{FF2B5EF4-FFF2-40B4-BE49-F238E27FC236}">
                    <a16:creationId xmlns:a16="http://schemas.microsoft.com/office/drawing/2014/main" id="{531DB19B-2FB2-498D-BEC2-1D6E9FC5BEA6}"/>
                  </a:ext>
                </a:extLst>
              </p:cNvPr>
              <p:cNvSpPr>
                <a:spLocks noGrp="1" noRot="1" noChangeAspect="1" noMove="1" noResize="1" noEditPoints="1" noAdjustHandles="1" noChangeArrowheads="1" noChangeShapeType="1" noTextEdit="1"/>
              </p:cNvSpPr>
              <p:nvPr>
                <p:ph idx="1"/>
              </p:nvPr>
            </p:nvSpPr>
            <p:spPr>
              <a:xfrm>
                <a:off x="838200" y="1382233"/>
                <a:ext cx="7099300" cy="4938546"/>
              </a:xfrm>
              <a:blipFill>
                <a:blip r:embed="rId2"/>
                <a:stretch>
                  <a:fillRect l="-1117" b="-6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532F27B-EA20-4F23-A9E4-0D6056221C71}"/>
              </a:ext>
            </a:extLst>
          </p:cNvPr>
          <p:cNvSpPr>
            <a:spLocks noGrp="1"/>
          </p:cNvSpPr>
          <p:nvPr>
            <p:ph type="ctrTitle"/>
          </p:nvPr>
        </p:nvSpPr>
        <p:spPr/>
        <p:txBody>
          <a:bodyPr/>
          <a:lstStyle/>
          <a:p>
            <a:r>
              <a:rPr lang="en-US" altLang="zh-CN" dirty="0"/>
              <a:t>DAG</a:t>
            </a:r>
            <a:r>
              <a:rPr lang="zh-CN" altLang="en-US" dirty="0"/>
              <a:t>最小路径覆盖问题</a:t>
            </a:r>
          </a:p>
        </p:txBody>
      </p:sp>
      <p:sp>
        <p:nvSpPr>
          <p:cNvPr id="4" name="内容占位符 3">
            <a:extLst>
              <a:ext uri="{FF2B5EF4-FFF2-40B4-BE49-F238E27FC236}">
                <a16:creationId xmlns:a16="http://schemas.microsoft.com/office/drawing/2014/main" id="{3FD881A5-BCC7-4B05-9940-F463DF0E20BD}"/>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椭圆 4">
                <a:extLst>
                  <a:ext uri="{FF2B5EF4-FFF2-40B4-BE49-F238E27FC236}">
                    <a16:creationId xmlns:a16="http://schemas.microsoft.com/office/drawing/2014/main" id="{CF070E8C-0A3E-4A28-91B2-110C457FD916}"/>
                  </a:ext>
                </a:extLst>
              </p:cNvPr>
              <p:cNvSpPr/>
              <p:nvPr/>
            </p:nvSpPr>
            <p:spPr>
              <a:xfrm>
                <a:off x="8255002" y="1537006"/>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CN" b="0" i="1" smtClean="0">
                          <a:solidFill>
                            <a:schemeClr val="bg2"/>
                          </a:solidFill>
                          <a:latin typeface="Cambria Math" panose="02040503050406030204" pitchFamily="18" charset="0"/>
                        </a:rPr>
                        <m:t>  </m:t>
                      </m:r>
                      <m:r>
                        <a:rPr lang="en-US" altLang="zh-CN" b="0" i="1" smtClean="0">
                          <a:solidFill>
                            <a:schemeClr val="bg2"/>
                          </a:solidFill>
                          <a:latin typeface="Cambria Math" panose="02040503050406030204" pitchFamily="18" charset="0"/>
                        </a:rPr>
                        <m:t>𝑜𝑢</m:t>
                      </m:r>
                      <m:sSub>
                        <m:sSubPr>
                          <m:ctrlPr>
                            <a:rPr lang="en-US" altLang="zh-CN" b="0" i="1" smtClean="0">
                              <a:solidFill>
                                <a:schemeClr val="bg2"/>
                              </a:solidFill>
                              <a:latin typeface="Cambria Math" panose="02040503050406030204" pitchFamily="18" charset="0"/>
                            </a:rPr>
                          </m:ctrlPr>
                        </m:sSubPr>
                        <m:e>
                          <m:r>
                            <a:rPr lang="en-US" altLang="zh-CN" b="0" i="1" smtClean="0">
                              <a:solidFill>
                                <a:schemeClr val="bg2"/>
                              </a:solidFill>
                              <a:latin typeface="Cambria Math" panose="02040503050406030204" pitchFamily="18" charset="0"/>
                            </a:rPr>
                            <m:t>𝑡</m:t>
                          </m:r>
                        </m:e>
                        <m:sub>
                          <m:r>
                            <a:rPr lang="en-US" altLang="zh-CN" b="0" i="1" smtClean="0">
                              <a:solidFill>
                                <a:schemeClr val="bg2"/>
                              </a:solidFill>
                              <a:latin typeface="Cambria Math" panose="02040503050406030204" pitchFamily="18" charset="0"/>
                            </a:rPr>
                            <m:t>𝑎</m:t>
                          </m:r>
                        </m:sub>
                      </m:sSub>
                    </m:oMath>
                  </m:oMathPara>
                </a14:m>
                <a:endParaRPr lang="zh-CN" altLang="en-US" dirty="0">
                  <a:solidFill>
                    <a:schemeClr val="bg2"/>
                  </a:solidFill>
                </a:endParaRPr>
              </a:p>
            </p:txBody>
          </p:sp>
        </mc:Choice>
        <mc:Fallback xmlns="">
          <p:sp>
            <p:nvSpPr>
              <p:cNvPr id="5" name="椭圆 4">
                <a:extLst>
                  <a:ext uri="{FF2B5EF4-FFF2-40B4-BE49-F238E27FC236}">
                    <a16:creationId xmlns:a16="http://schemas.microsoft.com/office/drawing/2014/main" id="{CF070E8C-0A3E-4A28-91B2-110C457FD916}"/>
                  </a:ext>
                </a:extLst>
              </p:cNvPr>
              <p:cNvSpPr>
                <a:spLocks noRot="1" noChangeAspect="1" noMove="1" noResize="1" noEditPoints="1" noAdjustHandles="1" noChangeArrowheads="1" noChangeShapeType="1" noTextEdit="1"/>
              </p:cNvSpPr>
              <p:nvPr/>
            </p:nvSpPr>
            <p:spPr>
              <a:xfrm>
                <a:off x="8255002" y="1537006"/>
                <a:ext cx="489097" cy="489097"/>
              </a:xfrm>
              <a:prstGeom prst="ellipse">
                <a:avLst/>
              </a:prstGeom>
              <a:blipFill>
                <a:blip r:embed="rId3"/>
                <a:stretch>
                  <a:fillRect l="-12195" r="-7317"/>
                </a:stretch>
              </a:blipFill>
              <a:ln>
                <a:solidFill>
                  <a:schemeClr val="bg1"/>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椭圆 5">
                <a:extLst>
                  <a:ext uri="{FF2B5EF4-FFF2-40B4-BE49-F238E27FC236}">
                    <a16:creationId xmlns:a16="http://schemas.microsoft.com/office/drawing/2014/main" id="{11BF1EE5-786D-48B7-B975-C36D8952606B}"/>
                  </a:ext>
                </a:extLst>
              </p:cNvPr>
              <p:cNvSpPr/>
              <p:nvPr/>
            </p:nvSpPr>
            <p:spPr>
              <a:xfrm>
                <a:off x="10613658" y="1537005"/>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CN" b="0" i="1" smtClean="0">
                          <a:solidFill>
                            <a:schemeClr val="bg2"/>
                          </a:solidFill>
                          <a:latin typeface="Cambria Math" panose="02040503050406030204" pitchFamily="18" charset="0"/>
                        </a:rPr>
                        <m:t>𝑖</m:t>
                      </m:r>
                      <m:sSub>
                        <m:sSubPr>
                          <m:ctrlPr>
                            <a:rPr lang="en-US" altLang="zh-CN" b="0" i="1" smtClean="0">
                              <a:solidFill>
                                <a:schemeClr val="bg2"/>
                              </a:solidFill>
                              <a:latin typeface="Cambria Math" panose="02040503050406030204" pitchFamily="18" charset="0"/>
                            </a:rPr>
                          </m:ctrlPr>
                        </m:sSubPr>
                        <m:e>
                          <m:r>
                            <a:rPr lang="en-US" altLang="zh-CN" b="0" i="1" smtClean="0">
                              <a:solidFill>
                                <a:schemeClr val="bg2"/>
                              </a:solidFill>
                              <a:latin typeface="Cambria Math" panose="02040503050406030204" pitchFamily="18" charset="0"/>
                            </a:rPr>
                            <m:t>𝑛</m:t>
                          </m:r>
                        </m:e>
                        <m:sub>
                          <m:r>
                            <a:rPr lang="en-US" altLang="zh-CN" b="0" i="1" smtClean="0">
                              <a:solidFill>
                                <a:schemeClr val="bg2"/>
                              </a:solidFill>
                              <a:latin typeface="Cambria Math" panose="02040503050406030204" pitchFamily="18" charset="0"/>
                            </a:rPr>
                            <m:t>𝑎</m:t>
                          </m:r>
                        </m:sub>
                      </m:sSub>
                    </m:oMath>
                  </m:oMathPara>
                </a14:m>
                <a:endParaRPr lang="zh-CN" altLang="en-US" dirty="0">
                  <a:solidFill>
                    <a:schemeClr val="bg2"/>
                  </a:solidFill>
                </a:endParaRPr>
              </a:p>
            </p:txBody>
          </p:sp>
        </mc:Choice>
        <mc:Fallback xmlns="">
          <p:sp>
            <p:nvSpPr>
              <p:cNvPr id="6" name="椭圆 5">
                <a:extLst>
                  <a:ext uri="{FF2B5EF4-FFF2-40B4-BE49-F238E27FC236}">
                    <a16:creationId xmlns:a16="http://schemas.microsoft.com/office/drawing/2014/main" id="{11BF1EE5-786D-48B7-B975-C36D8952606B}"/>
                  </a:ext>
                </a:extLst>
              </p:cNvPr>
              <p:cNvSpPr>
                <a:spLocks noRot="1" noChangeAspect="1" noMove="1" noResize="1" noEditPoints="1" noAdjustHandles="1" noChangeArrowheads="1" noChangeShapeType="1" noTextEdit="1"/>
              </p:cNvSpPr>
              <p:nvPr/>
            </p:nvSpPr>
            <p:spPr>
              <a:xfrm>
                <a:off x="10613658" y="1537005"/>
                <a:ext cx="489097" cy="489097"/>
              </a:xfrm>
              <a:prstGeom prst="ellipse">
                <a:avLst/>
              </a:prstGeom>
              <a:blipFill>
                <a:blip r:embed="rId4"/>
                <a:stretch>
                  <a:fillRect l="-4878"/>
                </a:stretch>
              </a:blipFill>
              <a:ln>
                <a:solidFill>
                  <a:schemeClr val="bg1"/>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椭圆 6">
                <a:extLst>
                  <a:ext uri="{FF2B5EF4-FFF2-40B4-BE49-F238E27FC236}">
                    <a16:creationId xmlns:a16="http://schemas.microsoft.com/office/drawing/2014/main" id="{5D0C3C64-3B9C-4D42-8B1F-1BF12E3684A7}"/>
                  </a:ext>
                </a:extLst>
              </p:cNvPr>
              <p:cNvSpPr/>
              <p:nvPr/>
            </p:nvSpPr>
            <p:spPr>
              <a:xfrm>
                <a:off x="8255001" y="2814833"/>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CN" b="0" i="1" smtClean="0">
                          <a:solidFill>
                            <a:schemeClr val="bg2"/>
                          </a:solidFill>
                          <a:latin typeface="Cambria Math" panose="02040503050406030204" pitchFamily="18" charset="0"/>
                        </a:rPr>
                        <m:t>𝑜𝑢</m:t>
                      </m:r>
                      <m:sSub>
                        <m:sSubPr>
                          <m:ctrlPr>
                            <a:rPr lang="en-US" altLang="zh-CN" b="0" i="1" smtClean="0">
                              <a:solidFill>
                                <a:schemeClr val="bg2"/>
                              </a:solidFill>
                              <a:latin typeface="Cambria Math" panose="02040503050406030204" pitchFamily="18" charset="0"/>
                            </a:rPr>
                          </m:ctrlPr>
                        </m:sSubPr>
                        <m:e>
                          <m:r>
                            <a:rPr lang="en-US" altLang="zh-CN" b="0" i="1" smtClean="0">
                              <a:solidFill>
                                <a:schemeClr val="bg2"/>
                              </a:solidFill>
                              <a:latin typeface="Cambria Math" panose="02040503050406030204" pitchFamily="18" charset="0"/>
                            </a:rPr>
                            <m:t>𝑡</m:t>
                          </m:r>
                        </m:e>
                        <m:sub>
                          <m:r>
                            <a:rPr lang="en-US" altLang="zh-CN" b="0" i="1" smtClean="0">
                              <a:solidFill>
                                <a:schemeClr val="bg2"/>
                              </a:solidFill>
                              <a:latin typeface="Cambria Math" panose="02040503050406030204" pitchFamily="18" charset="0"/>
                            </a:rPr>
                            <m:t>𝑏</m:t>
                          </m:r>
                        </m:sub>
                      </m:sSub>
                    </m:oMath>
                  </m:oMathPara>
                </a14:m>
                <a:endParaRPr lang="zh-CN" altLang="en-US" dirty="0">
                  <a:solidFill>
                    <a:schemeClr val="bg2"/>
                  </a:solidFill>
                </a:endParaRPr>
              </a:p>
            </p:txBody>
          </p:sp>
        </mc:Choice>
        <mc:Fallback xmlns="">
          <p:sp>
            <p:nvSpPr>
              <p:cNvPr id="7" name="椭圆 6">
                <a:extLst>
                  <a:ext uri="{FF2B5EF4-FFF2-40B4-BE49-F238E27FC236}">
                    <a16:creationId xmlns:a16="http://schemas.microsoft.com/office/drawing/2014/main" id="{5D0C3C64-3B9C-4D42-8B1F-1BF12E3684A7}"/>
                  </a:ext>
                </a:extLst>
              </p:cNvPr>
              <p:cNvSpPr>
                <a:spLocks noRot="1" noChangeAspect="1" noMove="1" noResize="1" noEditPoints="1" noAdjustHandles="1" noChangeArrowheads="1" noChangeShapeType="1" noTextEdit="1"/>
              </p:cNvSpPr>
              <p:nvPr/>
            </p:nvSpPr>
            <p:spPr>
              <a:xfrm>
                <a:off x="8255001" y="2814833"/>
                <a:ext cx="489097" cy="489097"/>
              </a:xfrm>
              <a:prstGeom prst="ellipse">
                <a:avLst/>
              </a:prstGeom>
              <a:blipFill>
                <a:blip r:embed="rId5"/>
                <a:stretch>
                  <a:fillRect l="-13415" r="-1220"/>
                </a:stretch>
              </a:blipFill>
              <a:ln>
                <a:solidFill>
                  <a:schemeClr val="bg1"/>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椭圆 7">
                <a:extLst>
                  <a:ext uri="{FF2B5EF4-FFF2-40B4-BE49-F238E27FC236}">
                    <a16:creationId xmlns:a16="http://schemas.microsoft.com/office/drawing/2014/main" id="{5C49D137-822E-4B3E-B172-652D759165E2}"/>
                  </a:ext>
                </a:extLst>
              </p:cNvPr>
              <p:cNvSpPr/>
              <p:nvPr/>
            </p:nvSpPr>
            <p:spPr>
              <a:xfrm>
                <a:off x="10613657" y="2814832"/>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CN" b="0" i="1" smtClean="0">
                          <a:solidFill>
                            <a:schemeClr val="bg2"/>
                          </a:solidFill>
                          <a:latin typeface="Cambria Math" panose="02040503050406030204" pitchFamily="18" charset="0"/>
                        </a:rPr>
                        <m:t>𝑖</m:t>
                      </m:r>
                      <m:sSub>
                        <m:sSubPr>
                          <m:ctrlPr>
                            <a:rPr lang="en-US" altLang="zh-CN" b="0" i="1" smtClean="0">
                              <a:solidFill>
                                <a:schemeClr val="bg2"/>
                              </a:solidFill>
                              <a:latin typeface="Cambria Math" panose="02040503050406030204" pitchFamily="18" charset="0"/>
                            </a:rPr>
                          </m:ctrlPr>
                        </m:sSubPr>
                        <m:e>
                          <m:r>
                            <a:rPr lang="en-US" altLang="zh-CN" b="0" i="1" smtClean="0">
                              <a:solidFill>
                                <a:schemeClr val="bg2"/>
                              </a:solidFill>
                              <a:latin typeface="Cambria Math" panose="02040503050406030204" pitchFamily="18" charset="0"/>
                            </a:rPr>
                            <m:t>𝑛</m:t>
                          </m:r>
                        </m:e>
                        <m:sub>
                          <m:r>
                            <a:rPr lang="en-US" altLang="zh-CN" b="0" i="1" smtClean="0">
                              <a:solidFill>
                                <a:schemeClr val="bg2"/>
                              </a:solidFill>
                              <a:latin typeface="Cambria Math" panose="02040503050406030204" pitchFamily="18" charset="0"/>
                            </a:rPr>
                            <m:t>𝑏</m:t>
                          </m:r>
                        </m:sub>
                      </m:sSub>
                    </m:oMath>
                  </m:oMathPara>
                </a14:m>
                <a:endParaRPr lang="zh-CN" altLang="en-US" dirty="0">
                  <a:solidFill>
                    <a:schemeClr val="bg2"/>
                  </a:solidFill>
                </a:endParaRPr>
              </a:p>
            </p:txBody>
          </p:sp>
        </mc:Choice>
        <mc:Fallback xmlns="">
          <p:sp>
            <p:nvSpPr>
              <p:cNvPr id="8" name="椭圆 7">
                <a:extLst>
                  <a:ext uri="{FF2B5EF4-FFF2-40B4-BE49-F238E27FC236}">
                    <a16:creationId xmlns:a16="http://schemas.microsoft.com/office/drawing/2014/main" id="{5C49D137-822E-4B3E-B172-652D759165E2}"/>
                  </a:ext>
                </a:extLst>
              </p:cNvPr>
              <p:cNvSpPr>
                <a:spLocks noRot="1" noChangeAspect="1" noMove="1" noResize="1" noEditPoints="1" noAdjustHandles="1" noChangeArrowheads="1" noChangeShapeType="1" noTextEdit="1"/>
              </p:cNvSpPr>
              <p:nvPr/>
            </p:nvSpPr>
            <p:spPr>
              <a:xfrm>
                <a:off x="10613657" y="2814832"/>
                <a:ext cx="489097" cy="489097"/>
              </a:xfrm>
              <a:prstGeom prst="ellipse">
                <a:avLst/>
              </a:prstGeom>
              <a:blipFill>
                <a:blip r:embed="rId6"/>
                <a:stretch>
                  <a:fillRect l="-4878"/>
                </a:stretch>
              </a:blipFill>
              <a:ln>
                <a:solidFill>
                  <a:schemeClr val="bg1"/>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椭圆 8">
                <a:extLst>
                  <a:ext uri="{FF2B5EF4-FFF2-40B4-BE49-F238E27FC236}">
                    <a16:creationId xmlns:a16="http://schemas.microsoft.com/office/drawing/2014/main" id="{5AF7BF60-4766-4605-ACAB-F57ED66B088F}"/>
                  </a:ext>
                </a:extLst>
              </p:cNvPr>
              <p:cNvSpPr/>
              <p:nvPr/>
            </p:nvSpPr>
            <p:spPr>
              <a:xfrm>
                <a:off x="8255001" y="3909984"/>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CN" b="0" i="1" smtClean="0">
                          <a:solidFill>
                            <a:schemeClr val="bg2"/>
                          </a:solidFill>
                          <a:latin typeface="Cambria Math" panose="02040503050406030204" pitchFamily="18" charset="0"/>
                        </a:rPr>
                        <m:t>𝑜𝑢</m:t>
                      </m:r>
                      <m:sSub>
                        <m:sSubPr>
                          <m:ctrlPr>
                            <a:rPr lang="en-US" altLang="zh-CN" b="0" i="1" smtClean="0">
                              <a:solidFill>
                                <a:schemeClr val="bg2"/>
                              </a:solidFill>
                              <a:latin typeface="Cambria Math" panose="02040503050406030204" pitchFamily="18" charset="0"/>
                            </a:rPr>
                          </m:ctrlPr>
                        </m:sSubPr>
                        <m:e>
                          <m:r>
                            <a:rPr lang="en-US" altLang="zh-CN" b="0" i="1" smtClean="0">
                              <a:solidFill>
                                <a:schemeClr val="bg2"/>
                              </a:solidFill>
                              <a:latin typeface="Cambria Math" panose="02040503050406030204" pitchFamily="18" charset="0"/>
                            </a:rPr>
                            <m:t>𝑡</m:t>
                          </m:r>
                        </m:e>
                        <m:sub>
                          <m:r>
                            <a:rPr lang="en-US" altLang="zh-CN" b="0" i="1" smtClean="0">
                              <a:solidFill>
                                <a:schemeClr val="bg2"/>
                              </a:solidFill>
                              <a:latin typeface="Cambria Math" panose="02040503050406030204" pitchFamily="18" charset="0"/>
                            </a:rPr>
                            <m:t>𝑐</m:t>
                          </m:r>
                        </m:sub>
                      </m:sSub>
                    </m:oMath>
                  </m:oMathPara>
                </a14:m>
                <a:endParaRPr lang="zh-CN" altLang="en-US" dirty="0">
                  <a:solidFill>
                    <a:schemeClr val="bg2"/>
                  </a:solidFill>
                </a:endParaRPr>
              </a:p>
            </p:txBody>
          </p:sp>
        </mc:Choice>
        <mc:Fallback xmlns="">
          <p:sp>
            <p:nvSpPr>
              <p:cNvPr id="9" name="椭圆 8">
                <a:extLst>
                  <a:ext uri="{FF2B5EF4-FFF2-40B4-BE49-F238E27FC236}">
                    <a16:creationId xmlns:a16="http://schemas.microsoft.com/office/drawing/2014/main" id="{5AF7BF60-4766-4605-ACAB-F57ED66B088F}"/>
                  </a:ext>
                </a:extLst>
              </p:cNvPr>
              <p:cNvSpPr>
                <a:spLocks noRot="1" noChangeAspect="1" noMove="1" noResize="1" noEditPoints="1" noAdjustHandles="1" noChangeArrowheads="1" noChangeShapeType="1" noTextEdit="1"/>
              </p:cNvSpPr>
              <p:nvPr/>
            </p:nvSpPr>
            <p:spPr>
              <a:xfrm>
                <a:off x="8255001" y="3909984"/>
                <a:ext cx="489097" cy="489097"/>
              </a:xfrm>
              <a:prstGeom prst="ellipse">
                <a:avLst/>
              </a:prstGeom>
              <a:blipFill>
                <a:blip r:embed="rId7"/>
                <a:stretch>
                  <a:fillRect l="-10976"/>
                </a:stretch>
              </a:blipFill>
              <a:ln>
                <a:solidFill>
                  <a:schemeClr val="bg1"/>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椭圆 9">
                <a:extLst>
                  <a:ext uri="{FF2B5EF4-FFF2-40B4-BE49-F238E27FC236}">
                    <a16:creationId xmlns:a16="http://schemas.microsoft.com/office/drawing/2014/main" id="{1BC81D43-7DBB-4D69-B998-24F6E418416B}"/>
                  </a:ext>
                </a:extLst>
              </p:cNvPr>
              <p:cNvSpPr/>
              <p:nvPr/>
            </p:nvSpPr>
            <p:spPr>
              <a:xfrm>
                <a:off x="10613657" y="3909983"/>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CN" b="0" i="1" smtClean="0">
                          <a:solidFill>
                            <a:schemeClr val="bg2"/>
                          </a:solidFill>
                          <a:latin typeface="Cambria Math" panose="02040503050406030204" pitchFamily="18" charset="0"/>
                        </a:rPr>
                        <m:t>𝑖</m:t>
                      </m:r>
                      <m:sSub>
                        <m:sSubPr>
                          <m:ctrlPr>
                            <a:rPr lang="en-US" altLang="zh-CN" b="0" i="1" smtClean="0">
                              <a:solidFill>
                                <a:schemeClr val="bg2"/>
                              </a:solidFill>
                              <a:latin typeface="Cambria Math" panose="02040503050406030204" pitchFamily="18" charset="0"/>
                            </a:rPr>
                          </m:ctrlPr>
                        </m:sSubPr>
                        <m:e>
                          <m:r>
                            <a:rPr lang="en-US" altLang="zh-CN" b="0" i="1" smtClean="0">
                              <a:solidFill>
                                <a:schemeClr val="bg2"/>
                              </a:solidFill>
                              <a:latin typeface="Cambria Math" panose="02040503050406030204" pitchFamily="18" charset="0"/>
                            </a:rPr>
                            <m:t>𝑛</m:t>
                          </m:r>
                        </m:e>
                        <m:sub>
                          <m:r>
                            <a:rPr lang="en-US" altLang="zh-CN" b="0" i="1" smtClean="0">
                              <a:solidFill>
                                <a:schemeClr val="bg2"/>
                              </a:solidFill>
                              <a:latin typeface="Cambria Math" panose="02040503050406030204" pitchFamily="18" charset="0"/>
                            </a:rPr>
                            <m:t>𝑐</m:t>
                          </m:r>
                        </m:sub>
                      </m:sSub>
                    </m:oMath>
                  </m:oMathPara>
                </a14:m>
                <a:endParaRPr lang="zh-CN" altLang="en-US" dirty="0">
                  <a:solidFill>
                    <a:schemeClr val="bg2"/>
                  </a:solidFill>
                </a:endParaRPr>
              </a:p>
            </p:txBody>
          </p:sp>
        </mc:Choice>
        <mc:Fallback xmlns="">
          <p:sp>
            <p:nvSpPr>
              <p:cNvPr id="10" name="椭圆 9">
                <a:extLst>
                  <a:ext uri="{FF2B5EF4-FFF2-40B4-BE49-F238E27FC236}">
                    <a16:creationId xmlns:a16="http://schemas.microsoft.com/office/drawing/2014/main" id="{1BC81D43-7DBB-4D69-B998-24F6E418416B}"/>
                  </a:ext>
                </a:extLst>
              </p:cNvPr>
              <p:cNvSpPr>
                <a:spLocks noRot="1" noChangeAspect="1" noMove="1" noResize="1" noEditPoints="1" noAdjustHandles="1" noChangeArrowheads="1" noChangeShapeType="1" noTextEdit="1"/>
              </p:cNvSpPr>
              <p:nvPr/>
            </p:nvSpPr>
            <p:spPr>
              <a:xfrm>
                <a:off x="10613657" y="3909983"/>
                <a:ext cx="489097" cy="489097"/>
              </a:xfrm>
              <a:prstGeom prst="ellipse">
                <a:avLst/>
              </a:prstGeom>
              <a:blipFill>
                <a:blip r:embed="rId8"/>
                <a:stretch>
                  <a:fillRect l="-2439"/>
                </a:stretch>
              </a:blipFill>
              <a:ln>
                <a:solidFill>
                  <a:schemeClr val="bg1"/>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椭圆 10">
                <a:extLst>
                  <a:ext uri="{FF2B5EF4-FFF2-40B4-BE49-F238E27FC236}">
                    <a16:creationId xmlns:a16="http://schemas.microsoft.com/office/drawing/2014/main" id="{62EBDC22-59DC-47C4-A71D-7EAAFA3CE2CA}"/>
                  </a:ext>
                </a:extLst>
              </p:cNvPr>
              <p:cNvSpPr/>
              <p:nvPr/>
            </p:nvSpPr>
            <p:spPr>
              <a:xfrm>
                <a:off x="8255000" y="5187811"/>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CN" b="0" i="1" smtClean="0">
                          <a:solidFill>
                            <a:schemeClr val="bg2"/>
                          </a:solidFill>
                          <a:latin typeface="Cambria Math" panose="02040503050406030204" pitchFamily="18" charset="0"/>
                        </a:rPr>
                        <m:t>𝑜𝑢</m:t>
                      </m:r>
                      <m:sSub>
                        <m:sSubPr>
                          <m:ctrlPr>
                            <a:rPr lang="en-US" altLang="zh-CN" b="0" i="1" smtClean="0">
                              <a:solidFill>
                                <a:schemeClr val="bg2"/>
                              </a:solidFill>
                              <a:latin typeface="Cambria Math" panose="02040503050406030204" pitchFamily="18" charset="0"/>
                            </a:rPr>
                          </m:ctrlPr>
                        </m:sSubPr>
                        <m:e>
                          <m:r>
                            <a:rPr lang="en-US" altLang="zh-CN" b="0" i="1" smtClean="0">
                              <a:solidFill>
                                <a:schemeClr val="bg2"/>
                              </a:solidFill>
                              <a:latin typeface="Cambria Math" panose="02040503050406030204" pitchFamily="18" charset="0"/>
                            </a:rPr>
                            <m:t>𝑡</m:t>
                          </m:r>
                        </m:e>
                        <m:sub>
                          <m:r>
                            <a:rPr lang="en-US" altLang="zh-CN" b="0" i="1" smtClean="0">
                              <a:solidFill>
                                <a:schemeClr val="bg2"/>
                              </a:solidFill>
                              <a:latin typeface="Cambria Math" panose="02040503050406030204" pitchFamily="18" charset="0"/>
                            </a:rPr>
                            <m:t>𝑑</m:t>
                          </m:r>
                        </m:sub>
                      </m:sSub>
                    </m:oMath>
                  </m:oMathPara>
                </a14:m>
                <a:endParaRPr lang="zh-CN" altLang="en-US" dirty="0">
                  <a:solidFill>
                    <a:schemeClr val="bg2"/>
                  </a:solidFill>
                </a:endParaRPr>
              </a:p>
            </p:txBody>
          </p:sp>
        </mc:Choice>
        <mc:Fallback xmlns="">
          <p:sp>
            <p:nvSpPr>
              <p:cNvPr id="11" name="椭圆 10">
                <a:extLst>
                  <a:ext uri="{FF2B5EF4-FFF2-40B4-BE49-F238E27FC236}">
                    <a16:creationId xmlns:a16="http://schemas.microsoft.com/office/drawing/2014/main" id="{62EBDC22-59DC-47C4-A71D-7EAAFA3CE2CA}"/>
                  </a:ext>
                </a:extLst>
              </p:cNvPr>
              <p:cNvSpPr>
                <a:spLocks noRot="1" noChangeAspect="1" noMove="1" noResize="1" noEditPoints="1" noAdjustHandles="1" noChangeArrowheads="1" noChangeShapeType="1" noTextEdit="1"/>
              </p:cNvSpPr>
              <p:nvPr/>
            </p:nvSpPr>
            <p:spPr>
              <a:xfrm>
                <a:off x="8255000" y="5187811"/>
                <a:ext cx="489097" cy="489097"/>
              </a:xfrm>
              <a:prstGeom prst="ellipse">
                <a:avLst/>
              </a:prstGeom>
              <a:blipFill>
                <a:blip r:embed="rId9"/>
                <a:stretch>
                  <a:fillRect l="-13415" r="-2439"/>
                </a:stretch>
              </a:blipFill>
              <a:ln>
                <a:solidFill>
                  <a:schemeClr val="bg1"/>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椭圆 11">
                <a:extLst>
                  <a:ext uri="{FF2B5EF4-FFF2-40B4-BE49-F238E27FC236}">
                    <a16:creationId xmlns:a16="http://schemas.microsoft.com/office/drawing/2014/main" id="{479506EC-90F5-4D84-9648-37C526B7EC7C}"/>
                  </a:ext>
                </a:extLst>
              </p:cNvPr>
              <p:cNvSpPr/>
              <p:nvPr/>
            </p:nvSpPr>
            <p:spPr>
              <a:xfrm>
                <a:off x="10613656" y="5187810"/>
                <a:ext cx="489097" cy="48909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CN" b="0" i="1" smtClean="0">
                          <a:solidFill>
                            <a:schemeClr val="bg2"/>
                          </a:solidFill>
                          <a:latin typeface="Cambria Math" panose="02040503050406030204" pitchFamily="18" charset="0"/>
                        </a:rPr>
                        <m:t>𝑖</m:t>
                      </m:r>
                      <m:sSub>
                        <m:sSubPr>
                          <m:ctrlPr>
                            <a:rPr lang="en-US" altLang="zh-CN" b="0" i="1" smtClean="0">
                              <a:solidFill>
                                <a:schemeClr val="bg2"/>
                              </a:solidFill>
                              <a:latin typeface="Cambria Math" panose="02040503050406030204" pitchFamily="18" charset="0"/>
                            </a:rPr>
                          </m:ctrlPr>
                        </m:sSubPr>
                        <m:e>
                          <m:r>
                            <a:rPr lang="en-US" altLang="zh-CN" b="0" i="1" smtClean="0">
                              <a:solidFill>
                                <a:schemeClr val="bg2"/>
                              </a:solidFill>
                              <a:latin typeface="Cambria Math" panose="02040503050406030204" pitchFamily="18" charset="0"/>
                            </a:rPr>
                            <m:t>𝑛</m:t>
                          </m:r>
                        </m:e>
                        <m:sub>
                          <m:r>
                            <a:rPr lang="en-US" altLang="zh-CN" b="0" i="1" smtClean="0">
                              <a:solidFill>
                                <a:schemeClr val="bg2"/>
                              </a:solidFill>
                              <a:latin typeface="Cambria Math" panose="02040503050406030204" pitchFamily="18" charset="0"/>
                            </a:rPr>
                            <m:t>𝑑</m:t>
                          </m:r>
                        </m:sub>
                      </m:sSub>
                    </m:oMath>
                  </m:oMathPara>
                </a14:m>
                <a:endParaRPr lang="zh-CN" altLang="en-US" dirty="0">
                  <a:solidFill>
                    <a:schemeClr val="bg2"/>
                  </a:solidFill>
                </a:endParaRPr>
              </a:p>
            </p:txBody>
          </p:sp>
        </mc:Choice>
        <mc:Fallback xmlns="">
          <p:sp>
            <p:nvSpPr>
              <p:cNvPr id="12" name="椭圆 11">
                <a:extLst>
                  <a:ext uri="{FF2B5EF4-FFF2-40B4-BE49-F238E27FC236}">
                    <a16:creationId xmlns:a16="http://schemas.microsoft.com/office/drawing/2014/main" id="{479506EC-90F5-4D84-9648-37C526B7EC7C}"/>
                  </a:ext>
                </a:extLst>
              </p:cNvPr>
              <p:cNvSpPr>
                <a:spLocks noRot="1" noChangeAspect="1" noMove="1" noResize="1" noEditPoints="1" noAdjustHandles="1" noChangeArrowheads="1" noChangeShapeType="1" noTextEdit="1"/>
              </p:cNvSpPr>
              <p:nvPr/>
            </p:nvSpPr>
            <p:spPr>
              <a:xfrm>
                <a:off x="10613656" y="5187810"/>
                <a:ext cx="489097" cy="489097"/>
              </a:xfrm>
              <a:prstGeom prst="ellipse">
                <a:avLst/>
              </a:prstGeom>
              <a:blipFill>
                <a:blip r:embed="rId10"/>
                <a:stretch>
                  <a:fillRect l="-4878"/>
                </a:stretch>
              </a:blipFill>
              <a:ln>
                <a:solidFill>
                  <a:schemeClr val="bg1"/>
                </a:solidFill>
              </a:ln>
            </p:spPr>
            <p:txBody>
              <a:bodyPr/>
              <a:lstStyle/>
              <a:p>
                <a:r>
                  <a:rPr lang="zh-CN" altLang="en-US">
                    <a:noFill/>
                  </a:rPr>
                  <a:t> </a:t>
                </a:r>
              </a:p>
            </p:txBody>
          </p:sp>
        </mc:Fallback>
      </mc:AlternateContent>
      <p:cxnSp>
        <p:nvCxnSpPr>
          <p:cNvPr id="13" name="直接连接符 12">
            <a:extLst>
              <a:ext uri="{FF2B5EF4-FFF2-40B4-BE49-F238E27FC236}">
                <a16:creationId xmlns:a16="http://schemas.microsoft.com/office/drawing/2014/main" id="{8D8EBF0B-5365-4ACE-81CB-54C9AB2D36CB}"/>
              </a:ext>
            </a:extLst>
          </p:cNvPr>
          <p:cNvCxnSpPr>
            <a:cxnSpLocks/>
            <a:stCxn id="5" idx="5"/>
            <a:endCxn id="8" idx="1"/>
          </p:cNvCxnSpPr>
          <p:nvPr/>
        </p:nvCxnSpPr>
        <p:spPr>
          <a:xfrm>
            <a:off x="8672472" y="1954476"/>
            <a:ext cx="2012812" cy="931983"/>
          </a:xfrm>
          <a:prstGeom prst="line">
            <a:avLst/>
          </a:prstGeom>
          <a:ln w="9525"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4" name="直接连接符 13">
            <a:extLst>
              <a:ext uri="{FF2B5EF4-FFF2-40B4-BE49-F238E27FC236}">
                <a16:creationId xmlns:a16="http://schemas.microsoft.com/office/drawing/2014/main" id="{E8F9D04E-F29A-4585-8455-34642E4D1618}"/>
              </a:ext>
            </a:extLst>
          </p:cNvPr>
          <p:cNvCxnSpPr>
            <a:cxnSpLocks/>
            <a:stCxn id="9" idx="7"/>
            <a:endCxn id="8" idx="3"/>
          </p:cNvCxnSpPr>
          <p:nvPr/>
        </p:nvCxnSpPr>
        <p:spPr>
          <a:xfrm flipV="1">
            <a:off x="8672471" y="3232302"/>
            <a:ext cx="2012813" cy="749309"/>
          </a:xfrm>
          <a:prstGeom prst="line">
            <a:avLst/>
          </a:prstGeom>
          <a:ln w="9525"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直接连接符 14">
            <a:extLst>
              <a:ext uri="{FF2B5EF4-FFF2-40B4-BE49-F238E27FC236}">
                <a16:creationId xmlns:a16="http://schemas.microsoft.com/office/drawing/2014/main" id="{106495A0-3008-4569-A892-968F96E081A7}"/>
              </a:ext>
            </a:extLst>
          </p:cNvPr>
          <p:cNvCxnSpPr>
            <a:cxnSpLocks/>
            <a:stCxn id="9" idx="5"/>
            <a:endCxn id="12" idx="1"/>
          </p:cNvCxnSpPr>
          <p:nvPr/>
        </p:nvCxnSpPr>
        <p:spPr>
          <a:xfrm>
            <a:off x="8672471" y="4327454"/>
            <a:ext cx="2012812" cy="931983"/>
          </a:xfrm>
          <a:prstGeom prst="line">
            <a:avLst/>
          </a:prstGeom>
          <a:ln w="9525"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572843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A66FD35-74A1-42B4-B887-3D1EC30FE495}"/>
              </a:ext>
            </a:extLst>
          </p:cNvPr>
          <p:cNvSpPr>
            <a:spLocks noGrp="1"/>
          </p:cNvSpPr>
          <p:nvPr>
            <p:ph idx="1"/>
          </p:nvPr>
        </p:nvSpPr>
        <p:spPr/>
        <p:txBody>
          <a:bodyPr>
            <a:normAutofit/>
          </a:bodyPr>
          <a:lstStyle/>
          <a:p>
            <a:pPr>
              <a:lnSpc>
                <a:spcPct val="120000"/>
              </a:lnSpc>
            </a:pPr>
            <a:r>
              <a:rPr lang="zh-CN" altLang="en-US" dirty="0"/>
              <a:t>假设有 </a:t>
            </a:r>
            <a:r>
              <a:rPr lang="en-US" altLang="zh-CN" dirty="0"/>
              <a:t>n </a:t>
            </a:r>
            <a:r>
              <a:rPr lang="zh-CN" altLang="en-US" dirty="0"/>
              <a:t>根柱子，现要按下述规则在这 </a:t>
            </a:r>
            <a:r>
              <a:rPr lang="en-US" altLang="zh-CN" dirty="0"/>
              <a:t>n </a:t>
            </a:r>
            <a:r>
              <a:rPr lang="zh-CN" altLang="en-US" dirty="0"/>
              <a:t>根柱子中依次放入编号为 </a:t>
            </a:r>
            <a:r>
              <a:rPr lang="en-US" altLang="zh-CN" dirty="0"/>
              <a:t>1</a:t>
            </a:r>
            <a:r>
              <a:rPr lang="zh-CN" altLang="en-US" dirty="0"/>
              <a:t>，</a:t>
            </a:r>
            <a:r>
              <a:rPr lang="en-US" altLang="zh-CN" dirty="0"/>
              <a:t>2</a:t>
            </a:r>
            <a:r>
              <a:rPr lang="zh-CN" altLang="en-US" dirty="0"/>
              <a:t>，</a:t>
            </a:r>
            <a:r>
              <a:rPr lang="en-US" altLang="zh-CN" dirty="0"/>
              <a:t>3</a:t>
            </a:r>
            <a:r>
              <a:rPr lang="zh-CN" altLang="en-US" dirty="0"/>
              <a:t>，</a:t>
            </a:r>
            <a:r>
              <a:rPr lang="en-US" altLang="zh-CN" dirty="0"/>
              <a:t>…</a:t>
            </a:r>
            <a:r>
              <a:rPr lang="zh-CN" altLang="en-US" dirty="0"/>
              <a:t>的球。</a:t>
            </a:r>
            <a:endParaRPr lang="en-US" altLang="zh-CN" dirty="0"/>
          </a:p>
          <a:p>
            <a:pPr>
              <a:lnSpc>
                <a:spcPct val="120000"/>
              </a:lnSpc>
            </a:pPr>
            <a:r>
              <a:rPr lang="zh-CN" altLang="en-US" dirty="0"/>
              <a:t>（</a:t>
            </a:r>
            <a:r>
              <a:rPr lang="en-US" altLang="zh-CN" dirty="0"/>
              <a:t>1</a:t>
            </a:r>
            <a:r>
              <a:rPr lang="zh-CN" altLang="en-US" dirty="0"/>
              <a:t>）每次只能在某根柱子的最上面放球。</a:t>
            </a:r>
            <a:endParaRPr lang="en-US" altLang="zh-CN" dirty="0"/>
          </a:p>
          <a:p>
            <a:pPr>
              <a:lnSpc>
                <a:spcPct val="120000"/>
              </a:lnSpc>
            </a:pPr>
            <a:r>
              <a:rPr lang="zh-CN" altLang="en-US" dirty="0"/>
              <a:t>（</a:t>
            </a:r>
            <a:r>
              <a:rPr lang="en-US" altLang="zh-CN" dirty="0"/>
              <a:t>2</a:t>
            </a:r>
            <a:r>
              <a:rPr lang="zh-CN" altLang="en-US" dirty="0"/>
              <a:t>）在同一根柱子中，任何 </a:t>
            </a:r>
            <a:r>
              <a:rPr lang="en-US" altLang="zh-CN" dirty="0"/>
              <a:t>2 </a:t>
            </a:r>
            <a:r>
              <a:rPr lang="zh-CN" altLang="en-US" dirty="0"/>
              <a:t>个相邻球的编号之和为完全平方数 对于给定的 </a:t>
            </a:r>
            <a:r>
              <a:rPr lang="en-US" altLang="zh-CN" dirty="0"/>
              <a:t>n</a:t>
            </a:r>
            <a:r>
              <a:rPr lang="zh-CN" altLang="en-US" dirty="0"/>
              <a:t>，计算在 </a:t>
            </a:r>
            <a:r>
              <a:rPr lang="en-US" altLang="zh-CN" dirty="0"/>
              <a:t>n </a:t>
            </a:r>
            <a:r>
              <a:rPr lang="zh-CN" altLang="en-US" dirty="0"/>
              <a:t>根柱子上最多能放多少个球</a:t>
            </a:r>
          </a:p>
        </p:txBody>
      </p:sp>
      <p:sp>
        <p:nvSpPr>
          <p:cNvPr id="3" name="标题 2">
            <a:extLst>
              <a:ext uri="{FF2B5EF4-FFF2-40B4-BE49-F238E27FC236}">
                <a16:creationId xmlns:a16="http://schemas.microsoft.com/office/drawing/2014/main" id="{BDB03CF0-23B4-4DB3-8CF8-D8B9148D2937}"/>
              </a:ext>
            </a:extLst>
          </p:cNvPr>
          <p:cNvSpPr>
            <a:spLocks noGrp="1"/>
          </p:cNvSpPr>
          <p:nvPr>
            <p:ph type="ctrTitle"/>
          </p:nvPr>
        </p:nvSpPr>
        <p:spPr/>
        <p:txBody>
          <a:bodyPr/>
          <a:lstStyle/>
          <a:p>
            <a:r>
              <a:rPr lang="zh-CN" altLang="en-US" dirty="0"/>
              <a:t>魔术球问题</a:t>
            </a:r>
          </a:p>
        </p:txBody>
      </p:sp>
      <p:sp>
        <p:nvSpPr>
          <p:cNvPr id="4" name="内容占位符 3">
            <a:extLst>
              <a:ext uri="{FF2B5EF4-FFF2-40B4-BE49-F238E27FC236}">
                <a16:creationId xmlns:a16="http://schemas.microsoft.com/office/drawing/2014/main" id="{006715FE-297D-4AB5-9CE7-AD451226027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65608672"/>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A66FD35-74A1-42B4-B887-3D1EC30FE495}"/>
              </a:ext>
            </a:extLst>
          </p:cNvPr>
          <p:cNvSpPr>
            <a:spLocks noGrp="1"/>
          </p:cNvSpPr>
          <p:nvPr>
            <p:ph idx="1"/>
          </p:nvPr>
        </p:nvSpPr>
        <p:spPr/>
        <p:txBody>
          <a:bodyPr>
            <a:normAutofit/>
          </a:bodyPr>
          <a:lstStyle/>
          <a:p>
            <a:pPr>
              <a:lnSpc>
                <a:spcPct val="120000"/>
              </a:lnSpc>
            </a:pPr>
            <a:r>
              <a:rPr lang="zh-CN" altLang="en-US" dirty="0"/>
              <a:t>假设有 </a:t>
            </a:r>
            <a:r>
              <a:rPr lang="en-US" altLang="zh-CN" dirty="0"/>
              <a:t>n </a:t>
            </a:r>
            <a:r>
              <a:rPr lang="zh-CN" altLang="en-US" dirty="0"/>
              <a:t>根柱子，现要按下述规则在这 </a:t>
            </a:r>
            <a:r>
              <a:rPr lang="en-US" altLang="zh-CN" dirty="0"/>
              <a:t>n </a:t>
            </a:r>
            <a:r>
              <a:rPr lang="zh-CN" altLang="en-US" dirty="0"/>
              <a:t>根柱子中依次放入编号为 </a:t>
            </a:r>
            <a:r>
              <a:rPr lang="en-US" altLang="zh-CN" dirty="0"/>
              <a:t>1</a:t>
            </a:r>
            <a:r>
              <a:rPr lang="zh-CN" altLang="en-US" dirty="0"/>
              <a:t>，</a:t>
            </a:r>
            <a:r>
              <a:rPr lang="en-US" altLang="zh-CN" dirty="0"/>
              <a:t>2</a:t>
            </a:r>
            <a:r>
              <a:rPr lang="zh-CN" altLang="en-US" dirty="0"/>
              <a:t>，</a:t>
            </a:r>
            <a:r>
              <a:rPr lang="en-US" altLang="zh-CN" dirty="0"/>
              <a:t>3</a:t>
            </a:r>
            <a:r>
              <a:rPr lang="zh-CN" altLang="en-US" dirty="0"/>
              <a:t>，</a:t>
            </a:r>
            <a:r>
              <a:rPr lang="en-US" altLang="zh-CN" dirty="0"/>
              <a:t>…</a:t>
            </a:r>
            <a:r>
              <a:rPr lang="zh-CN" altLang="en-US" dirty="0"/>
              <a:t>的球。</a:t>
            </a:r>
            <a:endParaRPr lang="en-US" altLang="zh-CN" dirty="0"/>
          </a:p>
          <a:p>
            <a:pPr>
              <a:lnSpc>
                <a:spcPct val="120000"/>
              </a:lnSpc>
            </a:pPr>
            <a:r>
              <a:rPr lang="zh-CN" altLang="en-US" dirty="0"/>
              <a:t>（</a:t>
            </a:r>
            <a:r>
              <a:rPr lang="en-US" altLang="zh-CN" dirty="0"/>
              <a:t>1</a:t>
            </a:r>
            <a:r>
              <a:rPr lang="zh-CN" altLang="en-US" dirty="0"/>
              <a:t>）每次只能在某根柱子的最上面放球。</a:t>
            </a:r>
            <a:endParaRPr lang="en-US" altLang="zh-CN" dirty="0"/>
          </a:p>
          <a:p>
            <a:pPr>
              <a:lnSpc>
                <a:spcPct val="120000"/>
              </a:lnSpc>
            </a:pPr>
            <a:r>
              <a:rPr lang="zh-CN" altLang="en-US" dirty="0"/>
              <a:t>（</a:t>
            </a:r>
            <a:r>
              <a:rPr lang="en-US" altLang="zh-CN" dirty="0"/>
              <a:t>2</a:t>
            </a:r>
            <a:r>
              <a:rPr lang="zh-CN" altLang="en-US" dirty="0"/>
              <a:t>）在同一根柱子中，任何 </a:t>
            </a:r>
            <a:r>
              <a:rPr lang="en-US" altLang="zh-CN" dirty="0"/>
              <a:t>2 </a:t>
            </a:r>
            <a:r>
              <a:rPr lang="zh-CN" altLang="en-US" dirty="0"/>
              <a:t>个相邻球的编号之和为完全平方数 对于给定的 </a:t>
            </a:r>
            <a:r>
              <a:rPr lang="en-US" altLang="zh-CN" dirty="0"/>
              <a:t>n</a:t>
            </a:r>
            <a:r>
              <a:rPr lang="zh-CN" altLang="en-US" dirty="0"/>
              <a:t>，计算在 </a:t>
            </a:r>
            <a:r>
              <a:rPr lang="en-US" altLang="zh-CN" dirty="0"/>
              <a:t>n </a:t>
            </a:r>
            <a:r>
              <a:rPr lang="zh-CN" altLang="en-US" dirty="0"/>
              <a:t>根柱子上最多能放多少个球</a:t>
            </a:r>
            <a:endParaRPr lang="en-US" altLang="zh-CN" dirty="0"/>
          </a:p>
          <a:p>
            <a:pPr>
              <a:lnSpc>
                <a:spcPct val="120000"/>
              </a:lnSpc>
            </a:pPr>
            <a:r>
              <a:rPr lang="zh-CN" altLang="en-US" dirty="0"/>
              <a:t>显然若能方向</a:t>
            </a:r>
            <a:r>
              <a:rPr lang="en-US" altLang="zh-CN" dirty="0"/>
              <a:t>1~m</a:t>
            </a:r>
            <a:r>
              <a:rPr lang="zh-CN" altLang="en-US" dirty="0"/>
              <a:t>个球，那么必然能放下</a:t>
            </a:r>
            <a:r>
              <a:rPr lang="en-US" altLang="zh-CN" dirty="0"/>
              <a:t>1~k(k&lt;m)</a:t>
            </a:r>
            <a:r>
              <a:rPr lang="zh-CN" altLang="en-US" dirty="0"/>
              <a:t>个球，答案具有单调性，可以二分</a:t>
            </a:r>
            <a:r>
              <a:rPr lang="en-US" altLang="zh-CN" dirty="0"/>
              <a:t>m</a:t>
            </a:r>
            <a:endParaRPr lang="zh-CN" altLang="en-US" dirty="0"/>
          </a:p>
        </p:txBody>
      </p:sp>
      <p:sp>
        <p:nvSpPr>
          <p:cNvPr id="3" name="标题 2">
            <a:extLst>
              <a:ext uri="{FF2B5EF4-FFF2-40B4-BE49-F238E27FC236}">
                <a16:creationId xmlns:a16="http://schemas.microsoft.com/office/drawing/2014/main" id="{BDB03CF0-23B4-4DB3-8CF8-D8B9148D2937}"/>
              </a:ext>
            </a:extLst>
          </p:cNvPr>
          <p:cNvSpPr>
            <a:spLocks noGrp="1"/>
          </p:cNvSpPr>
          <p:nvPr>
            <p:ph type="ctrTitle"/>
          </p:nvPr>
        </p:nvSpPr>
        <p:spPr/>
        <p:txBody>
          <a:bodyPr/>
          <a:lstStyle/>
          <a:p>
            <a:r>
              <a:rPr lang="zh-CN" altLang="en-US" dirty="0"/>
              <a:t>魔术球问题</a:t>
            </a:r>
          </a:p>
        </p:txBody>
      </p:sp>
      <p:sp>
        <p:nvSpPr>
          <p:cNvPr id="4" name="内容占位符 3">
            <a:extLst>
              <a:ext uri="{FF2B5EF4-FFF2-40B4-BE49-F238E27FC236}">
                <a16:creationId xmlns:a16="http://schemas.microsoft.com/office/drawing/2014/main" id="{006715FE-297D-4AB5-9CE7-AD451226027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074771104"/>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A66FD35-74A1-42B4-B887-3D1EC30FE495}"/>
                  </a:ext>
                </a:extLst>
              </p:cNvPr>
              <p:cNvSpPr>
                <a:spLocks noGrp="1"/>
              </p:cNvSpPr>
              <p:nvPr>
                <p:ph idx="1"/>
              </p:nvPr>
            </p:nvSpPr>
            <p:spPr/>
            <p:txBody>
              <a:bodyPr>
                <a:normAutofit/>
              </a:bodyPr>
              <a:lstStyle/>
              <a:p>
                <a:pPr>
                  <a:lnSpc>
                    <a:spcPct val="120000"/>
                  </a:lnSpc>
                </a:pPr>
                <a:r>
                  <a:rPr lang="zh-CN" altLang="en-US" sz="2400" dirty="0"/>
                  <a:t>显然若能方向</a:t>
                </a:r>
                <a:r>
                  <a:rPr lang="en-US" altLang="zh-CN" sz="2400" dirty="0"/>
                  <a:t>1~m</a:t>
                </a:r>
                <a:r>
                  <a:rPr lang="zh-CN" altLang="en-US" sz="2400" dirty="0"/>
                  <a:t>个球，那么必然能放下</a:t>
                </a:r>
                <a:r>
                  <a:rPr lang="en-US" altLang="zh-CN" sz="2400" dirty="0"/>
                  <a:t>1~k(k&lt;m)</a:t>
                </a:r>
                <a:r>
                  <a:rPr lang="zh-CN" altLang="en-US" sz="2400" dirty="0"/>
                  <a:t>个球，答案具有单调性，可以二分</a:t>
                </a:r>
                <a:r>
                  <a:rPr lang="en-US" altLang="zh-CN" sz="2400" dirty="0"/>
                  <a:t>m</a:t>
                </a:r>
              </a:p>
              <a:p>
                <a:pPr>
                  <a:lnSpc>
                    <a:spcPct val="120000"/>
                  </a:lnSpc>
                </a:pPr>
                <a:r>
                  <a:rPr lang="zh-CN" altLang="en-US" sz="2400" dirty="0"/>
                  <a:t>前</a:t>
                </a:r>
                <a:r>
                  <a:rPr lang="en-US" altLang="zh-CN" sz="2400" dirty="0"/>
                  <a:t>m</a:t>
                </a:r>
                <a:r>
                  <a:rPr lang="zh-CN" altLang="en-US" sz="2400" dirty="0"/>
                  <a:t>个可以放下，当且仅当串起这些球需要的最小柱子数小于等于</a:t>
                </a:r>
                <a:r>
                  <a:rPr lang="en-US" altLang="zh-CN" sz="2400" dirty="0"/>
                  <a:t>n</a:t>
                </a:r>
              </a:p>
              <a:p>
                <a:pPr>
                  <a:lnSpc>
                    <a:spcPct val="120000"/>
                  </a:lnSpc>
                </a:pPr>
                <a:r>
                  <a:rPr lang="zh-CN" altLang="en-US" sz="2400" dirty="0"/>
                  <a:t>两两枚举前</a:t>
                </a:r>
                <a:r>
                  <a:rPr lang="en-US" altLang="zh-CN" sz="2400" dirty="0"/>
                  <a:t>m</a:t>
                </a:r>
                <a:r>
                  <a:rPr lang="zh-CN" altLang="en-US" sz="2400" dirty="0"/>
                  <a:t>个球，如果球</a:t>
                </a:r>
                <a:r>
                  <a:rPr lang="en-US" altLang="zh-CN" sz="2400" dirty="0" err="1"/>
                  <a:t>i</a:t>
                </a:r>
                <a:r>
                  <a:rPr lang="zh-CN" altLang="en-US" sz="2400" dirty="0"/>
                  <a:t>和球</a:t>
                </a:r>
                <a:r>
                  <a:rPr lang="en-US" altLang="zh-CN" sz="2400" dirty="0"/>
                  <a:t>j(</a:t>
                </a:r>
                <a:r>
                  <a:rPr lang="en-US" altLang="zh-CN" sz="2400" dirty="0" err="1"/>
                  <a:t>i</a:t>
                </a:r>
                <a:r>
                  <a:rPr lang="en-US" altLang="zh-CN" sz="2400" dirty="0"/>
                  <a:t>&lt;j)</a:t>
                </a:r>
                <a:r>
                  <a:rPr lang="zh-CN" altLang="en-US" sz="2400" dirty="0"/>
                  <a:t>可以满足要求，那么连有向边</a:t>
                </a:r>
                <a14:m>
                  <m:oMath xmlns:m="http://schemas.openxmlformats.org/officeDocument/2006/math">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𝑗</m:t>
                    </m:r>
                    <m:r>
                      <a:rPr lang="zh-CN" altLang="en-US" sz="2400" i="1">
                        <a:latin typeface="Cambria Math" panose="02040503050406030204" pitchFamily="18" charset="0"/>
                      </a:rPr>
                      <m:t>，</m:t>
                    </m:r>
                  </m:oMath>
                </a14:m>
                <a:r>
                  <a:rPr lang="zh-CN" altLang="en-US" sz="2400" dirty="0"/>
                  <a:t>所有边连完后得到一张</a:t>
                </a:r>
                <a:r>
                  <a:rPr lang="en-US" altLang="zh-CN" sz="2400" dirty="0"/>
                  <a:t>DAG</a:t>
                </a:r>
              </a:p>
              <a:p>
                <a:pPr>
                  <a:lnSpc>
                    <a:spcPct val="120000"/>
                  </a:lnSpc>
                </a:pPr>
                <a:r>
                  <a:rPr lang="zh-CN" altLang="en-US" sz="2400" dirty="0"/>
                  <a:t>在这张图上，一条路径就相当于一根柱子串起了路径上的点</a:t>
                </a:r>
                <a:endParaRPr lang="en-US" altLang="zh-CN" sz="2400" dirty="0"/>
              </a:p>
              <a:p>
                <a:pPr>
                  <a:lnSpc>
                    <a:spcPct val="120000"/>
                  </a:lnSpc>
                </a:pPr>
                <a:r>
                  <a:rPr lang="zh-CN" altLang="en-US" sz="2400" dirty="0"/>
                  <a:t>所以要求这张</a:t>
                </a:r>
                <a:r>
                  <a:rPr lang="en-US" altLang="zh-CN" sz="2400" dirty="0"/>
                  <a:t>DAG</a:t>
                </a:r>
                <a:r>
                  <a:rPr lang="zh-CN" altLang="en-US" sz="2400" dirty="0"/>
                  <a:t>的最小路径覆盖</a:t>
                </a:r>
              </a:p>
            </p:txBody>
          </p:sp>
        </mc:Choice>
        <mc:Fallback xmlns="">
          <p:sp>
            <p:nvSpPr>
              <p:cNvPr id="2" name="内容占位符 1">
                <a:extLst>
                  <a:ext uri="{FF2B5EF4-FFF2-40B4-BE49-F238E27FC236}">
                    <a16:creationId xmlns:a16="http://schemas.microsoft.com/office/drawing/2014/main" id="{7A66FD35-74A1-42B4-B887-3D1EC30FE495}"/>
                  </a:ext>
                </a:extLst>
              </p:cNvPr>
              <p:cNvSpPr>
                <a:spLocks noGrp="1" noRot="1" noChangeAspect="1" noMove="1" noResize="1" noEditPoints="1" noAdjustHandles="1" noChangeArrowheads="1" noChangeShapeType="1" noTextEdit="1"/>
              </p:cNvSpPr>
              <p:nvPr>
                <p:ph idx="1"/>
              </p:nvPr>
            </p:nvSpPr>
            <p:spPr>
              <a:blipFill>
                <a:blip r:embed="rId3"/>
                <a:stretch>
                  <a:fillRect l="-92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DB03CF0-23B4-4DB3-8CF8-D8B9148D2937}"/>
              </a:ext>
            </a:extLst>
          </p:cNvPr>
          <p:cNvSpPr>
            <a:spLocks noGrp="1"/>
          </p:cNvSpPr>
          <p:nvPr>
            <p:ph type="ctrTitle"/>
          </p:nvPr>
        </p:nvSpPr>
        <p:spPr/>
        <p:txBody>
          <a:bodyPr/>
          <a:lstStyle/>
          <a:p>
            <a:r>
              <a:rPr lang="zh-CN" altLang="en-US" dirty="0"/>
              <a:t>魔术球问题</a:t>
            </a:r>
          </a:p>
        </p:txBody>
      </p:sp>
      <p:sp>
        <p:nvSpPr>
          <p:cNvPr id="4" name="内容占位符 3">
            <a:extLst>
              <a:ext uri="{FF2B5EF4-FFF2-40B4-BE49-F238E27FC236}">
                <a16:creationId xmlns:a16="http://schemas.microsoft.com/office/drawing/2014/main" id="{006715FE-297D-4AB5-9CE7-AD451226027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03278502"/>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BBFAAD4-385E-4C5B-BB1A-0FBA706C2B64}"/>
              </a:ext>
            </a:extLst>
          </p:cNvPr>
          <p:cNvSpPr>
            <a:spLocks noGrp="1"/>
          </p:cNvSpPr>
          <p:nvPr>
            <p:ph idx="1"/>
          </p:nvPr>
        </p:nvSpPr>
        <p:spPr/>
        <p:txBody>
          <a:bodyPr/>
          <a:lstStyle/>
          <a:p>
            <a:r>
              <a:rPr lang="zh-CN" altLang="en-US" dirty="0"/>
              <a:t>如果一个图的某个匹配中，所有</a:t>
            </a:r>
            <a:r>
              <a:rPr lang="zh-CN" altLang="en-US" dirty="0">
                <a:solidFill>
                  <a:srgbClr val="FFCC00"/>
                </a:solidFill>
              </a:rPr>
              <a:t>顶点都是匹配点</a:t>
            </a:r>
            <a:r>
              <a:rPr lang="zh-CN" altLang="en-US" dirty="0"/>
              <a:t>，那么它就是一个完美匹配</a:t>
            </a:r>
            <a:endParaRPr lang="en-US" altLang="zh-CN" dirty="0"/>
          </a:p>
        </p:txBody>
      </p:sp>
      <p:sp>
        <p:nvSpPr>
          <p:cNvPr id="3" name="标题 2">
            <a:extLst>
              <a:ext uri="{FF2B5EF4-FFF2-40B4-BE49-F238E27FC236}">
                <a16:creationId xmlns:a16="http://schemas.microsoft.com/office/drawing/2014/main" id="{D57EA65F-7623-4BE2-812B-AAEF9F10DAF1}"/>
              </a:ext>
            </a:extLst>
          </p:cNvPr>
          <p:cNvSpPr>
            <a:spLocks noGrp="1"/>
          </p:cNvSpPr>
          <p:nvPr>
            <p:ph type="ctrTitle"/>
          </p:nvPr>
        </p:nvSpPr>
        <p:spPr/>
        <p:txBody>
          <a:bodyPr/>
          <a:lstStyle/>
          <a:p>
            <a:r>
              <a:rPr lang="zh-CN" altLang="en-US" dirty="0"/>
              <a:t>完美匹配</a:t>
            </a:r>
          </a:p>
        </p:txBody>
      </p:sp>
      <p:sp>
        <p:nvSpPr>
          <p:cNvPr id="4" name="内容占位符 3">
            <a:extLst>
              <a:ext uri="{FF2B5EF4-FFF2-40B4-BE49-F238E27FC236}">
                <a16:creationId xmlns:a16="http://schemas.microsoft.com/office/drawing/2014/main" id="{F6841B7F-1CD3-4FFC-A24E-4AAC33B0274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199059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DAAD960-8E01-4037-9615-233C5E073A1F}"/>
              </a:ext>
            </a:extLst>
          </p:cNvPr>
          <p:cNvSpPr>
            <a:spLocks noGrp="1"/>
          </p:cNvSpPr>
          <p:nvPr>
            <p:ph idx="1"/>
          </p:nvPr>
        </p:nvSpPr>
        <p:spPr/>
        <p:txBody>
          <a:bodyPr/>
          <a:lstStyle/>
          <a:p>
            <a:r>
              <a:rPr lang="zh-CN" altLang="en-US" dirty="0"/>
              <a:t>一个存在完美匹配的二分图，如果边上有权值，匹配中含有一个边即可得到边上的权值，求完美匹配权值和最大是多少</a:t>
            </a:r>
            <a:endParaRPr lang="en-US" altLang="zh-CN" dirty="0"/>
          </a:p>
          <a:p>
            <a:endParaRPr lang="en-US" altLang="zh-CN" dirty="0"/>
          </a:p>
          <a:p>
            <a:r>
              <a:rPr lang="zh-CN" altLang="en-US" dirty="0"/>
              <a:t>费用流</a:t>
            </a:r>
            <a:endParaRPr lang="en-US" altLang="zh-CN" dirty="0"/>
          </a:p>
          <a:p>
            <a:r>
              <a:rPr lang="en-US" altLang="zh-CN" dirty="0"/>
              <a:t>KM</a:t>
            </a:r>
            <a:r>
              <a:rPr lang="zh-CN" altLang="en-US" dirty="0"/>
              <a:t>算法</a:t>
            </a:r>
          </a:p>
        </p:txBody>
      </p:sp>
      <p:sp>
        <p:nvSpPr>
          <p:cNvPr id="3" name="标题 2">
            <a:extLst>
              <a:ext uri="{FF2B5EF4-FFF2-40B4-BE49-F238E27FC236}">
                <a16:creationId xmlns:a16="http://schemas.microsoft.com/office/drawing/2014/main" id="{BD93A8CC-38B9-466C-BF70-148EF19D2BF8}"/>
              </a:ext>
            </a:extLst>
          </p:cNvPr>
          <p:cNvSpPr>
            <a:spLocks noGrp="1"/>
          </p:cNvSpPr>
          <p:nvPr>
            <p:ph type="ctrTitle"/>
          </p:nvPr>
        </p:nvSpPr>
        <p:spPr/>
        <p:txBody>
          <a:bodyPr/>
          <a:lstStyle/>
          <a:p>
            <a:r>
              <a:rPr lang="zh-CN" altLang="en-US" dirty="0"/>
              <a:t>最大权完美匹配</a:t>
            </a:r>
          </a:p>
        </p:txBody>
      </p:sp>
      <p:sp>
        <p:nvSpPr>
          <p:cNvPr id="4" name="内容占位符 3">
            <a:extLst>
              <a:ext uri="{FF2B5EF4-FFF2-40B4-BE49-F238E27FC236}">
                <a16:creationId xmlns:a16="http://schemas.microsoft.com/office/drawing/2014/main" id="{FB1554B0-C176-49F9-A2B5-FC9604803DA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959121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CFC687C4-64DA-4D0D-86A7-12ACDB424F85}"/>
                  </a:ext>
                </a:extLst>
              </p:cNvPr>
              <p:cNvSpPr>
                <a:spLocks noGrp="1"/>
              </p:cNvSpPr>
              <p:nvPr>
                <p:ph idx="1"/>
              </p:nvPr>
            </p:nvSpPr>
            <p:spPr/>
            <p:txBody>
              <a:bodyPr/>
              <a:lstStyle/>
              <a:p>
                <a:r>
                  <a:rPr lang="zh-CN" altLang="en-US" dirty="0"/>
                  <a:t>给左部图的各个点设顶标</a:t>
                </a:r>
                <a:r>
                  <a:rPr lang="en-US" altLang="zh-CN" dirty="0"/>
                  <a:t>A[x]</a:t>
                </a:r>
                <a:r>
                  <a:rPr lang="zh-CN" altLang="en-US" dirty="0"/>
                  <a:t>，给右部图各个点设顶标</a:t>
                </a:r>
                <a:r>
                  <a:rPr lang="en-US" altLang="zh-CN" dirty="0"/>
                  <a:t>B[y]</a:t>
                </a:r>
              </a:p>
              <a:p>
                <a:r>
                  <a:rPr lang="zh-CN" altLang="en-US" dirty="0"/>
                  <a:t>要求任意时刻，被边</a:t>
                </a:r>
                <a14:m>
                  <m:oMath xmlns:m="http://schemas.openxmlformats.org/officeDocument/2006/math">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r>
                      <a:rPr lang="zh-CN" altLang="en-US" i="1">
                        <a:latin typeface="Cambria Math" panose="02040503050406030204" pitchFamily="18" charset="0"/>
                      </a:rPr>
                      <m:t>连起来</m:t>
                    </m:r>
                  </m:oMath>
                </a14:m>
                <a:r>
                  <a:rPr lang="zh-CN" altLang="en-US" dirty="0"/>
                  <a:t>的两个点满足</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𝐴</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𝐵</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𝑦</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𝑤</m:t>
                      </m:r>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oMath>
                  </m:oMathPara>
                </a14:m>
                <a:endParaRPr lang="en-US" altLang="zh-CN" dirty="0"/>
              </a:p>
              <a:p>
                <a:r>
                  <a:rPr lang="zh-CN" altLang="en-US" dirty="0"/>
                  <a:t>初始时设置</a:t>
                </a:r>
                <a:r>
                  <a:rPr lang="en-US" altLang="zh-CN" dirty="0"/>
                  <a:t>B[y]=0</a:t>
                </a:r>
                <a:r>
                  <a:rPr lang="zh-CN" altLang="en-US" dirty="0"/>
                  <a:t>，左部图对每个点遍历与之相连的边，取最大的边权值作为其顶标</a:t>
                </a:r>
              </a:p>
            </p:txBody>
          </p:sp>
        </mc:Choice>
        <mc:Fallback xmlns="">
          <p:sp>
            <p:nvSpPr>
              <p:cNvPr id="2" name="内容占位符 1">
                <a:extLst>
                  <a:ext uri="{FF2B5EF4-FFF2-40B4-BE49-F238E27FC236}">
                    <a16:creationId xmlns:a16="http://schemas.microsoft.com/office/drawing/2014/main" id="{CFC687C4-64DA-4D0D-86A7-12ACDB424F85}"/>
                  </a:ext>
                </a:extLst>
              </p:cNvPr>
              <p:cNvSpPr>
                <a:spLocks noGrp="1" noRot="1" noChangeAspect="1" noMove="1" noResize="1" noEditPoints="1" noAdjustHandles="1" noChangeArrowheads="1" noChangeShapeType="1" noTextEdit="1"/>
              </p:cNvSpPr>
              <p:nvPr>
                <p:ph idx="1"/>
              </p:nvPr>
            </p:nvSpPr>
            <p:spPr>
              <a:blipFill>
                <a:blip r:embed="rId2"/>
                <a:stretch>
                  <a:fillRect l="-1217" r="-40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CD55551-B48E-4DDB-84DD-06188D879D6E}"/>
              </a:ext>
            </a:extLst>
          </p:cNvPr>
          <p:cNvSpPr>
            <a:spLocks noGrp="1"/>
          </p:cNvSpPr>
          <p:nvPr>
            <p:ph type="ctrTitle"/>
          </p:nvPr>
        </p:nvSpPr>
        <p:spPr/>
        <p:txBody>
          <a:bodyPr/>
          <a:lstStyle/>
          <a:p>
            <a:r>
              <a:rPr lang="en-US" altLang="zh-CN" dirty="0"/>
              <a:t>KM</a:t>
            </a:r>
            <a:r>
              <a:rPr lang="zh-CN" altLang="en-US" dirty="0"/>
              <a:t>算法</a:t>
            </a:r>
          </a:p>
        </p:txBody>
      </p:sp>
      <p:sp>
        <p:nvSpPr>
          <p:cNvPr id="4" name="内容占位符 3">
            <a:extLst>
              <a:ext uri="{FF2B5EF4-FFF2-40B4-BE49-F238E27FC236}">
                <a16:creationId xmlns:a16="http://schemas.microsoft.com/office/drawing/2014/main" id="{5F7E0EEA-466F-4765-B5F1-991E2A853B3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833332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07AD85A-F096-4A70-947D-DE297C6BBBB1}"/>
                  </a:ext>
                </a:extLst>
              </p:cNvPr>
              <p:cNvSpPr>
                <a:spLocks noGrp="1"/>
              </p:cNvSpPr>
              <p:nvPr>
                <p:ph idx="1"/>
              </p:nvPr>
            </p:nvSpPr>
            <p:spPr/>
            <p:txBody>
              <a:bodyPr/>
              <a:lstStyle/>
              <a:p>
                <a:r>
                  <a:rPr lang="zh-CN" altLang="en-US" dirty="0"/>
                  <a:t>如果发现在当前顶标下，只</a:t>
                </a:r>
                <a14:m>
                  <m:oMath xmlns:m="http://schemas.openxmlformats.org/officeDocument/2006/math">
                    <m:r>
                      <a:rPr lang="zh-CN" altLang="en-US" b="0" i="1" dirty="0" smtClean="0">
                        <a:solidFill>
                          <a:srgbClr val="FFCC00"/>
                        </a:solidFill>
                        <a:latin typeface="Cambria Math" panose="02040503050406030204" pitchFamily="18" charset="0"/>
                      </a:rPr>
                      <m:t>保留</m:t>
                    </m:r>
                    <m:r>
                      <a:rPr lang="en-US" altLang="zh-CN" b="0" i="1" smtClean="0">
                        <a:solidFill>
                          <a:srgbClr val="FFCC00"/>
                        </a:solidFill>
                        <a:latin typeface="Cambria Math" panose="02040503050406030204" pitchFamily="18" charset="0"/>
                      </a:rPr>
                      <m:t>𝐴</m:t>
                    </m:r>
                    <m:d>
                      <m:dPr>
                        <m:begChr m:val="["/>
                        <m:endChr m:val="]"/>
                        <m:ctrlPr>
                          <a:rPr lang="en-US" altLang="zh-CN" b="0" i="1" smtClean="0">
                            <a:solidFill>
                              <a:srgbClr val="FFCC00"/>
                            </a:solidFill>
                            <a:latin typeface="Cambria Math" panose="02040503050406030204" pitchFamily="18" charset="0"/>
                          </a:rPr>
                        </m:ctrlPr>
                      </m:dPr>
                      <m:e>
                        <m:r>
                          <a:rPr lang="en-US" altLang="zh-CN" b="0" i="1" smtClean="0">
                            <a:solidFill>
                              <a:srgbClr val="FFCC00"/>
                            </a:solidFill>
                            <a:latin typeface="Cambria Math" panose="02040503050406030204" pitchFamily="18" charset="0"/>
                          </a:rPr>
                          <m:t>𝑥</m:t>
                        </m:r>
                      </m:e>
                    </m:d>
                    <m: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𝐵</m:t>
                    </m:r>
                    <m:d>
                      <m:dPr>
                        <m:begChr m:val="["/>
                        <m:endChr m:val="]"/>
                        <m:ctrlPr>
                          <a:rPr lang="en-US" altLang="zh-CN" b="0" i="1" smtClean="0">
                            <a:solidFill>
                              <a:srgbClr val="FFCC00"/>
                            </a:solidFill>
                            <a:latin typeface="Cambria Math" panose="02040503050406030204" pitchFamily="18" charset="0"/>
                          </a:rPr>
                        </m:ctrlPr>
                      </m:dPr>
                      <m:e>
                        <m:r>
                          <a:rPr lang="en-US" altLang="zh-CN" b="0" i="1" smtClean="0">
                            <a:solidFill>
                              <a:srgbClr val="FFCC00"/>
                            </a:solidFill>
                            <a:latin typeface="Cambria Math" panose="02040503050406030204" pitchFamily="18" charset="0"/>
                          </a:rPr>
                          <m:t>𝑦</m:t>
                        </m:r>
                      </m:e>
                    </m:d>
                    <m: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𝑤</m:t>
                    </m:r>
                    <m:d>
                      <m:dPr>
                        <m:begChr m:val="["/>
                        <m:endChr m:val="]"/>
                        <m:ctrlPr>
                          <a:rPr lang="en-US" altLang="zh-CN" b="0" i="1" smtClean="0">
                            <a:solidFill>
                              <a:srgbClr val="FFCC00"/>
                            </a:solidFill>
                            <a:latin typeface="Cambria Math" panose="02040503050406030204" pitchFamily="18" charset="0"/>
                          </a:rPr>
                        </m:ctrlPr>
                      </m:dPr>
                      <m:e>
                        <m:r>
                          <a:rPr lang="en-US" altLang="zh-CN" b="0" i="1" smtClean="0">
                            <a:solidFill>
                              <a:srgbClr val="FFCC00"/>
                            </a:solidFill>
                            <a:latin typeface="Cambria Math" panose="02040503050406030204" pitchFamily="18" charset="0"/>
                          </a:rPr>
                          <m:t>𝑥</m:t>
                        </m:r>
                      </m:e>
                    </m:d>
                    <m: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𝑦</m:t>
                    </m:r>
                    <m:r>
                      <a:rPr lang="en-US" altLang="zh-CN" b="0" i="1" smtClean="0">
                        <a:solidFill>
                          <a:srgbClr val="FFCC00"/>
                        </a:solidFill>
                        <a:latin typeface="Cambria Math" panose="02040503050406030204" pitchFamily="18" charset="0"/>
                      </a:rPr>
                      <m:t>]</m:t>
                    </m:r>
                  </m:oMath>
                </a14:m>
                <a:r>
                  <a:rPr lang="zh-CN" altLang="en-US" dirty="0">
                    <a:solidFill>
                      <a:srgbClr val="FFCC00"/>
                    </a:solidFill>
                  </a:rPr>
                  <a:t>的边</a:t>
                </a:r>
                <a:r>
                  <a:rPr lang="en-US" altLang="zh-CN" dirty="0"/>
                  <a:t>(</a:t>
                </a:r>
                <a:r>
                  <a:rPr lang="zh-CN" altLang="en-US" dirty="0"/>
                  <a:t>称为相等子图</a:t>
                </a:r>
                <a:r>
                  <a:rPr lang="en-US" altLang="zh-CN" dirty="0"/>
                  <a:t>)</a:t>
                </a:r>
                <a:r>
                  <a:rPr lang="zh-CN" altLang="en-US" dirty="0"/>
                  <a:t>可以形成一个完美匹配的话，那么答案就是</a:t>
                </a:r>
                <a14:m>
                  <m:oMath xmlns:m="http://schemas.openxmlformats.org/officeDocument/2006/math">
                    <m:r>
                      <a:rPr lang="en-US" altLang="zh-CN" b="0" i="1" smtClean="0">
                        <a:latin typeface="Cambria Math" panose="02040503050406030204" pitchFamily="18" charset="0"/>
                      </a:rPr>
                      <m:t>∑</m:t>
                    </m:r>
                    <m:r>
                      <a:rPr lang="en-US" altLang="zh-CN" b="0" i="1" smtClean="0">
                        <a:latin typeface="Cambria Math" panose="02040503050406030204" pitchFamily="18" charset="0"/>
                      </a:rPr>
                      <m:t>𝐴</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𝐵</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oMath>
                </a14:m>
                <a:endParaRPr lang="en-US" altLang="zh-CN" dirty="0"/>
              </a:p>
              <a:p>
                <a:endParaRPr lang="en-US" altLang="zh-CN" dirty="0"/>
              </a:p>
              <a:p>
                <a:r>
                  <a:rPr lang="zh-CN" altLang="en-US" dirty="0"/>
                  <a:t>从初始顶标开始，不断调整</a:t>
                </a:r>
                <a:r>
                  <a:rPr lang="en-US" altLang="zh-CN" dirty="0"/>
                  <a:t>A,B</a:t>
                </a:r>
                <a:r>
                  <a:rPr lang="zh-CN" altLang="en-US" dirty="0"/>
                  <a:t>，使得相等子图的边不断被扩充，第一次出现完备匹配时就得到了答案</a:t>
                </a:r>
              </a:p>
            </p:txBody>
          </p:sp>
        </mc:Choice>
        <mc:Fallback xmlns="">
          <p:sp>
            <p:nvSpPr>
              <p:cNvPr id="2" name="内容占位符 1">
                <a:extLst>
                  <a:ext uri="{FF2B5EF4-FFF2-40B4-BE49-F238E27FC236}">
                    <a16:creationId xmlns:a16="http://schemas.microsoft.com/office/drawing/2014/main" id="{A07AD85A-F096-4A70-947D-DE297C6BBBB1}"/>
                  </a:ext>
                </a:extLst>
              </p:cNvPr>
              <p:cNvSpPr>
                <a:spLocks noGrp="1" noRot="1" noChangeAspect="1" noMove="1" noResize="1" noEditPoints="1" noAdjustHandles="1" noChangeArrowheads="1" noChangeShapeType="1" noTextEdit="1"/>
              </p:cNvSpPr>
              <p:nvPr>
                <p:ph idx="1"/>
              </p:nvPr>
            </p:nvSpPr>
            <p:spPr>
              <a:blipFill>
                <a:blip r:embed="rId2"/>
                <a:stretch>
                  <a:fillRect l="-1217" r="-63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15A87EE-9013-4047-878B-9AF9DB5FE41F}"/>
              </a:ext>
            </a:extLst>
          </p:cNvPr>
          <p:cNvSpPr>
            <a:spLocks noGrp="1"/>
          </p:cNvSpPr>
          <p:nvPr>
            <p:ph type="ctrTitle"/>
          </p:nvPr>
        </p:nvSpPr>
        <p:spPr/>
        <p:txBody>
          <a:bodyPr/>
          <a:lstStyle/>
          <a:p>
            <a:r>
              <a:rPr lang="en-US" altLang="zh-CN" dirty="0"/>
              <a:t>KM</a:t>
            </a:r>
            <a:r>
              <a:rPr lang="zh-CN" altLang="en-US" dirty="0"/>
              <a:t>算法</a:t>
            </a:r>
          </a:p>
        </p:txBody>
      </p:sp>
      <p:sp>
        <p:nvSpPr>
          <p:cNvPr id="4" name="内容占位符 3">
            <a:extLst>
              <a:ext uri="{FF2B5EF4-FFF2-40B4-BE49-F238E27FC236}">
                <a16:creationId xmlns:a16="http://schemas.microsoft.com/office/drawing/2014/main" id="{4BA926C6-A7D5-4CC9-991D-AF3D5441AF4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06346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0AF806B-E218-41CA-8C30-F0BC2FC6DB23}"/>
              </a:ext>
            </a:extLst>
          </p:cNvPr>
          <p:cNvSpPr>
            <a:spLocks noGrp="1"/>
          </p:cNvSpPr>
          <p:nvPr>
            <p:ph idx="1"/>
          </p:nvPr>
        </p:nvSpPr>
        <p:spPr/>
        <p:txBody>
          <a:bodyPr>
            <a:normAutofit fontScale="92500"/>
          </a:bodyPr>
          <a:lstStyle/>
          <a:p>
            <a:pPr>
              <a:lnSpc>
                <a:spcPct val="120000"/>
              </a:lnSpc>
            </a:pPr>
            <a:r>
              <a:rPr lang="zh-CN" altLang="en-US" sz="2400" dirty="0"/>
              <a:t>在相等子图中，利用匈牙利算法寻找最大匹配</a:t>
            </a:r>
            <a:endParaRPr lang="en-US" altLang="zh-CN" sz="2400" dirty="0"/>
          </a:p>
          <a:p>
            <a:pPr>
              <a:lnSpc>
                <a:spcPct val="120000"/>
              </a:lnSpc>
            </a:pPr>
            <a:r>
              <a:rPr lang="zh-CN" altLang="en-US" sz="2400" dirty="0"/>
              <a:t>如果在相等子图中找到增广路，那么考虑调整顶标在将其他边纳入相等子图来找到增广路</a:t>
            </a:r>
            <a:endParaRPr lang="en-US" altLang="zh-CN" sz="2400" dirty="0"/>
          </a:p>
          <a:p>
            <a:pPr>
              <a:lnSpc>
                <a:spcPct val="120000"/>
              </a:lnSpc>
            </a:pPr>
            <a:r>
              <a:rPr lang="zh-CN" altLang="en-US" sz="2400" dirty="0"/>
              <a:t>在匈牙利算法过程中寻找增广路失败就会找到一系列长度为偶数的交错路组成一棵树，我们将这棵树涉及到的左部点的顶标全部减</a:t>
            </a:r>
            <a:r>
              <a:rPr lang="en-US" altLang="zh-CN" sz="2400" dirty="0"/>
              <a:t>d</a:t>
            </a:r>
            <a:r>
              <a:rPr lang="zh-CN" altLang="en-US" sz="2400" dirty="0"/>
              <a:t>，涉及到的右部图顶标全部加</a:t>
            </a:r>
            <a:r>
              <a:rPr lang="en-US" altLang="zh-CN" sz="2400" dirty="0"/>
              <a:t>d</a:t>
            </a:r>
            <a:r>
              <a:rPr lang="zh-CN" altLang="en-US" sz="2400" dirty="0"/>
              <a:t>：</a:t>
            </a:r>
            <a:endParaRPr lang="en-US" altLang="zh-CN" sz="2400" dirty="0"/>
          </a:p>
          <a:p>
            <a:pPr>
              <a:lnSpc>
                <a:spcPct val="120000"/>
              </a:lnSpc>
            </a:pPr>
            <a:r>
              <a:rPr lang="en-US" altLang="zh-CN" sz="2400" dirty="0"/>
              <a:t>	</a:t>
            </a:r>
            <a:r>
              <a:rPr lang="zh-CN" altLang="en-US" sz="2400" dirty="0"/>
              <a:t>如果一条边两点都在或都不在树中，那么</a:t>
            </a:r>
            <a:r>
              <a:rPr lang="en-US" altLang="zh-CN" sz="2400" dirty="0"/>
              <a:t>A[x]+B[y]</a:t>
            </a:r>
            <a:r>
              <a:rPr lang="zh-CN" altLang="en-US" sz="2400" dirty="0"/>
              <a:t>与</a:t>
            </a:r>
            <a:r>
              <a:rPr lang="en-US" altLang="zh-CN" sz="2400" dirty="0"/>
              <a:t>w[x][y]</a:t>
            </a:r>
            <a:r>
              <a:rPr lang="zh-CN" altLang="en-US" sz="2400" dirty="0"/>
              <a:t>关系不变，匹配者仍然匹配，不匹配者仍然不匹配</a:t>
            </a:r>
            <a:endParaRPr lang="en-US" altLang="zh-CN" sz="2400" dirty="0"/>
          </a:p>
          <a:p>
            <a:pPr>
              <a:lnSpc>
                <a:spcPct val="120000"/>
              </a:lnSpc>
            </a:pPr>
            <a:r>
              <a:rPr lang="en-US" altLang="zh-CN" sz="2400" dirty="0"/>
              <a:t>	</a:t>
            </a:r>
            <a:r>
              <a:rPr lang="zh-CN" altLang="en-US" sz="2400" dirty="0"/>
              <a:t>如果一条边</a:t>
            </a:r>
            <a:r>
              <a:rPr lang="en-US" altLang="zh-CN" sz="2400" dirty="0"/>
              <a:t>y</a:t>
            </a:r>
            <a:r>
              <a:rPr lang="zh-CN" altLang="en-US" sz="2400" dirty="0"/>
              <a:t>在树中，那么</a:t>
            </a:r>
            <a:r>
              <a:rPr lang="en-US" altLang="zh-CN" sz="2400" dirty="0"/>
              <a:t>A[x]+B[y]</a:t>
            </a:r>
            <a:r>
              <a:rPr lang="zh-CN" altLang="en-US" sz="2400" dirty="0"/>
              <a:t>增大，它原本就不再相等子图中，现在仍不在</a:t>
            </a:r>
            <a:endParaRPr lang="en-US" altLang="zh-CN" sz="2400" dirty="0"/>
          </a:p>
          <a:p>
            <a:pPr>
              <a:lnSpc>
                <a:spcPct val="120000"/>
              </a:lnSpc>
            </a:pPr>
            <a:r>
              <a:rPr lang="en-US" altLang="zh-CN" sz="2400" dirty="0"/>
              <a:t>	</a:t>
            </a:r>
            <a:r>
              <a:rPr lang="zh-CN" altLang="en-US" sz="2400" dirty="0"/>
              <a:t>如果一条边</a:t>
            </a:r>
            <a:r>
              <a:rPr lang="en-US" altLang="zh-CN" sz="2400" dirty="0"/>
              <a:t>x</a:t>
            </a:r>
            <a:r>
              <a:rPr lang="zh-CN" altLang="en-US" sz="2400" dirty="0"/>
              <a:t>在树中，那么</a:t>
            </a:r>
            <a:r>
              <a:rPr lang="en-US" altLang="zh-CN" sz="2400" dirty="0"/>
              <a:t>A[x]+B[y]</a:t>
            </a:r>
            <a:r>
              <a:rPr lang="zh-CN" altLang="en-US" sz="2400" dirty="0"/>
              <a:t>减小，可能进入相等子图</a:t>
            </a:r>
          </a:p>
        </p:txBody>
      </p:sp>
      <p:sp>
        <p:nvSpPr>
          <p:cNvPr id="3" name="标题 2">
            <a:extLst>
              <a:ext uri="{FF2B5EF4-FFF2-40B4-BE49-F238E27FC236}">
                <a16:creationId xmlns:a16="http://schemas.microsoft.com/office/drawing/2014/main" id="{A1A74EC1-8C57-4268-A789-2FFCE5FD2C25}"/>
              </a:ext>
            </a:extLst>
          </p:cNvPr>
          <p:cNvSpPr>
            <a:spLocks noGrp="1"/>
          </p:cNvSpPr>
          <p:nvPr>
            <p:ph type="ctrTitle"/>
          </p:nvPr>
        </p:nvSpPr>
        <p:spPr/>
        <p:txBody>
          <a:bodyPr/>
          <a:lstStyle/>
          <a:p>
            <a:r>
              <a:rPr lang="en-US" altLang="zh-CN" dirty="0"/>
              <a:t>KM</a:t>
            </a:r>
            <a:r>
              <a:rPr lang="zh-CN" altLang="en-US" dirty="0"/>
              <a:t>算法</a:t>
            </a:r>
          </a:p>
        </p:txBody>
      </p:sp>
      <p:sp>
        <p:nvSpPr>
          <p:cNvPr id="4" name="内容占位符 3">
            <a:extLst>
              <a:ext uri="{FF2B5EF4-FFF2-40B4-BE49-F238E27FC236}">
                <a16:creationId xmlns:a16="http://schemas.microsoft.com/office/drawing/2014/main" id="{71A221E0-74BC-46E9-9667-F95712F4276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822479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2B34D2A-E01A-47AA-844C-F591B7946C79}"/>
              </a:ext>
            </a:extLst>
          </p:cNvPr>
          <p:cNvSpPr>
            <a:spLocks noGrp="1"/>
          </p:cNvSpPr>
          <p:nvPr>
            <p:ph idx="1"/>
          </p:nvPr>
        </p:nvSpPr>
        <p:spPr/>
        <p:txBody>
          <a:bodyPr/>
          <a:lstStyle/>
          <a:p>
            <a:r>
              <a:rPr lang="zh-CN" altLang="en-US" dirty="0"/>
              <a:t>寻找尽可能小的</a:t>
            </a:r>
            <a:r>
              <a:rPr lang="en-US" altLang="zh-CN" dirty="0"/>
              <a:t>d</a:t>
            </a:r>
            <a:r>
              <a:rPr lang="zh-CN" altLang="en-US" dirty="0"/>
              <a:t>，因为调整只能将</a:t>
            </a:r>
            <a:r>
              <a:rPr lang="en-US" altLang="zh-CN" dirty="0"/>
              <a:t>A</a:t>
            </a:r>
            <a:r>
              <a:rPr lang="zh-CN" altLang="en-US" dirty="0"/>
              <a:t>调小，</a:t>
            </a:r>
            <a:r>
              <a:rPr lang="en-US" altLang="zh-CN" dirty="0"/>
              <a:t>B</a:t>
            </a:r>
            <a:r>
              <a:rPr lang="zh-CN" altLang="en-US" dirty="0"/>
              <a:t>调大，调过了无法回头</a:t>
            </a:r>
          </a:p>
        </p:txBody>
      </p:sp>
      <p:sp>
        <p:nvSpPr>
          <p:cNvPr id="3" name="标题 2">
            <a:extLst>
              <a:ext uri="{FF2B5EF4-FFF2-40B4-BE49-F238E27FC236}">
                <a16:creationId xmlns:a16="http://schemas.microsoft.com/office/drawing/2014/main" id="{4C1B2821-E7ED-4B04-BE3C-59EB68DA90C1}"/>
              </a:ext>
            </a:extLst>
          </p:cNvPr>
          <p:cNvSpPr>
            <a:spLocks noGrp="1"/>
          </p:cNvSpPr>
          <p:nvPr>
            <p:ph type="ctrTitle"/>
          </p:nvPr>
        </p:nvSpPr>
        <p:spPr/>
        <p:txBody>
          <a:bodyPr/>
          <a:lstStyle/>
          <a:p>
            <a:r>
              <a:rPr lang="en-US" altLang="zh-CN" dirty="0"/>
              <a:t>KM</a:t>
            </a:r>
            <a:r>
              <a:rPr lang="zh-CN" altLang="en-US" dirty="0"/>
              <a:t>算法</a:t>
            </a:r>
          </a:p>
        </p:txBody>
      </p:sp>
      <p:sp>
        <p:nvSpPr>
          <p:cNvPr id="4" name="内容占位符 3">
            <a:extLst>
              <a:ext uri="{FF2B5EF4-FFF2-40B4-BE49-F238E27FC236}">
                <a16:creationId xmlns:a16="http://schemas.microsoft.com/office/drawing/2014/main" id="{16A0B577-F510-4CD6-9BC2-329B613B9F9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045932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76D7BD3-942E-4E33-87D8-29221B5C0C9E}"/>
                  </a:ext>
                </a:extLst>
              </p:cNvPr>
              <p:cNvSpPr>
                <a:spLocks noGrp="1"/>
              </p:cNvSpPr>
              <p:nvPr>
                <p:ph idx="1"/>
              </p:nvPr>
            </p:nvSpPr>
            <p:spPr/>
            <p:txBody>
              <a:bodyPr/>
              <a:lstStyle/>
              <a:p>
                <a:r>
                  <a:rPr lang="zh-CN" altLang="en-US" dirty="0"/>
                  <a:t>使用扩展欧几里得得到一组</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1</m:t>
                        </m:r>
                      </m:sub>
                    </m:sSub>
                  </m:oMath>
                </a14:m>
                <a:r>
                  <a:rPr lang="zh-CN" altLang="en-US" dirty="0"/>
                  <a:t>后，可以继续构造得到所有解</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𝑎</m:t>
                      </m:r>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𝑏</m:t>
                              </m:r>
                            </m:num>
                            <m:den>
                              <m:r>
                                <a:rPr lang="en-US" altLang="zh-CN" b="0" i="1" smtClean="0">
                                  <a:latin typeface="Cambria Math" panose="02040503050406030204" pitchFamily="18" charset="0"/>
                                </a:rPr>
                                <m:t>𝑔</m:t>
                              </m:r>
                            </m:den>
                          </m:f>
                        </m:e>
                      </m:d>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𝑎</m:t>
                              </m:r>
                            </m:num>
                            <m:den>
                              <m:r>
                                <a:rPr lang="en-US" altLang="zh-CN" b="0" i="1" smtClean="0">
                                  <a:latin typeface="Cambria Math" panose="02040503050406030204" pitchFamily="18" charset="0"/>
                                </a:rPr>
                                <m:t>𝑔</m:t>
                              </m:r>
                            </m:den>
                          </m:f>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oMath>
                  </m:oMathPara>
                </a14:m>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r>
                        <a:rPr lang="en-US" altLang="zh-CN" i="1">
                          <a:latin typeface="Cambria Math" panose="02040503050406030204" pitchFamily="18" charset="0"/>
                        </a:rPr>
                        <m:t>𝑘</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𝑏</m:t>
                          </m:r>
                        </m:num>
                        <m:den>
                          <m:r>
                            <a:rPr lang="en-US" altLang="zh-CN" i="1">
                              <a:latin typeface="Cambria Math" panose="02040503050406030204" pitchFamily="18" charset="0"/>
                            </a:rPr>
                            <m:t>𝑔</m:t>
                          </m:r>
                        </m:den>
                      </m:f>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1</m:t>
                          </m:r>
                        </m:sub>
                      </m:sSub>
                      <m:r>
                        <a:rPr lang="en-US" altLang="zh-CN" i="1">
                          <a:latin typeface="Cambria Math" panose="02040503050406030204" pitchFamily="18" charset="0"/>
                        </a:rPr>
                        <m:t>−</m:t>
                      </m:r>
                      <m:r>
                        <a:rPr lang="en-US" altLang="zh-CN" i="1">
                          <a:latin typeface="Cambria Math" panose="02040503050406030204" pitchFamily="18" charset="0"/>
                        </a:rPr>
                        <m:t>𝑘</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𝑎</m:t>
                          </m:r>
                        </m:num>
                        <m:den>
                          <m:r>
                            <a:rPr lang="en-US" altLang="zh-CN" i="1">
                              <a:latin typeface="Cambria Math" panose="02040503050406030204" pitchFamily="18" charset="0"/>
                            </a:rPr>
                            <m:t>𝑔</m:t>
                          </m:r>
                        </m:den>
                      </m:f>
                    </m:oMath>
                  </m:oMathPara>
                </a14:m>
                <a:endParaRPr lang="zh-CN" altLang="en-US" dirty="0"/>
              </a:p>
            </p:txBody>
          </p:sp>
        </mc:Choice>
        <mc:Fallback xmlns="">
          <p:sp>
            <p:nvSpPr>
              <p:cNvPr id="2" name="内容占位符 1">
                <a:extLst>
                  <a:ext uri="{FF2B5EF4-FFF2-40B4-BE49-F238E27FC236}">
                    <a16:creationId xmlns:a16="http://schemas.microsoft.com/office/drawing/2014/main" id="{776D7BD3-942E-4E33-87D8-29221B5C0C9E}"/>
                  </a:ext>
                </a:extLst>
              </p:cNvPr>
              <p:cNvSpPr>
                <a:spLocks noGrp="1" noRot="1" noChangeAspect="1" noMove="1" noResize="1" noEditPoints="1" noAdjustHandles="1" noChangeArrowheads="1" noChangeShapeType="1" noTextEdit="1"/>
              </p:cNvSpPr>
              <p:nvPr>
                <p:ph idx="1"/>
              </p:nvPr>
            </p:nvSpPr>
            <p:spPr>
              <a:blipFill>
                <a:blip r:embed="rId3"/>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95C606F-696E-4970-8C3F-A310EB6C0910}"/>
              </a:ext>
            </a:extLst>
          </p:cNvPr>
          <p:cNvSpPr>
            <a:spLocks noGrp="1"/>
          </p:cNvSpPr>
          <p:nvPr>
            <p:ph type="ctrTitle"/>
          </p:nvPr>
        </p:nvSpPr>
        <p:spPr/>
        <p:txBody>
          <a:bodyPr/>
          <a:lstStyle/>
          <a:p>
            <a:endParaRPr lang="zh-CN" altLang="en-US" dirty="0"/>
          </a:p>
        </p:txBody>
      </p:sp>
      <p:sp>
        <p:nvSpPr>
          <p:cNvPr id="4" name="内容占位符 3">
            <a:extLst>
              <a:ext uri="{FF2B5EF4-FFF2-40B4-BE49-F238E27FC236}">
                <a16:creationId xmlns:a16="http://schemas.microsoft.com/office/drawing/2014/main" id="{8DC28CAE-E604-4A58-A5C5-BBAC2A331BA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067514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A9A734FA-C0B3-49A3-84E4-16A1A20713C3}"/>
              </a:ext>
            </a:extLst>
          </p:cNvPr>
          <p:cNvPicPr>
            <a:picLocks noGrp="1" noChangeAspect="1"/>
          </p:cNvPicPr>
          <p:nvPr>
            <p:ph idx="1"/>
          </p:nvPr>
        </p:nvPicPr>
        <p:blipFill>
          <a:blip r:embed="rId2"/>
          <a:stretch>
            <a:fillRect/>
          </a:stretch>
        </p:blipFill>
        <p:spPr>
          <a:xfrm>
            <a:off x="838200" y="558950"/>
            <a:ext cx="4600000" cy="4180952"/>
          </a:xfrm>
          <a:prstGeom prst="rect">
            <a:avLst/>
          </a:prstGeom>
        </p:spPr>
      </p:pic>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5281A12C-6D16-477A-8D52-CBF6D7DE5042}"/>
                  </a:ext>
                </a:extLst>
              </p:cNvPr>
              <p:cNvSpPr>
                <a:spLocks noGrp="1"/>
              </p:cNvSpPr>
              <p:nvPr>
                <p:ph type="ctrTitle"/>
              </p:nvPr>
            </p:nvSpPr>
            <p:spPr>
              <a:xfrm>
                <a:off x="838200" y="5231875"/>
                <a:ext cx="9144000" cy="946804"/>
              </a:xfrm>
            </p:spPr>
            <p:txBody>
              <a:bodyPr>
                <a:normAutofit/>
              </a:bodyPr>
              <a:lstStyle/>
              <a:p>
                <a:r>
                  <a:rPr lang="zh-CN" altLang="en-US" sz="3200" dirty="0"/>
                  <a:t>复杂度</a:t>
                </a:r>
                <a14:m>
                  <m:oMath xmlns:m="http://schemas.openxmlformats.org/officeDocument/2006/math">
                    <m:r>
                      <a:rPr lang="en-US" altLang="zh-CN" sz="3200" b="0" i="1" smtClean="0">
                        <a:latin typeface="Cambria Math" panose="02040503050406030204" pitchFamily="18" charset="0"/>
                      </a:rPr>
                      <m:t>𝑂</m:t>
                    </m:r>
                    <m:r>
                      <a:rPr lang="en-US" altLang="zh-CN" sz="3200" b="0" i="1" smtClean="0">
                        <a:latin typeface="Cambria Math" panose="02040503050406030204" pitchFamily="18" charset="0"/>
                      </a:rPr>
                      <m:t>(</m:t>
                    </m:r>
                    <m:sSup>
                      <m:sSupPr>
                        <m:ctrlPr>
                          <a:rPr lang="en-US" altLang="zh-CN" sz="3200" b="0" i="1" smtClean="0">
                            <a:latin typeface="Cambria Math" panose="02040503050406030204" pitchFamily="18" charset="0"/>
                          </a:rPr>
                        </m:ctrlPr>
                      </m:sSupPr>
                      <m:e>
                        <m:r>
                          <a:rPr lang="en-US" altLang="zh-CN" sz="3200" b="0" i="1" smtClean="0">
                            <a:latin typeface="Cambria Math" panose="02040503050406030204" pitchFamily="18" charset="0"/>
                          </a:rPr>
                          <m:t>𝑛</m:t>
                        </m:r>
                      </m:e>
                      <m:sup>
                        <m:r>
                          <a:rPr lang="en-US" altLang="zh-CN" sz="3200" b="0" i="1" smtClean="0">
                            <a:latin typeface="Cambria Math" panose="02040503050406030204" pitchFamily="18" charset="0"/>
                          </a:rPr>
                          <m:t>3</m:t>
                        </m:r>
                      </m:sup>
                    </m:sSup>
                    <m:r>
                      <a:rPr lang="en-US" altLang="zh-CN" sz="3200" b="0" i="1" smtClean="0">
                        <a:latin typeface="Cambria Math" panose="02040503050406030204" pitchFamily="18" charset="0"/>
                      </a:rPr>
                      <m:t>)</m:t>
                    </m:r>
                  </m:oMath>
                </a14:m>
                <a:endParaRPr lang="zh-CN" altLang="en-US" sz="3200" dirty="0"/>
              </a:p>
            </p:txBody>
          </p:sp>
        </mc:Choice>
        <mc:Fallback xmlns="">
          <p:sp>
            <p:nvSpPr>
              <p:cNvPr id="3" name="标题 2">
                <a:extLst>
                  <a:ext uri="{FF2B5EF4-FFF2-40B4-BE49-F238E27FC236}">
                    <a16:creationId xmlns:a16="http://schemas.microsoft.com/office/drawing/2014/main" id="{5281A12C-6D16-477A-8D52-CBF6D7DE5042}"/>
                  </a:ext>
                </a:extLst>
              </p:cNvPr>
              <p:cNvSpPr>
                <a:spLocks noGrp="1" noRot="1" noChangeAspect="1" noMove="1" noResize="1" noEditPoints="1" noAdjustHandles="1" noChangeArrowheads="1" noChangeShapeType="1" noTextEdit="1"/>
              </p:cNvSpPr>
              <p:nvPr>
                <p:ph type="ctrTitle"/>
              </p:nvPr>
            </p:nvSpPr>
            <p:spPr>
              <a:xfrm>
                <a:off x="838200" y="5231875"/>
                <a:ext cx="9144000" cy="946804"/>
              </a:xfrm>
              <a:blipFill>
                <a:blip r:embed="rId3"/>
                <a:stretch>
                  <a:fillRect l="-1733"/>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A2C91ABA-DE04-4E73-A2EE-F206D1266318}"/>
              </a:ext>
            </a:extLst>
          </p:cNvPr>
          <p:cNvSpPr>
            <a:spLocks noGrp="1"/>
          </p:cNvSpPr>
          <p:nvPr>
            <p:ph sz="quarter" idx="10"/>
          </p:nvPr>
        </p:nvSpPr>
        <p:spPr/>
        <p:txBody>
          <a:bodyPr/>
          <a:lstStyle/>
          <a:p>
            <a:endParaRPr lang="zh-CN" altLang="en-US"/>
          </a:p>
        </p:txBody>
      </p:sp>
      <p:pic>
        <p:nvPicPr>
          <p:cNvPr id="6" name="图片 5">
            <a:extLst>
              <a:ext uri="{FF2B5EF4-FFF2-40B4-BE49-F238E27FC236}">
                <a16:creationId xmlns:a16="http://schemas.microsoft.com/office/drawing/2014/main" id="{4E26B9E3-3D2F-4522-A040-A0DF39851F73}"/>
              </a:ext>
            </a:extLst>
          </p:cNvPr>
          <p:cNvPicPr>
            <a:picLocks noChangeAspect="1"/>
          </p:cNvPicPr>
          <p:nvPr/>
        </p:nvPicPr>
        <p:blipFill>
          <a:blip r:embed="rId4"/>
          <a:stretch>
            <a:fillRect/>
          </a:stretch>
        </p:blipFill>
        <p:spPr>
          <a:xfrm>
            <a:off x="5458097" y="739902"/>
            <a:ext cx="5447619" cy="3819048"/>
          </a:xfrm>
          <a:prstGeom prst="rect">
            <a:avLst/>
          </a:prstGeom>
        </p:spPr>
      </p:pic>
    </p:spTree>
    <p:extLst>
      <p:ext uri="{BB962C8B-B14F-4D97-AF65-F5344CB8AC3E}">
        <p14:creationId xmlns:p14="http://schemas.microsoft.com/office/powerpoint/2010/main" val="1386159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E05B93B-CBC1-4F28-8032-E2942501200D}"/>
              </a:ext>
            </a:extLst>
          </p:cNvPr>
          <p:cNvSpPr>
            <a:spLocks noGrp="1"/>
          </p:cNvSpPr>
          <p:nvPr>
            <p:ph idx="1"/>
          </p:nvPr>
        </p:nvSpPr>
        <p:spPr/>
        <p:txBody>
          <a:bodyPr/>
          <a:lstStyle/>
          <a:p>
            <a:r>
              <a:rPr lang="zh-CN" altLang="en-US" dirty="0"/>
              <a:t>问题描述：</a:t>
            </a:r>
            <a:r>
              <a:rPr lang="en-US" altLang="zh-CN" dirty="0"/>
              <a:t>n</a:t>
            </a:r>
            <a:r>
              <a:rPr lang="zh-CN" altLang="en-US" dirty="0"/>
              <a:t>男</a:t>
            </a:r>
            <a:r>
              <a:rPr lang="en-US" altLang="zh-CN" dirty="0"/>
              <a:t>n</a:t>
            </a:r>
            <a:r>
              <a:rPr lang="zh-CN" altLang="en-US" dirty="0"/>
              <a:t>女尝试组成</a:t>
            </a:r>
            <a:r>
              <a:rPr lang="en-US" altLang="zh-CN" dirty="0"/>
              <a:t>n</a:t>
            </a:r>
            <a:r>
              <a:rPr lang="zh-CN" altLang="en-US" dirty="0"/>
              <a:t>对配偶，每个人对异性的喜欢程度分别有排名</a:t>
            </a:r>
            <a:endParaRPr lang="en-US" altLang="zh-CN" dirty="0"/>
          </a:p>
          <a:p>
            <a:r>
              <a:rPr lang="zh-CN" altLang="en-US" dirty="0"/>
              <a:t>如果存在两对配偶</a:t>
            </a:r>
            <a:r>
              <a:rPr lang="en-US" altLang="zh-CN" dirty="0"/>
              <a:t>(</a:t>
            </a:r>
            <a:r>
              <a:rPr lang="en-US" altLang="zh-CN" dirty="0" err="1">
                <a:solidFill>
                  <a:srgbClr val="C00000"/>
                </a:solidFill>
              </a:rPr>
              <a:t>a</a:t>
            </a:r>
            <a:r>
              <a:rPr lang="en-US" altLang="zh-CN" dirty="0" err="1"/>
              <a:t>,b</a:t>
            </a:r>
            <a:r>
              <a:rPr lang="en-US" altLang="zh-CN" dirty="0"/>
              <a:t>)</a:t>
            </a:r>
            <a:r>
              <a:rPr lang="zh-CN" altLang="en-US" dirty="0"/>
              <a:t>和</a:t>
            </a:r>
            <a:r>
              <a:rPr lang="en-US" altLang="zh-CN" dirty="0"/>
              <a:t>(A,</a:t>
            </a:r>
            <a:r>
              <a:rPr lang="en-US" altLang="zh-CN" dirty="0">
                <a:solidFill>
                  <a:srgbClr val="C00000"/>
                </a:solidFill>
              </a:rPr>
              <a:t>B</a:t>
            </a:r>
            <a:r>
              <a:rPr lang="en-US" altLang="zh-CN" dirty="0"/>
              <a:t>)</a:t>
            </a:r>
            <a:r>
              <a:rPr lang="zh-CN" altLang="en-US" dirty="0"/>
              <a:t>，</a:t>
            </a:r>
            <a:r>
              <a:rPr lang="en-US" altLang="zh-CN" dirty="0"/>
              <a:t>a</a:t>
            </a:r>
            <a:r>
              <a:rPr lang="zh-CN" altLang="en-US" dirty="0"/>
              <a:t>对</a:t>
            </a:r>
            <a:r>
              <a:rPr lang="en-US" altLang="zh-CN" dirty="0"/>
              <a:t>B</a:t>
            </a:r>
            <a:r>
              <a:rPr lang="zh-CN" altLang="en-US" dirty="0"/>
              <a:t>的喜欢程度比</a:t>
            </a:r>
            <a:r>
              <a:rPr lang="en-US" altLang="zh-CN" dirty="0"/>
              <a:t>b</a:t>
            </a:r>
            <a:r>
              <a:rPr lang="zh-CN" altLang="en-US" dirty="0"/>
              <a:t>高，</a:t>
            </a:r>
            <a:r>
              <a:rPr lang="en-US" altLang="zh-CN" dirty="0"/>
              <a:t>B</a:t>
            </a:r>
            <a:r>
              <a:rPr lang="zh-CN" altLang="en-US" dirty="0"/>
              <a:t>对</a:t>
            </a:r>
            <a:r>
              <a:rPr lang="en-US" altLang="zh-CN" dirty="0"/>
              <a:t>a</a:t>
            </a:r>
            <a:r>
              <a:rPr lang="zh-CN" altLang="en-US" dirty="0"/>
              <a:t>喜欢的程度比</a:t>
            </a:r>
            <a:r>
              <a:rPr lang="en-US" altLang="zh-CN" dirty="0"/>
              <a:t>A</a:t>
            </a:r>
            <a:r>
              <a:rPr lang="zh-CN" altLang="en-US" dirty="0"/>
              <a:t>高，那么称这个婚姻系统是不稳定的</a:t>
            </a:r>
            <a:endParaRPr lang="en-US" altLang="zh-CN" dirty="0"/>
          </a:p>
          <a:p>
            <a:endParaRPr lang="en-US" altLang="zh-CN" dirty="0"/>
          </a:p>
        </p:txBody>
      </p:sp>
      <p:sp>
        <p:nvSpPr>
          <p:cNvPr id="3" name="标题 2">
            <a:extLst>
              <a:ext uri="{FF2B5EF4-FFF2-40B4-BE49-F238E27FC236}">
                <a16:creationId xmlns:a16="http://schemas.microsoft.com/office/drawing/2014/main" id="{72A08AAC-CCB2-410D-BF19-F50383290366}"/>
              </a:ext>
            </a:extLst>
          </p:cNvPr>
          <p:cNvSpPr>
            <a:spLocks noGrp="1"/>
          </p:cNvSpPr>
          <p:nvPr>
            <p:ph type="ctrTitle"/>
          </p:nvPr>
        </p:nvSpPr>
        <p:spPr/>
        <p:txBody>
          <a:bodyPr/>
          <a:lstStyle/>
          <a:p>
            <a:r>
              <a:rPr lang="zh-CN" altLang="en-US" dirty="0"/>
              <a:t>稳定婚姻系统</a:t>
            </a:r>
          </a:p>
        </p:txBody>
      </p:sp>
      <p:sp>
        <p:nvSpPr>
          <p:cNvPr id="4" name="内容占位符 3">
            <a:extLst>
              <a:ext uri="{FF2B5EF4-FFF2-40B4-BE49-F238E27FC236}">
                <a16:creationId xmlns:a16="http://schemas.microsoft.com/office/drawing/2014/main" id="{D0F9D1D1-D54B-44F8-A722-39A94C32CAF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004977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8F03EBF-93C5-490E-8512-2E8D04244535}"/>
                  </a:ext>
                </a:extLst>
              </p:cNvPr>
              <p:cNvSpPr>
                <a:spLocks noGrp="1"/>
              </p:cNvSpPr>
              <p:nvPr>
                <p:ph idx="1"/>
              </p:nvPr>
            </p:nvSpPr>
            <p:spPr/>
            <p:txBody>
              <a:bodyPr/>
              <a:lstStyle/>
              <a:p>
                <a:r>
                  <a:rPr lang="zh-CN" altLang="en-US" dirty="0"/>
                  <a:t>初始设所有男性处于未必配状态</a:t>
                </a:r>
                <a:endParaRPr lang="en-US" altLang="zh-CN" dirty="0"/>
              </a:p>
              <a:p>
                <a:r>
                  <a:rPr lang="zh-CN" altLang="en-US" dirty="0"/>
                  <a:t>每次抓一个单身男性</a:t>
                </a:r>
                <a:r>
                  <a:rPr lang="en-US" altLang="zh-CN" dirty="0"/>
                  <a:t>A</a:t>
                </a:r>
                <a:r>
                  <a:rPr lang="zh-CN" altLang="en-US" dirty="0"/>
                  <a:t>拉去相亲，从让他选择未拒绝过自己最喜欢的女性发送请求</a:t>
                </a:r>
                <a:endParaRPr lang="en-US" altLang="zh-CN" dirty="0"/>
              </a:p>
              <a:p>
                <a:r>
                  <a:rPr lang="zh-CN" altLang="en-US" dirty="0"/>
                  <a:t>如果此女性单身，则匹配；否则与已有配偶</a:t>
                </a:r>
                <a:r>
                  <a:rPr lang="en-US" altLang="zh-CN" dirty="0"/>
                  <a:t>B</a:t>
                </a:r>
                <a:r>
                  <a:rPr lang="zh-CN" altLang="en-US" dirty="0"/>
                  <a:t>比较，若</a:t>
                </a:r>
                <a:r>
                  <a:rPr lang="en-US" altLang="zh-CN" dirty="0"/>
                  <a:t>A&gt;B</a:t>
                </a:r>
                <a:r>
                  <a:rPr lang="zh-CN" altLang="en-US" dirty="0"/>
                  <a:t>，则与</a:t>
                </a:r>
                <a:r>
                  <a:rPr lang="en-US" altLang="zh-CN" dirty="0"/>
                  <a:t>A</a:t>
                </a:r>
                <a:r>
                  <a:rPr lang="zh-CN" altLang="en-US" dirty="0"/>
                  <a:t>匹配，</a:t>
                </a:r>
                <a:r>
                  <a:rPr lang="en-US" altLang="zh-CN" dirty="0"/>
                  <a:t>B</a:t>
                </a:r>
                <a:r>
                  <a:rPr lang="zh-CN" altLang="en-US" dirty="0"/>
                  <a:t>变成单身，若</a:t>
                </a:r>
                <a:r>
                  <a:rPr lang="en-US" altLang="zh-CN" dirty="0"/>
                  <a:t>A&lt;B</a:t>
                </a:r>
                <a:r>
                  <a:rPr lang="zh-CN" altLang="en-US" dirty="0"/>
                  <a:t>，则此女性拒绝</a:t>
                </a:r>
                <a:r>
                  <a:rPr lang="en-US" altLang="zh-CN" dirty="0"/>
                  <a:t>B</a:t>
                </a:r>
              </a:p>
              <a:p>
                <a:r>
                  <a:rPr lang="zh-CN" altLang="en-US" dirty="0"/>
                  <a:t>直到不存在单身男性</a:t>
                </a:r>
                <a:endParaRPr lang="en-US" altLang="zh-CN" dirty="0"/>
              </a:p>
              <a:p>
                <a:r>
                  <a:rPr lang="zh-CN" altLang="en-US" dirty="0"/>
                  <a:t>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oMath>
                </a14:m>
                <a:endParaRPr lang="en-US" altLang="zh-CN" dirty="0"/>
              </a:p>
            </p:txBody>
          </p:sp>
        </mc:Choice>
        <mc:Fallback xmlns="">
          <p:sp>
            <p:nvSpPr>
              <p:cNvPr id="2" name="内容占位符 1">
                <a:extLst>
                  <a:ext uri="{FF2B5EF4-FFF2-40B4-BE49-F238E27FC236}">
                    <a16:creationId xmlns:a16="http://schemas.microsoft.com/office/drawing/2014/main" id="{E8F03EBF-93C5-490E-8512-2E8D04244535}"/>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5CC0182-506E-4C59-A6E5-BFE0BF105014}"/>
              </a:ext>
            </a:extLst>
          </p:cNvPr>
          <p:cNvSpPr>
            <a:spLocks noGrp="1"/>
          </p:cNvSpPr>
          <p:nvPr>
            <p:ph type="ctrTitle"/>
          </p:nvPr>
        </p:nvSpPr>
        <p:spPr/>
        <p:txBody>
          <a:bodyPr/>
          <a:lstStyle/>
          <a:p>
            <a:r>
              <a:rPr lang="zh-CN" altLang="en-US" dirty="0"/>
              <a:t>稳定婚姻系统</a:t>
            </a:r>
          </a:p>
        </p:txBody>
      </p:sp>
      <p:sp>
        <p:nvSpPr>
          <p:cNvPr id="4" name="内容占位符 3">
            <a:extLst>
              <a:ext uri="{FF2B5EF4-FFF2-40B4-BE49-F238E27FC236}">
                <a16:creationId xmlns:a16="http://schemas.microsoft.com/office/drawing/2014/main" id="{30FC934B-8F2E-4D3B-AC2F-600FA57135E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234121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29C6CB-4ABF-49AE-9E3C-1C8DC6F45BAD}"/>
              </a:ext>
            </a:extLst>
          </p:cNvPr>
          <p:cNvSpPr>
            <a:spLocks noGrp="1"/>
          </p:cNvSpPr>
          <p:nvPr>
            <p:ph type="ctrTitle"/>
          </p:nvPr>
        </p:nvSpPr>
        <p:spPr/>
        <p:txBody>
          <a:bodyPr/>
          <a:lstStyle/>
          <a:p>
            <a:r>
              <a:rPr lang="zh-CN" altLang="en-US" dirty="0"/>
              <a:t>网络流</a:t>
            </a:r>
          </a:p>
        </p:txBody>
      </p:sp>
      <p:sp>
        <p:nvSpPr>
          <p:cNvPr id="3" name="内容占位符 2">
            <a:extLst>
              <a:ext uri="{FF2B5EF4-FFF2-40B4-BE49-F238E27FC236}">
                <a16:creationId xmlns:a16="http://schemas.microsoft.com/office/drawing/2014/main" id="{30D3C36F-819D-4EF1-97FF-9A4C10C1C3A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86616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5D2F551-D011-4634-843C-B0F835E50455}"/>
                  </a:ext>
                </a:extLst>
              </p:cNvPr>
              <p:cNvSpPr>
                <a:spLocks noGrp="1"/>
              </p:cNvSpPr>
              <p:nvPr>
                <p:ph idx="1"/>
              </p:nvPr>
            </p:nvSpPr>
            <p:spPr/>
            <p:txBody>
              <a:bodyPr/>
              <a:lstStyle/>
              <a:p>
                <a:r>
                  <a:rPr lang="zh-CN" altLang="en-US" dirty="0"/>
                  <a:t>流网络</a:t>
                </a:r>
                <a14:m>
                  <m:oMath xmlns:m="http://schemas.openxmlformats.org/officeDocument/2006/math">
                    <m:r>
                      <a:rPr lang="zh-CN" altLang="en-US" i="1" dirty="0">
                        <a:latin typeface="Cambria Math" panose="02040503050406030204" pitchFamily="18" charset="0"/>
                      </a:rPr>
                      <m:t>是</m:t>
                    </m:r>
                  </m:oMath>
                </a14:m>
                <a:r>
                  <a:rPr lang="zh-CN" altLang="en-US" dirty="0"/>
                  <a:t>一张有向图，每条边均有一非负容量，从中流过的流量不能超过此容量</a:t>
                </a:r>
                <a:endParaRPr lang="en-US" altLang="zh-CN" dirty="0"/>
              </a:p>
              <a:p>
                <a:r>
                  <a:rPr lang="zh-CN" altLang="en-US" dirty="0"/>
                  <a:t>可以想象为许多粗细不同的水管互相连接</a:t>
                </a:r>
                <a:endParaRPr lang="en-US" altLang="zh-CN" dirty="0"/>
              </a:p>
              <a:p>
                <a:r>
                  <a:rPr lang="zh-CN" altLang="en-US" dirty="0"/>
                  <a:t>流网络中有两个特别的顶点：</a:t>
                </a:r>
                <a:endParaRPr lang="en-US" altLang="zh-CN" dirty="0"/>
              </a:p>
              <a:p>
                <a:r>
                  <a:rPr lang="en-US" altLang="zh-CN" dirty="0"/>
                  <a:t>	</a:t>
                </a:r>
                <a:r>
                  <a:rPr lang="zh-CN" altLang="en-US" dirty="0"/>
                  <a:t>源点</a:t>
                </a:r>
                <a:r>
                  <a:rPr lang="en-US" altLang="zh-CN" dirty="0"/>
                  <a:t>S(</a:t>
                </a:r>
                <a:r>
                  <a:rPr lang="zh-CN" altLang="en-US" dirty="0"/>
                  <a:t>水流注入处</a:t>
                </a:r>
                <a:r>
                  <a:rPr lang="en-US" altLang="zh-CN" dirty="0"/>
                  <a:t>)</a:t>
                </a:r>
                <a:r>
                  <a:rPr lang="zh-CN" altLang="en-US" dirty="0"/>
                  <a:t>和汇点</a:t>
                </a:r>
                <a:r>
                  <a:rPr lang="en-US" altLang="zh-CN" dirty="0"/>
                  <a:t>T(</a:t>
                </a:r>
                <a:r>
                  <a:rPr lang="zh-CN" altLang="en-US" dirty="0"/>
                  <a:t>水流流出处</a:t>
                </a:r>
                <a:r>
                  <a:rPr lang="en-US" altLang="zh-CN" dirty="0"/>
                  <a:t>)</a:t>
                </a:r>
                <a:endParaRPr lang="zh-CN" altLang="en-US" dirty="0"/>
              </a:p>
            </p:txBody>
          </p:sp>
        </mc:Choice>
        <mc:Fallback xmlns="">
          <p:sp>
            <p:nvSpPr>
              <p:cNvPr id="2" name="内容占位符 1">
                <a:extLst>
                  <a:ext uri="{FF2B5EF4-FFF2-40B4-BE49-F238E27FC236}">
                    <a16:creationId xmlns:a16="http://schemas.microsoft.com/office/drawing/2014/main" id="{B5D2F551-D011-4634-843C-B0F835E50455}"/>
                  </a:ext>
                </a:extLst>
              </p:cNvPr>
              <p:cNvSpPr>
                <a:spLocks noGrp="1" noRot="1" noChangeAspect="1" noMove="1" noResize="1" noEditPoints="1" noAdjustHandles="1" noChangeArrowheads="1" noChangeShapeType="1" noTextEdit="1"/>
              </p:cNvSpPr>
              <p:nvPr>
                <p:ph idx="1"/>
              </p:nvPr>
            </p:nvSpPr>
            <p:spPr>
              <a:blipFill>
                <a:blip r:embed="rId3"/>
                <a:stretch>
                  <a:fillRect l="-1217" r="-63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19E6A59-F48C-4533-9CA9-6857EC386B02}"/>
              </a:ext>
            </a:extLst>
          </p:cNvPr>
          <p:cNvSpPr>
            <a:spLocks noGrp="1"/>
          </p:cNvSpPr>
          <p:nvPr>
            <p:ph type="ctrTitle"/>
          </p:nvPr>
        </p:nvSpPr>
        <p:spPr/>
        <p:txBody>
          <a:bodyPr/>
          <a:lstStyle/>
          <a:p>
            <a:r>
              <a:rPr lang="zh-CN" altLang="en-US" dirty="0"/>
              <a:t>最大流</a:t>
            </a:r>
          </a:p>
        </p:txBody>
      </p:sp>
      <p:sp>
        <p:nvSpPr>
          <p:cNvPr id="4" name="内容占位符 3">
            <a:extLst>
              <a:ext uri="{FF2B5EF4-FFF2-40B4-BE49-F238E27FC236}">
                <a16:creationId xmlns:a16="http://schemas.microsoft.com/office/drawing/2014/main" id="{32161185-2A01-4716-AA11-236E49C38AE0}"/>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28BA171F-E1AC-44C7-9545-BE953393603C}"/>
              </a:ext>
            </a:extLst>
          </p:cNvPr>
          <p:cNvGraphicFramePr>
            <a:graphicFrameLocks noChangeAspect="1"/>
          </p:cNvGraphicFramePr>
          <p:nvPr>
            <p:extLst>
              <p:ext uri="{D42A27DB-BD31-4B8C-83A1-F6EECF244321}">
                <p14:modId xmlns:p14="http://schemas.microsoft.com/office/powerpoint/2010/main" val="3690798758"/>
              </p:ext>
            </p:extLst>
          </p:nvPr>
        </p:nvGraphicFramePr>
        <p:xfrm>
          <a:off x="6745287" y="435429"/>
          <a:ext cx="4608513" cy="2242354"/>
        </p:xfrm>
        <a:graphic>
          <a:graphicData uri="http://schemas.openxmlformats.org/presentationml/2006/ole">
            <mc:AlternateContent xmlns:mc="http://schemas.openxmlformats.org/markup-compatibility/2006">
              <mc:Choice xmlns:v="urn:schemas-microsoft-com:vml" Requires="v">
                <p:oleObj spid="_x0000_s21596" name="Image" r:id="rId4" imgW="6323760" imgH="3075840" progId="Photoshop.Image.18">
                  <p:embed/>
                </p:oleObj>
              </mc:Choice>
              <mc:Fallback>
                <p:oleObj name="Image" r:id="rId4" imgW="6323760" imgH="3075840" progId="Photoshop.Image.18">
                  <p:embed/>
                  <p:pic>
                    <p:nvPicPr>
                      <p:cNvPr id="0" name=""/>
                      <p:cNvPicPr/>
                      <p:nvPr/>
                    </p:nvPicPr>
                    <p:blipFill>
                      <a:blip r:embed="rId5"/>
                      <a:stretch>
                        <a:fillRect/>
                      </a:stretch>
                    </p:blipFill>
                    <p:spPr>
                      <a:xfrm>
                        <a:off x="6745287" y="435429"/>
                        <a:ext cx="4608513" cy="2242354"/>
                      </a:xfrm>
                      <a:prstGeom prst="rect">
                        <a:avLst/>
                      </a:prstGeom>
                    </p:spPr>
                  </p:pic>
                </p:oleObj>
              </mc:Fallback>
            </mc:AlternateContent>
          </a:graphicData>
        </a:graphic>
      </p:graphicFrame>
    </p:spTree>
    <p:extLst>
      <p:ext uri="{BB962C8B-B14F-4D97-AF65-F5344CB8AC3E}">
        <p14:creationId xmlns:p14="http://schemas.microsoft.com/office/powerpoint/2010/main" val="297560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E43FC7B-A5B8-47A1-9811-0BDF70FF0812}"/>
                  </a:ext>
                </a:extLst>
              </p:cNvPr>
              <p:cNvSpPr>
                <a:spLocks noGrp="1"/>
              </p:cNvSpPr>
              <p:nvPr>
                <p:ph idx="1"/>
              </p:nvPr>
            </p:nvSpPr>
            <p:spPr/>
            <p:txBody>
              <a:bodyPr/>
              <a:lstStyle/>
              <a:p>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sub>
                    </m:sSub>
                  </m:oMath>
                </a14:m>
                <a:r>
                  <a:rPr lang="zh-CN" altLang="en-US" dirty="0"/>
                  <a:t>（每条边的流量不超过容量）</a:t>
                </a:r>
                <a:endParaRPr lang="en-US" altLang="zh-CN" dirty="0"/>
              </a:p>
              <a:p>
                <a14:m>
                  <m:oMath xmlns:m="http://schemas.openxmlformats.org/officeDocument/2006/math">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𝑤</m:t>
                        </m:r>
                      </m:sub>
                    </m:sSub>
                  </m:oMath>
                </a14:m>
                <a:r>
                  <a:rPr lang="zh-CN" altLang="en-US" dirty="0"/>
                  <a:t>（流出每个节点的流量等于流出的流量）</a:t>
                </a:r>
                <a:endParaRPr lang="en-US" altLang="zh-CN" dirty="0"/>
              </a:p>
              <a:p>
                <a14:m>
                  <m:oMath xmlns:m="http://schemas.openxmlformats.org/officeDocument/2006/math">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𝑆</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𝑣</m:t>
                        </m:r>
                        <m:r>
                          <a:rPr lang="en-US" altLang="zh-CN" b="0" i="1" smtClean="0">
                            <a:latin typeface="Cambria Math" panose="02040503050406030204" pitchFamily="18" charset="0"/>
                          </a:rPr>
                          <m:t>,</m:t>
                        </m:r>
                        <m:r>
                          <a:rPr lang="en-US" altLang="zh-CN" b="0" i="1" smtClean="0">
                            <a:latin typeface="Cambria Math" panose="02040503050406030204" pitchFamily="18" charset="0"/>
                          </a:rPr>
                          <m:t>𝑇</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𝑤</m:t>
                    </m:r>
                  </m:oMath>
                </a14:m>
                <a:r>
                  <a:rPr lang="zh-CN" altLang="en-US" dirty="0"/>
                  <a:t> （流入源点的流量等于汇点流出的流量）</a:t>
                </a:r>
                <a:endParaRPr lang="en-US" altLang="zh-CN" dirty="0"/>
              </a:p>
              <a:p>
                <a:r>
                  <a:rPr lang="en-US" altLang="zh-CN" dirty="0"/>
                  <a:t>w</a:t>
                </a:r>
                <a:r>
                  <a:rPr lang="zh-CN" altLang="en-US" dirty="0"/>
                  <a:t>称为整个网络的流量，最大流即是要最大化</a:t>
                </a:r>
                <a:r>
                  <a:rPr lang="en-US" altLang="zh-CN" dirty="0"/>
                  <a:t>w</a:t>
                </a:r>
                <a:endParaRPr lang="zh-CN" altLang="en-US" dirty="0"/>
              </a:p>
            </p:txBody>
          </p:sp>
        </mc:Choice>
        <mc:Fallback xmlns="">
          <p:sp>
            <p:nvSpPr>
              <p:cNvPr id="2" name="内容占位符 1">
                <a:extLst>
                  <a:ext uri="{FF2B5EF4-FFF2-40B4-BE49-F238E27FC236}">
                    <a16:creationId xmlns:a16="http://schemas.microsoft.com/office/drawing/2014/main" id="{DE43FC7B-A5B8-47A1-9811-0BDF70FF0812}"/>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E54A9CE-75AE-461C-AFE7-26DC9C8705DB}"/>
              </a:ext>
            </a:extLst>
          </p:cNvPr>
          <p:cNvSpPr>
            <a:spLocks noGrp="1"/>
          </p:cNvSpPr>
          <p:nvPr>
            <p:ph type="ctrTitle"/>
          </p:nvPr>
        </p:nvSpPr>
        <p:spPr/>
        <p:txBody>
          <a:bodyPr/>
          <a:lstStyle/>
          <a:p>
            <a:r>
              <a:rPr lang="zh-CN" altLang="en-US" dirty="0"/>
              <a:t>允许流</a:t>
            </a:r>
          </a:p>
        </p:txBody>
      </p:sp>
      <p:sp>
        <p:nvSpPr>
          <p:cNvPr id="4" name="内容占位符 3">
            <a:extLst>
              <a:ext uri="{FF2B5EF4-FFF2-40B4-BE49-F238E27FC236}">
                <a16:creationId xmlns:a16="http://schemas.microsoft.com/office/drawing/2014/main" id="{0DB9AC73-B24F-4A6F-8EFC-FB550FCA480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970092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826F864-0B2E-43BA-A052-763A61039E0B}"/>
              </a:ext>
            </a:extLst>
          </p:cNvPr>
          <p:cNvSpPr>
            <a:spLocks noGrp="1"/>
          </p:cNvSpPr>
          <p:nvPr>
            <p:ph idx="1"/>
          </p:nvPr>
        </p:nvSpPr>
        <p:spPr/>
        <p:txBody>
          <a:bodyPr/>
          <a:lstStyle/>
          <a:p>
            <a:r>
              <a:rPr lang="zh-CN" altLang="en-US" dirty="0"/>
              <a:t>一次增广的步骤：</a:t>
            </a:r>
            <a:endParaRPr lang="en-US" altLang="zh-CN" dirty="0"/>
          </a:p>
          <a:p>
            <a:r>
              <a:rPr lang="en-US" altLang="zh-CN" dirty="0"/>
              <a:t>	</a:t>
            </a:r>
            <a:r>
              <a:rPr lang="zh-CN" altLang="en-US" dirty="0"/>
              <a:t>使用</a:t>
            </a:r>
            <a:r>
              <a:rPr lang="en-US" altLang="zh-CN" dirty="0" err="1"/>
              <a:t>bfs</a:t>
            </a:r>
            <a:r>
              <a:rPr lang="zh-CN" altLang="en-US" dirty="0"/>
              <a:t>将残量网络分层，依据从源点出发</a:t>
            </a:r>
            <a:r>
              <a:rPr lang="en-US" altLang="zh-CN" dirty="0" err="1"/>
              <a:t>bfs</a:t>
            </a:r>
            <a:r>
              <a:rPr lang="zh-CN" altLang="en-US" dirty="0"/>
              <a:t>到达每个节点的最短步数</a:t>
            </a:r>
            <a:endParaRPr lang="en-US" altLang="zh-CN" dirty="0"/>
          </a:p>
          <a:p>
            <a:r>
              <a:rPr lang="en-US" altLang="zh-CN" dirty="0"/>
              <a:t>	</a:t>
            </a:r>
            <a:r>
              <a:rPr lang="zh-CN" altLang="en-US" dirty="0"/>
              <a:t>使用</a:t>
            </a:r>
            <a:r>
              <a:rPr lang="en-US" altLang="zh-CN" dirty="0" err="1"/>
              <a:t>dfs</a:t>
            </a:r>
            <a:r>
              <a:rPr lang="zh-CN" altLang="en-US" dirty="0"/>
              <a:t>进行多路增广，新增的流量只在从第</a:t>
            </a:r>
            <a:r>
              <a:rPr lang="en-US" altLang="zh-CN" dirty="0" err="1"/>
              <a:t>i</a:t>
            </a:r>
            <a:r>
              <a:rPr lang="zh-CN" altLang="en-US" dirty="0"/>
              <a:t>层流向第</a:t>
            </a:r>
            <a:r>
              <a:rPr lang="en-US" altLang="zh-CN" dirty="0"/>
              <a:t>i+1</a:t>
            </a:r>
            <a:r>
              <a:rPr lang="zh-CN" altLang="en-US" dirty="0"/>
              <a:t>层</a:t>
            </a:r>
          </a:p>
        </p:txBody>
      </p:sp>
      <p:sp>
        <p:nvSpPr>
          <p:cNvPr id="3" name="标题 2">
            <a:extLst>
              <a:ext uri="{FF2B5EF4-FFF2-40B4-BE49-F238E27FC236}">
                <a16:creationId xmlns:a16="http://schemas.microsoft.com/office/drawing/2014/main" id="{DC08848D-F65A-41FA-9725-40DED0CFBA0D}"/>
              </a:ext>
            </a:extLst>
          </p:cNvPr>
          <p:cNvSpPr>
            <a:spLocks noGrp="1"/>
          </p:cNvSpPr>
          <p:nvPr>
            <p:ph type="ctrTitle"/>
          </p:nvPr>
        </p:nvSpPr>
        <p:spPr/>
        <p:txBody>
          <a:bodyPr/>
          <a:lstStyle/>
          <a:p>
            <a:r>
              <a:rPr lang="en-US" altLang="zh-CN" dirty="0" err="1"/>
              <a:t>Dinic</a:t>
            </a:r>
            <a:endParaRPr lang="zh-CN" altLang="en-US" dirty="0"/>
          </a:p>
        </p:txBody>
      </p:sp>
      <p:sp>
        <p:nvSpPr>
          <p:cNvPr id="4" name="内容占位符 3">
            <a:extLst>
              <a:ext uri="{FF2B5EF4-FFF2-40B4-BE49-F238E27FC236}">
                <a16:creationId xmlns:a16="http://schemas.microsoft.com/office/drawing/2014/main" id="{16507DDA-CEF8-40D6-90E7-12276AE4A6C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109908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96A84F5-E806-45D1-BA4A-3C9C3E248B11}"/>
              </a:ext>
            </a:extLst>
          </p:cNvPr>
          <p:cNvSpPr>
            <a:spLocks noGrp="1"/>
          </p:cNvSpPr>
          <p:nvPr>
            <p:ph idx="1"/>
          </p:nvPr>
        </p:nvSpPr>
        <p:spPr>
          <a:xfrm>
            <a:off x="838200" y="4733761"/>
            <a:ext cx="3466667" cy="1587017"/>
          </a:xfrm>
        </p:spPr>
        <p:txBody>
          <a:bodyPr/>
          <a:lstStyle/>
          <a:p>
            <a:r>
              <a:rPr lang="zh-CN" altLang="en-US" dirty="0"/>
              <a:t>建图时对回边的处理</a:t>
            </a:r>
          </a:p>
        </p:txBody>
      </p:sp>
      <p:sp>
        <p:nvSpPr>
          <p:cNvPr id="3" name="标题 2">
            <a:extLst>
              <a:ext uri="{FF2B5EF4-FFF2-40B4-BE49-F238E27FC236}">
                <a16:creationId xmlns:a16="http://schemas.microsoft.com/office/drawing/2014/main" id="{FFFC09AC-F00B-4540-A8BE-AEA0594CC02F}"/>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09AC159F-4683-44CC-B77E-E696D589CD7A}"/>
              </a:ext>
            </a:extLst>
          </p:cNvPr>
          <p:cNvSpPr>
            <a:spLocks noGrp="1"/>
          </p:cNvSpPr>
          <p:nvPr>
            <p:ph sz="quarter" idx="10"/>
          </p:nvPr>
        </p:nvSpPr>
        <p:spPr/>
        <p:txBody>
          <a:bodyPr/>
          <a:lstStyle/>
          <a:p>
            <a:endParaRPr lang="zh-CN" altLang="en-US"/>
          </a:p>
        </p:txBody>
      </p:sp>
      <p:pic>
        <p:nvPicPr>
          <p:cNvPr id="6" name="图片 5">
            <a:extLst>
              <a:ext uri="{FF2B5EF4-FFF2-40B4-BE49-F238E27FC236}">
                <a16:creationId xmlns:a16="http://schemas.microsoft.com/office/drawing/2014/main" id="{7300107B-C570-4ADA-B897-8B05AEDDEAB6}"/>
              </a:ext>
            </a:extLst>
          </p:cNvPr>
          <p:cNvPicPr>
            <a:picLocks noChangeAspect="1"/>
          </p:cNvPicPr>
          <p:nvPr/>
        </p:nvPicPr>
        <p:blipFill>
          <a:blip r:embed="rId2"/>
          <a:stretch>
            <a:fillRect/>
          </a:stretch>
        </p:blipFill>
        <p:spPr>
          <a:xfrm>
            <a:off x="838200" y="2133761"/>
            <a:ext cx="3466667" cy="2600000"/>
          </a:xfrm>
          <a:prstGeom prst="rect">
            <a:avLst/>
          </a:prstGeom>
        </p:spPr>
      </p:pic>
      <p:pic>
        <p:nvPicPr>
          <p:cNvPr id="7" name="图片 6">
            <a:extLst>
              <a:ext uri="{FF2B5EF4-FFF2-40B4-BE49-F238E27FC236}">
                <a16:creationId xmlns:a16="http://schemas.microsoft.com/office/drawing/2014/main" id="{E72B94DF-4191-41CC-A1A3-1B72E4F2255B}"/>
              </a:ext>
            </a:extLst>
          </p:cNvPr>
          <p:cNvPicPr>
            <a:picLocks noChangeAspect="1"/>
          </p:cNvPicPr>
          <p:nvPr/>
        </p:nvPicPr>
        <p:blipFill>
          <a:blip r:embed="rId3"/>
          <a:stretch>
            <a:fillRect/>
          </a:stretch>
        </p:blipFill>
        <p:spPr>
          <a:xfrm>
            <a:off x="6334257" y="2814714"/>
            <a:ext cx="2114286" cy="1228571"/>
          </a:xfrm>
          <a:prstGeom prst="rect">
            <a:avLst/>
          </a:prstGeom>
        </p:spPr>
      </p:pic>
    </p:spTree>
    <p:extLst>
      <p:ext uri="{BB962C8B-B14F-4D97-AF65-F5344CB8AC3E}">
        <p14:creationId xmlns:p14="http://schemas.microsoft.com/office/powerpoint/2010/main" val="481580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DA3CB4E4-C6D4-4FCF-AF28-05BC4CD71F2A}"/>
                  </a:ext>
                </a:extLst>
              </p:cNvPr>
              <p:cNvSpPr>
                <a:spLocks noGrp="1"/>
              </p:cNvSpPr>
              <p:nvPr>
                <p:ph type="ctrTitle"/>
              </p:nvPr>
            </p:nvSpPr>
            <p:spPr>
              <a:xfrm>
                <a:off x="838200" y="5217794"/>
                <a:ext cx="9144000" cy="946804"/>
              </a:xfrm>
            </p:spPr>
            <p:txBody>
              <a:bodyPr>
                <a:normAutofit/>
              </a:bodyPr>
              <a:lstStyle/>
              <a:p>
                <a:r>
                  <a:rPr lang="zh-CN" altLang="en-US" sz="3200" dirty="0"/>
                  <a:t>理论复杂度</a:t>
                </a:r>
                <a14:m>
                  <m:oMath xmlns:m="http://schemas.openxmlformats.org/officeDocument/2006/math">
                    <m:r>
                      <a:rPr lang="en-US" altLang="zh-CN" sz="3200" b="0" i="1" smtClean="0">
                        <a:latin typeface="Cambria Math" panose="02040503050406030204" pitchFamily="18" charset="0"/>
                      </a:rPr>
                      <m:t>𝑂</m:t>
                    </m:r>
                    <m:r>
                      <a:rPr lang="en-US" altLang="zh-CN" sz="3200" b="0" i="1" smtClean="0">
                        <a:latin typeface="Cambria Math" panose="02040503050406030204" pitchFamily="18" charset="0"/>
                      </a:rPr>
                      <m:t>(</m:t>
                    </m:r>
                    <m:sSup>
                      <m:sSupPr>
                        <m:ctrlPr>
                          <a:rPr lang="en-US" altLang="zh-CN" sz="3200" b="0" i="1" smtClean="0">
                            <a:latin typeface="Cambria Math" panose="02040503050406030204" pitchFamily="18" charset="0"/>
                          </a:rPr>
                        </m:ctrlPr>
                      </m:sSupPr>
                      <m:e>
                        <m:r>
                          <a:rPr lang="en-US" altLang="zh-CN" sz="3200" b="0" i="1" smtClean="0">
                            <a:latin typeface="Cambria Math" panose="02040503050406030204" pitchFamily="18" charset="0"/>
                          </a:rPr>
                          <m:t>𝑛</m:t>
                        </m:r>
                      </m:e>
                      <m:sup>
                        <m:r>
                          <a:rPr lang="en-US" altLang="zh-CN" sz="3200" b="0" i="1" smtClean="0">
                            <a:latin typeface="Cambria Math" panose="02040503050406030204" pitchFamily="18" charset="0"/>
                          </a:rPr>
                          <m:t>2</m:t>
                        </m:r>
                      </m:sup>
                    </m:sSup>
                    <m:r>
                      <a:rPr lang="en-US" altLang="zh-CN" sz="3200" b="0" i="1" smtClean="0">
                        <a:latin typeface="Cambria Math" panose="02040503050406030204" pitchFamily="18" charset="0"/>
                      </a:rPr>
                      <m:t>𝑚</m:t>
                    </m:r>
                    <m:r>
                      <a:rPr lang="en-US" altLang="zh-CN" sz="3200" b="0" i="1" smtClean="0">
                        <a:latin typeface="Cambria Math" panose="02040503050406030204" pitchFamily="18" charset="0"/>
                      </a:rPr>
                      <m:t>)</m:t>
                    </m:r>
                    <m:r>
                      <a:rPr lang="zh-CN" altLang="en-US" sz="3200" i="1">
                        <a:latin typeface="Cambria Math" panose="02040503050406030204" pitchFamily="18" charset="0"/>
                      </a:rPr>
                      <m:t>，</m:t>
                    </m:r>
                  </m:oMath>
                </a14:m>
                <a:r>
                  <a:rPr lang="zh-CN" altLang="en-US" sz="3200" dirty="0"/>
                  <a:t>但通常小得多</a:t>
                </a:r>
              </a:p>
            </p:txBody>
          </p:sp>
        </mc:Choice>
        <mc:Fallback xmlns="">
          <p:sp>
            <p:nvSpPr>
              <p:cNvPr id="3" name="标题 2">
                <a:extLst>
                  <a:ext uri="{FF2B5EF4-FFF2-40B4-BE49-F238E27FC236}">
                    <a16:creationId xmlns:a16="http://schemas.microsoft.com/office/drawing/2014/main" id="{DA3CB4E4-C6D4-4FCF-AF28-05BC4CD71F2A}"/>
                  </a:ext>
                </a:extLst>
              </p:cNvPr>
              <p:cNvSpPr>
                <a:spLocks noGrp="1" noRot="1" noChangeAspect="1" noMove="1" noResize="1" noEditPoints="1" noAdjustHandles="1" noChangeArrowheads="1" noChangeShapeType="1" noTextEdit="1"/>
              </p:cNvSpPr>
              <p:nvPr>
                <p:ph type="ctrTitle"/>
              </p:nvPr>
            </p:nvSpPr>
            <p:spPr>
              <a:xfrm>
                <a:off x="838200" y="5217794"/>
                <a:ext cx="9144000" cy="946804"/>
              </a:xfrm>
              <a:blipFill>
                <a:blip r:embed="rId2"/>
                <a:stretch>
                  <a:fillRect l="-1733"/>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B136D2C3-BE58-46FB-B907-BCB5BFE0B0D3}"/>
              </a:ext>
            </a:extLst>
          </p:cNvPr>
          <p:cNvSpPr>
            <a:spLocks noGrp="1"/>
          </p:cNvSpPr>
          <p:nvPr>
            <p:ph sz="quarter" idx="10"/>
          </p:nvPr>
        </p:nvSpPr>
        <p:spPr>
          <a:xfrm>
            <a:off x="838200" y="6489700"/>
            <a:ext cx="7416800" cy="254000"/>
          </a:xfrm>
        </p:spPr>
        <p:txBody>
          <a:bodyPr/>
          <a:lstStyle/>
          <a:p>
            <a:endParaRPr lang="zh-CN" altLang="en-US"/>
          </a:p>
        </p:txBody>
      </p:sp>
      <p:pic>
        <p:nvPicPr>
          <p:cNvPr id="5" name="图片 4">
            <a:extLst>
              <a:ext uri="{FF2B5EF4-FFF2-40B4-BE49-F238E27FC236}">
                <a16:creationId xmlns:a16="http://schemas.microsoft.com/office/drawing/2014/main" id="{0A3487F1-2A73-486A-A2F8-EFF76EA1CFF7}"/>
              </a:ext>
            </a:extLst>
          </p:cNvPr>
          <p:cNvPicPr>
            <a:picLocks noChangeAspect="1"/>
          </p:cNvPicPr>
          <p:nvPr/>
        </p:nvPicPr>
        <p:blipFill>
          <a:blip r:embed="rId3"/>
          <a:stretch>
            <a:fillRect/>
          </a:stretch>
        </p:blipFill>
        <p:spPr>
          <a:xfrm>
            <a:off x="838200" y="1711739"/>
            <a:ext cx="3761905" cy="2933333"/>
          </a:xfrm>
          <a:prstGeom prst="rect">
            <a:avLst/>
          </a:prstGeom>
        </p:spPr>
      </p:pic>
      <p:pic>
        <p:nvPicPr>
          <p:cNvPr id="6" name="图片 5">
            <a:extLst>
              <a:ext uri="{FF2B5EF4-FFF2-40B4-BE49-F238E27FC236}">
                <a16:creationId xmlns:a16="http://schemas.microsoft.com/office/drawing/2014/main" id="{A1F53E57-E6AC-4DF2-A9C5-6A1A24D661EA}"/>
              </a:ext>
            </a:extLst>
          </p:cNvPr>
          <p:cNvPicPr>
            <a:picLocks noChangeAspect="1"/>
          </p:cNvPicPr>
          <p:nvPr/>
        </p:nvPicPr>
        <p:blipFill>
          <a:blip r:embed="rId4"/>
          <a:stretch>
            <a:fillRect/>
          </a:stretch>
        </p:blipFill>
        <p:spPr>
          <a:xfrm>
            <a:off x="5320468" y="1959357"/>
            <a:ext cx="4542857" cy="2438095"/>
          </a:xfrm>
          <a:prstGeom prst="rect">
            <a:avLst/>
          </a:prstGeom>
        </p:spPr>
      </p:pic>
    </p:spTree>
    <p:extLst>
      <p:ext uri="{BB962C8B-B14F-4D97-AF65-F5344CB8AC3E}">
        <p14:creationId xmlns:p14="http://schemas.microsoft.com/office/powerpoint/2010/main" val="655710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6A3692E-62F9-45D8-805F-360F9A315377}"/>
              </a:ext>
            </a:extLst>
          </p:cNvPr>
          <p:cNvSpPr>
            <a:spLocks noGrp="1"/>
          </p:cNvSpPr>
          <p:nvPr>
            <p:ph idx="1"/>
          </p:nvPr>
        </p:nvSpPr>
        <p:spPr/>
        <p:txBody>
          <a:bodyPr/>
          <a:lstStyle/>
          <a:p>
            <a:pPr>
              <a:lnSpc>
                <a:spcPct val="120000"/>
              </a:lnSpc>
            </a:pPr>
            <a:r>
              <a:rPr lang="zh-CN" altLang="en-US" dirty="0"/>
              <a:t>在一个</a:t>
            </a:r>
            <a:r>
              <a:rPr lang="en-US" altLang="zh-CN" dirty="0"/>
              <a:t>r</a:t>
            </a:r>
            <a:r>
              <a:rPr lang="zh-CN" altLang="en-US" dirty="0"/>
              <a:t>行</a:t>
            </a:r>
            <a:r>
              <a:rPr lang="en-US" altLang="zh-CN" dirty="0"/>
              <a:t>c</a:t>
            </a:r>
            <a:r>
              <a:rPr lang="zh-CN" altLang="en-US" dirty="0"/>
              <a:t>列的网格地图中有一些</a:t>
            </a:r>
            <a:r>
              <a:rPr lang="zh-CN" altLang="en-US" dirty="0">
                <a:solidFill>
                  <a:srgbClr val="FFCC00"/>
                </a:solidFill>
              </a:rPr>
              <a:t>高度不同的石柱</a:t>
            </a:r>
            <a:r>
              <a:rPr lang="zh-CN" altLang="en-US" dirty="0"/>
              <a:t>，一些石柱上站着一些蜥蜴，你的任务是让</a:t>
            </a:r>
            <a:r>
              <a:rPr lang="zh-CN" altLang="en-US" dirty="0">
                <a:solidFill>
                  <a:srgbClr val="FFCC00"/>
                </a:solidFill>
              </a:rPr>
              <a:t>尽量多的蜥蜴逃到边界外</a:t>
            </a:r>
            <a:endParaRPr lang="en-US" altLang="zh-CN" dirty="0"/>
          </a:p>
          <a:p>
            <a:pPr>
              <a:lnSpc>
                <a:spcPct val="120000"/>
              </a:lnSpc>
            </a:pPr>
            <a:r>
              <a:rPr lang="zh-CN" altLang="en-US" dirty="0"/>
              <a:t>每行每列中相邻石柱的距离为</a:t>
            </a:r>
            <a:r>
              <a:rPr lang="en-US" altLang="zh-CN" dirty="0"/>
              <a:t>1</a:t>
            </a:r>
            <a:r>
              <a:rPr lang="zh-CN" altLang="en-US" dirty="0"/>
              <a:t>，蜥蜴的</a:t>
            </a:r>
            <a:r>
              <a:rPr lang="zh-CN" altLang="en-US" dirty="0">
                <a:solidFill>
                  <a:srgbClr val="FFCC00"/>
                </a:solidFill>
              </a:rPr>
              <a:t>跳跃的欧几里得距离是</a:t>
            </a:r>
            <a:r>
              <a:rPr lang="en-US" altLang="zh-CN" dirty="0">
                <a:solidFill>
                  <a:srgbClr val="FFCC00"/>
                </a:solidFill>
              </a:rPr>
              <a:t>d</a:t>
            </a:r>
          </a:p>
          <a:p>
            <a:pPr>
              <a:lnSpc>
                <a:spcPct val="120000"/>
              </a:lnSpc>
            </a:pPr>
            <a:r>
              <a:rPr lang="zh-CN" altLang="en-US" dirty="0"/>
              <a:t>石柱不稳定，每次当蜥蜴跳跃时，所</a:t>
            </a:r>
            <a:r>
              <a:rPr lang="zh-CN" altLang="en-US" dirty="0">
                <a:solidFill>
                  <a:srgbClr val="FFCC00"/>
                </a:solidFill>
              </a:rPr>
              <a:t>离开的石柱高度减</a:t>
            </a:r>
            <a:r>
              <a:rPr lang="en-US" altLang="zh-CN" dirty="0">
                <a:solidFill>
                  <a:srgbClr val="FFCC00"/>
                </a:solidFill>
              </a:rPr>
              <a:t>1</a:t>
            </a:r>
            <a:r>
              <a:rPr lang="zh-CN" altLang="en-US" dirty="0"/>
              <a:t>，到达的石柱高度不变</a:t>
            </a:r>
            <a:endParaRPr lang="en-US" altLang="zh-CN" dirty="0"/>
          </a:p>
          <a:p>
            <a:pPr>
              <a:lnSpc>
                <a:spcPct val="120000"/>
              </a:lnSpc>
            </a:pPr>
            <a:r>
              <a:rPr lang="zh-CN" altLang="en-US" dirty="0"/>
              <a:t>如果该石柱原来高度为</a:t>
            </a:r>
            <a:r>
              <a:rPr lang="en-US" altLang="zh-CN" dirty="0"/>
              <a:t>1</a:t>
            </a:r>
            <a:r>
              <a:rPr lang="zh-CN" altLang="en-US" dirty="0"/>
              <a:t>，则蜥蜴离开后消失，以后其他蜥蜴不能落脚。任何时刻不能有两只蜥蜴在同一个石柱上</a:t>
            </a:r>
            <a:endParaRPr lang="en-US" altLang="zh-CN" dirty="0"/>
          </a:p>
        </p:txBody>
      </p:sp>
      <p:sp>
        <p:nvSpPr>
          <p:cNvPr id="3" name="标题 2">
            <a:extLst>
              <a:ext uri="{FF2B5EF4-FFF2-40B4-BE49-F238E27FC236}">
                <a16:creationId xmlns:a16="http://schemas.microsoft.com/office/drawing/2014/main" id="{A0B44BD4-8AB1-46DB-9911-C25E163B5424}"/>
              </a:ext>
            </a:extLst>
          </p:cNvPr>
          <p:cNvSpPr>
            <a:spLocks noGrp="1"/>
          </p:cNvSpPr>
          <p:nvPr>
            <p:ph type="ctrTitle"/>
          </p:nvPr>
        </p:nvSpPr>
        <p:spPr/>
        <p:txBody>
          <a:bodyPr>
            <a:normAutofit/>
          </a:bodyPr>
          <a:lstStyle/>
          <a:p>
            <a:r>
              <a:rPr lang="en-US" altLang="zh-CN" dirty="0"/>
              <a:t>BZOJ1066 </a:t>
            </a:r>
            <a:r>
              <a:rPr lang="zh-CN" altLang="en-US" b="1" dirty="0"/>
              <a:t>蜥蜴</a:t>
            </a:r>
            <a:endParaRPr lang="zh-CN" altLang="en-US" dirty="0"/>
          </a:p>
        </p:txBody>
      </p:sp>
      <p:sp>
        <p:nvSpPr>
          <p:cNvPr id="4" name="内容占位符 3">
            <a:extLst>
              <a:ext uri="{FF2B5EF4-FFF2-40B4-BE49-F238E27FC236}">
                <a16:creationId xmlns:a16="http://schemas.microsoft.com/office/drawing/2014/main" id="{7C2EC290-F0DC-4734-8913-BC9CEF63556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432682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8B15E74-AFED-4BA1-8C0D-2A62C86705EF}"/>
                  </a:ext>
                </a:extLst>
              </p:cNvPr>
              <p:cNvSpPr>
                <a:spLocks noGrp="1"/>
              </p:cNvSpPr>
              <p:nvPr>
                <p:ph idx="1"/>
              </p:nvPr>
            </p:nvSpPr>
            <p:spPr>
              <a:xfrm>
                <a:off x="838200" y="1382233"/>
                <a:ext cx="10391078" cy="4938546"/>
              </a:xfrm>
            </p:spPr>
            <p:txBody>
              <a:bodyPr/>
              <a:lstStyle/>
              <a:p>
                <a:r>
                  <a:rPr lang="zh-CN" altLang="en-US" dirty="0"/>
                  <a:t>如果</a:t>
                </a:r>
                <a:r>
                  <a:rPr lang="en-US" altLang="zh-CN" dirty="0"/>
                  <a:t>c</a:t>
                </a:r>
                <a:r>
                  <a:rPr lang="zh-CN" altLang="en-US" dirty="0"/>
                  <a:t>不是</a:t>
                </a:r>
                <a:r>
                  <a:rPr lang="en-US" altLang="zh-CN" dirty="0"/>
                  <a:t>g</a:t>
                </a:r>
                <a:r>
                  <a:rPr lang="zh-CN" altLang="en-US" dirty="0"/>
                  <a:t>的倍数，那么根据裴蜀定理，无解</a:t>
                </a:r>
                <a:endParaRPr lang="en-US" altLang="zh-CN" dirty="0"/>
              </a:p>
              <a:p>
                <a:r>
                  <a:rPr lang="zh-CN" altLang="en-US" dirty="0"/>
                  <a:t>否则先求解</a:t>
                </a:r>
                <a14:m>
                  <m:oMath xmlns:m="http://schemas.openxmlformats.org/officeDocument/2006/math">
                    <m:r>
                      <m:rPr>
                        <m:sty m:val="p"/>
                      </m:rPr>
                      <a:rPr lang="en-US" altLang="zh-CN" i="1" dirty="0">
                        <a:latin typeface="Cambria Math" panose="02040503050406030204" pitchFamily="18" charset="0"/>
                      </a:rPr>
                      <m:t>a</m:t>
                    </m:r>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𝑏</m:t>
                    </m:r>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𝑦</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𝑔</m:t>
                    </m:r>
                  </m:oMath>
                </a14:m>
                <a:r>
                  <a:rPr lang="zh-CN" altLang="en-US" dirty="0"/>
                  <a:t>，然后等号两边同乘</a:t>
                </a:r>
                <a14:m>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𝑐</m:t>
                        </m:r>
                      </m:num>
                      <m:den>
                        <m:r>
                          <a:rPr lang="en-US" altLang="zh-CN" b="0" i="1" smtClean="0">
                            <a:latin typeface="Cambria Math" panose="02040503050406030204" pitchFamily="18" charset="0"/>
                          </a:rPr>
                          <m:t>𝑔</m:t>
                        </m:r>
                      </m:den>
                    </m:f>
                  </m:oMath>
                </a14:m>
                <a:r>
                  <a:rPr lang="zh-CN" altLang="en-US" dirty="0"/>
                  <a:t>得到</a:t>
                </a:r>
                <a:endParaRPr lang="en-US" altLang="zh-CN"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b="0" i="1" dirty="0" smtClean="0">
                          <a:latin typeface="Cambria Math" panose="02040503050406030204" pitchFamily="18" charset="0"/>
                        </a:rPr>
                        <m:t>𝑎</m:t>
                      </m:r>
                      <m:r>
                        <a:rPr lang="en-US" altLang="zh-CN" b="0" i="1" dirty="0" smtClean="0">
                          <a:latin typeface="Cambria Math" panose="02040503050406030204" pitchFamily="18" charset="0"/>
                        </a:rPr>
                        <m:t>∗</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𝑐</m:t>
                              </m:r>
                            </m:num>
                            <m:den>
                              <m:r>
                                <a:rPr lang="en-US" altLang="zh-CN" b="0" i="1" dirty="0" smtClean="0">
                                  <a:latin typeface="Cambria Math" panose="02040503050406030204" pitchFamily="18" charset="0"/>
                                </a:rPr>
                                <m:t>𝑔</m:t>
                              </m:r>
                            </m:den>
                          </m:f>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𝑏</m:t>
                      </m:r>
                      <m:r>
                        <a:rPr lang="en-US" altLang="zh-CN" b="0" i="1" dirty="0" smtClean="0">
                          <a:latin typeface="Cambria Math" panose="02040503050406030204" pitchFamily="18" charset="0"/>
                        </a:rPr>
                        <m:t>∗</m:t>
                      </m:r>
                      <m:d>
                        <m:dPr>
                          <m:ctrlPr>
                            <a:rPr lang="en-US" altLang="zh-CN" b="0" i="1" dirty="0" smtClean="0">
                              <a:latin typeface="Cambria Math" panose="02040503050406030204" pitchFamily="18" charset="0"/>
                            </a:rPr>
                          </m:ctrlPr>
                        </m:dPr>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𝑦</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𝑐</m:t>
                              </m:r>
                            </m:num>
                            <m:den>
                              <m:r>
                                <a:rPr lang="en-US" altLang="zh-CN" b="0" i="1" dirty="0" smtClean="0">
                                  <a:latin typeface="Cambria Math" panose="02040503050406030204" pitchFamily="18" charset="0"/>
                                </a:rPr>
                                <m:t>𝑔</m:t>
                              </m:r>
                            </m:den>
                          </m:f>
                        </m:e>
                      </m:d>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𝑐</m:t>
                      </m:r>
                    </m:oMath>
                  </m:oMathPara>
                </a14:m>
                <a:endParaRPr lang="en-US" altLang="zh-CN" dirty="0"/>
              </a:p>
              <a:p>
                <a:r>
                  <a:rPr lang="zh-CN" altLang="en-US" dirty="0"/>
                  <a:t>然后在构造出所有解</a:t>
                </a:r>
                <a:endParaRPr lang="en-US" altLang="zh-CN" dirty="0"/>
              </a:p>
              <a:p>
                <a:pPr/>
                <a14:m>
                  <m:oMathPara xmlns:m="http://schemas.openxmlformats.org/officeDocument/2006/math">
                    <m:oMathParaPr>
                      <m:jc m:val="centerGroup"/>
                    </m:oMathParaPr>
                    <m:oMath xmlns:m="http://schemas.openxmlformats.org/officeDocument/2006/math">
                      <m:r>
                        <a:rPr lang="en-US" altLang="zh-CN" i="1" dirty="0">
                          <a:latin typeface="Cambria Math" panose="02040503050406030204" pitchFamily="18" charset="0"/>
                        </a:rPr>
                        <m:t>𝑎</m:t>
                      </m:r>
                      <m:r>
                        <a:rPr lang="en-US" altLang="zh-CN" i="1" dirty="0">
                          <a:latin typeface="Cambria Math" panose="02040503050406030204" pitchFamily="18" charset="0"/>
                        </a:rPr>
                        <m:t>∗</m:t>
                      </m:r>
                      <m:d>
                        <m:dPr>
                          <m:ctrlPr>
                            <a:rPr lang="en-US" altLang="zh-CN" i="1" dirty="0">
                              <a:latin typeface="Cambria Math" panose="02040503050406030204" pitchFamily="18" charset="0"/>
                            </a:rPr>
                          </m:ctrlPr>
                        </m:dPr>
                        <m:e>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𝑥</m:t>
                              </m:r>
                            </m:e>
                            <m:sub>
                              <m:r>
                                <a:rPr lang="en-US" altLang="zh-CN" i="1" dirty="0">
                                  <a:latin typeface="Cambria Math" panose="02040503050406030204" pitchFamily="18" charset="0"/>
                                </a:rPr>
                                <m:t>1</m:t>
                              </m:r>
                            </m:sub>
                          </m:sSub>
                          <m:r>
                            <a:rPr lang="en-US" altLang="zh-CN" i="1" dirty="0">
                              <a:latin typeface="Cambria Math" panose="02040503050406030204" pitchFamily="18" charset="0"/>
                            </a:rPr>
                            <m:t>∗</m:t>
                          </m:r>
                          <m:f>
                            <m:fPr>
                              <m:ctrlPr>
                                <a:rPr lang="en-US" altLang="zh-CN" i="1" dirty="0">
                                  <a:latin typeface="Cambria Math" panose="02040503050406030204" pitchFamily="18" charset="0"/>
                                </a:rPr>
                              </m:ctrlPr>
                            </m:fPr>
                            <m:num>
                              <m:r>
                                <a:rPr lang="en-US" altLang="zh-CN" i="1" dirty="0">
                                  <a:latin typeface="Cambria Math" panose="02040503050406030204" pitchFamily="18" charset="0"/>
                                </a:rPr>
                                <m:t>𝑐</m:t>
                              </m:r>
                            </m:num>
                            <m:den>
                              <m:r>
                                <a:rPr lang="en-US" altLang="zh-CN" i="1" dirty="0">
                                  <a:latin typeface="Cambria Math" panose="02040503050406030204" pitchFamily="18" charset="0"/>
                                </a:rPr>
                                <m:t>𝑔</m:t>
                              </m:r>
                            </m:den>
                          </m:f>
                          <m:r>
                            <a:rPr lang="en-US" altLang="zh-CN" i="1">
                              <a:latin typeface="Cambria Math" panose="02040503050406030204" pitchFamily="18" charset="0"/>
                            </a:rPr>
                            <m:t>+</m:t>
                          </m:r>
                          <m:r>
                            <a:rPr lang="en-US" altLang="zh-CN" i="1">
                              <a:latin typeface="Cambria Math" panose="02040503050406030204" pitchFamily="18" charset="0"/>
                            </a:rPr>
                            <m:t>𝑘</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𝑏</m:t>
                              </m:r>
                            </m:num>
                            <m:den>
                              <m:r>
                                <a:rPr lang="en-US" altLang="zh-CN" i="1">
                                  <a:latin typeface="Cambria Math" panose="02040503050406030204" pitchFamily="18" charset="0"/>
                                </a:rPr>
                                <m:t>𝑔</m:t>
                              </m:r>
                            </m:den>
                          </m:f>
                        </m:e>
                      </m:d>
                      <m:r>
                        <a:rPr lang="en-US" altLang="zh-CN" i="1" dirty="0">
                          <a:latin typeface="Cambria Math" panose="02040503050406030204" pitchFamily="18" charset="0"/>
                        </a:rPr>
                        <m:t>+</m:t>
                      </m:r>
                      <m:r>
                        <a:rPr lang="en-US" altLang="zh-CN" i="1" dirty="0">
                          <a:latin typeface="Cambria Math" panose="02040503050406030204" pitchFamily="18" charset="0"/>
                        </a:rPr>
                        <m:t>𝑏</m:t>
                      </m:r>
                      <m:r>
                        <a:rPr lang="en-US" altLang="zh-CN" i="1" dirty="0">
                          <a:latin typeface="Cambria Math" panose="02040503050406030204" pitchFamily="18" charset="0"/>
                        </a:rPr>
                        <m:t>∗</m:t>
                      </m:r>
                      <m:d>
                        <m:dPr>
                          <m:ctrlPr>
                            <a:rPr lang="en-US" altLang="zh-CN" i="1" dirty="0">
                              <a:latin typeface="Cambria Math" panose="02040503050406030204" pitchFamily="18" charset="0"/>
                            </a:rPr>
                          </m:ctrlPr>
                        </m:dPr>
                        <m:e>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𝑦</m:t>
                              </m:r>
                            </m:e>
                            <m:sub>
                              <m:r>
                                <a:rPr lang="en-US" altLang="zh-CN" i="1" dirty="0">
                                  <a:latin typeface="Cambria Math" panose="02040503050406030204" pitchFamily="18" charset="0"/>
                                </a:rPr>
                                <m:t>1</m:t>
                              </m:r>
                            </m:sub>
                          </m:sSub>
                          <m:r>
                            <a:rPr lang="en-US" altLang="zh-CN" i="1" dirty="0">
                              <a:latin typeface="Cambria Math" panose="02040503050406030204" pitchFamily="18" charset="0"/>
                            </a:rPr>
                            <m:t>∗</m:t>
                          </m:r>
                          <m:f>
                            <m:fPr>
                              <m:ctrlPr>
                                <a:rPr lang="en-US" altLang="zh-CN" i="1" dirty="0">
                                  <a:latin typeface="Cambria Math" panose="02040503050406030204" pitchFamily="18" charset="0"/>
                                </a:rPr>
                              </m:ctrlPr>
                            </m:fPr>
                            <m:num>
                              <m:r>
                                <a:rPr lang="en-US" altLang="zh-CN" i="1" dirty="0">
                                  <a:latin typeface="Cambria Math" panose="02040503050406030204" pitchFamily="18" charset="0"/>
                                </a:rPr>
                                <m:t>𝑐</m:t>
                              </m:r>
                            </m:num>
                            <m:den>
                              <m:r>
                                <a:rPr lang="en-US" altLang="zh-CN" i="1" dirty="0">
                                  <a:latin typeface="Cambria Math" panose="02040503050406030204" pitchFamily="18" charset="0"/>
                                </a:rPr>
                                <m:t>𝑔</m:t>
                              </m:r>
                            </m:den>
                          </m:f>
                          <m:r>
                            <a:rPr lang="en-US" altLang="zh-CN" i="1">
                              <a:latin typeface="Cambria Math" panose="02040503050406030204" pitchFamily="18" charset="0"/>
                            </a:rPr>
                            <m:t>−</m:t>
                          </m:r>
                          <m:r>
                            <a:rPr lang="en-US" altLang="zh-CN" i="1">
                              <a:latin typeface="Cambria Math" panose="02040503050406030204" pitchFamily="18" charset="0"/>
                            </a:rPr>
                            <m:t>𝑘</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𝑎</m:t>
                              </m:r>
                            </m:num>
                            <m:den>
                              <m:r>
                                <a:rPr lang="en-US" altLang="zh-CN" i="1">
                                  <a:latin typeface="Cambria Math" panose="02040503050406030204" pitchFamily="18" charset="0"/>
                                </a:rPr>
                                <m:t>𝑔</m:t>
                              </m:r>
                            </m:den>
                          </m:f>
                        </m:e>
                      </m:d>
                      <m:r>
                        <a:rPr lang="en-US" altLang="zh-CN" i="1" dirty="0">
                          <a:latin typeface="Cambria Math" panose="02040503050406030204" pitchFamily="18" charset="0"/>
                        </a:rPr>
                        <m:t>=</m:t>
                      </m:r>
                      <m:r>
                        <a:rPr lang="en-US" altLang="zh-CN" i="1" dirty="0">
                          <a:latin typeface="Cambria Math" panose="02040503050406030204" pitchFamily="18" charset="0"/>
                        </a:rPr>
                        <m:t>𝑐</m:t>
                      </m:r>
                    </m:oMath>
                  </m:oMathPara>
                </a14:m>
                <a:endParaRPr lang="en-US" altLang="zh-CN" dirty="0"/>
              </a:p>
              <a:p>
                <a:r>
                  <a:rPr lang="zh-CN" altLang="en-US" dirty="0"/>
                  <a:t>注意要先乘</a:t>
                </a:r>
                <a14:m>
                  <m:oMath xmlns:m="http://schemas.openxmlformats.org/officeDocument/2006/math">
                    <m:f>
                      <m:fPr>
                        <m:ctrlPr>
                          <a:rPr lang="en-US" altLang="zh-CN" i="1">
                            <a:latin typeface="Cambria Math" panose="02040503050406030204" pitchFamily="18" charset="0"/>
                          </a:rPr>
                        </m:ctrlPr>
                      </m:fPr>
                      <m:num>
                        <m:r>
                          <a:rPr lang="en-US" altLang="zh-CN" i="1">
                            <a:latin typeface="Cambria Math" panose="02040503050406030204" pitchFamily="18" charset="0"/>
                          </a:rPr>
                          <m:t>𝑐</m:t>
                        </m:r>
                      </m:num>
                      <m:den>
                        <m:r>
                          <a:rPr lang="en-US" altLang="zh-CN" i="1">
                            <a:latin typeface="Cambria Math" panose="02040503050406030204" pitchFamily="18" charset="0"/>
                          </a:rPr>
                          <m:t>𝑔</m:t>
                        </m:r>
                      </m:den>
                    </m:f>
                  </m:oMath>
                </a14:m>
                <a:r>
                  <a:rPr lang="zh-CN" altLang="en-US" dirty="0"/>
                  <a:t>再构造，否则会丢解</a:t>
                </a:r>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58B15E74-AFED-4BA1-8C0D-2A62C86705EF}"/>
                  </a:ext>
                </a:extLst>
              </p:cNvPr>
              <p:cNvSpPr>
                <a:spLocks noGrp="1" noRot="1" noChangeAspect="1" noMove="1" noResize="1" noEditPoints="1" noAdjustHandles="1" noChangeArrowheads="1" noChangeShapeType="1" noTextEdit="1"/>
              </p:cNvSpPr>
              <p:nvPr>
                <p:ph idx="1"/>
              </p:nvPr>
            </p:nvSpPr>
            <p:spPr>
              <a:xfrm>
                <a:off x="838200" y="1382233"/>
                <a:ext cx="10391078" cy="4938546"/>
              </a:xfrm>
              <a:blipFill>
                <a:blip r:embed="rId2"/>
                <a:stretch>
                  <a:fillRect l="-123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38C5422-9A00-423C-958E-F31DAA632488}"/>
              </a:ext>
            </a:extLst>
          </p:cNvPr>
          <p:cNvSpPr>
            <a:spLocks noGrp="1"/>
          </p:cNvSpPr>
          <p:nvPr>
            <p:ph type="ctrTitle"/>
          </p:nvPr>
        </p:nvSpPr>
        <p:spPr/>
        <p:txBody>
          <a:bodyPr/>
          <a:lstStyle/>
          <a:p>
            <a:r>
              <a:rPr lang="zh-CN" altLang="en-US" dirty="0"/>
              <a:t>求解任意</a:t>
            </a:r>
            <a:r>
              <a:rPr lang="en-US" altLang="zh-CN" dirty="0"/>
              <a:t>a*</a:t>
            </a:r>
            <a:r>
              <a:rPr lang="en-US" altLang="zh-CN" dirty="0" err="1"/>
              <a:t>x+b</a:t>
            </a:r>
            <a:r>
              <a:rPr lang="en-US" altLang="zh-CN" dirty="0"/>
              <a:t>*y=c</a:t>
            </a:r>
            <a:endParaRPr lang="zh-CN" altLang="en-US" dirty="0"/>
          </a:p>
        </p:txBody>
      </p:sp>
      <p:sp>
        <p:nvSpPr>
          <p:cNvPr id="4" name="内容占位符 3">
            <a:extLst>
              <a:ext uri="{FF2B5EF4-FFF2-40B4-BE49-F238E27FC236}">
                <a16:creationId xmlns:a16="http://schemas.microsoft.com/office/drawing/2014/main" id="{5DAFFE1F-4083-44B1-9066-24AC7992388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463089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FC0924B-2A3B-4DFA-AEC2-89AC840760D1}"/>
              </a:ext>
            </a:extLst>
          </p:cNvPr>
          <p:cNvSpPr>
            <a:spLocks noGrp="1"/>
          </p:cNvSpPr>
          <p:nvPr>
            <p:ph idx="1"/>
          </p:nvPr>
        </p:nvSpPr>
        <p:spPr/>
        <p:txBody>
          <a:bodyPr/>
          <a:lstStyle/>
          <a:p>
            <a:r>
              <a:rPr lang="zh-CN" altLang="en-US" dirty="0"/>
              <a:t>任何时刻不能有两只蜥蜴在同一个石柱上</a:t>
            </a:r>
            <a:endParaRPr lang="en-US" altLang="zh-CN" dirty="0"/>
          </a:p>
          <a:p>
            <a:r>
              <a:rPr lang="zh-CN" altLang="en-US" dirty="0"/>
              <a:t>大不了每次只放走一只，遇到挡路的让原住民先逃走</a:t>
            </a:r>
            <a:endParaRPr lang="en-US" altLang="zh-CN" dirty="0"/>
          </a:p>
        </p:txBody>
      </p:sp>
      <p:sp>
        <p:nvSpPr>
          <p:cNvPr id="3" name="标题 2">
            <a:extLst>
              <a:ext uri="{FF2B5EF4-FFF2-40B4-BE49-F238E27FC236}">
                <a16:creationId xmlns:a16="http://schemas.microsoft.com/office/drawing/2014/main" id="{500D7D62-6077-412C-AE68-822D869EEB3E}"/>
              </a:ext>
            </a:extLst>
          </p:cNvPr>
          <p:cNvSpPr>
            <a:spLocks noGrp="1"/>
          </p:cNvSpPr>
          <p:nvPr>
            <p:ph type="ctrTitle"/>
          </p:nvPr>
        </p:nvSpPr>
        <p:spPr/>
        <p:txBody>
          <a:bodyPr/>
          <a:lstStyle/>
          <a:p>
            <a:r>
              <a:rPr lang="en-US" altLang="zh-CN" dirty="0"/>
              <a:t>BZOJ1066 </a:t>
            </a:r>
            <a:r>
              <a:rPr lang="zh-CN" altLang="en-US" b="1" dirty="0"/>
              <a:t>蜥蜴</a:t>
            </a:r>
            <a:endParaRPr lang="zh-CN" altLang="en-US" dirty="0"/>
          </a:p>
        </p:txBody>
      </p:sp>
      <p:sp>
        <p:nvSpPr>
          <p:cNvPr id="4" name="内容占位符 3">
            <a:extLst>
              <a:ext uri="{FF2B5EF4-FFF2-40B4-BE49-F238E27FC236}">
                <a16:creationId xmlns:a16="http://schemas.microsoft.com/office/drawing/2014/main" id="{FABB625E-114F-4397-8540-D0E4820CAE5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52066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864F8B1-A09A-4BD7-8A97-BF5AF7631F7F}"/>
              </a:ext>
            </a:extLst>
          </p:cNvPr>
          <p:cNvSpPr>
            <a:spLocks noGrp="1"/>
          </p:cNvSpPr>
          <p:nvPr>
            <p:ph idx="1"/>
          </p:nvPr>
        </p:nvSpPr>
        <p:spPr>
          <a:xfrm>
            <a:off x="838200" y="1277560"/>
            <a:ext cx="10515600" cy="4938546"/>
          </a:xfrm>
        </p:spPr>
        <p:txBody>
          <a:bodyPr>
            <a:normAutofit/>
          </a:bodyPr>
          <a:lstStyle/>
          <a:p>
            <a:pPr>
              <a:lnSpc>
                <a:spcPct val="120000"/>
              </a:lnSpc>
            </a:pPr>
            <a:r>
              <a:rPr lang="zh-CN" altLang="en-US" sz="2400" dirty="0"/>
              <a:t>剩下的只用规划每条蜥蜴的逃跑路线</a:t>
            </a:r>
            <a:endParaRPr lang="en-US" altLang="zh-CN" sz="2400" dirty="0"/>
          </a:p>
          <a:p>
            <a:pPr>
              <a:lnSpc>
                <a:spcPct val="120000"/>
              </a:lnSpc>
            </a:pPr>
            <a:r>
              <a:rPr lang="zh-CN" altLang="en-US" sz="2400" dirty="0"/>
              <a:t>容易发现根石柱只允许高度条蜥蜴经过，与网络流中的流量限制相符</a:t>
            </a:r>
            <a:endParaRPr lang="en-US" altLang="zh-CN" sz="2400" dirty="0"/>
          </a:p>
          <a:p>
            <a:pPr>
              <a:lnSpc>
                <a:spcPct val="120000"/>
              </a:lnSpc>
            </a:pPr>
            <a:r>
              <a:rPr lang="zh-CN" altLang="en-US" sz="2400" dirty="0"/>
              <a:t>将每个石柱拆成一个输入点，一个输出点，中间连边的容量限制是石柱的高度，代表这个石柱只能经过高度个蜥蜴</a:t>
            </a:r>
            <a:endParaRPr lang="en-US" altLang="zh-CN" sz="2400" dirty="0"/>
          </a:p>
          <a:p>
            <a:pPr>
              <a:lnSpc>
                <a:spcPct val="120000"/>
              </a:lnSpc>
            </a:pPr>
            <a:r>
              <a:rPr lang="zh-CN" altLang="en-US" sz="2400" dirty="0"/>
              <a:t>如果从石柱</a:t>
            </a:r>
            <a:r>
              <a:rPr lang="en-US" altLang="zh-CN" sz="2400" dirty="0"/>
              <a:t>a</a:t>
            </a:r>
            <a:r>
              <a:rPr lang="zh-CN" altLang="en-US" sz="2400" dirty="0"/>
              <a:t>可以跳跃到石柱</a:t>
            </a:r>
            <a:r>
              <a:rPr lang="en-US" altLang="zh-CN" sz="2400" dirty="0"/>
              <a:t>b</a:t>
            </a:r>
            <a:r>
              <a:rPr lang="zh-CN" altLang="en-US" sz="2400" dirty="0"/>
              <a:t>，则从</a:t>
            </a:r>
            <a:r>
              <a:rPr lang="en-US" altLang="zh-CN" sz="2400" dirty="0"/>
              <a:t>a</a:t>
            </a:r>
            <a:r>
              <a:rPr lang="zh-CN" altLang="en-US" sz="2400" dirty="0"/>
              <a:t>的输出点向</a:t>
            </a:r>
            <a:r>
              <a:rPr lang="en-US" altLang="zh-CN" sz="2400" dirty="0"/>
              <a:t>b</a:t>
            </a:r>
            <a:r>
              <a:rPr lang="zh-CN" altLang="en-US" sz="2400" dirty="0"/>
              <a:t>的输入点连一个容量无限的边，代表石柱之间可以跳跃交换任意个蜥蜴</a:t>
            </a:r>
            <a:endParaRPr lang="en-US" altLang="zh-CN" sz="2400" dirty="0"/>
          </a:p>
          <a:p>
            <a:pPr>
              <a:lnSpc>
                <a:spcPct val="120000"/>
              </a:lnSpc>
            </a:pPr>
            <a:r>
              <a:rPr lang="zh-CN" altLang="en-US" sz="2400" dirty="0"/>
              <a:t>可以逃出每个石柱的输出点连向汇点，容量无限，代表逃出生天</a:t>
            </a:r>
            <a:endParaRPr lang="en-US" altLang="zh-CN" sz="2400" dirty="0"/>
          </a:p>
          <a:p>
            <a:pPr>
              <a:lnSpc>
                <a:spcPct val="120000"/>
              </a:lnSpc>
            </a:pPr>
            <a:r>
              <a:rPr lang="zh-CN" altLang="en-US" sz="2400" dirty="0"/>
              <a:t>源点向每个初始有蜥蜴的石柱的输入点连边，容量为</a:t>
            </a:r>
            <a:r>
              <a:rPr lang="en-US" altLang="zh-CN" sz="2400" dirty="0"/>
              <a:t>1</a:t>
            </a:r>
            <a:r>
              <a:rPr lang="zh-CN" altLang="en-US" sz="2400" dirty="0"/>
              <a:t>，代表蜥蜴初始进入</a:t>
            </a:r>
            <a:endParaRPr lang="en-US" altLang="zh-CN" sz="2400" dirty="0"/>
          </a:p>
        </p:txBody>
      </p:sp>
      <p:sp>
        <p:nvSpPr>
          <p:cNvPr id="3" name="标题 2">
            <a:extLst>
              <a:ext uri="{FF2B5EF4-FFF2-40B4-BE49-F238E27FC236}">
                <a16:creationId xmlns:a16="http://schemas.microsoft.com/office/drawing/2014/main" id="{A676AC8F-EFD6-420F-91BB-A56FFBB9FFC6}"/>
              </a:ext>
            </a:extLst>
          </p:cNvPr>
          <p:cNvSpPr>
            <a:spLocks noGrp="1"/>
          </p:cNvSpPr>
          <p:nvPr>
            <p:ph type="ctrTitle"/>
          </p:nvPr>
        </p:nvSpPr>
        <p:spPr/>
        <p:txBody>
          <a:bodyPr/>
          <a:lstStyle/>
          <a:p>
            <a:r>
              <a:rPr lang="en-US" altLang="zh-CN" dirty="0"/>
              <a:t>BZOJ1066 </a:t>
            </a:r>
            <a:r>
              <a:rPr lang="zh-CN" altLang="en-US" b="1" dirty="0"/>
              <a:t>蜥蜴</a:t>
            </a:r>
            <a:endParaRPr lang="zh-CN" altLang="en-US" dirty="0"/>
          </a:p>
        </p:txBody>
      </p:sp>
      <p:sp>
        <p:nvSpPr>
          <p:cNvPr id="4" name="内容占位符 3">
            <a:extLst>
              <a:ext uri="{FF2B5EF4-FFF2-40B4-BE49-F238E27FC236}">
                <a16:creationId xmlns:a16="http://schemas.microsoft.com/office/drawing/2014/main" id="{E7A8BE37-8BCC-477B-BED6-605DBED1DA05}"/>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B47A4013-74C1-45E7-B158-0C2DF9AF6EDC}"/>
              </a:ext>
            </a:extLst>
          </p:cNvPr>
          <p:cNvSpPr/>
          <p:nvPr/>
        </p:nvSpPr>
        <p:spPr>
          <a:xfrm>
            <a:off x="8851900" y="5898688"/>
            <a:ext cx="845012" cy="84501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2"/>
                </a:solidFill>
              </a:rPr>
              <a:t>in</a:t>
            </a:r>
            <a:endParaRPr lang="zh-CN" altLang="en-US" dirty="0">
              <a:solidFill>
                <a:schemeClr val="bg2"/>
              </a:solidFill>
            </a:endParaRPr>
          </a:p>
        </p:txBody>
      </p:sp>
      <p:sp>
        <p:nvSpPr>
          <p:cNvPr id="6" name="椭圆 5">
            <a:extLst>
              <a:ext uri="{FF2B5EF4-FFF2-40B4-BE49-F238E27FC236}">
                <a16:creationId xmlns:a16="http://schemas.microsoft.com/office/drawing/2014/main" id="{61A35031-5976-4439-98A0-46D124447E13}"/>
              </a:ext>
            </a:extLst>
          </p:cNvPr>
          <p:cNvSpPr/>
          <p:nvPr/>
        </p:nvSpPr>
        <p:spPr>
          <a:xfrm>
            <a:off x="10800888" y="5898688"/>
            <a:ext cx="845012" cy="84501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2"/>
                </a:solidFill>
              </a:rPr>
              <a:t>out</a:t>
            </a:r>
            <a:endParaRPr lang="zh-CN" altLang="en-US" dirty="0">
              <a:solidFill>
                <a:schemeClr val="bg2"/>
              </a:solidFill>
            </a:endParaRPr>
          </a:p>
        </p:txBody>
      </p:sp>
      <p:cxnSp>
        <p:nvCxnSpPr>
          <p:cNvPr id="8" name="直接箭头连接符 7">
            <a:extLst>
              <a:ext uri="{FF2B5EF4-FFF2-40B4-BE49-F238E27FC236}">
                <a16:creationId xmlns:a16="http://schemas.microsoft.com/office/drawing/2014/main" id="{A8BB531C-F297-4CDC-809B-77EAFC48E3C3}"/>
              </a:ext>
            </a:extLst>
          </p:cNvPr>
          <p:cNvCxnSpPr>
            <a:stCxn id="5" idx="6"/>
            <a:endCxn id="6" idx="2"/>
          </p:cNvCxnSpPr>
          <p:nvPr/>
        </p:nvCxnSpPr>
        <p:spPr>
          <a:xfrm>
            <a:off x="9696912" y="6321194"/>
            <a:ext cx="1103976"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54DD4D41-C74C-4C25-83F8-EDF0FF8CFDE9}"/>
                  </a:ext>
                </a:extLst>
              </p:cNvPr>
              <p:cNvSpPr txBox="1"/>
              <p:nvPr/>
            </p:nvSpPr>
            <p:spPr>
              <a:xfrm>
                <a:off x="9773112" y="6043778"/>
                <a:ext cx="923330" cy="554832"/>
              </a:xfrm>
              <a:prstGeom prst="rect">
                <a:avLst/>
              </a:prstGeom>
              <a:noFill/>
            </p:spPr>
            <p:txBody>
              <a:bodyPr wrap="none" lIns="0" tIns="0" rIns="0" bIns="0" rtlCol="0">
                <a:spAutoFit/>
              </a:bodyPr>
              <a:lstStyle/>
              <a:p>
                <a14:m>
                  <m:oMath xmlns:m="http://schemas.openxmlformats.org/officeDocument/2006/math">
                    <m:r>
                      <a:rPr lang="zh-CN" altLang="en-US" i="1">
                        <a:latin typeface="Cambria Math" panose="02040503050406030204" pitchFamily="18" charset="0"/>
                      </a:rPr>
                      <m:t>流量</m:t>
                    </m:r>
                  </m:oMath>
                </a14:m>
                <a:r>
                  <a:rPr lang="zh-CN" altLang="en-US" dirty="0"/>
                  <a:t>限制</a:t>
                </a:r>
                <a:endParaRPr lang="en-US" altLang="zh-CN" dirty="0"/>
              </a:p>
              <a:p>
                <a:r>
                  <a:rPr lang="zh-CN" altLang="en-US" dirty="0"/>
                  <a:t>为高度</a:t>
                </a:r>
              </a:p>
            </p:txBody>
          </p:sp>
        </mc:Choice>
        <mc:Fallback xmlns="">
          <p:sp>
            <p:nvSpPr>
              <p:cNvPr id="9" name="文本框 8">
                <a:extLst>
                  <a:ext uri="{FF2B5EF4-FFF2-40B4-BE49-F238E27FC236}">
                    <a16:creationId xmlns:a16="http://schemas.microsoft.com/office/drawing/2014/main" id="{54DD4D41-C74C-4C25-83F8-EDF0FF8CFDE9}"/>
                  </a:ext>
                </a:extLst>
              </p:cNvPr>
              <p:cNvSpPr txBox="1">
                <a:spLocks noRot="1" noChangeAspect="1" noMove="1" noResize="1" noEditPoints="1" noAdjustHandles="1" noChangeArrowheads="1" noChangeShapeType="1" noTextEdit="1"/>
              </p:cNvSpPr>
              <p:nvPr/>
            </p:nvSpPr>
            <p:spPr>
              <a:xfrm>
                <a:off x="9773112" y="6043778"/>
                <a:ext cx="923330" cy="554832"/>
              </a:xfrm>
              <a:prstGeom prst="rect">
                <a:avLst/>
              </a:prstGeom>
              <a:blipFill>
                <a:blip r:embed="rId2"/>
                <a:stretch>
                  <a:fillRect l="-15132" t="-13187" r="-15132" b="-2527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252491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9FB56BC-4E2B-45E3-9234-7C9D913A68B5}"/>
                  </a:ext>
                </a:extLst>
              </p:cNvPr>
              <p:cNvSpPr>
                <a:spLocks noGrp="1"/>
              </p:cNvSpPr>
              <p:nvPr>
                <p:ph idx="1"/>
              </p:nvPr>
            </p:nvSpPr>
            <p:spPr/>
            <p:txBody>
              <a:bodyPr/>
              <a:lstStyle/>
              <a:p>
                <a:r>
                  <a:rPr lang="zh-CN" altLang="en-US" dirty="0"/>
                  <a:t>有</a:t>
                </a:r>
                <a:r>
                  <a:rPr lang="en-US" altLang="zh-CN" dirty="0"/>
                  <a:t>n</a:t>
                </a:r>
                <a:r>
                  <a:rPr lang="zh-CN" altLang="en-US" dirty="0"/>
                  <a:t>个进攻者，每个有</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oMath>
                </a14:m>
                <a:r>
                  <a:rPr lang="zh-CN" altLang="en-US" dirty="0"/>
                  <a:t>的血量</a:t>
                </a:r>
                <a:endParaRPr lang="en-US" altLang="zh-CN" dirty="0"/>
              </a:p>
              <a:p>
                <a:r>
                  <a:rPr lang="zh-CN" altLang="en-US" dirty="0"/>
                  <a:t>有</a:t>
                </a:r>
                <a:r>
                  <a:rPr lang="en-US" altLang="zh-CN" dirty="0"/>
                  <a:t>m</a:t>
                </a:r>
                <a:r>
                  <a:rPr lang="zh-CN" altLang="en-US" dirty="0"/>
                  <a:t>个巨炮，每个每秒可以造成</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𝑖</m:t>
                        </m:r>
                      </m:sub>
                    </m:sSub>
                  </m:oMath>
                </a14:m>
                <a:r>
                  <a:rPr lang="zh-CN" altLang="en-US" dirty="0"/>
                  <a:t>点伤害</a:t>
                </a:r>
                <a:r>
                  <a:rPr lang="en-US" altLang="zh-CN" dirty="0"/>
                  <a:t>(</a:t>
                </a:r>
                <a:r>
                  <a:rPr lang="zh-CN" altLang="en-US" dirty="0"/>
                  <a:t>可以连续计量</a:t>
                </a:r>
                <a:r>
                  <a:rPr lang="en-US" altLang="zh-CN" dirty="0"/>
                  <a:t>)</a:t>
                </a:r>
                <a:r>
                  <a:rPr lang="zh-CN" altLang="en-US" dirty="0"/>
                  <a:t>，每个巨炮只可以攻击部分进攻者</a:t>
                </a:r>
                <a:endParaRPr lang="en-US" altLang="zh-CN" dirty="0"/>
              </a:p>
              <a:p>
                <a:r>
                  <a:rPr lang="zh-CN" altLang="en-US" dirty="0"/>
                  <a:t>给出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oMath>
                </a14:m>
                <a:r>
                  <a:rPr lang="en-US" altLang="zh-CN" dirty="0"/>
                  <a:t>,</a:t>
                </a:r>
                <a14:m>
                  <m:oMath xmlns:m="http://schemas.openxmlformats.org/officeDocument/2006/math">
                    <m:r>
                      <a:rPr lang="en-US" altLang="zh-CN" b="0" i="1" dirty="0" smtClean="0">
                        <a:latin typeface="Cambria Math" panose="02040503050406030204" pitchFamily="18" charset="0"/>
                      </a:rPr>
                      <m:t>𝑏</m:t>
                    </m:r>
                    <m:r>
                      <a:rPr lang="en-US" altLang="zh-CN" b="0" i="1" dirty="0" smtClean="0">
                        <a:latin typeface="Cambria Math" panose="02040503050406030204" pitchFamily="18" charset="0"/>
                      </a:rPr>
                      <m:t>_</m:t>
                    </m:r>
                    <m:r>
                      <a:rPr lang="en-US" altLang="zh-CN" b="0" i="1" dirty="0" smtClean="0">
                        <a:latin typeface="Cambria Math" panose="02040503050406030204" pitchFamily="18" charset="0"/>
                      </a:rPr>
                      <m:t>𝑖</m:t>
                    </m:r>
                    <m:r>
                      <a:rPr lang="zh-CN" altLang="en-US" i="1" dirty="0">
                        <a:latin typeface="Cambria Math" panose="02040503050406030204" pitchFamily="18" charset="0"/>
                      </a:rPr>
                      <m:t>以及</m:t>
                    </m:r>
                    <m:r>
                      <a:rPr lang="zh-CN" altLang="en-US" i="1" dirty="0" smtClean="0">
                        <a:latin typeface="Cambria Math" panose="02040503050406030204" pitchFamily="18" charset="0"/>
                      </a:rPr>
                      <m:t>每个</m:t>
                    </m:r>
                  </m:oMath>
                </a14:m>
                <a:r>
                  <a:rPr lang="zh-CN" altLang="en-US" dirty="0"/>
                  <a:t>巨炮可以攻击的进攻者的邻接表</a:t>
                </a:r>
                <a:endParaRPr lang="en-US" altLang="zh-CN" dirty="0"/>
              </a:p>
              <a:p>
                <a:r>
                  <a:rPr lang="zh-CN" altLang="en-US" dirty="0"/>
                  <a:t>求最短多长时间将所有进攻者消灭</a:t>
                </a:r>
              </a:p>
            </p:txBody>
          </p:sp>
        </mc:Choice>
        <mc:Fallback xmlns="">
          <p:sp>
            <p:nvSpPr>
              <p:cNvPr id="2" name="内容占位符 1">
                <a:extLst>
                  <a:ext uri="{FF2B5EF4-FFF2-40B4-BE49-F238E27FC236}">
                    <a16:creationId xmlns:a16="http://schemas.microsoft.com/office/drawing/2014/main" id="{A9FB56BC-4E2B-45E3-9234-7C9D913A68B5}"/>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601487C-026D-4E58-9CB9-B395FF0B71AE}"/>
              </a:ext>
            </a:extLst>
          </p:cNvPr>
          <p:cNvSpPr>
            <a:spLocks noGrp="1"/>
          </p:cNvSpPr>
          <p:nvPr>
            <p:ph type="ctrTitle"/>
          </p:nvPr>
        </p:nvSpPr>
        <p:spPr/>
        <p:txBody>
          <a:bodyPr/>
          <a:lstStyle/>
          <a:p>
            <a:r>
              <a:rPr lang="zh-CN" altLang="en-US" dirty="0"/>
              <a:t>洛谷</a:t>
            </a:r>
            <a:r>
              <a:rPr lang="en-US" altLang="zh-CN" dirty="0"/>
              <a:t>3324 </a:t>
            </a:r>
            <a:r>
              <a:rPr lang="zh-CN" altLang="en-US" dirty="0"/>
              <a:t>星际战争</a:t>
            </a:r>
          </a:p>
        </p:txBody>
      </p:sp>
      <p:sp>
        <p:nvSpPr>
          <p:cNvPr id="4" name="内容占位符 3">
            <a:extLst>
              <a:ext uri="{FF2B5EF4-FFF2-40B4-BE49-F238E27FC236}">
                <a16:creationId xmlns:a16="http://schemas.microsoft.com/office/drawing/2014/main" id="{865F186B-B971-402C-896B-0A711DDD742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84085538"/>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07917E0-73A8-4012-921D-6B6F70B17E75}"/>
              </a:ext>
            </a:extLst>
          </p:cNvPr>
          <p:cNvSpPr>
            <a:spLocks noGrp="1"/>
          </p:cNvSpPr>
          <p:nvPr>
            <p:ph idx="1"/>
          </p:nvPr>
        </p:nvSpPr>
        <p:spPr/>
        <p:txBody>
          <a:bodyPr/>
          <a:lstStyle/>
          <a:p>
            <a:r>
              <a:rPr lang="zh-CN" altLang="en-US" dirty="0"/>
              <a:t>巨炮的输出看起来像是流量，从源点向每个巨炮代表的点连一条容量为其输出的边，每个巨炮的点向可以开炮的进攻者连容量无限的边，每个进攻者向汇点连容量为自己血量的边</a:t>
            </a:r>
            <a:endParaRPr lang="en-US" altLang="zh-CN" dirty="0"/>
          </a:p>
          <a:p>
            <a:r>
              <a:rPr lang="zh-CN" altLang="en-US" dirty="0"/>
              <a:t>但是给出的巨炮的数据是效率，需要考虑时间</a:t>
            </a:r>
            <a:endParaRPr lang="en-US" altLang="zh-CN" dirty="0"/>
          </a:p>
          <a:p>
            <a:r>
              <a:rPr lang="zh-CN" altLang="en-US" dirty="0"/>
              <a:t>设时间为</a:t>
            </a:r>
            <a:r>
              <a:rPr lang="en-US" altLang="zh-CN" dirty="0"/>
              <a:t>t</a:t>
            </a:r>
            <a:r>
              <a:rPr lang="zh-CN" altLang="en-US" dirty="0"/>
              <a:t>，每个巨炮拆点拆成</a:t>
            </a:r>
            <a:r>
              <a:rPr lang="en-US" altLang="zh-CN" dirty="0"/>
              <a:t>t</a:t>
            </a:r>
            <a:r>
              <a:rPr lang="zh-CN" altLang="en-US" dirty="0"/>
              <a:t>个？</a:t>
            </a:r>
          </a:p>
        </p:txBody>
      </p:sp>
      <p:sp>
        <p:nvSpPr>
          <p:cNvPr id="3" name="标题 2">
            <a:extLst>
              <a:ext uri="{FF2B5EF4-FFF2-40B4-BE49-F238E27FC236}">
                <a16:creationId xmlns:a16="http://schemas.microsoft.com/office/drawing/2014/main" id="{F0F87528-CF2B-4B3D-A5D5-506B8315268B}"/>
              </a:ext>
            </a:extLst>
          </p:cNvPr>
          <p:cNvSpPr>
            <a:spLocks noGrp="1"/>
          </p:cNvSpPr>
          <p:nvPr>
            <p:ph type="ctrTitle"/>
          </p:nvPr>
        </p:nvSpPr>
        <p:spPr/>
        <p:txBody>
          <a:bodyPr/>
          <a:lstStyle/>
          <a:p>
            <a:r>
              <a:rPr lang="zh-CN" altLang="en-US" dirty="0"/>
              <a:t>洛谷</a:t>
            </a:r>
            <a:r>
              <a:rPr lang="en-US" altLang="zh-CN" dirty="0"/>
              <a:t>3324 </a:t>
            </a:r>
            <a:r>
              <a:rPr lang="zh-CN" altLang="en-US" dirty="0"/>
              <a:t>星际战争</a:t>
            </a:r>
          </a:p>
        </p:txBody>
      </p:sp>
      <p:sp>
        <p:nvSpPr>
          <p:cNvPr id="4" name="内容占位符 3">
            <a:extLst>
              <a:ext uri="{FF2B5EF4-FFF2-40B4-BE49-F238E27FC236}">
                <a16:creationId xmlns:a16="http://schemas.microsoft.com/office/drawing/2014/main" id="{E52CD051-A656-4599-BFE2-BB36C72DF9A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727406618"/>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07917E0-73A8-4012-921D-6B6F70B17E75}"/>
                  </a:ext>
                </a:extLst>
              </p:cNvPr>
              <p:cNvSpPr>
                <a:spLocks noGrp="1"/>
              </p:cNvSpPr>
              <p:nvPr>
                <p:ph idx="1"/>
              </p:nvPr>
            </p:nvSpPr>
            <p:spPr/>
            <p:txBody>
              <a:bodyPr>
                <a:normAutofit fontScale="92500"/>
              </a:bodyPr>
              <a:lstStyle/>
              <a:p>
                <a:r>
                  <a:rPr lang="zh-CN" altLang="en-US" dirty="0"/>
                  <a:t>设时间为</a:t>
                </a:r>
                <a:r>
                  <a:rPr lang="en-US" altLang="zh-CN" dirty="0"/>
                  <a:t>t</a:t>
                </a:r>
                <a:r>
                  <a:rPr lang="zh-CN" altLang="en-US" dirty="0"/>
                  <a:t>，每个巨炮拆点拆成</a:t>
                </a:r>
                <a:r>
                  <a:rPr lang="en-US" altLang="zh-CN" dirty="0"/>
                  <a:t>t</a:t>
                </a:r>
                <a:r>
                  <a:rPr lang="zh-CN" altLang="en-US" dirty="0"/>
                  <a:t>个？</a:t>
                </a:r>
                <a:endParaRPr lang="en-US" altLang="zh-CN" dirty="0"/>
              </a:p>
              <a:p>
                <a:r>
                  <a:rPr lang="zh-CN" altLang="en-US" dirty="0"/>
                  <a:t>观察网络，发现有大量边重复，彼此重复的边相当于一条管道，将重复的边合并，变成：设总时间为</a:t>
                </a:r>
                <a:r>
                  <a:rPr lang="en-US" altLang="zh-CN" dirty="0"/>
                  <a:t>t</a:t>
                </a:r>
                <a:r>
                  <a:rPr lang="zh-CN" altLang="en-US" dirty="0"/>
                  <a:t>，则将源点到每个巨炮的边的容量设成巨炮输出的</a:t>
                </a:r>
                <a:r>
                  <a:rPr lang="en-US" altLang="zh-CN" dirty="0"/>
                  <a:t>t</a:t>
                </a:r>
                <a:r>
                  <a:rPr lang="zh-CN" altLang="en-US" dirty="0"/>
                  <a:t>倍</a:t>
                </a:r>
                <a:endParaRPr lang="en-US" altLang="zh-CN" dirty="0"/>
              </a:p>
              <a:p>
                <a:r>
                  <a:rPr lang="zh-CN" altLang="en-US" dirty="0"/>
                  <a:t>枚举</a:t>
                </a:r>
                <a:r>
                  <a:rPr lang="en-US" altLang="zh-CN" dirty="0"/>
                  <a:t>t</a:t>
                </a:r>
                <a:r>
                  <a:rPr lang="zh-CN" altLang="en-US" dirty="0"/>
                  <a:t>？发现如果</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𝑡</m:t>
                        </m:r>
                      </m:e>
                      <m:sub>
                        <m:r>
                          <a:rPr lang="en-US" altLang="zh-CN" b="0" i="1" smtClean="0">
                            <a:latin typeface="Cambria Math" panose="02040503050406030204" pitchFamily="18" charset="0"/>
                          </a:rPr>
                          <m:t>0</m:t>
                        </m:r>
                      </m:sub>
                    </m:sSub>
                  </m:oMath>
                </a14:m>
                <a:r>
                  <a:rPr lang="zh-CN" altLang="en-US" dirty="0"/>
                  <a:t>可以消灭进攻者，则</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𝑡</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(&gt;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𝑡</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r>
                      <a:rPr lang="zh-CN" altLang="en-US" i="1">
                        <a:latin typeface="Cambria Math" panose="02040503050406030204" pitchFamily="18" charset="0"/>
                      </a:rPr>
                      <m:t>也</m:t>
                    </m:r>
                  </m:oMath>
                </a14:m>
                <a:r>
                  <a:rPr lang="zh-CN" altLang="en-US" dirty="0"/>
                  <a:t>可以消灭进攻者，满足单调性，可以二分</a:t>
                </a:r>
              </a:p>
            </p:txBody>
          </p:sp>
        </mc:Choice>
        <mc:Fallback xmlns="">
          <p:sp>
            <p:nvSpPr>
              <p:cNvPr id="2" name="内容占位符 1">
                <a:extLst>
                  <a:ext uri="{FF2B5EF4-FFF2-40B4-BE49-F238E27FC236}">
                    <a16:creationId xmlns:a16="http://schemas.microsoft.com/office/drawing/2014/main" id="{B07917E0-73A8-4012-921D-6B6F70B17E75}"/>
                  </a:ext>
                </a:extLst>
              </p:cNvPr>
              <p:cNvSpPr>
                <a:spLocks noGrp="1" noRot="1" noChangeAspect="1" noMove="1" noResize="1" noEditPoints="1" noAdjustHandles="1" noChangeArrowheads="1" noChangeShapeType="1" noTextEdit="1"/>
              </p:cNvSpPr>
              <p:nvPr>
                <p:ph idx="1"/>
              </p:nvPr>
            </p:nvSpPr>
            <p:spPr>
              <a:blipFill>
                <a:blip r:embed="rId2"/>
                <a:stretch>
                  <a:fillRect l="-1043"/>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F0F87528-CF2B-4B3D-A5D5-506B8315268B}"/>
              </a:ext>
            </a:extLst>
          </p:cNvPr>
          <p:cNvSpPr>
            <a:spLocks noGrp="1"/>
          </p:cNvSpPr>
          <p:nvPr>
            <p:ph type="ctrTitle"/>
          </p:nvPr>
        </p:nvSpPr>
        <p:spPr/>
        <p:txBody>
          <a:bodyPr/>
          <a:lstStyle/>
          <a:p>
            <a:r>
              <a:rPr lang="zh-CN" altLang="en-US" dirty="0"/>
              <a:t>洛谷</a:t>
            </a:r>
            <a:r>
              <a:rPr lang="en-US" altLang="zh-CN" dirty="0"/>
              <a:t>3324 </a:t>
            </a:r>
            <a:r>
              <a:rPr lang="zh-CN" altLang="en-US" dirty="0"/>
              <a:t>星际战争</a:t>
            </a:r>
          </a:p>
        </p:txBody>
      </p:sp>
      <p:sp>
        <p:nvSpPr>
          <p:cNvPr id="4" name="内容占位符 3">
            <a:extLst>
              <a:ext uri="{FF2B5EF4-FFF2-40B4-BE49-F238E27FC236}">
                <a16:creationId xmlns:a16="http://schemas.microsoft.com/office/drawing/2014/main" id="{E52CD051-A656-4599-BFE2-BB36C72DF9A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089549026"/>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7AA274E-CC80-40DD-922B-9409001CA0DB}"/>
              </a:ext>
            </a:extLst>
          </p:cNvPr>
          <p:cNvSpPr>
            <a:spLocks noGrp="1"/>
          </p:cNvSpPr>
          <p:nvPr>
            <p:ph idx="1"/>
          </p:nvPr>
        </p:nvSpPr>
        <p:spPr/>
        <p:txBody>
          <a:bodyPr/>
          <a:lstStyle/>
          <a:p>
            <a:r>
              <a:rPr lang="zh-CN" altLang="en-US" dirty="0"/>
              <a:t>流网络的割是一个边集，去掉这个边集后，从</a:t>
            </a:r>
            <a:r>
              <a:rPr lang="en-US" altLang="zh-CN" dirty="0"/>
              <a:t>S</a:t>
            </a:r>
            <a:r>
              <a:rPr lang="zh-CN" altLang="en-US" dirty="0"/>
              <a:t>进入的流量无法流到</a:t>
            </a:r>
            <a:r>
              <a:rPr lang="en-US" altLang="zh-CN" dirty="0"/>
              <a:t>T</a:t>
            </a:r>
          </a:p>
          <a:p>
            <a:r>
              <a:rPr lang="zh-CN" altLang="en-US" dirty="0"/>
              <a:t>和网络流结合可以认为是边被流量塞满了</a:t>
            </a:r>
          </a:p>
        </p:txBody>
      </p:sp>
      <p:sp>
        <p:nvSpPr>
          <p:cNvPr id="3" name="标题 2">
            <a:extLst>
              <a:ext uri="{FF2B5EF4-FFF2-40B4-BE49-F238E27FC236}">
                <a16:creationId xmlns:a16="http://schemas.microsoft.com/office/drawing/2014/main" id="{EE4717AD-90D5-42F2-AA30-89389183D70C}"/>
              </a:ext>
            </a:extLst>
          </p:cNvPr>
          <p:cNvSpPr>
            <a:spLocks noGrp="1"/>
          </p:cNvSpPr>
          <p:nvPr>
            <p:ph type="ctrTitle"/>
          </p:nvPr>
        </p:nvSpPr>
        <p:spPr/>
        <p:txBody>
          <a:bodyPr/>
          <a:lstStyle/>
          <a:p>
            <a:r>
              <a:rPr lang="zh-CN" altLang="en-US" dirty="0"/>
              <a:t>割</a:t>
            </a:r>
          </a:p>
        </p:txBody>
      </p:sp>
      <p:sp>
        <p:nvSpPr>
          <p:cNvPr id="4" name="内容占位符 3">
            <a:extLst>
              <a:ext uri="{FF2B5EF4-FFF2-40B4-BE49-F238E27FC236}">
                <a16:creationId xmlns:a16="http://schemas.microsoft.com/office/drawing/2014/main" id="{1364FAEE-F118-463E-B836-29DE42821A4A}"/>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A31A1D90-612E-43B4-ADCC-6FD641D25F42}"/>
              </a:ext>
            </a:extLst>
          </p:cNvPr>
          <p:cNvGraphicFramePr>
            <a:graphicFrameLocks noChangeAspect="1"/>
          </p:cNvGraphicFramePr>
          <p:nvPr>
            <p:extLst>
              <p:ext uri="{D42A27DB-BD31-4B8C-83A1-F6EECF244321}">
                <p14:modId xmlns:p14="http://schemas.microsoft.com/office/powerpoint/2010/main" val="1580096227"/>
              </p:ext>
            </p:extLst>
          </p:nvPr>
        </p:nvGraphicFramePr>
        <p:xfrm>
          <a:off x="6745287" y="435429"/>
          <a:ext cx="4608513" cy="2242354"/>
        </p:xfrm>
        <a:graphic>
          <a:graphicData uri="http://schemas.openxmlformats.org/presentationml/2006/ole">
            <mc:AlternateContent xmlns:mc="http://schemas.openxmlformats.org/markup-compatibility/2006">
              <mc:Choice xmlns:v="urn:schemas-microsoft-com:vml" Requires="v">
                <p:oleObj spid="_x0000_s22618" name="Image" r:id="rId3" imgW="6323760" imgH="3075840" progId="Photoshop.Image.18">
                  <p:embed/>
                </p:oleObj>
              </mc:Choice>
              <mc:Fallback>
                <p:oleObj name="Image" r:id="rId3" imgW="6323760" imgH="3075840" progId="Photoshop.Image.18">
                  <p:embed/>
                  <p:pic>
                    <p:nvPicPr>
                      <p:cNvPr id="5" name="对象 4">
                        <a:extLst>
                          <a:ext uri="{FF2B5EF4-FFF2-40B4-BE49-F238E27FC236}">
                            <a16:creationId xmlns:a16="http://schemas.microsoft.com/office/drawing/2014/main" id="{28BA171F-E1AC-44C7-9545-BE953393603C}"/>
                          </a:ext>
                        </a:extLst>
                      </p:cNvPr>
                      <p:cNvPicPr/>
                      <p:nvPr/>
                    </p:nvPicPr>
                    <p:blipFill>
                      <a:blip r:embed="rId4"/>
                      <a:stretch>
                        <a:fillRect/>
                      </a:stretch>
                    </p:blipFill>
                    <p:spPr>
                      <a:xfrm>
                        <a:off x="6745287" y="435429"/>
                        <a:ext cx="4608513" cy="2242354"/>
                      </a:xfrm>
                      <a:prstGeom prst="rect">
                        <a:avLst/>
                      </a:prstGeom>
                    </p:spPr>
                  </p:pic>
                </p:oleObj>
              </mc:Fallback>
            </mc:AlternateContent>
          </a:graphicData>
        </a:graphic>
      </p:graphicFrame>
      <p:cxnSp>
        <p:nvCxnSpPr>
          <p:cNvPr id="7" name="直接连接符 6">
            <a:extLst>
              <a:ext uri="{FF2B5EF4-FFF2-40B4-BE49-F238E27FC236}">
                <a16:creationId xmlns:a16="http://schemas.microsoft.com/office/drawing/2014/main" id="{21821C88-5035-4955-B1EB-2603685A4602}"/>
              </a:ext>
            </a:extLst>
          </p:cNvPr>
          <p:cNvCxnSpPr/>
          <p:nvPr/>
        </p:nvCxnSpPr>
        <p:spPr>
          <a:xfrm>
            <a:off x="8394700" y="435429"/>
            <a:ext cx="127000" cy="2242354"/>
          </a:xfrm>
          <a:prstGeom prst="line">
            <a:avLst/>
          </a:prstGeom>
          <a:ln>
            <a:solidFill>
              <a:srgbClr val="C00000"/>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280202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F11C396-2CFB-4B39-BD0D-5C17E1CEB573}"/>
              </a:ext>
            </a:extLst>
          </p:cNvPr>
          <p:cNvSpPr>
            <a:spLocks noGrp="1"/>
          </p:cNvSpPr>
          <p:nvPr>
            <p:ph idx="1"/>
          </p:nvPr>
        </p:nvSpPr>
        <p:spPr/>
        <p:txBody>
          <a:bodyPr/>
          <a:lstStyle/>
          <a:p>
            <a:r>
              <a:rPr lang="zh-CN" altLang="en-US" dirty="0"/>
              <a:t>流网络中，最小割的容量等于最大流的流量</a:t>
            </a:r>
            <a:endParaRPr lang="en-US" altLang="zh-CN" dirty="0"/>
          </a:p>
          <a:p>
            <a:r>
              <a:rPr lang="zh-CN" altLang="en-US" dirty="0"/>
              <a:t>所以可以使用最大流算法求解一个网络的最小割的容量</a:t>
            </a:r>
            <a:endParaRPr lang="en-US" altLang="zh-CN" dirty="0"/>
          </a:p>
          <a:p>
            <a:r>
              <a:rPr lang="zh-CN" altLang="en-US" dirty="0"/>
              <a:t>如果要找出一组解，那么从源出发，只走仍有流量的边，被</a:t>
            </a:r>
            <a:r>
              <a:rPr lang="en-US" altLang="zh-CN" dirty="0" err="1"/>
              <a:t>dfs</a:t>
            </a:r>
            <a:r>
              <a:rPr lang="zh-CN" altLang="en-US" dirty="0"/>
              <a:t>到的点就是仍和</a:t>
            </a:r>
            <a:r>
              <a:rPr lang="en-US" altLang="zh-CN" dirty="0"/>
              <a:t>S</a:t>
            </a:r>
            <a:r>
              <a:rPr lang="zh-CN" altLang="en-US" dirty="0"/>
              <a:t>相通的点</a:t>
            </a:r>
          </a:p>
        </p:txBody>
      </p:sp>
      <p:sp>
        <p:nvSpPr>
          <p:cNvPr id="3" name="标题 2">
            <a:extLst>
              <a:ext uri="{FF2B5EF4-FFF2-40B4-BE49-F238E27FC236}">
                <a16:creationId xmlns:a16="http://schemas.microsoft.com/office/drawing/2014/main" id="{A592888C-56AD-4594-9AD4-B81CE4C76E9B}"/>
              </a:ext>
            </a:extLst>
          </p:cNvPr>
          <p:cNvSpPr>
            <a:spLocks noGrp="1"/>
          </p:cNvSpPr>
          <p:nvPr>
            <p:ph type="ctrTitle"/>
          </p:nvPr>
        </p:nvSpPr>
        <p:spPr/>
        <p:txBody>
          <a:bodyPr/>
          <a:lstStyle/>
          <a:p>
            <a:r>
              <a:rPr lang="zh-CN" altLang="en-US" dirty="0"/>
              <a:t>最小割</a:t>
            </a:r>
            <a:r>
              <a:rPr lang="en-US" altLang="zh-CN" dirty="0"/>
              <a:t>-</a:t>
            </a:r>
            <a:r>
              <a:rPr lang="zh-CN" altLang="en-US" dirty="0"/>
              <a:t>最大流定理</a:t>
            </a:r>
          </a:p>
        </p:txBody>
      </p:sp>
      <p:sp>
        <p:nvSpPr>
          <p:cNvPr id="4" name="内容占位符 3">
            <a:extLst>
              <a:ext uri="{FF2B5EF4-FFF2-40B4-BE49-F238E27FC236}">
                <a16:creationId xmlns:a16="http://schemas.microsoft.com/office/drawing/2014/main" id="{E9BF9CAC-406D-4B32-B945-85CE3CA335C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26393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E52A6B9-F5FB-4C89-AE07-91C03978C191}"/>
              </a:ext>
            </a:extLst>
          </p:cNvPr>
          <p:cNvSpPr>
            <a:spLocks noGrp="1"/>
          </p:cNvSpPr>
          <p:nvPr>
            <p:ph idx="1"/>
          </p:nvPr>
        </p:nvSpPr>
        <p:spPr/>
        <p:txBody>
          <a:bodyPr/>
          <a:lstStyle/>
          <a:p>
            <a:r>
              <a:rPr lang="en-US" altLang="zh-CN" dirty="0"/>
              <a:t>S</a:t>
            </a:r>
            <a:r>
              <a:rPr lang="zh-CN" altLang="en-US" dirty="0"/>
              <a:t>向左部图分别连容量为</a:t>
            </a:r>
            <a:r>
              <a:rPr lang="en-US" altLang="zh-CN" dirty="0"/>
              <a:t>1</a:t>
            </a:r>
            <a:r>
              <a:rPr lang="zh-CN" altLang="en-US" dirty="0"/>
              <a:t>的边，右部图分别向</a:t>
            </a:r>
            <a:r>
              <a:rPr lang="en-US" altLang="zh-CN" dirty="0"/>
              <a:t>T</a:t>
            </a:r>
            <a:r>
              <a:rPr lang="zh-CN" altLang="en-US" dirty="0"/>
              <a:t>连容量为</a:t>
            </a:r>
            <a:r>
              <a:rPr lang="en-US" altLang="zh-CN" dirty="0"/>
              <a:t>1</a:t>
            </a:r>
            <a:r>
              <a:rPr lang="zh-CN" altLang="en-US" dirty="0"/>
              <a:t>的边，原边容量无限大</a:t>
            </a:r>
            <a:endParaRPr lang="en-US" altLang="zh-CN" dirty="0"/>
          </a:p>
          <a:p>
            <a:r>
              <a:rPr lang="zh-CN" altLang="en-US" dirty="0"/>
              <a:t>尝试在最小割和最小点覆盖之间建立条件的等价关系</a:t>
            </a:r>
            <a:endParaRPr lang="en-US" altLang="zh-CN" dirty="0"/>
          </a:p>
          <a:p>
            <a:r>
              <a:rPr lang="zh-CN" altLang="en-US" dirty="0"/>
              <a:t>如果一条边能够将</a:t>
            </a:r>
            <a:r>
              <a:rPr lang="en-US" altLang="zh-CN" dirty="0"/>
              <a:t>S</a:t>
            </a:r>
            <a:r>
              <a:rPr lang="zh-CN" altLang="en-US" dirty="0"/>
              <a:t>和</a:t>
            </a:r>
            <a:r>
              <a:rPr lang="en-US" altLang="zh-CN" dirty="0"/>
              <a:t>T</a:t>
            </a:r>
            <a:r>
              <a:rPr lang="zh-CN" altLang="en-US" dirty="0"/>
              <a:t>连通↔该边未被覆盖</a:t>
            </a:r>
            <a:endParaRPr lang="en-US" altLang="zh-CN" dirty="0"/>
          </a:p>
          <a:p>
            <a:r>
              <a:rPr lang="zh-CN" altLang="en-US" dirty="0"/>
              <a:t>一个端点被割去↔该边不能连通</a:t>
            </a:r>
            <a:r>
              <a:rPr lang="en-US" altLang="zh-CN" dirty="0"/>
              <a:t>S</a:t>
            </a:r>
            <a:r>
              <a:rPr lang="zh-CN" altLang="en-US" dirty="0"/>
              <a:t>和</a:t>
            </a:r>
            <a:r>
              <a:rPr lang="en-US" altLang="zh-CN" dirty="0"/>
              <a:t>T</a:t>
            </a:r>
            <a:r>
              <a:rPr lang="zh-CN" altLang="en-US" dirty="0"/>
              <a:t>，被覆盖</a:t>
            </a:r>
            <a:endParaRPr lang="en-US" altLang="zh-CN" dirty="0"/>
          </a:p>
          <a:p>
            <a:r>
              <a:rPr lang="zh-CN" altLang="en-US" dirty="0"/>
              <a:t>原边容量无限使得原边不能被割</a:t>
            </a:r>
            <a:endParaRPr lang="en-US" altLang="zh-CN" dirty="0"/>
          </a:p>
          <a:p>
            <a:r>
              <a:rPr lang="zh-CN" altLang="en-US" dirty="0"/>
              <a:t>找出一组方案：从源点顺着仍有流量的边</a:t>
            </a:r>
            <a:r>
              <a:rPr lang="en-US" altLang="zh-CN" dirty="0" err="1"/>
              <a:t>dfs</a:t>
            </a:r>
            <a:r>
              <a:rPr lang="zh-CN" altLang="en-US" dirty="0"/>
              <a:t>，被</a:t>
            </a:r>
            <a:r>
              <a:rPr lang="en-US" altLang="zh-CN" dirty="0" err="1"/>
              <a:t>dfs</a:t>
            </a:r>
            <a:r>
              <a:rPr lang="zh-CN" altLang="en-US" dirty="0"/>
              <a:t>到的点中的右部点属于最小点覆盖；未被</a:t>
            </a:r>
            <a:r>
              <a:rPr lang="en-US" altLang="zh-CN" dirty="0" err="1"/>
              <a:t>dfs</a:t>
            </a:r>
            <a:r>
              <a:rPr lang="zh-CN" altLang="en-US" dirty="0"/>
              <a:t>到的点中的左部点属于最小点覆盖</a:t>
            </a:r>
          </a:p>
        </p:txBody>
      </p:sp>
      <p:sp>
        <p:nvSpPr>
          <p:cNvPr id="3" name="标题 2">
            <a:extLst>
              <a:ext uri="{FF2B5EF4-FFF2-40B4-BE49-F238E27FC236}">
                <a16:creationId xmlns:a16="http://schemas.microsoft.com/office/drawing/2014/main" id="{892FBF87-EFEC-40BE-B1EF-31367D63AB79}"/>
              </a:ext>
            </a:extLst>
          </p:cNvPr>
          <p:cNvSpPr>
            <a:spLocks noGrp="1"/>
          </p:cNvSpPr>
          <p:nvPr>
            <p:ph type="ctrTitle"/>
          </p:nvPr>
        </p:nvSpPr>
        <p:spPr/>
        <p:txBody>
          <a:bodyPr/>
          <a:lstStyle/>
          <a:p>
            <a:r>
              <a:rPr lang="zh-CN" altLang="en-US" dirty="0"/>
              <a:t>最小割求二分图最小点覆盖</a:t>
            </a:r>
          </a:p>
        </p:txBody>
      </p:sp>
      <p:sp>
        <p:nvSpPr>
          <p:cNvPr id="4" name="内容占位符 3">
            <a:extLst>
              <a:ext uri="{FF2B5EF4-FFF2-40B4-BE49-F238E27FC236}">
                <a16:creationId xmlns:a16="http://schemas.microsoft.com/office/drawing/2014/main" id="{51D8A97D-93B9-459D-826D-B7202ABA11D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304542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46A4AE7-CB59-44C0-85F4-0A4D8474CBE1}"/>
              </a:ext>
            </a:extLst>
          </p:cNvPr>
          <p:cNvSpPr>
            <a:spLocks noGrp="1"/>
          </p:cNvSpPr>
          <p:nvPr>
            <p:ph idx="1"/>
          </p:nvPr>
        </p:nvSpPr>
        <p:spPr/>
        <p:txBody>
          <a:bodyPr/>
          <a:lstStyle/>
          <a:p>
            <a:pPr>
              <a:lnSpc>
                <a:spcPct val="120000"/>
              </a:lnSpc>
            </a:pPr>
            <a:r>
              <a:rPr lang="zh-CN" altLang="en-US" dirty="0"/>
              <a:t>有一个有向图，每一个点都有一个权值（可以为正或负或</a:t>
            </a:r>
            <a:r>
              <a:rPr lang="en-US" altLang="zh-CN" dirty="0"/>
              <a:t>0</a:t>
            </a:r>
            <a:r>
              <a:rPr lang="zh-CN" altLang="en-US" dirty="0"/>
              <a:t>），选择一个权值和最大的子图，使得每个点的后继都在子图里面</a:t>
            </a:r>
          </a:p>
        </p:txBody>
      </p:sp>
      <p:sp>
        <p:nvSpPr>
          <p:cNvPr id="3" name="标题 2">
            <a:extLst>
              <a:ext uri="{FF2B5EF4-FFF2-40B4-BE49-F238E27FC236}">
                <a16:creationId xmlns:a16="http://schemas.microsoft.com/office/drawing/2014/main" id="{72E74E6C-25E4-4675-BE62-00F926EFE138}"/>
              </a:ext>
            </a:extLst>
          </p:cNvPr>
          <p:cNvSpPr>
            <a:spLocks noGrp="1"/>
          </p:cNvSpPr>
          <p:nvPr>
            <p:ph type="ctrTitle"/>
          </p:nvPr>
        </p:nvSpPr>
        <p:spPr/>
        <p:txBody>
          <a:bodyPr/>
          <a:lstStyle/>
          <a:p>
            <a:r>
              <a:rPr lang="zh-CN" altLang="en-US" dirty="0"/>
              <a:t>最大权闭合子图</a:t>
            </a:r>
          </a:p>
        </p:txBody>
      </p:sp>
      <p:sp>
        <p:nvSpPr>
          <p:cNvPr id="4" name="内容占位符 3">
            <a:extLst>
              <a:ext uri="{FF2B5EF4-FFF2-40B4-BE49-F238E27FC236}">
                <a16:creationId xmlns:a16="http://schemas.microsoft.com/office/drawing/2014/main" id="{F8ABD358-D0BA-47D2-8DB4-A8C326A4A8F4}"/>
              </a:ext>
            </a:extLst>
          </p:cNvPr>
          <p:cNvSpPr>
            <a:spLocks noGrp="1"/>
          </p:cNvSpPr>
          <p:nvPr>
            <p:ph sz="quarter" idx="10"/>
          </p:nvPr>
        </p:nvSpPr>
        <p:spPr/>
        <p:txBody>
          <a:bodyPr/>
          <a:lstStyle/>
          <a:p>
            <a:endParaRPr lang="zh-CN" altLang="en-US"/>
          </a:p>
        </p:txBody>
      </p:sp>
      <p:pic>
        <p:nvPicPr>
          <p:cNvPr id="6" name="图片 5">
            <a:extLst>
              <a:ext uri="{FF2B5EF4-FFF2-40B4-BE49-F238E27FC236}">
                <a16:creationId xmlns:a16="http://schemas.microsoft.com/office/drawing/2014/main" id="{E07184F2-8493-457C-ACB7-C51F857E8BBF}"/>
              </a:ext>
            </a:extLst>
          </p:cNvPr>
          <p:cNvPicPr>
            <a:picLocks noChangeAspect="1"/>
          </p:cNvPicPr>
          <p:nvPr/>
        </p:nvPicPr>
        <p:blipFill>
          <a:blip r:embed="rId2"/>
          <a:stretch>
            <a:fillRect/>
          </a:stretch>
        </p:blipFill>
        <p:spPr>
          <a:xfrm>
            <a:off x="8255000" y="908831"/>
            <a:ext cx="2933954" cy="2263336"/>
          </a:xfrm>
          <a:prstGeom prst="rect">
            <a:avLst/>
          </a:prstGeom>
        </p:spPr>
      </p:pic>
    </p:spTree>
    <p:extLst>
      <p:ext uri="{BB962C8B-B14F-4D97-AF65-F5344CB8AC3E}">
        <p14:creationId xmlns:p14="http://schemas.microsoft.com/office/powerpoint/2010/main" val="825232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46A4AE7-CB59-44C0-85F4-0A4D8474CBE1}"/>
              </a:ext>
            </a:extLst>
          </p:cNvPr>
          <p:cNvSpPr>
            <a:spLocks noGrp="1"/>
          </p:cNvSpPr>
          <p:nvPr>
            <p:ph idx="1"/>
          </p:nvPr>
        </p:nvSpPr>
        <p:spPr/>
        <p:txBody>
          <a:bodyPr/>
          <a:lstStyle/>
          <a:p>
            <a:pPr>
              <a:lnSpc>
                <a:spcPct val="120000"/>
              </a:lnSpc>
            </a:pPr>
            <a:r>
              <a:rPr lang="zh-CN" altLang="en-US" dirty="0"/>
              <a:t>有一个有向图，每一个点都有一个权值（可以为正或负或</a:t>
            </a:r>
            <a:r>
              <a:rPr lang="en-US" altLang="zh-CN" dirty="0"/>
              <a:t>0</a:t>
            </a:r>
            <a:r>
              <a:rPr lang="zh-CN" altLang="en-US" dirty="0"/>
              <a:t>），选择一个权值和最大的子图，使得每个点的后继都在子图里面</a:t>
            </a:r>
            <a:endParaRPr lang="en-US" altLang="zh-CN" dirty="0"/>
          </a:p>
          <a:p>
            <a:pPr>
              <a:lnSpc>
                <a:spcPct val="120000"/>
              </a:lnSpc>
            </a:pPr>
            <a:r>
              <a:rPr lang="zh-CN" altLang="en-US" dirty="0"/>
              <a:t>使用最小割解决此问题</a:t>
            </a:r>
            <a:endParaRPr lang="en-US" altLang="zh-CN" dirty="0"/>
          </a:p>
          <a:p>
            <a:pPr>
              <a:lnSpc>
                <a:spcPct val="120000"/>
              </a:lnSpc>
            </a:pPr>
            <a:r>
              <a:rPr lang="zh-CN" altLang="en-US" dirty="0"/>
              <a:t>将原边容量设为无限，</a:t>
            </a:r>
            <a:r>
              <a:rPr lang="en-US" altLang="zh-CN" dirty="0"/>
              <a:t>S</a:t>
            </a:r>
            <a:r>
              <a:rPr lang="zh-CN" altLang="en-US" dirty="0"/>
              <a:t>点向每个正权值点连边，容量为其权值，每个负权值点向</a:t>
            </a:r>
            <a:r>
              <a:rPr lang="en-US" altLang="zh-CN" dirty="0"/>
              <a:t>T</a:t>
            </a:r>
            <a:r>
              <a:rPr lang="zh-CN" altLang="en-US" dirty="0"/>
              <a:t>点连边，容量为其权值的绝对值</a:t>
            </a:r>
            <a:endParaRPr lang="en-US" altLang="zh-CN" dirty="0"/>
          </a:p>
          <a:p>
            <a:pPr>
              <a:lnSpc>
                <a:spcPct val="120000"/>
              </a:lnSpc>
            </a:pPr>
            <a:r>
              <a:rPr lang="zh-CN" altLang="en-US" dirty="0"/>
              <a:t>答案权值和为所有正点权和减去最小割</a:t>
            </a:r>
          </a:p>
        </p:txBody>
      </p:sp>
      <p:sp>
        <p:nvSpPr>
          <p:cNvPr id="3" name="标题 2">
            <a:extLst>
              <a:ext uri="{FF2B5EF4-FFF2-40B4-BE49-F238E27FC236}">
                <a16:creationId xmlns:a16="http://schemas.microsoft.com/office/drawing/2014/main" id="{72E74E6C-25E4-4675-BE62-00F926EFE138}"/>
              </a:ext>
            </a:extLst>
          </p:cNvPr>
          <p:cNvSpPr>
            <a:spLocks noGrp="1"/>
          </p:cNvSpPr>
          <p:nvPr>
            <p:ph type="ctrTitle"/>
          </p:nvPr>
        </p:nvSpPr>
        <p:spPr/>
        <p:txBody>
          <a:bodyPr/>
          <a:lstStyle/>
          <a:p>
            <a:r>
              <a:rPr lang="zh-CN" altLang="en-US" dirty="0"/>
              <a:t>最大权闭合子图</a:t>
            </a:r>
          </a:p>
        </p:txBody>
      </p:sp>
      <p:sp>
        <p:nvSpPr>
          <p:cNvPr id="4" name="内容占位符 3">
            <a:extLst>
              <a:ext uri="{FF2B5EF4-FFF2-40B4-BE49-F238E27FC236}">
                <a16:creationId xmlns:a16="http://schemas.microsoft.com/office/drawing/2014/main" id="{F8ABD358-D0BA-47D2-8DB4-A8C326A4A8F4}"/>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15898D60-8586-476D-BB4F-3159C8AB19F2}"/>
              </a:ext>
            </a:extLst>
          </p:cNvPr>
          <p:cNvPicPr>
            <a:picLocks noChangeAspect="1"/>
          </p:cNvPicPr>
          <p:nvPr/>
        </p:nvPicPr>
        <p:blipFill>
          <a:blip r:embed="rId2"/>
          <a:stretch>
            <a:fillRect/>
          </a:stretch>
        </p:blipFill>
        <p:spPr>
          <a:xfrm>
            <a:off x="7467127" y="214841"/>
            <a:ext cx="4168501" cy="2187130"/>
          </a:xfrm>
          <a:prstGeom prst="rect">
            <a:avLst/>
          </a:prstGeom>
        </p:spPr>
      </p:pic>
    </p:spTree>
    <p:extLst>
      <p:ext uri="{BB962C8B-B14F-4D97-AF65-F5344CB8AC3E}">
        <p14:creationId xmlns:p14="http://schemas.microsoft.com/office/powerpoint/2010/main" val="20301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685E6B4-2AD7-4888-AD27-817F1397E954}"/>
                  </a:ext>
                </a:extLst>
              </p:cNvPr>
              <p:cNvSpPr>
                <a:spLocks noGrp="1"/>
              </p:cNvSpPr>
              <p:nvPr>
                <p:ph idx="1"/>
              </p:nvPr>
            </p:nvSpPr>
            <p:spPr/>
            <p:txBody>
              <a:bodyPr/>
              <a:lstStyle/>
              <a:p>
                <a:r>
                  <a:rPr lang="zh-CN" altLang="en-US" dirty="0"/>
                  <a:t>设</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𝑛</m:t>
                        </m:r>
                      </m:sub>
                    </m:sSub>
                  </m:oMath>
                </a14:m>
                <a:r>
                  <a:rPr lang="zh-CN" altLang="en-US" dirty="0"/>
                  <a:t>是</a:t>
                </a:r>
                <a:r>
                  <a:rPr lang="en-US" altLang="zh-CN" dirty="0"/>
                  <a:t>n</a:t>
                </a:r>
                <a:r>
                  <a:rPr lang="zh-CN" altLang="en-US" dirty="0"/>
                  <a:t>个整数，它们的最大公因数为</a:t>
                </a:r>
                <a:r>
                  <a:rPr lang="en-US" altLang="zh-CN" dirty="0"/>
                  <a:t>g</a:t>
                </a:r>
              </a:p>
              <a:p>
                <a:r>
                  <a:rPr lang="zh-CN" altLang="en-US" dirty="0"/>
                  <a:t>那么</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𝑔</m:t>
                    </m:r>
                  </m:oMath>
                </a14:m>
                <a:r>
                  <a:rPr lang="zh-CN" altLang="en-US" dirty="0"/>
                  <a:t>存在整数解</a:t>
                </a:r>
                <a:endParaRPr lang="en-US" altLang="zh-CN" dirty="0"/>
              </a:p>
              <a:p>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𝑛</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𝑛</m:t>
                        </m:r>
                      </m:sub>
                    </m:sSub>
                  </m:oMath>
                </a14:m>
                <a:r>
                  <a:rPr lang="zh-CN" altLang="en-US" dirty="0"/>
                  <a:t>的值也总是</a:t>
                </a:r>
                <a:r>
                  <a:rPr lang="en-US" altLang="zh-CN" dirty="0"/>
                  <a:t>g</a:t>
                </a:r>
                <a:r>
                  <a:rPr lang="zh-CN" altLang="en-US" dirty="0"/>
                  <a:t>的倍数</a:t>
                </a:r>
                <a:endParaRPr lang="en-US" altLang="zh-CN" dirty="0"/>
              </a:p>
              <a:p>
                <a:endParaRPr lang="en-US" altLang="zh-CN" dirty="0"/>
              </a:p>
              <a:p>
                <a:r>
                  <a:rPr lang="zh-CN" altLang="en-US" dirty="0"/>
                  <a:t>可使用扩展欧几里得求出一组</a:t>
                </a:r>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up>
                        <m:r>
                          <a:rPr lang="en-US" altLang="zh-CN" b="0" i="1" smtClean="0">
                            <a:latin typeface="Cambria Math" panose="02040503050406030204" pitchFamily="18" charset="0"/>
                          </a:rPr>
                          <m:t>′</m:t>
                        </m:r>
                      </m:sup>
                    </m:sSubSup>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oMath>
                </a14:m>
                <a:r>
                  <a:rPr lang="zh-CN" altLang="en-US" dirty="0"/>
                  <a:t>将</a:t>
                </a:r>
                <a14:m>
                  <m:oMath xmlns:m="http://schemas.openxmlformats.org/officeDocument/2006/math">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𝑎</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𝑎</m:t>
                        </m:r>
                      </m:e>
                      <m:sub>
                        <m:r>
                          <a:rPr lang="en-US" altLang="zh-CN" b="0" i="1" dirty="0" smtClean="0">
                            <a:latin typeface="Cambria Math" panose="02040503050406030204" pitchFamily="18" charset="0"/>
                          </a:rPr>
                          <m:t>2</m:t>
                        </m:r>
                      </m:sub>
                    </m:sSub>
                  </m:oMath>
                </a14:m>
                <a:r>
                  <a:rPr lang="zh-CN" altLang="en-US" dirty="0"/>
                  <a:t>合并成</a:t>
                </a:r>
                <a14:m>
                  <m:oMath xmlns:m="http://schemas.openxmlformats.org/officeDocument/2006/math">
                    <m:r>
                      <m:rPr>
                        <m:sty m:val="p"/>
                      </m:rPr>
                      <a:rPr lang="en-US" altLang="zh-CN" i="1" dirty="0">
                        <a:latin typeface="Cambria Math" panose="02040503050406030204" pitchFamily="18" charset="0"/>
                      </a:rPr>
                      <m:t>GC</m:t>
                    </m:r>
                    <m:r>
                      <m:rPr>
                        <m:sty m:val="p"/>
                      </m:rPr>
                      <a:rPr lang="en-US" altLang="zh-CN" i="1" dirty="0" smtClean="0">
                        <a:latin typeface="Cambria Math" panose="02040503050406030204" pitchFamily="18" charset="0"/>
                      </a:rPr>
                      <m:t>D</m:t>
                    </m:r>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𝑎</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𝑎</m:t>
                        </m:r>
                      </m:e>
                      <m:sub>
                        <m:r>
                          <a:rPr lang="en-US" altLang="zh-CN" b="0" i="1" dirty="0" smtClean="0">
                            <a:latin typeface="Cambria Math" panose="02040503050406030204" pitchFamily="18" charset="0"/>
                          </a:rPr>
                          <m:t>2</m:t>
                        </m:r>
                      </m:sub>
                    </m:sSub>
                    <m:r>
                      <a:rPr lang="en-US" altLang="zh-CN" b="0" i="1" dirty="0" smtClean="0">
                        <a:latin typeface="Cambria Math" panose="02040503050406030204" pitchFamily="18" charset="0"/>
                      </a:rPr>
                      <m:t>)</m:t>
                    </m:r>
                  </m:oMath>
                </a14:m>
                <a:r>
                  <a:rPr lang="zh-CN" altLang="en-US" dirty="0"/>
                  <a:t>，</a:t>
                </a:r>
                <a:r>
                  <a:rPr lang="en-US" altLang="zh-CN" dirty="0"/>
                  <a:t>n</a:t>
                </a:r>
                <a:r>
                  <a:rPr lang="zh-CN" altLang="en-US" dirty="0"/>
                  <a:t>的数量减</a:t>
                </a:r>
                <a:r>
                  <a:rPr lang="en-US" altLang="zh-CN" dirty="0"/>
                  <a:t>1</a:t>
                </a:r>
                <a:r>
                  <a:rPr lang="zh-CN" altLang="en-US" dirty="0"/>
                  <a:t>，不断重复这个过程</a:t>
                </a:r>
                <a:endParaRPr lang="en-US" altLang="zh-CN" dirty="0"/>
              </a:p>
            </p:txBody>
          </p:sp>
        </mc:Choice>
        <mc:Fallback xmlns="">
          <p:sp>
            <p:nvSpPr>
              <p:cNvPr id="2" name="内容占位符 1">
                <a:extLst>
                  <a:ext uri="{FF2B5EF4-FFF2-40B4-BE49-F238E27FC236}">
                    <a16:creationId xmlns:a16="http://schemas.microsoft.com/office/drawing/2014/main" id="{D685E6B4-2AD7-4888-AD27-817F1397E954}"/>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3B328F0-3868-4830-972A-091829449BFF}"/>
              </a:ext>
            </a:extLst>
          </p:cNvPr>
          <p:cNvSpPr>
            <a:spLocks noGrp="1"/>
          </p:cNvSpPr>
          <p:nvPr>
            <p:ph type="ctrTitle"/>
          </p:nvPr>
        </p:nvSpPr>
        <p:spPr/>
        <p:txBody>
          <a:bodyPr/>
          <a:lstStyle/>
          <a:p>
            <a:r>
              <a:rPr lang="zh-CN" altLang="en-US" dirty="0"/>
              <a:t>裴蜀定理的扩展</a:t>
            </a:r>
          </a:p>
        </p:txBody>
      </p:sp>
      <p:sp>
        <p:nvSpPr>
          <p:cNvPr id="4" name="内容占位符 3">
            <a:extLst>
              <a:ext uri="{FF2B5EF4-FFF2-40B4-BE49-F238E27FC236}">
                <a16:creationId xmlns:a16="http://schemas.microsoft.com/office/drawing/2014/main" id="{2E3CBFDF-4760-43F5-812F-601921366AF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3390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46A4AE7-CB59-44C0-85F4-0A4D8474CBE1}"/>
              </a:ext>
            </a:extLst>
          </p:cNvPr>
          <p:cNvSpPr>
            <a:spLocks noGrp="1"/>
          </p:cNvSpPr>
          <p:nvPr>
            <p:ph idx="1"/>
          </p:nvPr>
        </p:nvSpPr>
        <p:spPr/>
        <p:txBody>
          <a:bodyPr/>
          <a:lstStyle/>
          <a:p>
            <a:pPr>
              <a:lnSpc>
                <a:spcPct val="120000"/>
              </a:lnSpc>
            </a:pPr>
            <a:r>
              <a:rPr lang="zh-CN" altLang="en-US" dirty="0"/>
              <a:t>解释：</a:t>
            </a:r>
            <a:endParaRPr lang="en-US" altLang="zh-CN" dirty="0"/>
          </a:p>
          <a:p>
            <a:pPr>
              <a:lnSpc>
                <a:spcPct val="120000"/>
              </a:lnSpc>
            </a:pPr>
            <a:r>
              <a:rPr lang="zh-CN" altLang="en-US" dirty="0"/>
              <a:t>最小割将源点和汇点分离，将所有点分成</a:t>
            </a:r>
            <a:r>
              <a:rPr lang="en-US" altLang="zh-CN" dirty="0"/>
              <a:t>S</a:t>
            </a:r>
            <a:r>
              <a:rPr lang="zh-CN" altLang="en-US" dirty="0"/>
              <a:t>集合和</a:t>
            </a:r>
            <a:r>
              <a:rPr lang="en-US" altLang="zh-CN" dirty="0"/>
              <a:t>T</a:t>
            </a:r>
            <a:r>
              <a:rPr lang="zh-CN" altLang="en-US" dirty="0"/>
              <a:t>集合</a:t>
            </a:r>
            <a:endParaRPr lang="en-US" altLang="zh-CN" dirty="0"/>
          </a:p>
          <a:p>
            <a:pPr>
              <a:lnSpc>
                <a:spcPct val="120000"/>
              </a:lnSpc>
            </a:pPr>
            <a:r>
              <a:rPr lang="zh-CN" altLang="en-US" dirty="0"/>
              <a:t>一个点在</a:t>
            </a:r>
            <a:r>
              <a:rPr lang="en-US" altLang="zh-CN" dirty="0"/>
              <a:t>S</a:t>
            </a:r>
            <a:r>
              <a:rPr lang="zh-CN" altLang="en-US" dirty="0"/>
              <a:t>集合中，表示被选择；一个点在</a:t>
            </a:r>
            <a:r>
              <a:rPr lang="en-US" altLang="zh-CN" dirty="0"/>
              <a:t>T</a:t>
            </a:r>
            <a:r>
              <a:rPr lang="zh-CN" altLang="en-US" dirty="0"/>
              <a:t>集合中，表示不被选择</a:t>
            </a:r>
            <a:endParaRPr lang="en-US" altLang="zh-CN" dirty="0"/>
          </a:p>
          <a:p>
            <a:pPr>
              <a:lnSpc>
                <a:spcPct val="120000"/>
              </a:lnSpc>
            </a:pPr>
            <a:r>
              <a:rPr lang="zh-CN" altLang="en-US" dirty="0"/>
              <a:t>一组割一定能转化为一组闭合子图：</a:t>
            </a:r>
            <a:endParaRPr lang="en-US" altLang="zh-CN" dirty="0"/>
          </a:p>
          <a:p>
            <a:pPr>
              <a:lnSpc>
                <a:spcPct val="120000"/>
              </a:lnSpc>
            </a:pPr>
            <a:r>
              <a:rPr lang="en-US" altLang="zh-CN" dirty="0"/>
              <a:t>S</a:t>
            </a:r>
            <a:r>
              <a:rPr lang="zh-CN" altLang="en-US" dirty="0"/>
              <a:t>与</a:t>
            </a:r>
            <a:r>
              <a:rPr lang="en-US" altLang="zh-CN" dirty="0"/>
              <a:t>T</a:t>
            </a:r>
            <a:r>
              <a:rPr lang="zh-CN" altLang="en-US" dirty="0"/>
              <a:t>不连通，选择了正权点</a:t>
            </a:r>
            <a:r>
              <a:rPr lang="en-US" altLang="zh-CN" dirty="0"/>
              <a:t>u</a:t>
            </a:r>
            <a:r>
              <a:rPr lang="zh-CN" altLang="en-US" dirty="0"/>
              <a:t>，则其后继负权点到</a:t>
            </a:r>
            <a:r>
              <a:rPr lang="en-US" altLang="zh-CN" dirty="0"/>
              <a:t>T</a:t>
            </a:r>
            <a:r>
              <a:rPr lang="zh-CN" altLang="en-US" dirty="0"/>
              <a:t>的边一定被割掉</a:t>
            </a:r>
            <a:r>
              <a:rPr lang="en-US" altLang="zh-CN" dirty="0"/>
              <a:t>(</a:t>
            </a:r>
            <a:r>
              <a:rPr lang="zh-CN" altLang="en-US" dirty="0"/>
              <a:t>即后继负权点位于</a:t>
            </a:r>
            <a:r>
              <a:rPr lang="en-US" altLang="zh-CN" dirty="0"/>
              <a:t>S</a:t>
            </a:r>
            <a:r>
              <a:rPr lang="zh-CN" altLang="en-US" dirty="0"/>
              <a:t>集合中</a:t>
            </a:r>
            <a:r>
              <a:rPr lang="en-US" altLang="zh-CN" dirty="0"/>
              <a:t>)</a:t>
            </a:r>
          </a:p>
        </p:txBody>
      </p:sp>
      <p:sp>
        <p:nvSpPr>
          <p:cNvPr id="3" name="标题 2">
            <a:extLst>
              <a:ext uri="{FF2B5EF4-FFF2-40B4-BE49-F238E27FC236}">
                <a16:creationId xmlns:a16="http://schemas.microsoft.com/office/drawing/2014/main" id="{72E74E6C-25E4-4675-BE62-00F926EFE138}"/>
              </a:ext>
            </a:extLst>
          </p:cNvPr>
          <p:cNvSpPr>
            <a:spLocks noGrp="1"/>
          </p:cNvSpPr>
          <p:nvPr>
            <p:ph type="ctrTitle"/>
          </p:nvPr>
        </p:nvSpPr>
        <p:spPr/>
        <p:txBody>
          <a:bodyPr/>
          <a:lstStyle/>
          <a:p>
            <a:r>
              <a:rPr lang="zh-CN" altLang="en-US" dirty="0"/>
              <a:t>最大权闭合子图</a:t>
            </a:r>
          </a:p>
        </p:txBody>
      </p:sp>
      <p:sp>
        <p:nvSpPr>
          <p:cNvPr id="4" name="内容占位符 3">
            <a:extLst>
              <a:ext uri="{FF2B5EF4-FFF2-40B4-BE49-F238E27FC236}">
                <a16:creationId xmlns:a16="http://schemas.microsoft.com/office/drawing/2014/main" id="{F8ABD358-D0BA-47D2-8DB4-A8C326A4A8F4}"/>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15898D60-8586-476D-BB4F-3159C8AB19F2}"/>
              </a:ext>
            </a:extLst>
          </p:cNvPr>
          <p:cNvPicPr>
            <a:picLocks noChangeAspect="1"/>
          </p:cNvPicPr>
          <p:nvPr/>
        </p:nvPicPr>
        <p:blipFill>
          <a:blip r:embed="rId2"/>
          <a:stretch>
            <a:fillRect/>
          </a:stretch>
        </p:blipFill>
        <p:spPr>
          <a:xfrm>
            <a:off x="7581427" y="435429"/>
            <a:ext cx="4168501" cy="2187130"/>
          </a:xfrm>
          <a:prstGeom prst="rect">
            <a:avLst/>
          </a:prstGeom>
        </p:spPr>
      </p:pic>
    </p:spTree>
    <p:extLst>
      <p:ext uri="{BB962C8B-B14F-4D97-AF65-F5344CB8AC3E}">
        <p14:creationId xmlns:p14="http://schemas.microsoft.com/office/powerpoint/2010/main" val="2526587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46A4AE7-CB59-44C0-85F4-0A4D8474CBE1}"/>
              </a:ext>
            </a:extLst>
          </p:cNvPr>
          <p:cNvSpPr>
            <a:spLocks noGrp="1"/>
          </p:cNvSpPr>
          <p:nvPr>
            <p:ph idx="1"/>
          </p:nvPr>
        </p:nvSpPr>
        <p:spPr/>
        <p:txBody>
          <a:bodyPr>
            <a:normAutofit fontScale="85000" lnSpcReduction="10000"/>
          </a:bodyPr>
          <a:lstStyle/>
          <a:p>
            <a:pPr>
              <a:lnSpc>
                <a:spcPct val="120000"/>
              </a:lnSpc>
            </a:pPr>
            <a:r>
              <a:rPr lang="zh-CN" altLang="en-US" dirty="0"/>
              <a:t>一组割一定能转化为一组闭合子图，下面来看看割的容量和闭合子图的点权和有什么关系：</a:t>
            </a:r>
            <a:endParaRPr lang="en-US" altLang="zh-CN" dirty="0"/>
          </a:p>
          <a:p>
            <a:pPr>
              <a:lnSpc>
                <a:spcPct val="120000"/>
              </a:lnSpc>
            </a:pPr>
            <a:r>
              <a:rPr lang="zh-CN" altLang="en-US" dirty="0"/>
              <a:t>如果一个正权点被割，那么就是不想要的正权点</a:t>
            </a:r>
            <a:endParaRPr lang="en-US" altLang="zh-CN" dirty="0"/>
          </a:p>
          <a:p>
            <a:pPr>
              <a:lnSpc>
                <a:spcPct val="120000"/>
              </a:lnSpc>
            </a:pPr>
            <a:r>
              <a:rPr lang="zh-CN" altLang="en-US" dirty="0"/>
              <a:t>如果一个负权点被割，那么就是想要的负权点</a:t>
            </a:r>
            <a:endParaRPr lang="en-US" altLang="zh-CN" dirty="0"/>
          </a:p>
          <a:p>
            <a:pPr>
              <a:lnSpc>
                <a:spcPct val="120000"/>
              </a:lnSpc>
            </a:pPr>
            <a:r>
              <a:rPr lang="zh-CN" altLang="en-US" dirty="0"/>
              <a:t>所有正点权的和</a:t>
            </a:r>
            <a:r>
              <a:rPr lang="en-US" altLang="zh-CN" dirty="0"/>
              <a:t>-</a:t>
            </a:r>
            <a:r>
              <a:rPr lang="zh-CN" altLang="en-US" dirty="0"/>
              <a:t>割的容量</a:t>
            </a:r>
            <a:endParaRPr lang="en-US" altLang="zh-CN" dirty="0"/>
          </a:p>
          <a:p>
            <a:pPr>
              <a:lnSpc>
                <a:spcPct val="120000"/>
              </a:lnSpc>
            </a:pPr>
            <a:r>
              <a:rPr lang="en-US" altLang="zh-CN" dirty="0"/>
              <a:t>=</a:t>
            </a:r>
            <a:r>
              <a:rPr lang="zh-CN" altLang="en-US" dirty="0"/>
              <a:t>所有正点权的和</a:t>
            </a:r>
            <a:r>
              <a:rPr lang="en-US" altLang="zh-CN" dirty="0"/>
              <a:t>-</a:t>
            </a:r>
            <a:r>
              <a:rPr lang="zh-CN" altLang="en-US" dirty="0"/>
              <a:t>不想要的正点权的和</a:t>
            </a:r>
            <a:r>
              <a:rPr lang="en-US" altLang="zh-CN" dirty="0"/>
              <a:t>-</a:t>
            </a:r>
            <a:r>
              <a:rPr lang="zh-CN" altLang="en-US" dirty="0"/>
              <a:t>想要的负点权的绝对值的和</a:t>
            </a:r>
            <a:endParaRPr lang="en-US" altLang="zh-CN" dirty="0"/>
          </a:p>
          <a:p>
            <a:pPr>
              <a:lnSpc>
                <a:spcPct val="120000"/>
              </a:lnSpc>
            </a:pPr>
            <a:r>
              <a:rPr lang="en-US" altLang="zh-CN" dirty="0"/>
              <a:t>=</a:t>
            </a:r>
            <a:r>
              <a:rPr lang="zh-CN" altLang="en-US" dirty="0"/>
              <a:t>想要的正点权的和</a:t>
            </a:r>
            <a:r>
              <a:rPr lang="en-US" altLang="zh-CN" dirty="0"/>
              <a:t>+</a:t>
            </a:r>
            <a:r>
              <a:rPr lang="zh-CN" altLang="en-US" dirty="0"/>
              <a:t>想要的负点权的和</a:t>
            </a:r>
            <a:endParaRPr lang="en-US" altLang="zh-CN" dirty="0"/>
          </a:p>
          <a:p>
            <a:pPr>
              <a:lnSpc>
                <a:spcPct val="120000"/>
              </a:lnSpc>
            </a:pPr>
            <a:r>
              <a:rPr lang="en-US" altLang="zh-CN" dirty="0"/>
              <a:t>=</a:t>
            </a:r>
            <a:r>
              <a:rPr lang="zh-CN" altLang="en-US" dirty="0"/>
              <a:t>闭合子图的权值和</a:t>
            </a:r>
            <a:endParaRPr lang="en-US" altLang="zh-CN" dirty="0"/>
          </a:p>
          <a:p>
            <a:pPr>
              <a:lnSpc>
                <a:spcPct val="120000"/>
              </a:lnSpc>
            </a:pPr>
            <a:r>
              <a:rPr lang="zh-CN" altLang="en-US" dirty="0"/>
              <a:t>所以想要最大化闭合子图的权值和，就要让割的容量尽量小，即求最小割</a:t>
            </a:r>
            <a:endParaRPr lang="en-US" altLang="zh-CN" dirty="0"/>
          </a:p>
        </p:txBody>
      </p:sp>
      <p:sp>
        <p:nvSpPr>
          <p:cNvPr id="3" name="标题 2">
            <a:extLst>
              <a:ext uri="{FF2B5EF4-FFF2-40B4-BE49-F238E27FC236}">
                <a16:creationId xmlns:a16="http://schemas.microsoft.com/office/drawing/2014/main" id="{72E74E6C-25E4-4675-BE62-00F926EFE138}"/>
              </a:ext>
            </a:extLst>
          </p:cNvPr>
          <p:cNvSpPr>
            <a:spLocks noGrp="1"/>
          </p:cNvSpPr>
          <p:nvPr>
            <p:ph type="ctrTitle"/>
          </p:nvPr>
        </p:nvSpPr>
        <p:spPr/>
        <p:txBody>
          <a:bodyPr/>
          <a:lstStyle/>
          <a:p>
            <a:r>
              <a:rPr lang="zh-CN" altLang="en-US" dirty="0"/>
              <a:t>最大权闭合子图</a:t>
            </a:r>
          </a:p>
        </p:txBody>
      </p:sp>
      <p:sp>
        <p:nvSpPr>
          <p:cNvPr id="4" name="内容占位符 3">
            <a:extLst>
              <a:ext uri="{FF2B5EF4-FFF2-40B4-BE49-F238E27FC236}">
                <a16:creationId xmlns:a16="http://schemas.microsoft.com/office/drawing/2014/main" id="{F8ABD358-D0BA-47D2-8DB4-A8C326A4A8F4}"/>
              </a:ext>
            </a:extLst>
          </p:cNvPr>
          <p:cNvSpPr>
            <a:spLocks noGrp="1"/>
          </p:cNvSpPr>
          <p:nvPr>
            <p:ph sz="quarter" idx="10"/>
          </p:nvPr>
        </p:nvSpPr>
        <p:spPr/>
        <p:txBody>
          <a:bodyPr/>
          <a:lstStyle/>
          <a:p>
            <a:endParaRPr lang="zh-CN" altLang="en-US"/>
          </a:p>
        </p:txBody>
      </p:sp>
      <p:pic>
        <p:nvPicPr>
          <p:cNvPr id="5" name="图片 4">
            <a:extLst>
              <a:ext uri="{FF2B5EF4-FFF2-40B4-BE49-F238E27FC236}">
                <a16:creationId xmlns:a16="http://schemas.microsoft.com/office/drawing/2014/main" id="{15898D60-8586-476D-BB4F-3159C8AB19F2}"/>
              </a:ext>
            </a:extLst>
          </p:cNvPr>
          <p:cNvPicPr>
            <a:picLocks noChangeAspect="1"/>
          </p:cNvPicPr>
          <p:nvPr/>
        </p:nvPicPr>
        <p:blipFill>
          <a:blip r:embed="rId2"/>
          <a:stretch>
            <a:fillRect/>
          </a:stretch>
        </p:blipFill>
        <p:spPr>
          <a:xfrm>
            <a:off x="8168054" y="2255437"/>
            <a:ext cx="2904866" cy="1524126"/>
          </a:xfrm>
          <a:prstGeom prst="rect">
            <a:avLst/>
          </a:prstGeom>
        </p:spPr>
      </p:pic>
    </p:spTree>
    <p:extLst>
      <p:ext uri="{BB962C8B-B14F-4D97-AF65-F5344CB8AC3E}">
        <p14:creationId xmlns:p14="http://schemas.microsoft.com/office/powerpoint/2010/main" val="2666950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内容占位符 1">
                <a:extLst>
                  <a:ext uri="{FF2B5EF4-FFF2-40B4-BE49-F238E27FC236}">
                    <a16:creationId xmlns:a16="http://schemas.microsoft.com/office/drawing/2014/main" id="{D24E6E5D-855E-4512-B8B8-5CF5306B85C8}"/>
                  </a:ext>
                </a:extLst>
              </p:cNvPr>
              <p:cNvSpPr>
                <a:spLocks noGrp="1"/>
              </p:cNvSpPr>
              <p:nvPr>
                <p:ph idx="1"/>
              </p:nvPr>
            </p:nvSpPr>
            <p:spPr/>
            <p:txBody>
              <a:bodyPr/>
              <a:lstStyle/>
              <a:p>
                <a:r>
                  <a:rPr lang="zh-CN" altLang="en-US" dirty="0"/>
                  <a:t>有一块长方体形状的切糕，它被视作长</a:t>
                </a:r>
                <a:r>
                  <a:rPr lang="en-US" altLang="zh-CN" dirty="0"/>
                  <a:t>P</a:t>
                </a:r>
                <a:r>
                  <a:rPr lang="zh-CN" altLang="en-US" dirty="0"/>
                  <a:t>、宽</a:t>
                </a:r>
                <a:r>
                  <a:rPr lang="en-US" altLang="zh-CN" dirty="0"/>
                  <a:t>Q</a:t>
                </a:r>
                <a:r>
                  <a:rPr lang="zh-CN" altLang="en-US" dirty="0"/>
                  <a:t>、高</a:t>
                </a:r>
                <a:r>
                  <a:rPr lang="en-US" altLang="zh-CN" dirty="0"/>
                  <a:t>R</a:t>
                </a:r>
                <a:r>
                  <a:rPr lang="zh-CN" altLang="en-US" dirty="0"/>
                  <a:t>的长方体网格</a:t>
                </a:r>
                <a:endParaRPr lang="en-US" altLang="zh-CN" dirty="0"/>
              </a:p>
              <a:p>
                <a:r>
                  <a:rPr lang="zh-CN" altLang="en-US" dirty="0"/>
                  <a:t>某人像把它切成两半：</a:t>
                </a:r>
                <a:endParaRPr lang="en-US" altLang="zh-CN" dirty="0"/>
              </a:p>
              <a:p>
                <a:r>
                  <a:rPr lang="en-US" altLang="zh-CN" dirty="0"/>
                  <a:t>	</a:t>
                </a:r>
                <a:r>
                  <a:rPr lang="zh-CN" altLang="en-US" dirty="0"/>
                  <a:t>每个纵轴上只被切一刀</a:t>
                </a:r>
                <a:endParaRPr lang="en-US" altLang="zh-CN" dirty="0"/>
              </a:p>
              <a:p>
                <a:r>
                  <a:rPr lang="en-US" altLang="zh-CN" dirty="0"/>
                  <a:t>	</a:t>
                </a:r>
                <a:r>
                  <a:rPr lang="zh-CN" altLang="en-US" dirty="0"/>
                  <a:t>相邻的两个格</a:t>
                </a:r>
                <a:r>
                  <a:rPr lang="en-US" altLang="zh-CN" dirty="0"/>
                  <a:t>(</a:t>
                </a:r>
                <a14:m>
                  <m:oMath xmlns:m="http://schemas.openxmlformats.org/officeDocument/2006/math">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𝑥</m:t>
                            </m:r>
                          </m:e>
                          <m:sup>
                            <m:r>
                              <a:rPr lang="en-US" altLang="zh-CN" b="0" i="1" smtClean="0">
                                <a:latin typeface="Cambria Math" panose="02040503050406030204" pitchFamily="18" charset="0"/>
                              </a:rPr>
                              <m:t>′</m:t>
                            </m:r>
                          </m:sup>
                        </m:sSup>
                      </m:e>
                    </m:d>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𝑦</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𝑦</m:t>
                            </m:r>
                          </m:e>
                          <m:sup>
                            <m:r>
                              <a:rPr lang="en-US" altLang="zh-CN" b="0" i="1" smtClean="0">
                                <a:latin typeface="Cambria Math" panose="02040503050406030204" pitchFamily="18" charset="0"/>
                              </a:rPr>
                              <m:t>′</m:t>
                            </m:r>
                          </m:sup>
                        </m:sSup>
                      </m:e>
                    </m:d>
                    <m:r>
                      <a:rPr lang="en-US" altLang="zh-CN" b="0" i="1" smtClean="0">
                        <a:latin typeface="Cambria Math" panose="02040503050406030204" pitchFamily="18" charset="0"/>
                      </a:rPr>
                      <m:t>=1</m:t>
                    </m:r>
                  </m:oMath>
                </a14:m>
                <a:r>
                  <a:rPr lang="en-US" altLang="zh-CN" dirty="0"/>
                  <a:t>)</a:t>
                </a:r>
                <a:r>
                  <a:rPr lang="zh-CN" altLang="en-US" dirty="0"/>
                  <a:t>的切面要求高度差小于等于</a:t>
                </a:r>
                <a:r>
                  <a:rPr lang="en-US" altLang="zh-CN" dirty="0"/>
                  <a:t>D</a:t>
                </a:r>
              </a:p>
              <a:p>
                <a:r>
                  <a:rPr lang="zh-CN" altLang="en-US" dirty="0"/>
                  <a:t>切糕里面有葡萄干之类的东西，有的地方瞎切会让口感变差，所以每个格子给出一个不和谐值</a:t>
                </a:r>
                <a:endParaRPr lang="en-US" altLang="zh-CN" dirty="0"/>
              </a:p>
              <a:p>
                <a:r>
                  <a:rPr lang="zh-CN" altLang="en-US" dirty="0"/>
                  <a:t>给出</a:t>
                </a:r>
                <a:r>
                  <a:rPr lang="en-US" altLang="zh-CN" dirty="0"/>
                  <a:t>P</a:t>
                </a:r>
                <a:r>
                  <a:rPr lang="zh-CN" altLang="en-US" dirty="0"/>
                  <a:t>、</a:t>
                </a:r>
                <a:r>
                  <a:rPr lang="en-US" altLang="zh-CN" dirty="0"/>
                  <a:t>Q</a:t>
                </a:r>
                <a:r>
                  <a:rPr lang="zh-CN" altLang="en-US" dirty="0"/>
                  <a:t>、</a:t>
                </a:r>
                <a:r>
                  <a:rPr lang="en-US" altLang="zh-CN" dirty="0"/>
                  <a:t>R</a:t>
                </a:r>
                <a:r>
                  <a:rPr lang="zh-CN" altLang="en-US" dirty="0"/>
                  <a:t>、</a:t>
                </a:r>
                <a:r>
                  <a:rPr lang="en-US" altLang="zh-CN" dirty="0"/>
                  <a:t>D</a:t>
                </a:r>
                <a:r>
                  <a:rPr lang="zh-CN" altLang="en-US" dirty="0"/>
                  <a:t>以及各个位置的不和谐值，求符合要求的切割方案中不和谐值之和最小的的方案</a:t>
                </a:r>
                <a:r>
                  <a:rPr lang="en-US" altLang="zh-CN" dirty="0"/>
                  <a:t>(</a:t>
                </a:r>
                <a:r>
                  <a:rPr lang="zh-CN" altLang="en-US" dirty="0"/>
                  <a:t>只输出不和谐值之和</a:t>
                </a:r>
                <a:r>
                  <a:rPr lang="en-US" altLang="zh-CN" dirty="0"/>
                  <a:t>)</a:t>
                </a:r>
                <a:endParaRPr lang="zh-CN" altLang="en-US" dirty="0"/>
              </a:p>
            </p:txBody>
          </p:sp>
        </mc:Choice>
        <mc:Fallback>
          <p:sp>
            <p:nvSpPr>
              <p:cNvPr id="2" name="内容占位符 1">
                <a:extLst>
                  <a:ext uri="{FF2B5EF4-FFF2-40B4-BE49-F238E27FC236}">
                    <a16:creationId xmlns:a16="http://schemas.microsoft.com/office/drawing/2014/main" id="{D24E6E5D-855E-4512-B8B8-5CF5306B85C8}"/>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696E350-AEF0-4648-BC2F-586C1DFC55F5}"/>
              </a:ext>
            </a:extLst>
          </p:cNvPr>
          <p:cNvSpPr>
            <a:spLocks noGrp="1"/>
          </p:cNvSpPr>
          <p:nvPr>
            <p:ph type="ctrTitle"/>
          </p:nvPr>
        </p:nvSpPr>
        <p:spPr/>
        <p:txBody>
          <a:bodyPr/>
          <a:lstStyle/>
          <a:p>
            <a:r>
              <a:rPr lang="zh-CN" altLang="en-US" dirty="0"/>
              <a:t>洛谷</a:t>
            </a:r>
            <a:r>
              <a:rPr lang="en-US" altLang="zh-CN" dirty="0"/>
              <a:t>3227 </a:t>
            </a:r>
            <a:r>
              <a:rPr lang="zh-CN" altLang="en-US" dirty="0"/>
              <a:t>切糕</a:t>
            </a:r>
          </a:p>
        </p:txBody>
      </p:sp>
      <p:sp>
        <p:nvSpPr>
          <p:cNvPr id="4" name="内容占位符 3">
            <a:extLst>
              <a:ext uri="{FF2B5EF4-FFF2-40B4-BE49-F238E27FC236}">
                <a16:creationId xmlns:a16="http://schemas.microsoft.com/office/drawing/2014/main" id="{71298CD6-9561-4CB9-847B-48BBF294543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675833439"/>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DD8FDD5-3A6B-4D41-A0E6-E78C78A96B87}"/>
              </a:ext>
            </a:extLst>
          </p:cNvPr>
          <p:cNvSpPr>
            <a:spLocks noGrp="1"/>
          </p:cNvSpPr>
          <p:nvPr>
            <p:ph idx="1"/>
          </p:nvPr>
        </p:nvSpPr>
        <p:spPr/>
        <p:txBody>
          <a:bodyPr/>
          <a:lstStyle/>
          <a:p>
            <a:r>
              <a:rPr lang="zh-CN" altLang="en-US" dirty="0"/>
              <a:t>一棵能用于求出任意点作为源点、汇点时的最小割的树</a:t>
            </a:r>
          </a:p>
        </p:txBody>
      </p:sp>
      <p:sp>
        <p:nvSpPr>
          <p:cNvPr id="3" name="标题 2">
            <a:extLst>
              <a:ext uri="{FF2B5EF4-FFF2-40B4-BE49-F238E27FC236}">
                <a16:creationId xmlns:a16="http://schemas.microsoft.com/office/drawing/2014/main" id="{3D8AC3CA-D232-4B53-8E56-0676163AA8FA}"/>
              </a:ext>
            </a:extLst>
          </p:cNvPr>
          <p:cNvSpPr>
            <a:spLocks noGrp="1"/>
          </p:cNvSpPr>
          <p:nvPr>
            <p:ph type="ctrTitle"/>
          </p:nvPr>
        </p:nvSpPr>
        <p:spPr/>
        <p:txBody>
          <a:bodyPr/>
          <a:lstStyle/>
          <a:p>
            <a:r>
              <a:rPr lang="zh-CN" altLang="en-US" dirty="0"/>
              <a:t>最小割树</a:t>
            </a:r>
          </a:p>
        </p:txBody>
      </p:sp>
      <p:sp>
        <p:nvSpPr>
          <p:cNvPr id="4" name="内容占位符 3">
            <a:extLst>
              <a:ext uri="{FF2B5EF4-FFF2-40B4-BE49-F238E27FC236}">
                <a16:creationId xmlns:a16="http://schemas.microsoft.com/office/drawing/2014/main" id="{2D0BB399-181F-4054-881D-9DDCBFFA517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85535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E9F9BE0-893C-4390-959E-BB935E8D2FB7}"/>
                  </a:ext>
                </a:extLst>
              </p:cNvPr>
              <p:cNvSpPr>
                <a:spLocks noGrp="1"/>
              </p:cNvSpPr>
              <p:nvPr>
                <p:ph idx="1"/>
              </p:nvPr>
            </p:nvSpPr>
            <p:spPr>
              <a:xfrm>
                <a:off x="838200" y="1382233"/>
                <a:ext cx="7861300" cy="4938546"/>
              </a:xfrm>
            </p:spPr>
            <p:txBody>
              <a:bodyPr>
                <a:normAutofit/>
              </a:bodyPr>
              <a:lstStyle/>
              <a:p>
                <a:r>
                  <a:rPr lang="zh-CN" altLang="en-US" dirty="0"/>
                  <a:t>从图中任选一组</a:t>
                </a:r>
                <a:r>
                  <a:rPr lang="en-US" altLang="zh-CN" dirty="0"/>
                  <a:t>(S,T)</a:t>
                </a:r>
                <a:r>
                  <a:rPr lang="zh-CN" altLang="en-US" dirty="0"/>
                  <a:t>跑最小割，得到最小割容量为</a:t>
                </a:r>
                <a:r>
                  <a:rPr lang="en-US" altLang="zh-CN" dirty="0"/>
                  <a:t>A</a:t>
                </a:r>
                <a:r>
                  <a:rPr lang="zh-CN" altLang="en-US" dirty="0"/>
                  <a:t>，并将网络划分成</a:t>
                </a:r>
                <a:r>
                  <a:rPr lang="en-US" altLang="zh-CN" dirty="0"/>
                  <a:t>S</a:t>
                </a:r>
                <a:r>
                  <a:rPr lang="zh-CN" altLang="en-US" dirty="0"/>
                  <a:t>集和</a:t>
                </a:r>
                <a:r>
                  <a:rPr lang="en-US" altLang="zh-CN" dirty="0"/>
                  <a:t>T</a:t>
                </a:r>
                <a:r>
                  <a:rPr lang="zh-CN" altLang="en-US" dirty="0"/>
                  <a:t>集</a:t>
                </a:r>
                <a:endParaRPr lang="en-US" altLang="zh-CN" dirty="0"/>
              </a:p>
              <a:p>
                <a:endParaRPr lang="en-US" altLang="zh-CN" dirty="0"/>
              </a:p>
              <a:p>
                <a:r>
                  <a:rPr lang="zh-CN" altLang="en-US" dirty="0"/>
                  <a:t>选择任意两组</a:t>
                </a:r>
                <a14:m>
                  <m:oMath xmlns:m="http://schemas.openxmlformats.org/officeDocument/2006/math">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𝑆</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𝑇</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𝑆</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𝑇</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r>
                      <a:rPr lang="zh-CN" altLang="en-US" i="1">
                        <a:latin typeface="Cambria Math" panose="02040503050406030204" pitchFamily="18" charset="0"/>
                      </a:rPr>
                      <m:t>分别跑</m:t>
                    </m:r>
                  </m:oMath>
                </a14:m>
                <a:r>
                  <a:rPr lang="zh-CN" altLang="en-US" dirty="0"/>
                  <a:t>最小割，任意一组割不会被另一组割分开（即割开</a:t>
                </a:r>
                <a14:m>
                  <m:oMath xmlns:m="http://schemas.openxmlformats.org/officeDocument/2006/math">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𝑆</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𝑇</m:t>
                        </m:r>
                      </m:e>
                      <m:sub>
                        <m:r>
                          <a:rPr lang="en-US" altLang="zh-CN" i="1">
                            <a:latin typeface="Cambria Math" panose="02040503050406030204" pitchFamily="18" charset="0"/>
                          </a:rPr>
                          <m:t>1</m:t>
                        </m:r>
                      </m:sub>
                    </m:sSub>
                    <m:r>
                      <a:rPr lang="en-US" altLang="zh-CN" i="1">
                        <a:latin typeface="Cambria Math" panose="02040503050406030204" pitchFamily="18" charset="0"/>
                      </a:rPr>
                      <m:t>)</m:t>
                    </m:r>
                    <m:r>
                      <a:rPr lang="zh-CN" altLang="en-US" i="1" smtClean="0">
                        <a:latin typeface="Cambria Math" panose="02040503050406030204" pitchFamily="18" charset="0"/>
                      </a:rPr>
                      <m:t>的</m:t>
                    </m:r>
                  </m:oMath>
                </a14:m>
                <a:r>
                  <a:rPr lang="zh-CN" altLang="en-US" dirty="0"/>
                  <a:t>最小边集不会同时与</a:t>
                </a:r>
                <a14:m>
                  <m:oMath xmlns:m="http://schemas.openxmlformats.org/officeDocument/2006/math">
                    <m:r>
                      <a:rPr lang="zh-CN" altLang="en-US" b="0" i="1" dirty="0">
                        <a:latin typeface="Cambria Math" panose="02040503050406030204" pitchFamily="18" charset="0"/>
                      </a:rPr>
                      <m:t>与</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𝑆</m:t>
                        </m:r>
                      </m:e>
                      <m:sub>
                        <m:r>
                          <a:rPr lang="en-US" altLang="zh-CN" b="0" i="1" smtClean="0">
                            <a:latin typeface="Cambria Math" panose="02040503050406030204" pitchFamily="18" charset="0"/>
                          </a:rPr>
                          <m:t>2</m:t>
                        </m:r>
                      </m:sub>
                    </m:sSub>
                  </m:oMath>
                </a14:m>
                <a:r>
                  <a:rPr lang="zh-CN" altLang="en-US" dirty="0"/>
                  <a:t>和</a:t>
                </a:r>
                <a14:m>
                  <m:oMath xmlns:m="http://schemas.openxmlformats.org/officeDocument/2006/math">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𝑇</m:t>
                        </m:r>
                      </m:e>
                      <m:sub>
                        <m:r>
                          <a:rPr lang="en-US" altLang="zh-CN" b="0" i="1" dirty="0" smtClean="0">
                            <a:latin typeface="Cambria Math" panose="02040503050406030204" pitchFamily="18" charset="0"/>
                          </a:rPr>
                          <m:t>2</m:t>
                        </m:r>
                      </m:sub>
                    </m:sSub>
                  </m:oMath>
                </a14:m>
                <a:r>
                  <a:rPr lang="zh-CN" altLang="en-US" dirty="0"/>
                  <a:t>相连的子图有交集）</a:t>
                </a:r>
                <a:endParaRPr lang="en-US" altLang="zh-CN" dirty="0"/>
              </a:p>
            </p:txBody>
          </p:sp>
        </mc:Choice>
        <mc:Fallback xmlns="">
          <p:sp>
            <p:nvSpPr>
              <p:cNvPr id="2" name="内容占位符 1">
                <a:extLst>
                  <a:ext uri="{FF2B5EF4-FFF2-40B4-BE49-F238E27FC236}">
                    <a16:creationId xmlns:a16="http://schemas.microsoft.com/office/drawing/2014/main" id="{DE9F9BE0-893C-4390-959E-BB935E8D2FB7}"/>
                  </a:ext>
                </a:extLst>
              </p:cNvPr>
              <p:cNvSpPr>
                <a:spLocks noGrp="1" noRot="1" noChangeAspect="1" noMove="1" noResize="1" noEditPoints="1" noAdjustHandles="1" noChangeArrowheads="1" noChangeShapeType="1" noTextEdit="1"/>
              </p:cNvSpPr>
              <p:nvPr>
                <p:ph idx="1"/>
              </p:nvPr>
            </p:nvSpPr>
            <p:spPr>
              <a:xfrm>
                <a:off x="838200" y="1382233"/>
                <a:ext cx="7861300" cy="4938546"/>
              </a:xfrm>
              <a:blipFill>
                <a:blip r:embed="rId2"/>
                <a:stretch>
                  <a:fillRect l="-1629"/>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7F4181E-2852-4FA1-BB89-B3CD830FC30C}"/>
              </a:ext>
            </a:extLst>
          </p:cNvPr>
          <p:cNvSpPr>
            <a:spLocks noGrp="1"/>
          </p:cNvSpPr>
          <p:nvPr>
            <p:ph type="ctrTitle"/>
          </p:nvPr>
        </p:nvSpPr>
        <p:spPr/>
        <p:txBody>
          <a:bodyPr/>
          <a:lstStyle/>
          <a:p>
            <a:r>
              <a:rPr lang="zh-CN" altLang="en-US" dirty="0"/>
              <a:t>最小割树的树状结构</a:t>
            </a:r>
          </a:p>
        </p:txBody>
      </p:sp>
      <p:sp>
        <p:nvSpPr>
          <p:cNvPr id="4" name="内容占位符 3">
            <a:extLst>
              <a:ext uri="{FF2B5EF4-FFF2-40B4-BE49-F238E27FC236}">
                <a16:creationId xmlns:a16="http://schemas.microsoft.com/office/drawing/2014/main" id="{35021F38-2007-4793-8440-624E13C14F55}"/>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9717D8F6-2456-46ED-8905-090CB467B7EF}"/>
              </a:ext>
            </a:extLst>
          </p:cNvPr>
          <p:cNvSpPr/>
          <p:nvPr/>
        </p:nvSpPr>
        <p:spPr>
          <a:xfrm>
            <a:off x="9494936" y="2603499"/>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4AD782BA-8ECF-49C8-9286-27B97F89C834}"/>
              </a:ext>
            </a:extLst>
          </p:cNvPr>
          <p:cNvSpPr/>
          <p:nvPr/>
        </p:nvSpPr>
        <p:spPr>
          <a:xfrm>
            <a:off x="9190136" y="2882900"/>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43539570-9F63-49E5-A45D-1C72E7438186}"/>
              </a:ext>
            </a:extLst>
          </p:cNvPr>
          <p:cNvSpPr/>
          <p:nvPr/>
        </p:nvSpPr>
        <p:spPr>
          <a:xfrm>
            <a:off x="9494936" y="2937105"/>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A227E2B7-64C8-4863-B29A-34336A0F8915}"/>
              </a:ext>
            </a:extLst>
          </p:cNvPr>
          <p:cNvSpPr/>
          <p:nvPr/>
        </p:nvSpPr>
        <p:spPr>
          <a:xfrm>
            <a:off x="9374286" y="3162301"/>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0C8E229F-B1A6-4CA8-A5C2-2DC1D041D084}"/>
              </a:ext>
            </a:extLst>
          </p:cNvPr>
          <p:cNvSpPr/>
          <p:nvPr/>
        </p:nvSpPr>
        <p:spPr>
          <a:xfrm>
            <a:off x="9679086" y="3291003"/>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D714935C-C3CC-40FE-8F62-BEB5F46C8DB7}"/>
              </a:ext>
            </a:extLst>
          </p:cNvPr>
          <p:cNvSpPr/>
          <p:nvPr/>
        </p:nvSpPr>
        <p:spPr>
          <a:xfrm>
            <a:off x="9342536" y="3035300"/>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1096CA94-9BB5-4A48-AA66-432A7B9DCB64}"/>
              </a:ext>
            </a:extLst>
          </p:cNvPr>
          <p:cNvSpPr/>
          <p:nvPr/>
        </p:nvSpPr>
        <p:spPr>
          <a:xfrm>
            <a:off x="9399686" y="3438295"/>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608BEAF9-15CD-42B8-9921-A1176CF51284}"/>
              </a:ext>
            </a:extLst>
          </p:cNvPr>
          <p:cNvSpPr/>
          <p:nvPr/>
        </p:nvSpPr>
        <p:spPr>
          <a:xfrm>
            <a:off x="9221886" y="2929055"/>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S</a:t>
            </a:r>
            <a:endParaRPr lang="zh-CN" altLang="en-US" dirty="0">
              <a:solidFill>
                <a:schemeClr val="bg2"/>
              </a:solidFill>
            </a:endParaRPr>
          </a:p>
        </p:txBody>
      </p:sp>
      <p:sp>
        <p:nvSpPr>
          <p:cNvPr id="13" name="椭圆 12">
            <a:extLst>
              <a:ext uri="{FF2B5EF4-FFF2-40B4-BE49-F238E27FC236}">
                <a16:creationId xmlns:a16="http://schemas.microsoft.com/office/drawing/2014/main" id="{21036854-5FA1-4D59-AB21-4DFA617FCE3A}"/>
              </a:ext>
            </a:extLst>
          </p:cNvPr>
          <p:cNvSpPr/>
          <p:nvPr/>
        </p:nvSpPr>
        <p:spPr>
          <a:xfrm rot="12446388">
            <a:off x="10786866" y="2430264"/>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C856CA33-5ED1-467A-9062-2F6DA65D0BA2}"/>
              </a:ext>
            </a:extLst>
          </p:cNvPr>
          <p:cNvSpPr/>
          <p:nvPr/>
        </p:nvSpPr>
        <p:spPr>
          <a:xfrm rot="12446388">
            <a:off x="10482066" y="2709665"/>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EBA5BA84-9C30-41C8-BD1A-DB9414525640}"/>
              </a:ext>
            </a:extLst>
          </p:cNvPr>
          <p:cNvSpPr/>
          <p:nvPr/>
        </p:nvSpPr>
        <p:spPr>
          <a:xfrm rot="12446388">
            <a:off x="10786866" y="2763870"/>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65F65D1E-9264-42A3-9631-B337BE837702}"/>
              </a:ext>
            </a:extLst>
          </p:cNvPr>
          <p:cNvSpPr/>
          <p:nvPr/>
        </p:nvSpPr>
        <p:spPr>
          <a:xfrm rot="12446388">
            <a:off x="10666216" y="2989066"/>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073C69F4-2057-467E-A23A-6EF5257DC5EB}"/>
              </a:ext>
            </a:extLst>
          </p:cNvPr>
          <p:cNvSpPr/>
          <p:nvPr/>
        </p:nvSpPr>
        <p:spPr>
          <a:xfrm rot="12446388">
            <a:off x="10971016" y="3117768"/>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4A431B7E-51AC-45EE-84D6-9EB019B0AEF0}"/>
              </a:ext>
            </a:extLst>
          </p:cNvPr>
          <p:cNvSpPr/>
          <p:nvPr/>
        </p:nvSpPr>
        <p:spPr>
          <a:xfrm rot="12446388">
            <a:off x="10634466" y="2862065"/>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31A9143E-72DF-439D-ACC9-84878A5D2F6E}"/>
              </a:ext>
            </a:extLst>
          </p:cNvPr>
          <p:cNvSpPr/>
          <p:nvPr/>
        </p:nvSpPr>
        <p:spPr>
          <a:xfrm rot="12446388">
            <a:off x="10691616" y="3265060"/>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5E487A72-AB4D-4BB3-B30A-A0654136D6AA}"/>
              </a:ext>
            </a:extLst>
          </p:cNvPr>
          <p:cNvSpPr/>
          <p:nvPr/>
        </p:nvSpPr>
        <p:spPr>
          <a:xfrm>
            <a:off x="11060309" y="2722529"/>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T</a:t>
            </a:r>
            <a:endParaRPr lang="zh-CN" altLang="en-US" dirty="0">
              <a:solidFill>
                <a:schemeClr val="bg2"/>
              </a:solidFill>
            </a:endParaRPr>
          </a:p>
        </p:txBody>
      </p:sp>
      <p:cxnSp>
        <p:nvCxnSpPr>
          <p:cNvPr id="22" name="直接连接符 21">
            <a:extLst>
              <a:ext uri="{FF2B5EF4-FFF2-40B4-BE49-F238E27FC236}">
                <a16:creationId xmlns:a16="http://schemas.microsoft.com/office/drawing/2014/main" id="{1C3EF716-C2BA-410B-8240-6A922E460E92}"/>
              </a:ext>
            </a:extLst>
          </p:cNvPr>
          <p:cNvCxnSpPr/>
          <p:nvPr/>
        </p:nvCxnSpPr>
        <p:spPr>
          <a:xfrm>
            <a:off x="10385621" y="2089153"/>
            <a:ext cx="0" cy="2400300"/>
          </a:xfrm>
          <a:prstGeom prst="line">
            <a:avLst/>
          </a:prstGeom>
          <a:ln>
            <a:solidFill>
              <a:srgbClr val="C00000"/>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78220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E9F9BE0-893C-4390-959E-BB935E8D2FB7}"/>
                  </a:ext>
                </a:extLst>
              </p:cNvPr>
              <p:cNvSpPr>
                <a:spLocks noGrp="1"/>
              </p:cNvSpPr>
              <p:nvPr>
                <p:ph idx="1"/>
              </p:nvPr>
            </p:nvSpPr>
            <p:spPr>
              <a:xfrm>
                <a:off x="838200" y="1382233"/>
                <a:ext cx="7861300" cy="4938546"/>
              </a:xfrm>
            </p:spPr>
            <p:txBody>
              <a:bodyPr>
                <a:normAutofit fontScale="77500" lnSpcReduction="20000"/>
              </a:bodyPr>
              <a:lstStyle/>
              <a:p>
                <a:pPr>
                  <a:lnSpc>
                    <a:spcPct val="120000"/>
                  </a:lnSpc>
                </a:pPr>
                <a:r>
                  <a:rPr lang="zh-CN" altLang="en-US" sz="2400" dirty="0"/>
                  <a:t>割开</a:t>
                </a:r>
                <a14:m>
                  <m:oMath xmlns:m="http://schemas.openxmlformats.org/officeDocument/2006/math">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𝑆</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𝑇</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r>
                      <a:rPr lang="zh-CN" altLang="en-US" sz="2400" i="1">
                        <a:latin typeface="Cambria Math" panose="02040503050406030204" pitchFamily="18" charset="0"/>
                      </a:rPr>
                      <m:t>的</m:t>
                    </m:r>
                  </m:oMath>
                </a14:m>
                <a:r>
                  <a:rPr lang="zh-CN" altLang="en-US" sz="2400" dirty="0"/>
                  <a:t>最小边集不会同时与</a:t>
                </a:r>
                <a14:m>
                  <m:oMath xmlns:m="http://schemas.openxmlformats.org/officeDocument/2006/math">
                    <m:r>
                      <a:rPr lang="zh-CN" altLang="en-US" sz="2400" i="1" dirty="0">
                        <a:latin typeface="Cambria Math" panose="02040503050406030204" pitchFamily="18" charset="0"/>
                      </a:rPr>
                      <m:t>与</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𝑆</m:t>
                        </m:r>
                      </m:e>
                      <m:sub>
                        <m:r>
                          <a:rPr lang="en-US" altLang="zh-CN" sz="2400" i="1">
                            <a:latin typeface="Cambria Math" panose="02040503050406030204" pitchFamily="18" charset="0"/>
                          </a:rPr>
                          <m:t>2</m:t>
                        </m:r>
                      </m:sub>
                    </m:sSub>
                  </m:oMath>
                </a14:m>
                <a:r>
                  <a:rPr lang="zh-CN" altLang="en-US" sz="2400" dirty="0"/>
                  <a:t>和</a:t>
                </a:r>
                <a14:m>
                  <m:oMath xmlns:m="http://schemas.openxmlformats.org/officeDocument/2006/math">
                    <m:sSub>
                      <m:sSubPr>
                        <m:ctrlPr>
                          <a:rPr lang="en-US" altLang="zh-CN" sz="2400" i="1" dirty="0">
                            <a:latin typeface="Cambria Math" panose="02040503050406030204" pitchFamily="18" charset="0"/>
                          </a:rPr>
                        </m:ctrlPr>
                      </m:sSubPr>
                      <m:e>
                        <m:r>
                          <a:rPr lang="en-US" altLang="zh-CN" sz="2400" i="1" dirty="0">
                            <a:latin typeface="Cambria Math" panose="02040503050406030204" pitchFamily="18" charset="0"/>
                          </a:rPr>
                          <m:t>𝑇</m:t>
                        </m:r>
                      </m:e>
                      <m:sub>
                        <m:r>
                          <a:rPr lang="en-US" altLang="zh-CN" sz="2400" i="1" dirty="0">
                            <a:latin typeface="Cambria Math" panose="02040503050406030204" pitchFamily="18" charset="0"/>
                          </a:rPr>
                          <m:t>2</m:t>
                        </m:r>
                      </m:sub>
                    </m:sSub>
                  </m:oMath>
                </a14:m>
                <a:r>
                  <a:rPr lang="zh-CN" altLang="en-US" sz="2400" dirty="0"/>
                  <a:t>相连的子图有交集，即任意两个最小割不「交叉」</a:t>
                </a:r>
                <a:endParaRPr lang="en-US" altLang="zh-CN" sz="2400" dirty="0"/>
              </a:p>
              <a:p>
                <a:pPr>
                  <a:lnSpc>
                    <a:spcPct val="120000"/>
                  </a:lnSpc>
                </a:pPr>
                <a:r>
                  <a:rPr lang="zh-CN" altLang="en-US" sz="2400" dirty="0"/>
                  <a:t>反证：设割开</a:t>
                </a:r>
                <a14:m>
                  <m:oMath xmlns:m="http://schemas.openxmlformats.org/officeDocument/2006/math">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𝑆</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𝑇</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r>
                      <a:rPr lang="zh-CN" altLang="en-US" sz="2400" i="1">
                        <a:latin typeface="Cambria Math" panose="02040503050406030204" pitchFamily="18" charset="0"/>
                      </a:rPr>
                      <m:t>的</m:t>
                    </m:r>
                  </m:oMath>
                </a14:m>
                <a:r>
                  <a:rPr lang="zh-CN" altLang="en-US" sz="2400" dirty="0"/>
                  <a:t>最小割集是</a:t>
                </a:r>
                <a:r>
                  <a:rPr lang="en-US" altLang="zh-CN" sz="2400" dirty="0">
                    <a:solidFill>
                      <a:srgbClr val="C00000"/>
                    </a:solidFill>
                  </a:rPr>
                  <a:t>A</a:t>
                </a:r>
                <a:r>
                  <a:rPr lang="zh-CN" altLang="en-US" sz="2400" dirty="0">
                    <a:solidFill>
                      <a:schemeClr val="bg1"/>
                    </a:solidFill>
                  </a:rPr>
                  <a:t>，割开</a:t>
                </a:r>
                <a14:m>
                  <m:oMath xmlns:m="http://schemas.openxmlformats.org/officeDocument/2006/math">
                    <m:r>
                      <a:rPr lang="en-US" altLang="zh-CN" sz="2400" b="0" i="1" smtClean="0">
                        <a:solidFill>
                          <a:schemeClr val="bg1"/>
                        </a:solidFill>
                        <a:latin typeface="Cambria Math" panose="02040503050406030204" pitchFamily="18" charset="0"/>
                      </a:rPr>
                      <m:t>(</m:t>
                    </m:r>
                    <m:sSub>
                      <m:sSubPr>
                        <m:ctrlPr>
                          <a:rPr lang="en-US" altLang="zh-CN" sz="2400" b="0" i="1" smtClean="0">
                            <a:solidFill>
                              <a:schemeClr val="bg1"/>
                            </a:solidFill>
                            <a:latin typeface="Cambria Math" panose="02040503050406030204" pitchFamily="18" charset="0"/>
                          </a:rPr>
                        </m:ctrlPr>
                      </m:sSubPr>
                      <m:e>
                        <m:r>
                          <a:rPr lang="en-US" altLang="zh-CN" sz="2400" b="0" i="1" smtClean="0">
                            <a:solidFill>
                              <a:schemeClr val="bg1"/>
                            </a:solidFill>
                            <a:latin typeface="Cambria Math" panose="02040503050406030204" pitchFamily="18" charset="0"/>
                          </a:rPr>
                          <m:t>𝑆</m:t>
                        </m:r>
                      </m:e>
                      <m:sub>
                        <m:r>
                          <a:rPr lang="en-US" altLang="zh-CN" sz="2400" b="0" i="1" smtClean="0">
                            <a:solidFill>
                              <a:schemeClr val="bg1"/>
                            </a:solidFill>
                            <a:latin typeface="Cambria Math" panose="02040503050406030204" pitchFamily="18" charset="0"/>
                          </a:rPr>
                          <m:t>2</m:t>
                        </m:r>
                      </m:sub>
                    </m:sSub>
                    <m:r>
                      <a:rPr lang="en-US" altLang="zh-CN" sz="2400" b="0" i="1" smtClean="0">
                        <a:solidFill>
                          <a:schemeClr val="bg1"/>
                        </a:solidFill>
                        <a:latin typeface="Cambria Math" panose="02040503050406030204" pitchFamily="18" charset="0"/>
                      </a:rPr>
                      <m:t>,</m:t>
                    </m:r>
                    <m:sSub>
                      <m:sSubPr>
                        <m:ctrlPr>
                          <a:rPr lang="en-US" altLang="zh-CN" sz="2400" b="0" i="1" smtClean="0">
                            <a:solidFill>
                              <a:schemeClr val="bg1"/>
                            </a:solidFill>
                            <a:latin typeface="Cambria Math" panose="02040503050406030204" pitchFamily="18" charset="0"/>
                          </a:rPr>
                        </m:ctrlPr>
                      </m:sSubPr>
                      <m:e>
                        <m:r>
                          <a:rPr lang="en-US" altLang="zh-CN" sz="2400" b="0" i="1" smtClean="0">
                            <a:solidFill>
                              <a:schemeClr val="bg1"/>
                            </a:solidFill>
                            <a:latin typeface="Cambria Math" panose="02040503050406030204" pitchFamily="18" charset="0"/>
                          </a:rPr>
                          <m:t>𝑇</m:t>
                        </m:r>
                      </m:e>
                      <m:sub>
                        <m:r>
                          <a:rPr lang="en-US" altLang="zh-CN" sz="2400" b="0" i="1" smtClean="0">
                            <a:solidFill>
                              <a:schemeClr val="bg1"/>
                            </a:solidFill>
                            <a:latin typeface="Cambria Math" panose="02040503050406030204" pitchFamily="18" charset="0"/>
                          </a:rPr>
                          <m:t>2</m:t>
                        </m:r>
                      </m:sub>
                    </m:sSub>
                    <m:r>
                      <a:rPr lang="en-US" altLang="zh-CN" sz="2400" b="0" i="1" smtClean="0">
                        <a:solidFill>
                          <a:schemeClr val="bg1"/>
                        </a:solidFill>
                        <a:latin typeface="Cambria Math" panose="02040503050406030204" pitchFamily="18" charset="0"/>
                      </a:rPr>
                      <m:t>)</m:t>
                    </m:r>
                    <m:r>
                      <a:rPr lang="zh-CN" altLang="en-US" sz="2400" i="1">
                        <a:solidFill>
                          <a:schemeClr val="bg1"/>
                        </a:solidFill>
                        <a:latin typeface="Cambria Math" panose="02040503050406030204" pitchFamily="18" charset="0"/>
                      </a:rPr>
                      <m:t>的</m:t>
                    </m:r>
                  </m:oMath>
                </a14:m>
                <a:r>
                  <a:rPr lang="zh-CN" altLang="en-US" sz="2400" dirty="0">
                    <a:solidFill>
                      <a:schemeClr val="bg1"/>
                    </a:solidFill>
                  </a:rPr>
                  <a:t>最小割集是</a:t>
                </a:r>
                <a:r>
                  <a:rPr lang="en-US" altLang="zh-CN" sz="2400" dirty="0">
                    <a:solidFill>
                      <a:srgbClr val="00B0F0"/>
                    </a:solidFill>
                  </a:rPr>
                  <a:t>B</a:t>
                </a:r>
              </a:p>
              <a:p>
                <a:pPr>
                  <a:lnSpc>
                    <a:spcPct val="120000"/>
                  </a:lnSpc>
                </a:pPr>
                <a:r>
                  <a:rPr lang="en-US" altLang="zh-CN" sz="2400" dirty="0"/>
                  <a:t>A</a:t>
                </a:r>
                <a:r>
                  <a:rPr lang="zh-CN" altLang="en-US" sz="2400" dirty="0"/>
                  <a:t>和</a:t>
                </a:r>
                <a:r>
                  <a:rPr lang="en-US" altLang="zh-CN" sz="2400" dirty="0"/>
                  <a:t>B</a:t>
                </a:r>
                <a:r>
                  <a:rPr lang="zh-CN" altLang="en-US" sz="2400" dirty="0"/>
                  <a:t>将整个图分成了四个集合，割集中的边将四个集合连接起来</a:t>
                </a:r>
                <a:endParaRPr lang="en-US" altLang="zh-CN" sz="2400" dirty="0"/>
              </a:p>
              <a:p>
                <a:pPr>
                  <a:lnSpc>
                    <a:spcPct val="120000"/>
                  </a:lnSpc>
                </a:pPr>
                <a:r>
                  <a:rPr lang="en-US" altLang="zh-CN" sz="2400" dirty="0"/>
                  <a:t>A=</a:t>
                </a:r>
                <a:r>
                  <a:rPr lang="en-US" altLang="zh-CN" sz="2400" dirty="0" err="1"/>
                  <a:t>a+e+f+c,B</a:t>
                </a:r>
                <a:r>
                  <a:rPr lang="en-US" altLang="zh-CN" sz="2400" dirty="0"/>
                  <a:t>=</a:t>
                </a:r>
                <a:r>
                  <a:rPr lang="en-US" altLang="zh-CN" sz="2400" dirty="0" err="1"/>
                  <a:t>b+e+f+d</a:t>
                </a:r>
                <a:endParaRPr lang="en-US" altLang="zh-CN" sz="2400" dirty="0"/>
              </a:p>
              <a:p>
                <a:pPr>
                  <a:lnSpc>
                    <a:spcPct val="120000"/>
                  </a:lnSpc>
                </a:pPr>
                <a:r>
                  <a:rPr lang="zh-CN" altLang="en-US" sz="2400" dirty="0"/>
                  <a:t>因为</a:t>
                </a:r>
                <a:r>
                  <a:rPr lang="en-US" altLang="zh-CN" sz="2400" dirty="0"/>
                  <a:t>A</a:t>
                </a:r>
                <a:r>
                  <a:rPr lang="zh-CN" altLang="en-US" sz="2400" dirty="0"/>
                  <a:t>是</a:t>
                </a:r>
                <a14:m>
                  <m:oMath xmlns:m="http://schemas.openxmlformats.org/officeDocument/2006/math">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𝑆</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𝑇</m:t>
                        </m:r>
                      </m:e>
                      <m:sub>
                        <m:r>
                          <a:rPr lang="en-US" altLang="zh-CN" sz="2400" b="0" i="1" smtClean="0">
                            <a:latin typeface="Cambria Math" panose="02040503050406030204" pitchFamily="18" charset="0"/>
                          </a:rPr>
                          <m:t>1</m:t>
                        </m:r>
                      </m:sub>
                    </m:sSub>
                    <m:r>
                      <a:rPr lang="en-US" altLang="zh-CN" sz="2400" b="0" i="1" smtClean="0">
                        <a:latin typeface="Cambria Math" panose="02040503050406030204" pitchFamily="18" charset="0"/>
                      </a:rPr>
                      <m:t>)</m:t>
                    </m:r>
                    <m:r>
                      <a:rPr lang="zh-CN" altLang="en-US" sz="2400" i="1">
                        <a:latin typeface="Cambria Math" panose="02040503050406030204" pitchFamily="18" charset="0"/>
                      </a:rPr>
                      <m:t>的</m:t>
                    </m:r>
                  </m:oMath>
                </a14:m>
                <a:r>
                  <a:rPr lang="zh-CN" altLang="en-US" sz="2400" dirty="0"/>
                  <a:t>最小割集，所以</a:t>
                </a:r>
                <a14:m>
                  <m:oMath xmlns:m="http://schemas.openxmlformats.org/officeDocument/2006/math">
                    <m:r>
                      <a:rPr lang="en-US" altLang="zh-CN" sz="2400" b="0" i="1" smtClean="0">
                        <a:latin typeface="Cambria Math" panose="02040503050406030204" pitchFamily="18" charset="0"/>
                      </a:rPr>
                      <m:t>𝑎</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𝑒</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𝑓</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𝑎</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𝑒</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𝑒</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𝑑</m:t>
                    </m:r>
                  </m:oMath>
                </a14:m>
                <a:r>
                  <a:rPr lang="zh-CN" altLang="en-US" sz="2400" dirty="0"/>
                  <a:t>，即</a:t>
                </a:r>
                <a14:m>
                  <m:oMath xmlns:m="http://schemas.openxmlformats.org/officeDocument/2006/math">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𝑎</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𝑑</m:t>
                    </m:r>
                  </m:oMath>
                </a14:m>
                <a:endParaRPr lang="en-US" altLang="zh-CN" sz="2400" dirty="0"/>
              </a:p>
              <a:p>
                <a:pPr>
                  <a:lnSpc>
                    <a:spcPct val="120000"/>
                  </a:lnSpc>
                </a:pPr>
                <a:r>
                  <a:rPr lang="zh-CN" altLang="en-US" sz="2400" dirty="0"/>
                  <a:t>类似地，</a:t>
                </a:r>
                <a14:m>
                  <m:oMath xmlns:m="http://schemas.openxmlformats.org/officeDocument/2006/math">
                    <m:r>
                      <a:rPr lang="en-US" altLang="zh-CN" sz="2400" b="0" i="1" smtClean="0">
                        <a:latin typeface="Cambria Math" panose="02040503050406030204" pitchFamily="18" charset="0"/>
                      </a:rPr>
                      <m:t>𝑑</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𝑎</m:t>
                    </m:r>
                  </m:oMath>
                </a14:m>
                <a:endParaRPr lang="en-US" altLang="zh-CN" sz="2400" dirty="0"/>
              </a:p>
              <a:p>
                <a:pPr>
                  <a:lnSpc>
                    <a:spcPct val="120000"/>
                  </a:lnSpc>
                </a:pPr>
                <a14:m>
                  <m:oMathPara xmlns:m="http://schemas.openxmlformats.org/officeDocument/2006/math">
                    <m:oMathParaPr>
                      <m:jc m:val="left"/>
                    </m:oMathParaPr>
                    <m:oMath xmlns:m="http://schemas.openxmlformats.org/officeDocument/2006/math">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𝑎</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𝑑</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𝑎</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𝑐</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𝑑</m:t>
                      </m:r>
                    </m:oMath>
                  </m:oMathPara>
                </a14:m>
                <a:endParaRPr lang="en-US" altLang="zh-CN" sz="2400" dirty="0"/>
              </a:p>
              <a:p>
                <a:pPr>
                  <a:lnSpc>
                    <a:spcPct val="120000"/>
                  </a:lnSpc>
                </a:pPr>
                <a14:m>
                  <m:oMathPara xmlns:m="http://schemas.openxmlformats.org/officeDocument/2006/math">
                    <m:oMathParaPr>
                      <m:jc m:val="left"/>
                    </m:oMathParaPr>
                    <m:oMath xmlns:m="http://schemas.openxmlformats.org/officeDocument/2006/math">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𝐴</m:t>
                          </m:r>
                        </m:e>
                        <m:sup>
                          <m:r>
                            <a:rPr lang="en-US" altLang="zh-CN" sz="2400" b="0" i="1" smtClean="0">
                              <a:latin typeface="Cambria Math" panose="02040503050406030204" pitchFamily="18" charset="0"/>
                            </a:rPr>
                            <m:t>′</m:t>
                          </m:r>
                        </m:sup>
                      </m:sSup>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𝑎</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𝑒</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sSup>
                        <m:sSupPr>
                          <m:ctrlPr>
                            <a:rPr lang="en-US" altLang="zh-CN" sz="2400" b="0" i="1" smtClean="0">
                              <a:latin typeface="Cambria Math" panose="02040503050406030204" pitchFamily="18" charset="0"/>
                            </a:rPr>
                          </m:ctrlPr>
                        </m:sSupPr>
                        <m:e>
                          <m:r>
                            <a:rPr lang="en-US" altLang="zh-CN" sz="2400" b="0" i="1" smtClean="0">
                              <a:latin typeface="Cambria Math" panose="02040503050406030204" pitchFamily="18" charset="0"/>
                            </a:rPr>
                            <m:t>𝐵</m:t>
                          </m:r>
                        </m:e>
                        <m:sup>
                          <m:r>
                            <a:rPr lang="en-US" altLang="zh-CN" sz="2400" b="0" i="1" smtClean="0">
                              <a:latin typeface="Cambria Math" panose="02040503050406030204" pitchFamily="18" charset="0"/>
                            </a:rPr>
                            <m:t>′</m:t>
                          </m:r>
                        </m:sup>
                      </m:sSup>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𝑏</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𝑓</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𝑐</m:t>
                      </m:r>
                    </m:oMath>
                  </m:oMathPara>
                </a14:m>
                <a:endParaRPr lang="en-US" altLang="zh-CN" sz="2400" dirty="0"/>
              </a:p>
            </p:txBody>
          </p:sp>
        </mc:Choice>
        <mc:Fallback xmlns="">
          <p:sp>
            <p:nvSpPr>
              <p:cNvPr id="2" name="内容占位符 1">
                <a:extLst>
                  <a:ext uri="{FF2B5EF4-FFF2-40B4-BE49-F238E27FC236}">
                    <a16:creationId xmlns:a16="http://schemas.microsoft.com/office/drawing/2014/main" id="{DE9F9BE0-893C-4390-959E-BB935E8D2FB7}"/>
                  </a:ext>
                </a:extLst>
              </p:cNvPr>
              <p:cNvSpPr>
                <a:spLocks noGrp="1" noRot="1" noChangeAspect="1" noMove="1" noResize="1" noEditPoints="1" noAdjustHandles="1" noChangeArrowheads="1" noChangeShapeType="1" noTextEdit="1"/>
              </p:cNvSpPr>
              <p:nvPr>
                <p:ph idx="1"/>
              </p:nvPr>
            </p:nvSpPr>
            <p:spPr>
              <a:xfrm>
                <a:off x="838200" y="1382233"/>
                <a:ext cx="7861300" cy="4938546"/>
              </a:xfrm>
              <a:blipFill>
                <a:blip r:embed="rId2"/>
                <a:stretch>
                  <a:fillRect l="-77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7F4181E-2852-4FA1-BB89-B3CD830FC30C}"/>
              </a:ext>
            </a:extLst>
          </p:cNvPr>
          <p:cNvSpPr>
            <a:spLocks noGrp="1"/>
          </p:cNvSpPr>
          <p:nvPr>
            <p:ph type="ctrTitle"/>
          </p:nvPr>
        </p:nvSpPr>
        <p:spPr/>
        <p:txBody>
          <a:bodyPr/>
          <a:lstStyle/>
          <a:p>
            <a:r>
              <a:rPr lang="zh-CN" altLang="en-US" dirty="0"/>
              <a:t>最小割树的树状结构</a:t>
            </a:r>
          </a:p>
        </p:txBody>
      </p:sp>
      <p:sp>
        <p:nvSpPr>
          <p:cNvPr id="4" name="内容占位符 3">
            <a:extLst>
              <a:ext uri="{FF2B5EF4-FFF2-40B4-BE49-F238E27FC236}">
                <a16:creationId xmlns:a16="http://schemas.microsoft.com/office/drawing/2014/main" id="{35021F38-2007-4793-8440-624E13C14F55}"/>
              </a:ext>
            </a:extLst>
          </p:cNvPr>
          <p:cNvSpPr>
            <a:spLocks noGrp="1"/>
          </p:cNvSpPr>
          <p:nvPr>
            <p:ph sz="quarter" idx="10"/>
          </p:nvPr>
        </p:nvSpPr>
        <p:spPr/>
        <p:txBody>
          <a:bodyPr/>
          <a:lstStyle/>
          <a:p>
            <a:endParaRPr lang="zh-CN" altLang="en-US"/>
          </a:p>
        </p:txBody>
      </p:sp>
      <p:sp>
        <p:nvSpPr>
          <p:cNvPr id="5" name="椭圆 4">
            <a:extLst>
              <a:ext uri="{FF2B5EF4-FFF2-40B4-BE49-F238E27FC236}">
                <a16:creationId xmlns:a16="http://schemas.microsoft.com/office/drawing/2014/main" id="{9717D8F6-2456-46ED-8905-090CB467B7EF}"/>
              </a:ext>
            </a:extLst>
          </p:cNvPr>
          <p:cNvSpPr/>
          <p:nvPr/>
        </p:nvSpPr>
        <p:spPr>
          <a:xfrm>
            <a:off x="9494936" y="2603499"/>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4AD782BA-8ECF-49C8-9286-27B97F89C834}"/>
              </a:ext>
            </a:extLst>
          </p:cNvPr>
          <p:cNvSpPr/>
          <p:nvPr/>
        </p:nvSpPr>
        <p:spPr>
          <a:xfrm>
            <a:off x="9190136" y="2882900"/>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43539570-9F63-49E5-A45D-1C72E7438186}"/>
              </a:ext>
            </a:extLst>
          </p:cNvPr>
          <p:cNvSpPr/>
          <p:nvPr/>
        </p:nvSpPr>
        <p:spPr>
          <a:xfrm>
            <a:off x="9494936" y="2937105"/>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A227E2B7-64C8-4863-B29A-34336A0F8915}"/>
              </a:ext>
            </a:extLst>
          </p:cNvPr>
          <p:cNvSpPr/>
          <p:nvPr/>
        </p:nvSpPr>
        <p:spPr>
          <a:xfrm>
            <a:off x="9374286" y="3162301"/>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0C8E229F-B1A6-4CA8-A5C2-2DC1D041D084}"/>
              </a:ext>
            </a:extLst>
          </p:cNvPr>
          <p:cNvSpPr/>
          <p:nvPr/>
        </p:nvSpPr>
        <p:spPr>
          <a:xfrm>
            <a:off x="9679086" y="3291003"/>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D714935C-C3CC-40FE-8F62-BEB5F46C8DB7}"/>
              </a:ext>
            </a:extLst>
          </p:cNvPr>
          <p:cNvSpPr/>
          <p:nvPr/>
        </p:nvSpPr>
        <p:spPr>
          <a:xfrm>
            <a:off x="9342536" y="3035300"/>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11" name="椭圆 10">
                <a:extLst>
                  <a:ext uri="{FF2B5EF4-FFF2-40B4-BE49-F238E27FC236}">
                    <a16:creationId xmlns:a16="http://schemas.microsoft.com/office/drawing/2014/main" id="{1096CA94-9BB5-4A48-AA66-432A7B9DCB64}"/>
                  </a:ext>
                </a:extLst>
              </p:cNvPr>
              <p:cNvSpPr/>
              <p:nvPr/>
            </p:nvSpPr>
            <p:spPr>
              <a:xfrm>
                <a:off x="9399686" y="3438295"/>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b="0" i="1" dirty="0" smtClean="0">
                              <a:solidFill>
                                <a:schemeClr val="bg2"/>
                              </a:solidFill>
                              <a:latin typeface="Cambria Math" panose="02040503050406030204" pitchFamily="18" charset="0"/>
                            </a:rPr>
                          </m:ctrlPr>
                        </m:sSubPr>
                        <m:e>
                          <m:r>
                            <a:rPr lang="en-US" altLang="zh-CN" b="0" i="1" dirty="0" smtClean="0">
                              <a:solidFill>
                                <a:schemeClr val="bg2"/>
                              </a:solidFill>
                              <a:latin typeface="Cambria Math" panose="02040503050406030204" pitchFamily="18" charset="0"/>
                            </a:rPr>
                            <m:t>𝑆</m:t>
                          </m:r>
                        </m:e>
                        <m:sub>
                          <m:r>
                            <a:rPr lang="en-US" altLang="zh-CN" b="0" i="1" dirty="0" smtClean="0">
                              <a:solidFill>
                                <a:schemeClr val="bg2"/>
                              </a:solidFill>
                              <a:latin typeface="Cambria Math" panose="02040503050406030204" pitchFamily="18" charset="0"/>
                            </a:rPr>
                            <m:t>2</m:t>
                          </m:r>
                        </m:sub>
                      </m:sSub>
                    </m:oMath>
                  </m:oMathPara>
                </a14:m>
                <a:endParaRPr lang="zh-CN" altLang="en-US" dirty="0">
                  <a:solidFill>
                    <a:schemeClr val="bg2"/>
                  </a:solidFill>
                </a:endParaRPr>
              </a:p>
            </p:txBody>
          </p:sp>
        </mc:Choice>
        <mc:Fallback xmlns="">
          <p:sp>
            <p:nvSpPr>
              <p:cNvPr id="11" name="椭圆 10">
                <a:extLst>
                  <a:ext uri="{FF2B5EF4-FFF2-40B4-BE49-F238E27FC236}">
                    <a16:creationId xmlns:a16="http://schemas.microsoft.com/office/drawing/2014/main" id="{1096CA94-9BB5-4A48-AA66-432A7B9DCB64}"/>
                  </a:ext>
                </a:extLst>
              </p:cNvPr>
              <p:cNvSpPr>
                <a:spLocks noRot="1" noChangeAspect="1" noMove="1" noResize="1" noEditPoints="1" noAdjustHandles="1" noChangeArrowheads="1" noChangeShapeType="1" noTextEdit="1"/>
              </p:cNvSpPr>
              <p:nvPr/>
            </p:nvSpPr>
            <p:spPr>
              <a:xfrm>
                <a:off x="9399686" y="3438295"/>
                <a:ext cx="609600" cy="609600"/>
              </a:xfrm>
              <a:prstGeom prst="ellipse">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椭圆 11">
                <a:extLst>
                  <a:ext uri="{FF2B5EF4-FFF2-40B4-BE49-F238E27FC236}">
                    <a16:creationId xmlns:a16="http://schemas.microsoft.com/office/drawing/2014/main" id="{608BEAF9-15CD-42B8-9921-A1176CF51284}"/>
                  </a:ext>
                </a:extLst>
              </p:cNvPr>
              <p:cNvSpPr/>
              <p:nvPr/>
            </p:nvSpPr>
            <p:spPr>
              <a:xfrm>
                <a:off x="9296302" y="2695806"/>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b="0" i="1" dirty="0" smtClean="0">
                              <a:solidFill>
                                <a:schemeClr val="bg2"/>
                              </a:solidFill>
                              <a:latin typeface="Cambria Math" panose="02040503050406030204" pitchFamily="18" charset="0"/>
                            </a:rPr>
                          </m:ctrlPr>
                        </m:sSubPr>
                        <m:e>
                          <m:r>
                            <a:rPr lang="en-US" altLang="zh-CN" b="0" i="1" dirty="0" smtClean="0">
                              <a:solidFill>
                                <a:schemeClr val="bg2"/>
                              </a:solidFill>
                              <a:latin typeface="Cambria Math" panose="02040503050406030204" pitchFamily="18" charset="0"/>
                            </a:rPr>
                            <m:t>𝑆</m:t>
                          </m:r>
                        </m:e>
                        <m:sub>
                          <m:r>
                            <a:rPr lang="en-US" altLang="zh-CN" b="0" i="1" dirty="0" smtClean="0">
                              <a:solidFill>
                                <a:schemeClr val="bg2"/>
                              </a:solidFill>
                              <a:latin typeface="Cambria Math" panose="02040503050406030204" pitchFamily="18" charset="0"/>
                            </a:rPr>
                            <m:t>1</m:t>
                          </m:r>
                        </m:sub>
                      </m:sSub>
                    </m:oMath>
                  </m:oMathPara>
                </a14:m>
                <a:endParaRPr lang="zh-CN" altLang="en-US" dirty="0">
                  <a:solidFill>
                    <a:schemeClr val="bg2"/>
                  </a:solidFill>
                </a:endParaRPr>
              </a:p>
            </p:txBody>
          </p:sp>
        </mc:Choice>
        <mc:Fallback xmlns="">
          <p:sp>
            <p:nvSpPr>
              <p:cNvPr id="12" name="椭圆 11">
                <a:extLst>
                  <a:ext uri="{FF2B5EF4-FFF2-40B4-BE49-F238E27FC236}">
                    <a16:creationId xmlns:a16="http://schemas.microsoft.com/office/drawing/2014/main" id="{608BEAF9-15CD-42B8-9921-A1176CF51284}"/>
                  </a:ext>
                </a:extLst>
              </p:cNvPr>
              <p:cNvSpPr>
                <a:spLocks noRot="1" noChangeAspect="1" noMove="1" noResize="1" noEditPoints="1" noAdjustHandles="1" noChangeArrowheads="1" noChangeShapeType="1" noTextEdit="1"/>
              </p:cNvSpPr>
              <p:nvPr/>
            </p:nvSpPr>
            <p:spPr>
              <a:xfrm>
                <a:off x="9296302" y="2695806"/>
                <a:ext cx="609600" cy="609600"/>
              </a:xfrm>
              <a:prstGeom prst="ellipse">
                <a:avLst/>
              </a:prstGeom>
              <a:blipFill>
                <a:blip r:embed="rId4"/>
                <a:stretch>
                  <a:fillRect/>
                </a:stretch>
              </a:blipFill>
            </p:spPr>
            <p:txBody>
              <a:bodyPr/>
              <a:lstStyle/>
              <a:p>
                <a:r>
                  <a:rPr lang="zh-CN" altLang="en-US">
                    <a:noFill/>
                  </a:rPr>
                  <a:t> </a:t>
                </a:r>
              </a:p>
            </p:txBody>
          </p:sp>
        </mc:Fallback>
      </mc:AlternateContent>
      <p:sp>
        <p:nvSpPr>
          <p:cNvPr id="13" name="椭圆 12">
            <a:extLst>
              <a:ext uri="{FF2B5EF4-FFF2-40B4-BE49-F238E27FC236}">
                <a16:creationId xmlns:a16="http://schemas.microsoft.com/office/drawing/2014/main" id="{21036854-5FA1-4D59-AB21-4DFA617FCE3A}"/>
              </a:ext>
            </a:extLst>
          </p:cNvPr>
          <p:cNvSpPr/>
          <p:nvPr/>
        </p:nvSpPr>
        <p:spPr>
          <a:xfrm rot="12446388">
            <a:off x="10786866" y="2430264"/>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C856CA33-5ED1-467A-9062-2F6DA65D0BA2}"/>
              </a:ext>
            </a:extLst>
          </p:cNvPr>
          <p:cNvSpPr/>
          <p:nvPr/>
        </p:nvSpPr>
        <p:spPr>
          <a:xfrm rot="12446388">
            <a:off x="10482066" y="2709665"/>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EBA5BA84-9C30-41C8-BD1A-DB9414525640}"/>
              </a:ext>
            </a:extLst>
          </p:cNvPr>
          <p:cNvSpPr/>
          <p:nvPr/>
        </p:nvSpPr>
        <p:spPr>
          <a:xfrm rot="12446388">
            <a:off x="10786866" y="2763870"/>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65F65D1E-9264-42A3-9631-B337BE837702}"/>
              </a:ext>
            </a:extLst>
          </p:cNvPr>
          <p:cNvSpPr/>
          <p:nvPr/>
        </p:nvSpPr>
        <p:spPr>
          <a:xfrm rot="12446388">
            <a:off x="10666216" y="2989066"/>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073C69F4-2057-467E-A23A-6EF5257DC5EB}"/>
              </a:ext>
            </a:extLst>
          </p:cNvPr>
          <p:cNvSpPr/>
          <p:nvPr/>
        </p:nvSpPr>
        <p:spPr>
          <a:xfrm rot="12446388">
            <a:off x="10971016" y="3117768"/>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4A431B7E-51AC-45EE-84D6-9EB019B0AEF0}"/>
              </a:ext>
            </a:extLst>
          </p:cNvPr>
          <p:cNvSpPr/>
          <p:nvPr/>
        </p:nvSpPr>
        <p:spPr>
          <a:xfrm rot="12446388">
            <a:off x="10634466" y="2862065"/>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19" name="椭圆 18">
                <a:extLst>
                  <a:ext uri="{FF2B5EF4-FFF2-40B4-BE49-F238E27FC236}">
                    <a16:creationId xmlns:a16="http://schemas.microsoft.com/office/drawing/2014/main" id="{31A9143E-72DF-439D-ACC9-84878A5D2F6E}"/>
                  </a:ext>
                </a:extLst>
              </p:cNvPr>
              <p:cNvSpPr/>
              <p:nvPr/>
            </p:nvSpPr>
            <p:spPr>
              <a:xfrm>
                <a:off x="10708882" y="2520232"/>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b="0" i="1" dirty="0" smtClean="0">
                              <a:solidFill>
                                <a:schemeClr val="bg2"/>
                              </a:solidFill>
                              <a:latin typeface="Cambria Math" panose="02040503050406030204" pitchFamily="18" charset="0"/>
                            </a:rPr>
                          </m:ctrlPr>
                        </m:sSubPr>
                        <m:e>
                          <m:r>
                            <a:rPr lang="en-US" altLang="zh-CN" b="0" i="1" dirty="0" smtClean="0">
                              <a:solidFill>
                                <a:schemeClr val="bg2"/>
                              </a:solidFill>
                              <a:latin typeface="Cambria Math" panose="02040503050406030204" pitchFamily="18" charset="0"/>
                            </a:rPr>
                            <m:t>𝑇</m:t>
                          </m:r>
                        </m:e>
                        <m:sub>
                          <m:r>
                            <a:rPr lang="en-US" altLang="zh-CN" b="0" i="1" dirty="0" smtClean="0">
                              <a:solidFill>
                                <a:schemeClr val="bg2"/>
                              </a:solidFill>
                              <a:latin typeface="Cambria Math" panose="02040503050406030204" pitchFamily="18" charset="0"/>
                            </a:rPr>
                            <m:t>2</m:t>
                          </m:r>
                        </m:sub>
                      </m:sSub>
                    </m:oMath>
                  </m:oMathPara>
                </a14:m>
                <a:endParaRPr lang="zh-CN" altLang="en-US" dirty="0">
                  <a:solidFill>
                    <a:schemeClr val="bg2"/>
                  </a:solidFill>
                </a:endParaRPr>
              </a:p>
            </p:txBody>
          </p:sp>
        </mc:Choice>
        <mc:Fallback xmlns="">
          <p:sp>
            <p:nvSpPr>
              <p:cNvPr id="19" name="椭圆 18">
                <a:extLst>
                  <a:ext uri="{FF2B5EF4-FFF2-40B4-BE49-F238E27FC236}">
                    <a16:creationId xmlns:a16="http://schemas.microsoft.com/office/drawing/2014/main" id="{31A9143E-72DF-439D-ACC9-84878A5D2F6E}"/>
                  </a:ext>
                </a:extLst>
              </p:cNvPr>
              <p:cNvSpPr>
                <a:spLocks noRot="1" noChangeAspect="1" noMove="1" noResize="1" noEditPoints="1" noAdjustHandles="1" noChangeArrowheads="1" noChangeShapeType="1" noTextEdit="1"/>
              </p:cNvSpPr>
              <p:nvPr/>
            </p:nvSpPr>
            <p:spPr>
              <a:xfrm>
                <a:off x="10708882" y="2520232"/>
                <a:ext cx="609600" cy="609600"/>
              </a:xfrm>
              <a:prstGeom prst="ellipse">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0" name="椭圆 19">
                <a:extLst>
                  <a:ext uri="{FF2B5EF4-FFF2-40B4-BE49-F238E27FC236}">
                    <a16:creationId xmlns:a16="http://schemas.microsoft.com/office/drawing/2014/main" id="{5E487A72-AB4D-4BB3-B30A-A0654136D6AA}"/>
                  </a:ext>
                </a:extLst>
              </p:cNvPr>
              <p:cNvSpPr/>
              <p:nvPr/>
            </p:nvSpPr>
            <p:spPr>
              <a:xfrm>
                <a:off x="10762299" y="3455581"/>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b="0" i="1" smtClean="0">
                              <a:solidFill>
                                <a:schemeClr val="bg2"/>
                              </a:solidFill>
                              <a:latin typeface="Cambria Math" panose="02040503050406030204" pitchFamily="18" charset="0"/>
                            </a:rPr>
                          </m:ctrlPr>
                        </m:sSubPr>
                        <m:e>
                          <m:r>
                            <a:rPr lang="en-US" altLang="zh-CN" b="0" i="1" smtClean="0">
                              <a:solidFill>
                                <a:schemeClr val="bg2"/>
                              </a:solidFill>
                              <a:latin typeface="Cambria Math" panose="02040503050406030204" pitchFamily="18" charset="0"/>
                            </a:rPr>
                            <m:t>𝑇</m:t>
                          </m:r>
                        </m:e>
                        <m:sub>
                          <m:r>
                            <a:rPr lang="en-US" altLang="zh-CN" b="0" i="1" smtClean="0">
                              <a:solidFill>
                                <a:schemeClr val="bg2"/>
                              </a:solidFill>
                              <a:latin typeface="Cambria Math" panose="02040503050406030204" pitchFamily="18" charset="0"/>
                            </a:rPr>
                            <m:t>1</m:t>
                          </m:r>
                        </m:sub>
                      </m:sSub>
                    </m:oMath>
                  </m:oMathPara>
                </a14:m>
                <a:endParaRPr lang="zh-CN" altLang="en-US" dirty="0">
                  <a:solidFill>
                    <a:schemeClr val="bg2"/>
                  </a:solidFill>
                </a:endParaRPr>
              </a:p>
            </p:txBody>
          </p:sp>
        </mc:Choice>
        <mc:Fallback xmlns="">
          <p:sp>
            <p:nvSpPr>
              <p:cNvPr id="20" name="椭圆 19">
                <a:extLst>
                  <a:ext uri="{FF2B5EF4-FFF2-40B4-BE49-F238E27FC236}">
                    <a16:creationId xmlns:a16="http://schemas.microsoft.com/office/drawing/2014/main" id="{5E487A72-AB4D-4BB3-B30A-A0654136D6AA}"/>
                  </a:ext>
                </a:extLst>
              </p:cNvPr>
              <p:cNvSpPr>
                <a:spLocks noRot="1" noChangeAspect="1" noMove="1" noResize="1" noEditPoints="1" noAdjustHandles="1" noChangeArrowheads="1" noChangeShapeType="1" noTextEdit="1"/>
              </p:cNvSpPr>
              <p:nvPr/>
            </p:nvSpPr>
            <p:spPr>
              <a:xfrm>
                <a:off x="10762299" y="3455581"/>
                <a:ext cx="609600" cy="609600"/>
              </a:xfrm>
              <a:prstGeom prst="ellipse">
                <a:avLst/>
              </a:prstGeom>
              <a:blipFill>
                <a:blip r:embed="rId6"/>
                <a:stretch>
                  <a:fillRect/>
                </a:stretch>
              </a:blipFill>
            </p:spPr>
            <p:txBody>
              <a:bodyPr/>
              <a:lstStyle/>
              <a:p>
                <a:r>
                  <a:rPr lang="zh-CN" altLang="en-US">
                    <a:noFill/>
                  </a:rPr>
                  <a:t> </a:t>
                </a:r>
              </a:p>
            </p:txBody>
          </p:sp>
        </mc:Fallback>
      </mc:AlternateContent>
      <p:cxnSp>
        <p:nvCxnSpPr>
          <p:cNvPr id="22" name="直接连接符 21">
            <a:extLst>
              <a:ext uri="{FF2B5EF4-FFF2-40B4-BE49-F238E27FC236}">
                <a16:creationId xmlns:a16="http://schemas.microsoft.com/office/drawing/2014/main" id="{1C3EF716-C2BA-410B-8240-6A922E460E92}"/>
              </a:ext>
            </a:extLst>
          </p:cNvPr>
          <p:cNvCxnSpPr/>
          <p:nvPr/>
        </p:nvCxnSpPr>
        <p:spPr>
          <a:xfrm>
            <a:off x="10385621" y="2089153"/>
            <a:ext cx="0" cy="2400300"/>
          </a:xfrm>
          <a:prstGeom prst="line">
            <a:avLst/>
          </a:prstGeom>
          <a:ln>
            <a:solidFill>
              <a:srgbClr val="C00000"/>
            </a:solidFill>
          </a:ln>
        </p:spPr>
        <p:style>
          <a:lnRef idx="3">
            <a:schemeClr val="accent2"/>
          </a:lnRef>
          <a:fillRef idx="0">
            <a:schemeClr val="accent2"/>
          </a:fillRef>
          <a:effectRef idx="2">
            <a:schemeClr val="accent2"/>
          </a:effectRef>
          <a:fontRef idx="minor">
            <a:schemeClr val="tx1"/>
          </a:fontRef>
        </p:style>
      </p:cxnSp>
      <p:cxnSp>
        <p:nvCxnSpPr>
          <p:cNvPr id="23" name="直接连接符 22">
            <a:extLst>
              <a:ext uri="{FF2B5EF4-FFF2-40B4-BE49-F238E27FC236}">
                <a16:creationId xmlns:a16="http://schemas.microsoft.com/office/drawing/2014/main" id="{7D10210F-9E3A-4997-84BC-64709FA84875}"/>
              </a:ext>
            </a:extLst>
          </p:cNvPr>
          <p:cNvCxnSpPr>
            <a:cxnSpLocks/>
            <a:endCxn id="17" idx="3"/>
          </p:cNvCxnSpPr>
          <p:nvPr/>
        </p:nvCxnSpPr>
        <p:spPr>
          <a:xfrm flipV="1">
            <a:off x="9063831" y="3330608"/>
            <a:ext cx="2502581" cy="7464"/>
          </a:xfrm>
          <a:prstGeom prst="line">
            <a:avLst/>
          </a:prstGeom>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a14="http://schemas.microsoft.com/office/drawing/2010/main">
        <mc:Choice Requires="a14">
          <p:sp>
            <p:nvSpPr>
              <p:cNvPr id="26" name="矩形 25">
                <a:extLst>
                  <a:ext uri="{FF2B5EF4-FFF2-40B4-BE49-F238E27FC236}">
                    <a16:creationId xmlns:a16="http://schemas.microsoft.com/office/drawing/2014/main" id="{E2BE9AEB-D365-4798-802F-1D3BB35593B6}"/>
                  </a:ext>
                </a:extLst>
              </p:cNvPr>
              <p:cNvSpPr/>
              <p:nvPr/>
            </p:nvSpPr>
            <p:spPr>
              <a:xfrm>
                <a:off x="9063831" y="4610100"/>
                <a:ext cx="431105" cy="43110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b="0" i="1" dirty="0" smtClean="0">
                              <a:solidFill>
                                <a:schemeClr val="bg2"/>
                              </a:solidFill>
                              <a:latin typeface="Cambria Math" panose="02040503050406030204" pitchFamily="18" charset="0"/>
                            </a:rPr>
                          </m:ctrlPr>
                        </m:sSubPr>
                        <m:e>
                          <m:r>
                            <a:rPr lang="en-US" altLang="zh-CN" b="0" i="1" dirty="0" smtClean="0">
                              <a:solidFill>
                                <a:schemeClr val="bg2"/>
                              </a:solidFill>
                              <a:latin typeface="Cambria Math" panose="02040503050406030204" pitchFamily="18" charset="0"/>
                            </a:rPr>
                            <m:t>𝑆</m:t>
                          </m:r>
                        </m:e>
                        <m:sub>
                          <m:r>
                            <a:rPr lang="en-US" altLang="zh-CN" b="0" i="1" dirty="0" smtClean="0">
                              <a:solidFill>
                                <a:schemeClr val="bg2"/>
                              </a:solidFill>
                              <a:latin typeface="Cambria Math" panose="02040503050406030204" pitchFamily="18" charset="0"/>
                            </a:rPr>
                            <m:t>1</m:t>
                          </m:r>
                        </m:sub>
                      </m:sSub>
                    </m:oMath>
                  </m:oMathPara>
                </a14:m>
                <a:endParaRPr lang="zh-CN" altLang="en-US" dirty="0">
                  <a:solidFill>
                    <a:schemeClr val="bg2"/>
                  </a:solidFill>
                </a:endParaRPr>
              </a:p>
            </p:txBody>
          </p:sp>
        </mc:Choice>
        <mc:Fallback xmlns="">
          <p:sp>
            <p:nvSpPr>
              <p:cNvPr id="26" name="矩形 25">
                <a:extLst>
                  <a:ext uri="{FF2B5EF4-FFF2-40B4-BE49-F238E27FC236}">
                    <a16:creationId xmlns:a16="http://schemas.microsoft.com/office/drawing/2014/main" id="{E2BE9AEB-D365-4798-802F-1D3BB35593B6}"/>
                  </a:ext>
                </a:extLst>
              </p:cNvPr>
              <p:cNvSpPr>
                <a:spLocks noRot="1" noChangeAspect="1" noMove="1" noResize="1" noEditPoints="1" noAdjustHandles="1" noChangeArrowheads="1" noChangeShapeType="1" noTextEdit="1"/>
              </p:cNvSpPr>
              <p:nvPr/>
            </p:nvSpPr>
            <p:spPr>
              <a:xfrm>
                <a:off x="9063831" y="4610100"/>
                <a:ext cx="431105" cy="431105"/>
              </a:xfrm>
              <a:prstGeom prst="rect">
                <a:avLst/>
              </a:prstGeom>
              <a:blipFill>
                <a:blip r:embed="rId7"/>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9" name="矩形 28">
                <a:extLst>
                  <a:ext uri="{FF2B5EF4-FFF2-40B4-BE49-F238E27FC236}">
                    <a16:creationId xmlns:a16="http://schemas.microsoft.com/office/drawing/2014/main" id="{6B6CB5B3-EBBB-4B5A-8D42-C04B140BC2E5}"/>
                  </a:ext>
                </a:extLst>
              </p:cNvPr>
              <p:cNvSpPr/>
              <p:nvPr/>
            </p:nvSpPr>
            <p:spPr>
              <a:xfrm>
                <a:off x="11197832" y="4609232"/>
                <a:ext cx="431105" cy="43110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b="0" i="1" dirty="0" smtClean="0">
                              <a:solidFill>
                                <a:schemeClr val="bg2"/>
                              </a:solidFill>
                              <a:latin typeface="Cambria Math" panose="02040503050406030204" pitchFamily="18" charset="0"/>
                            </a:rPr>
                          </m:ctrlPr>
                        </m:sSubPr>
                        <m:e>
                          <m:r>
                            <a:rPr lang="en-US" altLang="zh-CN" b="0" i="1" dirty="0" smtClean="0">
                              <a:solidFill>
                                <a:schemeClr val="bg2"/>
                              </a:solidFill>
                              <a:latin typeface="Cambria Math" panose="02040503050406030204" pitchFamily="18" charset="0"/>
                            </a:rPr>
                            <m:t>𝑇</m:t>
                          </m:r>
                        </m:e>
                        <m:sub>
                          <m:r>
                            <a:rPr lang="en-US" altLang="zh-CN" b="0" i="1" dirty="0" smtClean="0">
                              <a:solidFill>
                                <a:schemeClr val="bg2"/>
                              </a:solidFill>
                              <a:latin typeface="Cambria Math" panose="02040503050406030204" pitchFamily="18" charset="0"/>
                            </a:rPr>
                            <m:t>2</m:t>
                          </m:r>
                        </m:sub>
                      </m:sSub>
                    </m:oMath>
                  </m:oMathPara>
                </a14:m>
                <a:endParaRPr lang="zh-CN" altLang="en-US" dirty="0">
                  <a:solidFill>
                    <a:schemeClr val="bg2"/>
                  </a:solidFill>
                </a:endParaRPr>
              </a:p>
            </p:txBody>
          </p:sp>
        </mc:Choice>
        <mc:Fallback xmlns="">
          <p:sp>
            <p:nvSpPr>
              <p:cNvPr id="29" name="矩形 28">
                <a:extLst>
                  <a:ext uri="{FF2B5EF4-FFF2-40B4-BE49-F238E27FC236}">
                    <a16:creationId xmlns:a16="http://schemas.microsoft.com/office/drawing/2014/main" id="{6B6CB5B3-EBBB-4B5A-8D42-C04B140BC2E5}"/>
                  </a:ext>
                </a:extLst>
              </p:cNvPr>
              <p:cNvSpPr>
                <a:spLocks noRot="1" noChangeAspect="1" noMove="1" noResize="1" noEditPoints="1" noAdjustHandles="1" noChangeArrowheads="1" noChangeShapeType="1" noTextEdit="1"/>
              </p:cNvSpPr>
              <p:nvPr/>
            </p:nvSpPr>
            <p:spPr>
              <a:xfrm>
                <a:off x="11197832" y="4609232"/>
                <a:ext cx="431105" cy="431105"/>
              </a:xfrm>
              <a:prstGeom prst="rect">
                <a:avLst/>
              </a:prstGeom>
              <a:blipFill>
                <a:blip r:embed="rId8"/>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84FDA831-57AE-44CA-9366-4EEA0F0EA86E}"/>
                  </a:ext>
                </a:extLst>
              </p:cNvPr>
              <p:cNvSpPr/>
              <p:nvPr/>
            </p:nvSpPr>
            <p:spPr>
              <a:xfrm>
                <a:off x="11197832" y="6058595"/>
                <a:ext cx="431105" cy="43110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b="0" i="1" smtClean="0">
                              <a:solidFill>
                                <a:schemeClr val="bg2"/>
                              </a:solidFill>
                              <a:latin typeface="Cambria Math" panose="02040503050406030204" pitchFamily="18" charset="0"/>
                            </a:rPr>
                          </m:ctrlPr>
                        </m:sSubPr>
                        <m:e>
                          <m:r>
                            <a:rPr lang="en-US" altLang="zh-CN" b="0" i="1" smtClean="0">
                              <a:solidFill>
                                <a:schemeClr val="bg2"/>
                              </a:solidFill>
                              <a:latin typeface="Cambria Math" panose="02040503050406030204" pitchFamily="18" charset="0"/>
                            </a:rPr>
                            <m:t>𝑇</m:t>
                          </m:r>
                        </m:e>
                        <m:sub>
                          <m:r>
                            <a:rPr lang="en-US" altLang="zh-CN" b="0" i="1" smtClean="0">
                              <a:solidFill>
                                <a:schemeClr val="bg2"/>
                              </a:solidFill>
                              <a:latin typeface="Cambria Math" panose="02040503050406030204" pitchFamily="18" charset="0"/>
                            </a:rPr>
                            <m:t>1</m:t>
                          </m:r>
                        </m:sub>
                      </m:sSub>
                    </m:oMath>
                  </m:oMathPara>
                </a14:m>
                <a:endParaRPr lang="zh-CN" altLang="en-US" dirty="0"/>
              </a:p>
            </p:txBody>
          </p:sp>
        </mc:Choice>
        <mc:Fallback xmlns="">
          <p:sp>
            <p:nvSpPr>
              <p:cNvPr id="30" name="矩形 29">
                <a:extLst>
                  <a:ext uri="{FF2B5EF4-FFF2-40B4-BE49-F238E27FC236}">
                    <a16:creationId xmlns:a16="http://schemas.microsoft.com/office/drawing/2014/main" id="{84FDA831-57AE-44CA-9366-4EEA0F0EA86E}"/>
                  </a:ext>
                </a:extLst>
              </p:cNvPr>
              <p:cNvSpPr>
                <a:spLocks noRot="1" noChangeAspect="1" noMove="1" noResize="1" noEditPoints="1" noAdjustHandles="1" noChangeArrowheads="1" noChangeShapeType="1" noTextEdit="1"/>
              </p:cNvSpPr>
              <p:nvPr/>
            </p:nvSpPr>
            <p:spPr>
              <a:xfrm>
                <a:off x="11197832" y="6058595"/>
                <a:ext cx="431105" cy="431105"/>
              </a:xfrm>
              <a:prstGeom prst="rect">
                <a:avLst/>
              </a:prstGeom>
              <a:blipFill>
                <a:blip r:embed="rId9"/>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1" name="矩形 30">
                <a:extLst>
                  <a:ext uri="{FF2B5EF4-FFF2-40B4-BE49-F238E27FC236}">
                    <a16:creationId xmlns:a16="http://schemas.microsoft.com/office/drawing/2014/main" id="{27851DE0-91F9-4784-A9D6-555B51E2B549}"/>
                  </a:ext>
                </a:extLst>
              </p:cNvPr>
              <p:cNvSpPr/>
              <p:nvPr/>
            </p:nvSpPr>
            <p:spPr>
              <a:xfrm>
                <a:off x="9063831" y="6058595"/>
                <a:ext cx="431105" cy="43110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b="0" i="1" dirty="0" smtClean="0">
                              <a:solidFill>
                                <a:schemeClr val="bg2"/>
                              </a:solidFill>
                              <a:latin typeface="Cambria Math" panose="02040503050406030204" pitchFamily="18" charset="0"/>
                            </a:rPr>
                          </m:ctrlPr>
                        </m:sSubPr>
                        <m:e>
                          <m:r>
                            <a:rPr lang="en-US" altLang="zh-CN" b="0" i="1" dirty="0" smtClean="0">
                              <a:solidFill>
                                <a:schemeClr val="bg2"/>
                              </a:solidFill>
                              <a:latin typeface="Cambria Math" panose="02040503050406030204" pitchFamily="18" charset="0"/>
                            </a:rPr>
                            <m:t>𝑆</m:t>
                          </m:r>
                        </m:e>
                        <m:sub>
                          <m:r>
                            <a:rPr lang="en-US" altLang="zh-CN" b="0" i="1" dirty="0" smtClean="0">
                              <a:solidFill>
                                <a:schemeClr val="bg2"/>
                              </a:solidFill>
                              <a:latin typeface="Cambria Math" panose="02040503050406030204" pitchFamily="18" charset="0"/>
                            </a:rPr>
                            <m:t>2</m:t>
                          </m:r>
                        </m:sub>
                      </m:sSub>
                    </m:oMath>
                  </m:oMathPara>
                </a14:m>
                <a:endParaRPr lang="zh-CN" altLang="en-US" dirty="0">
                  <a:solidFill>
                    <a:schemeClr val="bg2"/>
                  </a:solidFill>
                </a:endParaRPr>
              </a:p>
            </p:txBody>
          </p:sp>
        </mc:Choice>
        <mc:Fallback xmlns="">
          <p:sp>
            <p:nvSpPr>
              <p:cNvPr id="31" name="矩形 30">
                <a:extLst>
                  <a:ext uri="{FF2B5EF4-FFF2-40B4-BE49-F238E27FC236}">
                    <a16:creationId xmlns:a16="http://schemas.microsoft.com/office/drawing/2014/main" id="{27851DE0-91F9-4784-A9D6-555B51E2B549}"/>
                  </a:ext>
                </a:extLst>
              </p:cNvPr>
              <p:cNvSpPr>
                <a:spLocks noRot="1" noChangeAspect="1" noMove="1" noResize="1" noEditPoints="1" noAdjustHandles="1" noChangeArrowheads="1" noChangeShapeType="1" noTextEdit="1"/>
              </p:cNvSpPr>
              <p:nvPr/>
            </p:nvSpPr>
            <p:spPr>
              <a:xfrm>
                <a:off x="9063831" y="6058595"/>
                <a:ext cx="431105" cy="431105"/>
              </a:xfrm>
              <a:prstGeom prst="rect">
                <a:avLst/>
              </a:prstGeom>
              <a:blipFill>
                <a:blip r:embed="rId10"/>
                <a:stretch>
                  <a:fillRect/>
                </a:stretch>
              </a:blipFill>
            </p:spPr>
            <p:txBody>
              <a:bodyPr/>
              <a:lstStyle/>
              <a:p>
                <a:r>
                  <a:rPr lang="zh-CN" altLang="en-US">
                    <a:noFill/>
                  </a:rPr>
                  <a:t> </a:t>
                </a:r>
              </a:p>
            </p:txBody>
          </p:sp>
        </mc:Fallback>
      </mc:AlternateContent>
      <p:cxnSp>
        <p:nvCxnSpPr>
          <p:cNvPr id="33" name="直接连接符 32">
            <a:extLst>
              <a:ext uri="{FF2B5EF4-FFF2-40B4-BE49-F238E27FC236}">
                <a16:creationId xmlns:a16="http://schemas.microsoft.com/office/drawing/2014/main" id="{01EFC916-A57F-415A-921A-1A6773EEF613}"/>
              </a:ext>
            </a:extLst>
          </p:cNvPr>
          <p:cNvCxnSpPr>
            <a:stCxn id="26" idx="2"/>
            <a:endCxn id="31" idx="0"/>
          </p:cNvCxnSpPr>
          <p:nvPr/>
        </p:nvCxnSpPr>
        <p:spPr>
          <a:xfrm>
            <a:off x="9279384" y="5041205"/>
            <a:ext cx="0" cy="1017390"/>
          </a:xfrm>
          <a:prstGeom prst="line">
            <a:avLst/>
          </a:prstGeom>
        </p:spPr>
        <p:style>
          <a:lnRef idx="3">
            <a:schemeClr val="accent3"/>
          </a:lnRef>
          <a:fillRef idx="0">
            <a:schemeClr val="accent3"/>
          </a:fillRef>
          <a:effectRef idx="2">
            <a:schemeClr val="accent3"/>
          </a:effectRef>
          <a:fontRef idx="minor">
            <a:schemeClr val="tx1"/>
          </a:fontRef>
        </p:style>
      </p:cxnSp>
      <p:cxnSp>
        <p:nvCxnSpPr>
          <p:cNvPr id="34" name="直接连接符 33">
            <a:extLst>
              <a:ext uri="{FF2B5EF4-FFF2-40B4-BE49-F238E27FC236}">
                <a16:creationId xmlns:a16="http://schemas.microsoft.com/office/drawing/2014/main" id="{BA0AE29B-6B21-46CF-BE2E-14EC3F3CBDE3}"/>
              </a:ext>
            </a:extLst>
          </p:cNvPr>
          <p:cNvCxnSpPr>
            <a:cxnSpLocks/>
            <a:stCxn id="26" idx="3"/>
            <a:endCxn id="29" idx="1"/>
          </p:cNvCxnSpPr>
          <p:nvPr/>
        </p:nvCxnSpPr>
        <p:spPr>
          <a:xfrm flipV="1">
            <a:off x="9494936" y="4824785"/>
            <a:ext cx="1702896" cy="868"/>
          </a:xfrm>
          <a:prstGeom prst="line">
            <a:avLst/>
          </a:prstGeom>
        </p:spPr>
        <p:style>
          <a:lnRef idx="3">
            <a:schemeClr val="accent3"/>
          </a:lnRef>
          <a:fillRef idx="0">
            <a:schemeClr val="accent3"/>
          </a:fillRef>
          <a:effectRef idx="2">
            <a:schemeClr val="accent3"/>
          </a:effectRef>
          <a:fontRef idx="minor">
            <a:schemeClr val="tx1"/>
          </a:fontRef>
        </p:style>
      </p:cxnSp>
      <p:cxnSp>
        <p:nvCxnSpPr>
          <p:cNvPr id="37" name="直接连接符 36">
            <a:extLst>
              <a:ext uri="{FF2B5EF4-FFF2-40B4-BE49-F238E27FC236}">
                <a16:creationId xmlns:a16="http://schemas.microsoft.com/office/drawing/2014/main" id="{E1AED267-E498-4057-BD64-5C557BC66195}"/>
              </a:ext>
            </a:extLst>
          </p:cNvPr>
          <p:cNvCxnSpPr>
            <a:cxnSpLocks/>
            <a:stCxn id="30" idx="0"/>
            <a:endCxn id="29" idx="2"/>
          </p:cNvCxnSpPr>
          <p:nvPr/>
        </p:nvCxnSpPr>
        <p:spPr>
          <a:xfrm flipV="1">
            <a:off x="11413385" y="5040337"/>
            <a:ext cx="0" cy="1018258"/>
          </a:xfrm>
          <a:prstGeom prst="line">
            <a:avLst/>
          </a:prstGeom>
        </p:spPr>
        <p:style>
          <a:lnRef idx="3">
            <a:schemeClr val="accent3"/>
          </a:lnRef>
          <a:fillRef idx="0">
            <a:schemeClr val="accent3"/>
          </a:fillRef>
          <a:effectRef idx="2">
            <a:schemeClr val="accent3"/>
          </a:effectRef>
          <a:fontRef idx="minor">
            <a:schemeClr val="tx1"/>
          </a:fontRef>
        </p:style>
      </p:cxnSp>
      <p:cxnSp>
        <p:nvCxnSpPr>
          <p:cNvPr id="40" name="直接连接符 39">
            <a:extLst>
              <a:ext uri="{FF2B5EF4-FFF2-40B4-BE49-F238E27FC236}">
                <a16:creationId xmlns:a16="http://schemas.microsoft.com/office/drawing/2014/main" id="{073235D9-76AC-4DC6-B569-43112FB5FEAB}"/>
              </a:ext>
            </a:extLst>
          </p:cNvPr>
          <p:cNvCxnSpPr>
            <a:cxnSpLocks/>
            <a:stCxn id="30" idx="1"/>
            <a:endCxn id="31" idx="3"/>
          </p:cNvCxnSpPr>
          <p:nvPr/>
        </p:nvCxnSpPr>
        <p:spPr>
          <a:xfrm flipH="1">
            <a:off x="9494936" y="6274148"/>
            <a:ext cx="1702896"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43" name="直接连接符 42">
            <a:extLst>
              <a:ext uri="{FF2B5EF4-FFF2-40B4-BE49-F238E27FC236}">
                <a16:creationId xmlns:a16="http://schemas.microsoft.com/office/drawing/2014/main" id="{F54C87F5-633A-48BA-B109-057184DD8C68}"/>
              </a:ext>
            </a:extLst>
          </p:cNvPr>
          <p:cNvCxnSpPr>
            <a:cxnSpLocks/>
          </p:cNvCxnSpPr>
          <p:nvPr/>
        </p:nvCxnSpPr>
        <p:spPr>
          <a:xfrm>
            <a:off x="9494936" y="5040337"/>
            <a:ext cx="1702896" cy="1017390"/>
          </a:xfrm>
          <a:prstGeom prst="line">
            <a:avLst/>
          </a:prstGeom>
        </p:spPr>
        <p:style>
          <a:lnRef idx="3">
            <a:schemeClr val="accent3"/>
          </a:lnRef>
          <a:fillRef idx="0">
            <a:schemeClr val="accent3"/>
          </a:fillRef>
          <a:effectRef idx="2">
            <a:schemeClr val="accent3"/>
          </a:effectRef>
          <a:fontRef idx="minor">
            <a:schemeClr val="tx1"/>
          </a:fontRef>
        </p:style>
      </p:cxnSp>
      <p:cxnSp>
        <p:nvCxnSpPr>
          <p:cNvPr id="46" name="直接连接符 45">
            <a:extLst>
              <a:ext uri="{FF2B5EF4-FFF2-40B4-BE49-F238E27FC236}">
                <a16:creationId xmlns:a16="http://schemas.microsoft.com/office/drawing/2014/main" id="{09A3DA7B-B574-4543-A0BE-9C6E579088FA}"/>
              </a:ext>
            </a:extLst>
          </p:cNvPr>
          <p:cNvCxnSpPr>
            <a:cxnSpLocks/>
          </p:cNvCxnSpPr>
          <p:nvPr/>
        </p:nvCxnSpPr>
        <p:spPr>
          <a:xfrm flipV="1">
            <a:off x="9508331" y="5062123"/>
            <a:ext cx="1689501" cy="976893"/>
          </a:xfrm>
          <a:prstGeom prst="line">
            <a:avLst/>
          </a:prstGeom>
        </p:spPr>
        <p:style>
          <a:lnRef idx="3">
            <a:schemeClr val="accent3"/>
          </a:lnRef>
          <a:fillRef idx="0">
            <a:schemeClr val="accent3"/>
          </a:fillRef>
          <a:effectRef idx="2">
            <a:schemeClr val="accent3"/>
          </a:effectRef>
          <a:fontRef idx="minor">
            <a:schemeClr val="tx1"/>
          </a:fontRef>
        </p:style>
      </p:cxnSp>
      <p:sp>
        <p:nvSpPr>
          <p:cNvPr id="50" name="文本框 49">
            <a:extLst>
              <a:ext uri="{FF2B5EF4-FFF2-40B4-BE49-F238E27FC236}">
                <a16:creationId xmlns:a16="http://schemas.microsoft.com/office/drawing/2014/main" id="{311EBAFD-29DB-40D6-9486-35C3EBB2BB13}"/>
              </a:ext>
            </a:extLst>
          </p:cNvPr>
          <p:cNvSpPr txBox="1"/>
          <p:nvPr/>
        </p:nvSpPr>
        <p:spPr>
          <a:xfrm>
            <a:off x="10132233" y="4474398"/>
            <a:ext cx="312906" cy="369332"/>
          </a:xfrm>
          <a:prstGeom prst="rect">
            <a:avLst/>
          </a:prstGeom>
          <a:noFill/>
          <a:ln>
            <a:noFill/>
          </a:ln>
        </p:spPr>
        <p:txBody>
          <a:bodyPr wrap="none" rtlCol="0">
            <a:spAutoFit/>
          </a:bodyPr>
          <a:lstStyle/>
          <a:p>
            <a:r>
              <a:rPr lang="en-US" altLang="zh-CN" dirty="0"/>
              <a:t>a</a:t>
            </a:r>
            <a:endParaRPr lang="zh-CN" altLang="en-US" dirty="0"/>
          </a:p>
        </p:txBody>
      </p:sp>
      <p:sp>
        <p:nvSpPr>
          <p:cNvPr id="51" name="文本框 50">
            <a:extLst>
              <a:ext uri="{FF2B5EF4-FFF2-40B4-BE49-F238E27FC236}">
                <a16:creationId xmlns:a16="http://schemas.microsoft.com/office/drawing/2014/main" id="{631A3729-E40E-4020-B41D-46816638D8D7}"/>
              </a:ext>
            </a:extLst>
          </p:cNvPr>
          <p:cNvSpPr txBox="1"/>
          <p:nvPr/>
        </p:nvSpPr>
        <p:spPr>
          <a:xfrm>
            <a:off x="8931196" y="5357237"/>
            <a:ext cx="325730" cy="369332"/>
          </a:xfrm>
          <a:prstGeom prst="rect">
            <a:avLst/>
          </a:prstGeom>
          <a:noFill/>
          <a:ln>
            <a:noFill/>
          </a:ln>
        </p:spPr>
        <p:txBody>
          <a:bodyPr wrap="none" rtlCol="0">
            <a:spAutoFit/>
          </a:bodyPr>
          <a:lstStyle/>
          <a:p>
            <a:r>
              <a:rPr lang="en-US" altLang="zh-CN" dirty="0"/>
              <a:t>b</a:t>
            </a:r>
            <a:endParaRPr lang="zh-CN" altLang="en-US" dirty="0"/>
          </a:p>
        </p:txBody>
      </p:sp>
      <p:sp>
        <p:nvSpPr>
          <p:cNvPr id="52" name="文本框 51">
            <a:extLst>
              <a:ext uri="{FF2B5EF4-FFF2-40B4-BE49-F238E27FC236}">
                <a16:creationId xmlns:a16="http://schemas.microsoft.com/office/drawing/2014/main" id="{B893DB79-8E7C-4EFE-B7F8-27CDB995F5D0}"/>
              </a:ext>
            </a:extLst>
          </p:cNvPr>
          <p:cNvSpPr txBox="1"/>
          <p:nvPr/>
        </p:nvSpPr>
        <p:spPr>
          <a:xfrm>
            <a:off x="10125821" y="6324505"/>
            <a:ext cx="301686" cy="369332"/>
          </a:xfrm>
          <a:prstGeom prst="rect">
            <a:avLst/>
          </a:prstGeom>
          <a:noFill/>
          <a:ln>
            <a:noFill/>
          </a:ln>
        </p:spPr>
        <p:txBody>
          <a:bodyPr wrap="none" rtlCol="0">
            <a:spAutoFit/>
          </a:bodyPr>
          <a:lstStyle/>
          <a:p>
            <a:r>
              <a:rPr lang="en-US" altLang="zh-CN" dirty="0"/>
              <a:t>c</a:t>
            </a:r>
            <a:endParaRPr lang="zh-CN" altLang="en-US" dirty="0"/>
          </a:p>
        </p:txBody>
      </p:sp>
      <p:sp>
        <p:nvSpPr>
          <p:cNvPr id="53" name="文本框 52">
            <a:extLst>
              <a:ext uri="{FF2B5EF4-FFF2-40B4-BE49-F238E27FC236}">
                <a16:creationId xmlns:a16="http://schemas.microsoft.com/office/drawing/2014/main" id="{2FD6A5E2-6FF2-4785-9B25-E285449A6D17}"/>
              </a:ext>
            </a:extLst>
          </p:cNvPr>
          <p:cNvSpPr txBox="1"/>
          <p:nvPr/>
        </p:nvSpPr>
        <p:spPr>
          <a:xfrm>
            <a:off x="11535939" y="5357237"/>
            <a:ext cx="327334" cy="369332"/>
          </a:xfrm>
          <a:prstGeom prst="rect">
            <a:avLst/>
          </a:prstGeom>
          <a:noFill/>
          <a:ln>
            <a:noFill/>
          </a:ln>
        </p:spPr>
        <p:txBody>
          <a:bodyPr wrap="none" rtlCol="0">
            <a:spAutoFit/>
          </a:bodyPr>
          <a:lstStyle/>
          <a:p>
            <a:r>
              <a:rPr lang="en-US" altLang="zh-CN" dirty="0"/>
              <a:t>d</a:t>
            </a:r>
            <a:endParaRPr lang="zh-CN" altLang="en-US" dirty="0"/>
          </a:p>
        </p:txBody>
      </p:sp>
      <p:sp>
        <p:nvSpPr>
          <p:cNvPr id="54" name="文本框 53">
            <a:extLst>
              <a:ext uri="{FF2B5EF4-FFF2-40B4-BE49-F238E27FC236}">
                <a16:creationId xmlns:a16="http://schemas.microsoft.com/office/drawing/2014/main" id="{27810478-60C9-48D9-8B3F-E415F82D340A}"/>
              </a:ext>
            </a:extLst>
          </p:cNvPr>
          <p:cNvSpPr txBox="1"/>
          <p:nvPr/>
        </p:nvSpPr>
        <p:spPr>
          <a:xfrm>
            <a:off x="9845619" y="4998020"/>
            <a:ext cx="311304" cy="369332"/>
          </a:xfrm>
          <a:prstGeom prst="rect">
            <a:avLst/>
          </a:prstGeom>
          <a:noFill/>
          <a:ln>
            <a:noFill/>
          </a:ln>
        </p:spPr>
        <p:txBody>
          <a:bodyPr wrap="none" rtlCol="0">
            <a:spAutoFit/>
          </a:bodyPr>
          <a:lstStyle/>
          <a:p>
            <a:r>
              <a:rPr lang="en-US" altLang="zh-CN" dirty="0"/>
              <a:t>e</a:t>
            </a:r>
            <a:endParaRPr lang="zh-CN" altLang="en-US" dirty="0"/>
          </a:p>
        </p:txBody>
      </p:sp>
      <p:sp>
        <p:nvSpPr>
          <p:cNvPr id="55" name="文本框 54">
            <a:extLst>
              <a:ext uri="{FF2B5EF4-FFF2-40B4-BE49-F238E27FC236}">
                <a16:creationId xmlns:a16="http://schemas.microsoft.com/office/drawing/2014/main" id="{F127DE03-407A-4F75-94C3-6827C12656B9}"/>
              </a:ext>
            </a:extLst>
          </p:cNvPr>
          <p:cNvSpPr txBox="1"/>
          <p:nvPr/>
        </p:nvSpPr>
        <p:spPr>
          <a:xfrm>
            <a:off x="9904845" y="5669684"/>
            <a:ext cx="258404" cy="369332"/>
          </a:xfrm>
          <a:prstGeom prst="rect">
            <a:avLst/>
          </a:prstGeom>
          <a:noFill/>
          <a:ln>
            <a:noFill/>
          </a:ln>
        </p:spPr>
        <p:txBody>
          <a:bodyPr wrap="none" rtlCol="0">
            <a:spAutoFit/>
          </a:bodyPr>
          <a:lstStyle/>
          <a:p>
            <a:r>
              <a:rPr lang="en-US" altLang="zh-CN" dirty="0"/>
              <a:t>f</a:t>
            </a:r>
            <a:endParaRPr lang="zh-CN" altLang="en-US" dirty="0"/>
          </a:p>
        </p:txBody>
      </p:sp>
      <p:cxnSp>
        <p:nvCxnSpPr>
          <p:cNvPr id="65" name="直接连接符 64">
            <a:extLst>
              <a:ext uri="{FF2B5EF4-FFF2-40B4-BE49-F238E27FC236}">
                <a16:creationId xmlns:a16="http://schemas.microsoft.com/office/drawing/2014/main" id="{C5942227-D4D1-4F45-92C9-4E2D34836F2B}"/>
              </a:ext>
            </a:extLst>
          </p:cNvPr>
          <p:cNvCxnSpPr/>
          <p:nvPr/>
        </p:nvCxnSpPr>
        <p:spPr>
          <a:xfrm>
            <a:off x="10288686" y="2089153"/>
            <a:ext cx="0" cy="1123946"/>
          </a:xfrm>
          <a:prstGeom prst="line">
            <a:avLst/>
          </a:prstGeom>
        </p:spPr>
        <p:style>
          <a:lnRef idx="3">
            <a:schemeClr val="accent6"/>
          </a:lnRef>
          <a:fillRef idx="0">
            <a:schemeClr val="accent6"/>
          </a:fillRef>
          <a:effectRef idx="2">
            <a:schemeClr val="accent6"/>
          </a:effectRef>
          <a:fontRef idx="minor">
            <a:schemeClr val="tx1"/>
          </a:fontRef>
        </p:style>
      </p:cxnSp>
      <p:cxnSp>
        <p:nvCxnSpPr>
          <p:cNvPr id="67" name="直接连接符 66">
            <a:extLst>
              <a:ext uri="{FF2B5EF4-FFF2-40B4-BE49-F238E27FC236}">
                <a16:creationId xmlns:a16="http://schemas.microsoft.com/office/drawing/2014/main" id="{92D0B578-1177-46DE-96A0-CF56ACE03ED4}"/>
              </a:ext>
            </a:extLst>
          </p:cNvPr>
          <p:cNvCxnSpPr/>
          <p:nvPr/>
        </p:nvCxnSpPr>
        <p:spPr>
          <a:xfrm flipH="1">
            <a:off x="9063831" y="3213099"/>
            <a:ext cx="1224855" cy="0"/>
          </a:xfrm>
          <a:prstGeom prst="line">
            <a:avLst/>
          </a:prstGeom>
        </p:spPr>
        <p:style>
          <a:lnRef idx="3">
            <a:schemeClr val="accent6"/>
          </a:lnRef>
          <a:fillRef idx="0">
            <a:schemeClr val="accent6"/>
          </a:fillRef>
          <a:effectRef idx="2">
            <a:schemeClr val="accent6"/>
          </a:effectRef>
          <a:fontRef idx="minor">
            <a:schemeClr val="tx1"/>
          </a:fontRef>
        </p:style>
      </p:cxnSp>
      <p:cxnSp>
        <p:nvCxnSpPr>
          <p:cNvPr id="68" name="直接连接符 67">
            <a:extLst>
              <a:ext uri="{FF2B5EF4-FFF2-40B4-BE49-F238E27FC236}">
                <a16:creationId xmlns:a16="http://schemas.microsoft.com/office/drawing/2014/main" id="{E76BC3E4-7169-459F-8BFE-91E4A7636782}"/>
              </a:ext>
            </a:extLst>
          </p:cNvPr>
          <p:cNvCxnSpPr/>
          <p:nvPr/>
        </p:nvCxnSpPr>
        <p:spPr>
          <a:xfrm>
            <a:off x="10288686" y="3441477"/>
            <a:ext cx="0" cy="1123946"/>
          </a:xfrm>
          <a:prstGeom prst="line">
            <a:avLst/>
          </a:prstGeom>
        </p:spPr>
        <p:style>
          <a:lnRef idx="3">
            <a:schemeClr val="accent6"/>
          </a:lnRef>
          <a:fillRef idx="0">
            <a:schemeClr val="accent6"/>
          </a:fillRef>
          <a:effectRef idx="2">
            <a:schemeClr val="accent6"/>
          </a:effectRef>
          <a:fontRef idx="minor">
            <a:schemeClr val="tx1"/>
          </a:fontRef>
        </p:style>
      </p:cxnSp>
      <p:cxnSp>
        <p:nvCxnSpPr>
          <p:cNvPr id="69" name="直接连接符 68">
            <a:extLst>
              <a:ext uri="{FF2B5EF4-FFF2-40B4-BE49-F238E27FC236}">
                <a16:creationId xmlns:a16="http://schemas.microsoft.com/office/drawing/2014/main" id="{3F189767-FA19-4730-886B-0DA309F4C4DC}"/>
              </a:ext>
            </a:extLst>
          </p:cNvPr>
          <p:cNvCxnSpPr/>
          <p:nvPr/>
        </p:nvCxnSpPr>
        <p:spPr>
          <a:xfrm flipH="1">
            <a:off x="9063831" y="3441243"/>
            <a:ext cx="1224855" cy="0"/>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999802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395B931-F48D-4917-A20E-44B209B9B127}"/>
              </a:ext>
            </a:extLst>
          </p:cNvPr>
          <p:cNvSpPr>
            <a:spLocks noGrp="1"/>
          </p:cNvSpPr>
          <p:nvPr>
            <p:ph idx="1"/>
          </p:nvPr>
        </p:nvSpPr>
        <p:spPr/>
        <p:txBody>
          <a:bodyPr/>
          <a:lstStyle/>
          <a:p>
            <a:r>
              <a:rPr lang="zh-CN" altLang="en-US" dirty="0"/>
              <a:t>最小割两两不会交叉</a:t>
            </a:r>
            <a:endParaRPr lang="en-US" altLang="zh-CN" dirty="0"/>
          </a:p>
          <a:p>
            <a:r>
              <a:rPr lang="zh-CN" altLang="en-US" dirty="0"/>
              <a:t>故取任意两个点求出最小割，两边的点集内部的最小割没有关系，就是的</a:t>
            </a:r>
            <a:r>
              <a:rPr lang="en-US" altLang="zh-CN" dirty="0"/>
              <a:t>S</a:t>
            </a:r>
            <a:r>
              <a:rPr lang="zh-CN" altLang="en-US" dirty="0"/>
              <a:t>和</a:t>
            </a:r>
            <a:r>
              <a:rPr lang="en-US" altLang="zh-CN" dirty="0"/>
              <a:t>T</a:t>
            </a:r>
            <a:r>
              <a:rPr lang="zh-CN" altLang="en-US" dirty="0"/>
              <a:t>递归为两个单独的图</a:t>
            </a:r>
          </a:p>
        </p:txBody>
      </p:sp>
      <p:sp>
        <p:nvSpPr>
          <p:cNvPr id="3" name="标题 2">
            <a:extLst>
              <a:ext uri="{FF2B5EF4-FFF2-40B4-BE49-F238E27FC236}">
                <a16:creationId xmlns:a16="http://schemas.microsoft.com/office/drawing/2014/main" id="{A9286442-7EDF-47FF-89ED-77BE4993EDB1}"/>
              </a:ext>
            </a:extLst>
          </p:cNvPr>
          <p:cNvSpPr>
            <a:spLocks noGrp="1"/>
          </p:cNvSpPr>
          <p:nvPr>
            <p:ph type="ctrTitle"/>
          </p:nvPr>
        </p:nvSpPr>
        <p:spPr/>
        <p:txBody>
          <a:bodyPr/>
          <a:lstStyle/>
          <a:p>
            <a:r>
              <a:rPr lang="zh-CN" altLang="en-US" dirty="0"/>
              <a:t>最小割树的树状结构</a:t>
            </a:r>
          </a:p>
        </p:txBody>
      </p:sp>
      <p:sp>
        <p:nvSpPr>
          <p:cNvPr id="4" name="内容占位符 3">
            <a:extLst>
              <a:ext uri="{FF2B5EF4-FFF2-40B4-BE49-F238E27FC236}">
                <a16:creationId xmlns:a16="http://schemas.microsoft.com/office/drawing/2014/main" id="{E960932A-3C76-42FC-84AF-E759DC35490E}"/>
              </a:ext>
            </a:extLst>
          </p:cNvPr>
          <p:cNvSpPr>
            <a:spLocks noGrp="1"/>
          </p:cNvSpPr>
          <p:nvPr>
            <p:ph sz="quarter" idx="10"/>
          </p:nvPr>
        </p:nvSpPr>
        <p:spPr/>
        <p:txBody>
          <a:bodyPr/>
          <a:lstStyle/>
          <a:p>
            <a:endParaRPr lang="zh-CN" altLang="en-US"/>
          </a:p>
        </p:txBody>
      </p:sp>
      <p:sp>
        <p:nvSpPr>
          <p:cNvPr id="20" name="椭圆 19">
            <a:extLst>
              <a:ext uri="{FF2B5EF4-FFF2-40B4-BE49-F238E27FC236}">
                <a16:creationId xmlns:a16="http://schemas.microsoft.com/office/drawing/2014/main" id="{0DB3AEF2-FC5F-4AEF-A9A9-1D082A5E4145}"/>
              </a:ext>
            </a:extLst>
          </p:cNvPr>
          <p:cNvSpPr/>
          <p:nvPr/>
        </p:nvSpPr>
        <p:spPr>
          <a:xfrm>
            <a:off x="7833078" y="4876383"/>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783C7D72-96B7-402F-BF68-257E8C4D7785}"/>
              </a:ext>
            </a:extLst>
          </p:cNvPr>
          <p:cNvSpPr/>
          <p:nvPr/>
        </p:nvSpPr>
        <p:spPr>
          <a:xfrm>
            <a:off x="7528278" y="5155784"/>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D6F9AE38-9EF1-4878-8A46-0B1C98F5EC80}"/>
              </a:ext>
            </a:extLst>
          </p:cNvPr>
          <p:cNvSpPr/>
          <p:nvPr/>
        </p:nvSpPr>
        <p:spPr>
          <a:xfrm>
            <a:off x="7833078" y="5209989"/>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756038B5-093A-4EA2-9DC8-13A84ABDBFE0}"/>
              </a:ext>
            </a:extLst>
          </p:cNvPr>
          <p:cNvSpPr/>
          <p:nvPr/>
        </p:nvSpPr>
        <p:spPr>
          <a:xfrm>
            <a:off x="7712428" y="5435185"/>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BEBC6912-AA81-44D3-B818-BA5D987AC470}"/>
              </a:ext>
            </a:extLst>
          </p:cNvPr>
          <p:cNvSpPr/>
          <p:nvPr/>
        </p:nvSpPr>
        <p:spPr>
          <a:xfrm>
            <a:off x="8017228" y="5563887"/>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10633C79-C956-4594-AFE5-56953ECEB3A2}"/>
              </a:ext>
            </a:extLst>
          </p:cNvPr>
          <p:cNvSpPr/>
          <p:nvPr/>
        </p:nvSpPr>
        <p:spPr>
          <a:xfrm>
            <a:off x="7680678" y="5308184"/>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2EF9454A-3322-40F7-B41D-2413029D671F}"/>
              </a:ext>
            </a:extLst>
          </p:cNvPr>
          <p:cNvSpPr/>
          <p:nvPr/>
        </p:nvSpPr>
        <p:spPr>
          <a:xfrm>
            <a:off x="7737828" y="5711179"/>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77C7ED0E-4D94-44AA-BB46-861923B2874C}"/>
              </a:ext>
            </a:extLst>
          </p:cNvPr>
          <p:cNvSpPr/>
          <p:nvPr/>
        </p:nvSpPr>
        <p:spPr>
          <a:xfrm>
            <a:off x="7560028" y="5201939"/>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S</a:t>
            </a:r>
            <a:endParaRPr lang="zh-CN" altLang="en-US" dirty="0">
              <a:solidFill>
                <a:schemeClr val="bg2"/>
              </a:solidFill>
            </a:endParaRPr>
          </a:p>
        </p:txBody>
      </p:sp>
      <p:sp>
        <p:nvSpPr>
          <p:cNvPr id="28" name="椭圆 27">
            <a:extLst>
              <a:ext uri="{FF2B5EF4-FFF2-40B4-BE49-F238E27FC236}">
                <a16:creationId xmlns:a16="http://schemas.microsoft.com/office/drawing/2014/main" id="{2B56B4BF-C1BC-483D-BA49-02D0CD28B9D5}"/>
              </a:ext>
            </a:extLst>
          </p:cNvPr>
          <p:cNvSpPr/>
          <p:nvPr/>
        </p:nvSpPr>
        <p:spPr>
          <a:xfrm rot="12446388">
            <a:off x="10496157" y="4905561"/>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7574AF48-12CA-4082-9DAB-3DF7A0BD3B27}"/>
              </a:ext>
            </a:extLst>
          </p:cNvPr>
          <p:cNvSpPr/>
          <p:nvPr/>
        </p:nvSpPr>
        <p:spPr>
          <a:xfrm rot="12446388">
            <a:off x="10191357" y="5184962"/>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E4E3BDCF-032B-4879-872D-9688894C8FE2}"/>
              </a:ext>
            </a:extLst>
          </p:cNvPr>
          <p:cNvSpPr/>
          <p:nvPr/>
        </p:nvSpPr>
        <p:spPr>
          <a:xfrm rot="12446388">
            <a:off x="10496157" y="5239167"/>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309A7CD7-FA20-444C-98B4-3FFC78AECB49}"/>
              </a:ext>
            </a:extLst>
          </p:cNvPr>
          <p:cNvSpPr/>
          <p:nvPr/>
        </p:nvSpPr>
        <p:spPr>
          <a:xfrm rot="12446388">
            <a:off x="10375507" y="5464363"/>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7DD96B96-EFF6-411D-9946-17A68EC2D1BC}"/>
              </a:ext>
            </a:extLst>
          </p:cNvPr>
          <p:cNvSpPr/>
          <p:nvPr/>
        </p:nvSpPr>
        <p:spPr>
          <a:xfrm rot="12446388">
            <a:off x="10680307" y="5593065"/>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8AFBEAC8-375B-4490-85EF-23137ED9BBC0}"/>
              </a:ext>
            </a:extLst>
          </p:cNvPr>
          <p:cNvSpPr/>
          <p:nvPr/>
        </p:nvSpPr>
        <p:spPr>
          <a:xfrm rot="12446388">
            <a:off x="10343757" y="5337362"/>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D61CA52A-93B4-4742-8FB9-5484A77194C8}"/>
              </a:ext>
            </a:extLst>
          </p:cNvPr>
          <p:cNvSpPr/>
          <p:nvPr/>
        </p:nvSpPr>
        <p:spPr>
          <a:xfrm rot="12446388">
            <a:off x="10400907" y="5740357"/>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E9D2DCA8-BA11-4B94-AAF7-9E5A0D4668CD}"/>
              </a:ext>
            </a:extLst>
          </p:cNvPr>
          <p:cNvSpPr/>
          <p:nvPr/>
        </p:nvSpPr>
        <p:spPr>
          <a:xfrm>
            <a:off x="10769600" y="5197826"/>
            <a:ext cx="609600" cy="609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T</a:t>
            </a:r>
            <a:endParaRPr lang="zh-CN" altLang="en-US" dirty="0">
              <a:solidFill>
                <a:schemeClr val="bg2"/>
              </a:solidFill>
            </a:endParaRPr>
          </a:p>
        </p:txBody>
      </p:sp>
      <p:sp>
        <p:nvSpPr>
          <p:cNvPr id="37" name="椭圆 36">
            <a:extLst>
              <a:ext uri="{FF2B5EF4-FFF2-40B4-BE49-F238E27FC236}">
                <a16:creationId xmlns:a16="http://schemas.microsoft.com/office/drawing/2014/main" id="{484D18F0-ECB8-4A73-A9E3-094E7D0C0FC9}"/>
              </a:ext>
            </a:extLst>
          </p:cNvPr>
          <p:cNvSpPr/>
          <p:nvPr/>
        </p:nvSpPr>
        <p:spPr>
          <a:xfrm>
            <a:off x="7188200" y="4664052"/>
            <a:ext cx="1914548" cy="1914548"/>
          </a:xfrm>
          <a:prstGeom prst="ellipse">
            <a:avLst/>
          </a:prstGeom>
          <a:noFill/>
          <a:ln w="1905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DEDD65AE-22DA-437D-97F4-0A9E685801A4}"/>
              </a:ext>
            </a:extLst>
          </p:cNvPr>
          <p:cNvSpPr/>
          <p:nvPr/>
        </p:nvSpPr>
        <p:spPr>
          <a:xfrm>
            <a:off x="9804730" y="4664052"/>
            <a:ext cx="1914548" cy="1914548"/>
          </a:xfrm>
          <a:prstGeom prst="ellipse">
            <a:avLst/>
          </a:prstGeom>
          <a:noFill/>
          <a:ln w="1905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40" name="直接连接符 39">
            <a:extLst>
              <a:ext uri="{FF2B5EF4-FFF2-40B4-BE49-F238E27FC236}">
                <a16:creationId xmlns:a16="http://schemas.microsoft.com/office/drawing/2014/main" id="{6C993EC8-745F-4793-BC60-BBCD44392557}"/>
              </a:ext>
            </a:extLst>
          </p:cNvPr>
          <p:cNvCxnSpPr>
            <a:cxnSpLocks/>
            <a:stCxn id="37" idx="6"/>
            <a:endCxn id="38" idx="2"/>
          </p:cNvCxnSpPr>
          <p:nvPr/>
        </p:nvCxnSpPr>
        <p:spPr>
          <a:xfrm>
            <a:off x="9102748" y="5621326"/>
            <a:ext cx="701982" cy="0"/>
          </a:xfrm>
          <a:prstGeom prst="line">
            <a:avLst/>
          </a:prstGeom>
          <a:ln>
            <a:solidFill>
              <a:srgbClr val="C00000"/>
            </a:solidFill>
          </a:ln>
        </p:spPr>
        <p:style>
          <a:lnRef idx="3">
            <a:schemeClr val="accent2"/>
          </a:lnRef>
          <a:fillRef idx="0">
            <a:schemeClr val="accent2"/>
          </a:fillRef>
          <a:effectRef idx="2">
            <a:schemeClr val="accent2"/>
          </a:effectRef>
          <a:fontRef idx="minor">
            <a:schemeClr val="tx1"/>
          </a:fontRef>
        </p:style>
      </p:cxnSp>
      <p:sp>
        <p:nvSpPr>
          <p:cNvPr id="41" name="文本框 40">
            <a:extLst>
              <a:ext uri="{FF2B5EF4-FFF2-40B4-BE49-F238E27FC236}">
                <a16:creationId xmlns:a16="http://schemas.microsoft.com/office/drawing/2014/main" id="{9384A0EA-3E68-458E-9772-F8035BE45481}"/>
              </a:ext>
            </a:extLst>
          </p:cNvPr>
          <p:cNvSpPr txBox="1"/>
          <p:nvPr/>
        </p:nvSpPr>
        <p:spPr>
          <a:xfrm>
            <a:off x="9218997" y="5118942"/>
            <a:ext cx="401072" cy="523220"/>
          </a:xfrm>
          <a:prstGeom prst="rect">
            <a:avLst/>
          </a:prstGeom>
          <a:noFill/>
        </p:spPr>
        <p:txBody>
          <a:bodyPr wrap="none" rtlCol="0">
            <a:spAutoFit/>
          </a:bodyPr>
          <a:lstStyle/>
          <a:p>
            <a:r>
              <a:rPr lang="en-US" altLang="zh-CN" sz="2800" dirty="0">
                <a:solidFill>
                  <a:srgbClr val="C00000"/>
                </a:solidFill>
              </a:rPr>
              <a:t>A</a:t>
            </a:r>
            <a:endParaRPr lang="zh-CN" altLang="en-US" sz="2800" dirty="0">
              <a:solidFill>
                <a:srgbClr val="C00000"/>
              </a:solidFill>
            </a:endParaRPr>
          </a:p>
        </p:txBody>
      </p:sp>
    </p:spTree>
    <p:extLst>
      <p:ext uri="{BB962C8B-B14F-4D97-AF65-F5344CB8AC3E}">
        <p14:creationId xmlns:p14="http://schemas.microsoft.com/office/powerpoint/2010/main" val="3910673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C231E2B-F176-434B-BEBF-83688FACB3EE}"/>
                  </a:ext>
                </a:extLst>
              </p:cNvPr>
              <p:cNvSpPr>
                <a:spLocks noGrp="1"/>
              </p:cNvSpPr>
              <p:nvPr>
                <p:ph idx="1"/>
              </p:nvPr>
            </p:nvSpPr>
            <p:spPr/>
            <p:txBody>
              <a:bodyPr/>
              <a:lstStyle/>
              <a:p>
                <a:r>
                  <a:rPr lang="zh-CN" altLang="en-US" dirty="0"/>
                  <a:t>构造一个网络的最小割树：</a:t>
                </a:r>
                <a:endParaRPr lang="en-US" altLang="zh-CN" dirty="0"/>
              </a:p>
              <a:p>
                <a:r>
                  <a:rPr lang="en-US" altLang="zh-CN" dirty="0"/>
                  <a:t>	</a:t>
                </a:r>
                <a:r>
                  <a:rPr lang="zh-CN" altLang="en-US" dirty="0"/>
                  <a:t>在当前子图中，任选两个点</a:t>
                </a:r>
                <a:r>
                  <a:rPr lang="en-US" altLang="zh-CN" dirty="0"/>
                  <a:t>S,T</a:t>
                </a:r>
                <a:r>
                  <a:rPr lang="zh-CN" altLang="en-US" dirty="0"/>
                  <a:t>作为源点和汇点，跑最小割，设大小为</a:t>
                </a:r>
                <a:r>
                  <a:rPr lang="en-US" altLang="zh-CN" dirty="0"/>
                  <a:t>C</a:t>
                </a:r>
              </a:p>
              <a:p>
                <a:r>
                  <a:rPr lang="en-US" altLang="zh-CN" dirty="0"/>
                  <a:t>	</a:t>
                </a:r>
                <a:r>
                  <a:rPr lang="zh-CN" altLang="en-US" dirty="0"/>
                  <a:t>在</a:t>
                </a:r>
                <a:r>
                  <a:rPr lang="en-US" altLang="zh-CN" dirty="0"/>
                  <a:t>S</a:t>
                </a:r>
                <a:r>
                  <a:rPr lang="zh-CN" altLang="en-US" dirty="0"/>
                  <a:t>最小割树中在</a:t>
                </a:r>
                <a:r>
                  <a:rPr lang="en-US" altLang="zh-CN" dirty="0"/>
                  <a:t>S,T</a:t>
                </a:r>
                <a:r>
                  <a:rPr lang="zh-CN" altLang="en-US" dirty="0"/>
                  <a:t>之间连一条权值为</a:t>
                </a:r>
                <a:r>
                  <a:rPr lang="en-US" altLang="zh-CN" dirty="0"/>
                  <a:t>C</a:t>
                </a:r>
                <a:r>
                  <a:rPr lang="zh-CN" altLang="en-US" dirty="0"/>
                  <a:t>的边</a:t>
                </a:r>
                <a:endParaRPr lang="en-US" altLang="zh-CN" dirty="0"/>
              </a:p>
              <a:p>
                <a:r>
                  <a:rPr lang="en-US" altLang="zh-CN" dirty="0"/>
                  <a:t>	</a:t>
                </a:r>
                <a:r>
                  <a:rPr lang="zh-CN" altLang="en-US" dirty="0"/>
                  <a:t>找出与</a:t>
                </a:r>
                <a:r>
                  <a:rPr lang="en-US" altLang="zh-CN" dirty="0"/>
                  <a:t>S</a:t>
                </a:r>
                <a:r>
                  <a:rPr lang="zh-CN" altLang="en-US" dirty="0"/>
                  <a:t>相连的子图、与</a:t>
                </a:r>
                <a:r>
                  <a:rPr lang="en-US" altLang="zh-CN" dirty="0"/>
                  <a:t>T</a:t>
                </a:r>
                <a:r>
                  <a:rPr lang="zh-CN" altLang="en-US" dirty="0"/>
                  <a:t>相连的子图，递归下去</a:t>
                </a:r>
                <a:endParaRPr lang="en-US" altLang="zh-CN" dirty="0"/>
              </a:p>
              <a:p>
                <a:endParaRPr lang="en-US" altLang="zh-CN" dirty="0"/>
              </a:p>
              <a:p>
                <a:r>
                  <a:rPr lang="zh-CN" altLang="en-US" dirty="0"/>
                  <a:t>共建立</a:t>
                </a:r>
                <a:r>
                  <a:rPr lang="en-US" altLang="zh-CN" dirty="0"/>
                  <a:t>n-1</a:t>
                </a:r>
                <a:r>
                  <a:rPr lang="zh-CN" altLang="en-US" dirty="0"/>
                  <a:t>条边，跑</a:t>
                </a:r>
                <a:r>
                  <a:rPr lang="en-US" altLang="zh-CN" dirty="0"/>
                  <a:t>n-1</a:t>
                </a:r>
                <a:r>
                  <a:rPr lang="zh-CN" altLang="en-US" dirty="0"/>
                  <a:t>次最大流，使用</a:t>
                </a:r>
                <a:r>
                  <a:rPr lang="en-US" altLang="zh-CN" dirty="0" err="1"/>
                  <a:t>Dinic</a:t>
                </a:r>
                <a:r>
                  <a:rPr lang="zh-CN" altLang="en-US" dirty="0"/>
                  <a:t>时间复杂度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a:rPr lang="zh-CN" altLang="en-US" i="1">
                        <a:latin typeface="Cambria Math" panose="02040503050406030204" pitchFamily="18" charset="0"/>
                      </a:rPr>
                      <m:t>，</m:t>
                    </m:r>
                  </m:oMath>
                </a14:m>
                <a:r>
                  <a:rPr lang="zh-CN" altLang="en-US" dirty="0"/>
                  <a:t>但通常远远达不到</a:t>
                </a:r>
                <a:endParaRPr lang="en-US" altLang="zh-CN" dirty="0"/>
              </a:p>
            </p:txBody>
          </p:sp>
        </mc:Choice>
        <mc:Fallback xmlns="">
          <p:sp>
            <p:nvSpPr>
              <p:cNvPr id="2" name="内容占位符 1">
                <a:extLst>
                  <a:ext uri="{FF2B5EF4-FFF2-40B4-BE49-F238E27FC236}">
                    <a16:creationId xmlns:a16="http://schemas.microsoft.com/office/drawing/2014/main" id="{DC231E2B-F176-434B-BEBF-83688FACB3EE}"/>
                  </a:ext>
                </a:extLst>
              </p:cNvPr>
              <p:cNvSpPr>
                <a:spLocks noGrp="1" noRot="1" noChangeAspect="1" noMove="1" noResize="1" noEditPoints="1" noAdjustHandles="1" noChangeArrowheads="1" noChangeShapeType="1" noTextEdit="1"/>
              </p:cNvSpPr>
              <p:nvPr>
                <p:ph idx="1"/>
              </p:nvPr>
            </p:nvSpPr>
            <p:spPr>
              <a:blipFill>
                <a:blip r:embed="rId2"/>
                <a:stretch>
                  <a:fillRect l="-1217" r="-40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015E6A3-D06B-4385-8FA5-A5FA5EC1E4FB}"/>
              </a:ext>
            </a:extLst>
          </p:cNvPr>
          <p:cNvSpPr>
            <a:spLocks noGrp="1"/>
          </p:cNvSpPr>
          <p:nvPr>
            <p:ph type="ctrTitle"/>
          </p:nvPr>
        </p:nvSpPr>
        <p:spPr/>
        <p:txBody>
          <a:bodyPr/>
          <a:lstStyle/>
          <a:p>
            <a:r>
              <a:rPr lang="zh-CN" altLang="en-US" dirty="0"/>
              <a:t>最小割树</a:t>
            </a:r>
          </a:p>
        </p:txBody>
      </p:sp>
      <p:sp>
        <p:nvSpPr>
          <p:cNvPr id="4" name="内容占位符 3">
            <a:extLst>
              <a:ext uri="{FF2B5EF4-FFF2-40B4-BE49-F238E27FC236}">
                <a16:creationId xmlns:a16="http://schemas.microsoft.com/office/drawing/2014/main" id="{EFE44182-6CD3-4A8A-B804-D614671EAE0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496376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07B698F-948A-4443-9EBB-25C2AB59DAF3}"/>
              </a:ext>
            </a:extLst>
          </p:cNvPr>
          <p:cNvSpPr>
            <a:spLocks noGrp="1"/>
          </p:cNvSpPr>
          <p:nvPr>
            <p:ph idx="1"/>
          </p:nvPr>
        </p:nvSpPr>
        <p:spPr/>
        <p:txBody>
          <a:bodyPr/>
          <a:lstStyle/>
          <a:p>
            <a:r>
              <a:rPr lang="zh-CN" altLang="en-US" dirty="0"/>
              <a:t>原图中</a:t>
            </a:r>
            <a:r>
              <a:rPr lang="en-US" altLang="zh-CN" dirty="0"/>
              <a:t>(S,T)</a:t>
            </a:r>
            <a:r>
              <a:rPr lang="zh-CN" altLang="en-US" dirty="0"/>
              <a:t>的最小割</a:t>
            </a:r>
            <a:r>
              <a:rPr lang="en-US" altLang="zh-CN" dirty="0"/>
              <a:t>=</a:t>
            </a:r>
            <a:r>
              <a:rPr lang="zh-CN" altLang="en-US" dirty="0"/>
              <a:t>最小割树上</a:t>
            </a:r>
            <a:r>
              <a:rPr lang="en-US" altLang="zh-CN" dirty="0"/>
              <a:t>S</a:t>
            </a:r>
            <a:r>
              <a:rPr lang="zh-CN" altLang="en-US" dirty="0"/>
              <a:t>到</a:t>
            </a:r>
            <a:r>
              <a:rPr lang="en-US" altLang="zh-CN" dirty="0"/>
              <a:t>T</a:t>
            </a:r>
            <a:r>
              <a:rPr lang="zh-CN" altLang="en-US" dirty="0"/>
              <a:t>的路径上的边权的最小值</a:t>
            </a:r>
          </a:p>
        </p:txBody>
      </p:sp>
      <p:sp>
        <p:nvSpPr>
          <p:cNvPr id="3" name="标题 2">
            <a:extLst>
              <a:ext uri="{FF2B5EF4-FFF2-40B4-BE49-F238E27FC236}">
                <a16:creationId xmlns:a16="http://schemas.microsoft.com/office/drawing/2014/main" id="{5C067905-DE9E-460B-AEAA-BF908D738031}"/>
              </a:ext>
            </a:extLst>
          </p:cNvPr>
          <p:cNvSpPr>
            <a:spLocks noGrp="1"/>
          </p:cNvSpPr>
          <p:nvPr>
            <p:ph type="ctrTitle"/>
          </p:nvPr>
        </p:nvSpPr>
        <p:spPr/>
        <p:txBody>
          <a:bodyPr/>
          <a:lstStyle/>
          <a:p>
            <a:r>
              <a:rPr lang="zh-CN" altLang="en-US" dirty="0"/>
              <a:t>最小割树的性质</a:t>
            </a:r>
          </a:p>
        </p:txBody>
      </p:sp>
      <p:sp>
        <p:nvSpPr>
          <p:cNvPr id="4" name="内容占位符 3">
            <a:extLst>
              <a:ext uri="{FF2B5EF4-FFF2-40B4-BE49-F238E27FC236}">
                <a16:creationId xmlns:a16="http://schemas.microsoft.com/office/drawing/2014/main" id="{2805B854-2CC0-4EDD-8184-9EFD8C3EA8D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978961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9CB3E01-3290-4B00-8AFC-177705AA14BF}"/>
              </a:ext>
            </a:extLst>
          </p:cNvPr>
          <p:cNvSpPr>
            <a:spLocks noGrp="1"/>
          </p:cNvSpPr>
          <p:nvPr>
            <p:ph idx="1"/>
          </p:nvPr>
        </p:nvSpPr>
        <p:spPr/>
        <p:txBody>
          <a:bodyPr/>
          <a:lstStyle/>
          <a:p>
            <a:r>
              <a:rPr lang="zh-CN" altLang="en-US" dirty="0"/>
              <a:t>求一个给定网络中，最小割容量共有多少种</a:t>
            </a:r>
            <a:endParaRPr lang="en-US" altLang="zh-CN" dirty="0"/>
          </a:p>
          <a:p>
            <a:r>
              <a:rPr lang="zh-CN" altLang="en-US" dirty="0"/>
              <a:t>建立最小割树，任意两点的最小割是树上路径中边权的最小值</a:t>
            </a:r>
            <a:endParaRPr lang="en-US" altLang="zh-CN" dirty="0"/>
          </a:p>
          <a:p>
            <a:r>
              <a:rPr lang="zh-CN" altLang="en-US" dirty="0"/>
              <a:t>故每种最小割必然出现在树的边权中</a:t>
            </a:r>
            <a:endParaRPr lang="en-US" altLang="zh-CN" dirty="0"/>
          </a:p>
          <a:p>
            <a:r>
              <a:rPr lang="zh-CN" altLang="en-US" dirty="0"/>
              <a:t>将最小割树的各边边权去重即可</a:t>
            </a:r>
          </a:p>
        </p:txBody>
      </p:sp>
      <p:sp>
        <p:nvSpPr>
          <p:cNvPr id="3" name="标题 2">
            <a:extLst>
              <a:ext uri="{FF2B5EF4-FFF2-40B4-BE49-F238E27FC236}">
                <a16:creationId xmlns:a16="http://schemas.microsoft.com/office/drawing/2014/main" id="{FF5C533E-2F39-48BB-99E7-B0CEE2CD04C6}"/>
              </a:ext>
            </a:extLst>
          </p:cNvPr>
          <p:cNvSpPr>
            <a:spLocks noGrp="1"/>
          </p:cNvSpPr>
          <p:nvPr>
            <p:ph type="ctrTitle"/>
          </p:nvPr>
        </p:nvSpPr>
        <p:spPr/>
        <p:txBody>
          <a:bodyPr/>
          <a:lstStyle/>
          <a:p>
            <a:r>
              <a:rPr lang="en-US" altLang="zh-CN" dirty="0"/>
              <a:t>BZOJ4519 </a:t>
            </a:r>
            <a:r>
              <a:rPr lang="zh-CN" altLang="en-US" dirty="0"/>
              <a:t>不同的最小割</a:t>
            </a:r>
          </a:p>
        </p:txBody>
      </p:sp>
      <p:sp>
        <p:nvSpPr>
          <p:cNvPr id="4" name="内容占位符 3">
            <a:extLst>
              <a:ext uri="{FF2B5EF4-FFF2-40B4-BE49-F238E27FC236}">
                <a16:creationId xmlns:a16="http://schemas.microsoft.com/office/drawing/2014/main" id="{139EF499-7E09-46E1-858B-24B51A7960B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743980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3F9F5AF-48D8-4682-A738-C85186DA4904}"/>
                  </a:ext>
                </a:extLst>
              </p:cNvPr>
              <p:cNvSpPr>
                <a:spLocks noGrp="1"/>
              </p:cNvSpPr>
              <p:nvPr>
                <p:ph idx="1"/>
              </p:nvPr>
            </p:nvSpPr>
            <p:spPr/>
            <p:txBody>
              <a:bodyPr/>
              <a:lstStyle/>
              <a:p>
                <a:r>
                  <a:rPr lang="zh-CN" altLang="en-US" dirty="0"/>
                  <a:t>乘法逆元是在模意义下定义的</a:t>
                </a:r>
                <a:endParaRPr lang="en-US" altLang="zh-CN" dirty="0"/>
              </a:p>
              <a:p>
                <a:r>
                  <a:rPr lang="en-US" altLang="zh-CN" dirty="0"/>
                  <a:t>a</a:t>
                </a:r>
                <a:r>
                  <a:rPr lang="zh-CN" altLang="en-US" dirty="0"/>
                  <a:t>在模</a:t>
                </a:r>
                <a:r>
                  <a:rPr lang="en-US" altLang="zh-CN" dirty="0"/>
                  <a:t>p</a:t>
                </a:r>
                <a:r>
                  <a:rPr lang="zh-CN" altLang="en-US" dirty="0"/>
                  <a:t>意义下的乘法逆元，是一个小于</a:t>
                </a:r>
                <a:r>
                  <a:rPr lang="en-US" altLang="zh-CN" dirty="0"/>
                  <a:t>p</a:t>
                </a:r>
                <a:r>
                  <a:rPr lang="zh-CN" altLang="en-US" dirty="0"/>
                  <a:t>的非负整数</a:t>
                </a:r>
                <a:r>
                  <a:rPr lang="en-US" altLang="zh-CN" dirty="0"/>
                  <a:t>inv</a:t>
                </a:r>
                <a:r>
                  <a:rPr lang="zh-CN" altLang="en-US" dirty="0"/>
                  <a:t>，使得</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𝑖𝑛𝑣</m:t>
                      </m:r>
                      <m:r>
                        <a:rPr lang="en-US" altLang="zh-CN" b="0" i="1" smtClean="0">
                          <a:latin typeface="Cambria Math" panose="02040503050406030204" pitchFamily="18" charset="0"/>
                        </a:rPr>
                        <m:t>  </m:t>
                      </m:r>
                      <m:r>
                        <a:rPr lang="en-US" altLang="zh-CN" b="0" i="1" smtClean="0">
                          <a:latin typeface="Cambria Math" panose="02040503050406030204" pitchFamily="18" charset="0"/>
                        </a:rPr>
                        <m:t>𝑚𝑜𝑑</m:t>
                      </m:r>
                      <m:r>
                        <a:rPr lang="en-US" altLang="zh-CN" b="0" i="1" smtClean="0">
                          <a:latin typeface="Cambria Math" panose="02040503050406030204" pitchFamily="18" charset="0"/>
                        </a:rPr>
                        <m:t> </m:t>
                      </m:r>
                      <m:r>
                        <a:rPr lang="en-US" altLang="zh-CN" b="0" i="1" smtClean="0">
                          <a:latin typeface="Cambria Math" panose="02040503050406030204" pitchFamily="18" charset="0"/>
                        </a:rPr>
                        <m:t>𝑝</m:t>
                      </m:r>
                      <m:r>
                        <a:rPr lang="en-US" altLang="zh-CN" b="0" i="1" smtClean="0">
                          <a:latin typeface="Cambria Math" panose="02040503050406030204" pitchFamily="18" charset="0"/>
                        </a:rPr>
                        <m:t>=1</m:t>
                      </m:r>
                    </m:oMath>
                  </m:oMathPara>
                </a14:m>
                <a:endParaRPr lang="en-US" altLang="zh-CN" dirty="0"/>
              </a:p>
              <a:p>
                <a:r>
                  <a:rPr lang="en-US" altLang="zh-CN" dirty="0"/>
                  <a:t>a</a:t>
                </a:r>
                <a:r>
                  <a:rPr lang="zh-CN" altLang="en-US" dirty="0"/>
                  <a:t>在模</a:t>
                </a:r>
                <a:r>
                  <a:rPr lang="en-US" altLang="zh-CN" dirty="0"/>
                  <a:t>p</a:t>
                </a:r>
                <a:r>
                  <a:rPr lang="zh-CN" altLang="en-US" dirty="0"/>
                  <a:t>意义下的乘法逆元存在当且仅当</a:t>
                </a:r>
                <a:r>
                  <a:rPr lang="en-US" altLang="zh-CN" dirty="0"/>
                  <a:t>(</a:t>
                </a:r>
                <a:r>
                  <a:rPr lang="en-US" altLang="zh-CN" dirty="0" err="1"/>
                  <a:t>a,p</a:t>
                </a:r>
                <a:r>
                  <a:rPr lang="en-US" altLang="zh-CN" dirty="0"/>
                  <a:t>)=1</a:t>
                </a:r>
                <a:endParaRPr lang="zh-CN" altLang="en-US" dirty="0"/>
              </a:p>
            </p:txBody>
          </p:sp>
        </mc:Choice>
        <mc:Fallback xmlns="">
          <p:sp>
            <p:nvSpPr>
              <p:cNvPr id="2" name="内容占位符 1">
                <a:extLst>
                  <a:ext uri="{FF2B5EF4-FFF2-40B4-BE49-F238E27FC236}">
                    <a16:creationId xmlns:a16="http://schemas.microsoft.com/office/drawing/2014/main" id="{93F9F5AF-48D8-4682-A738-C85186DA4904}"/>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FAC4F6F-AC15-4EE5-87EB-BC3298F84549}"/>
              </a:ext>
            </a:extLst>
          </p:cNvPr>
          <p:cNvSpPr>
            <a:spLocks noGrp="1"/>
          </p:cNvSpPr>
          <p:nvPr>
            <p:ph type="ctrTitle"/>
          </p:nvPr>
        </p:nvSpPr>
        <p:spPr/>
        <p:txBody>
          <a:bodyPr/>
          <a:lstStyle/>
          <a:p>
            <a:r>
              <a:rPr lang="zh-CN" altLang="en-US" dirty="0"/>
              <a:t>乘法逆元</a:t>
            </a:r>
          </a:p>
        </p:txBody>
      </p:sp>
      <p:sp>
        <p:nvSpPr>
          <p:cNvPr id="4" name="内容占位符 3">
            <a:extLst>
              <a:ext uri="{FF2B5EF4-FFF2-40B4-BE49-F238E27FC236}">
                <a16:creationId xmlns:a16="http://schemas.microsoft.com/office/drawing/2014/main" id="{F10AA75B-FD78-403E-BDBB-A122A89E9D2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344101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1AF8BDC6-1854-410F-89FA-FA0A1E81F842}"/>
              </a:ext>
            </a:extLst>
          </p:cNvPr>
          <p:cNvSpPr>
            <a:spLocks noGrp="1"/>
          </p:cNvSpPr>
          <p:nvPr>
            <p:ph idx="1"/>
          </p:nvPr>
        </p:nvSpPr>
        <p:spPr/>
        <p:txBody>
          <a:bodyPr/>
          <a:lstStyle/>
          <a:p>
            <a:r>
              <a:rPr lang="zh-CN" altLang="en-US" dirty="0"/>
              <a:t>在流量网络的基础上，每个边再加入一个费用参数</a:t>
            </a:r>
            <a:r>
              <a:rPr lang="en-US" altLang="zh-CN" dirty="0"/>
              <a:t>cost[e]</a:t>
            </a:r>
          </a:p>
          <a:p>
            <a:r>
              <a:rPr lang="zh-CN" altLang="en-US" dirty="0"/>
              <a:t>一条边每多流一个流量，总费用就加上</a:t>
            </a:r>
            <a:r>
              <a:rPr lang="en-US" altLang="zh-CN" dirty="0"/>
              <a:t>cost[e]</a:t>
            </a:r>
          </a:p>
          <a:p>
            <a:endParaRPr lang="en-US" altLang="zh-CN" dirty="0"/>
          </a:p>
          <a:p>
            <a:r>
              <a:rPr lang="zh-CN" altLang="en-US" dirty="0"/>
              <a:t>回边中设</a:t>
            </a:r>
            <a:r>
              <a:rPr lang="en-US" altLang="zh-CN" dirty="0"/>
              <a:t>cost</a:t>
            </a:r>
            <a:r>
              <a:rPr lang="zh-CN" altLang="en-US" dirty="0"/>
              <a:t>是正向边的相反数</a:t>
            </a:r>
            <a:endParaRPr lang="en-US" altLang="zh-CN" dirty="0"/>
          </a:p>
          <a:p>
            <a:r>
              <a:rPr lang="zh-CN" altLang="en-US" dirty="0"/>
              <a:t>贪心增广：使用</a:t>
            </a:r>
            <a:r>
              <a:rPr lang="en-US" altLang="zh-CN" dirty="0"/>
              <a:t>SPFA</a:t>
            </a:r>
            <a:r>
              <a:rPr lang="zh-CN" altLang="en-US" dirty="0"/>
              <a:t>找到仍有余量的费用最短路，再统计这条最短路最多能流多少流量，再增广。然而无法处理费用负权环</a:t>
            </a:r>
            <a:endParaRPr lang="en-US" altLang="zh-CN" dirty="0"/>
          </a:p>
          <a:p>
            <a:r>
              <a:rPr lang="zh-CN" altLang="en-US" dirty="0"/>
              <a:t>消圈算法：使用任意最大流算法得到任意一个最大流，然后在残量网络中用</a:t>
            </a:r>
            <a:r>
              <a:rPr lang="en-US" altLang="zh-CN" dirty="0"/>
              <a:t>SPFA</a:t>
            </a:r>
            <a:r>
              <a:rPr lang="zh-CN" altLang="en-US" dirty="0"/>
              <a:t>找负环，每找到一个就将负环流满</a:t>
            </a:r>
            <a:r>
              <a:rPr lang="en-US" altLang="zh-CN" dirty="0"/>
              <a:t>(</a:t>
            </a:r>
            <a:r>
              <a:rPr lang="zh-CN" altLang="en-US" dirty="0"/>
              <a:t>相当于反悔退流</a:t>
            </a:r>
            <a:r>
              <a:rPr lang="en-US" altLang="zh-CN" dirty="0"/>
              <a:t>)</a:t>
            </a:r>
            <a:r>
              <a:rPr lang="zh-CN" altLang="en-US" dirty="0"/>
              <a:t>，可以处理费用负权环</a:t>
            </a:r>
            <a:endParaRPr lang="en-US" altLang="zh-CN" dirty="0"/>
          </a:p>
        </p:txBody>
      </p:sp>
      <p:sp>
        <p:nvSpPr>
          <p:cNvPr id="3" name="标题 2">
            <a:extLst>
              <a:ext uri="{FF2B5EF4-FFF2-40B4-BE49-F238E27FC236}">
                <a16:creationId xmlns:a16="http://schemas.microsoft.com/office/drawing/2014/main" id="{EF648F00-FA42-465D-8A8C-7B14B8249700}"/>
              </a:ext>
            </a:extLst>
          </p:cNvPr>
          <p:cNvSpPr>
            <a:spLocks noGrp="1"/>
          </p:cNvSpPr>
          <p:nvPr>
            <p:ph type="ctrTitle"/>
          </p:nvPr>
        </p:nvSpPr>
        <p:spPr/>
        <p:txBody>
          <a:bodyPr/>
          <a:lstStyle/>
          <a:p>
            <a:r>
              <a:rPr lang="zh-CN" altLang="en-US" dirty="0"/>
              <a:t>最小费用最大流</a:t>
            </a:r>
          </a:p>
        </p:txBody>
      </p:sp>
      <p:sp>
        <p:nvSpPr>
          <p:cNvPr id="4" name="内容占位符 3">
            <a:extLst>
              <a:ext uri="{FF2B5EF4-FFF2-40B4-BE49-F238E27FC236}">
                <a16:creationId xmlns:a16="http://schemas.microsoft.com/office/drawing/2014/main" id="{747511D6-9B9B-47E3-8C95-8F40B0D56DF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22420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1AF8BDC6-1854-410F-89FA-FA0A1E81F842}"/>
              </a:ext>
            </a:extLst>
          </p:cNvPr>
          <p:cNvSpPr>
            <a:spLocks noGrp="1"/>
          </p:cNvSpPr>
          <p:nvPr>
            <p:ph idx="1"/>
          </p:nvPr>
        </p:nvSpPr>
        <p:spPr/>
        <p:txBody>
          <a:bodyPr/>
          <a:lstStyle/>
          <a:p>
            <a:r>
              <a:rPr lang="zh-CN" altLang="en-US" dirty="0"/>
              <a:t>每条路径的费用是流过这条路径流量数量的平方</a:t>
            </a:r>
            <a:endParaRPr lang="en-US" altLang="zh-CN" dirty="0"/>
          </a:p>
          <a:p>
            <a:r>
              <a:rPr lang="zh-CN" altLang="en-US" dirty="0"/>
              <a:t>求最大流量的最小费用</a:t>
            </a:r>
            <a:endParaRPr lang="en-US" altLang="zh-CN" dirty="0"/>
          </a:p>
        </p:txBody>
      </p:sp>
      <p:sp>
        <p:nvSpPr>
          <p:cNvPr id="3" name="标题 2">
            <a:extLst>
              <a:ext uri="{FF2B5EF4-FFF2-40B4-BE49-F238E27FC236}">
                <a16:creationId xmlns:a16="http://schemas.microsoft.com/office/drawing/2014/main" id="{EF648F00-FA42-465D-8A8C-7B14B8249700}"/>
              </a:ext>
            </a:extLst>
          </p:cNvPr>
          <p:cNvSpPr>
            <a:spLocks noGrp="1"/>
          </p:cNvSpPr>
          <p:nvPr>
            <p:ph type="ctrTitle"/>
          </p:nvPr>
        </p:nvSpPr>
        <p:spPr/>
        <p:txBody>
          <a:bodyPr/>
          <a:lstStyle/>
          <a:p>
            <a:r>
              <a:rPr lang="zh-CN" altLang="en-US" dirty="0"/>
              <a:t>平方费用流</a:t>
            </a:r>
          </a:p>
        </p:txBody>
      </p:sp>
      <p:sp>
        <p:nvSpPr>
          <p:cNvPr id="4" name="内容占位符 3">
            <a:extLst>
              <a:ext uri="{FF2B5EF4-FFF2-40B4-BE49-F238E27FC236}">
                <a16:creationId xmlns:a16="http://schemas.microsoft.com/office/drawing/2014/main" id="{747511D6-9B9B-47E3-8C95-8F40B0D56DF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049120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2964F0-BF12-4D51-9F2F-96E0FC2838FD}"/>
              </a:ext>
            </a:extLst>
          </p:cNvPr>
          <p:cNvSpPr>
            <a:spLocks noGrp="1"/>
          </p:cNvSpPr>
          <p:nvPr>
            <p:ph type="ctrTitle"/>
          </p:nvPr>
        </p:nvSpPr>
        <p:spPr/>
        <p:txBody>
          <a:bodyPr/>
          <a:lstStyle/>
          <a:p>
            <a:r>
              <a:rPr lang="zh-CN" altLang="en-US" dirty="0"/>
              <a:t>构造转化为图论的问题</a:t>
            </a:r>
          </a:p>
        </p:txBody>
      </p:sp>
      <p:sp>
        <p:nvSpPr>
          <p:cNvPr id="3" name="内容占位符 2">
            <a:extLst>
              <a:ext uri="{FF2B5EF4-FFF2-40B4-BE49-F238E27FC236}">
                <a16:creationId xmlns:a16="http://schemas.microsoft.com/office/drawing/2014/main" id="{237E6DD5-7F10-4913-9134-7D8CC5D639D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710331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524A5EA-EADE-40D9-8C08-5BE4B1181B45}"/>
                  </a:ext>
                </a:extLst>
              </p:cNvPr>
              <p:cNvSpPr>
                <a:spLocks noGrp="1"/>
              </p:cNvSpPr>
              <p:nvPr>
                <p:ph idx="1"/>
              </p:nvPr>
            </p:nvSpPr>
            <p:spPr/>
            <p:txBody>
              <a:bodyPr/>
              <a:lstStyle/>
              <a:p>
                <a:r>
                  <a:rPr lang="zh-CN" altLang="en-US" dirty="0"/>
                  <a:t>差分约束能够求出下面这种不等式组的解：</a:t>
                </a:r>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𝑘</m:t>
                          </m:r>
                        </m:sub>
                      </m:sSub>
                    </m:oMath>
                  </m:oMathPara>
                </a14:m>
                <a:endParaRPr lang="en-US" altLang="zh-CN" b="0" i="1" dirty="0">
                  <a:latin typeface="Cambria Math" panose="02040503050406030204" pitchFamily="18" charset="0"/>
                </a:endParaRPr>
              </a:p>
              <a:p>
                <a:r>
                  <a:rPr lang="zh-CN" altLang="en-US" b="0" dirty="0">
                    <a:latin typeface="Cambria Math" panose="02040503050406030204" pitchFamily="18" charset="0"/>
                  </a:rPr>
                  <a:t>或</a:t>
                </a:r>
                <a:endParaRPr lang="en-US" altLang="zh-CN" b="0"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𝑘</m:t>
                          </m:r>
                        </m:sub>
                      </m:sSub>
                    </m:oMath>
                  </m:oMathPara>
                </a14:m>
                <a:endParaRPr lang="en-US" altLang="zh-CN" i="1" dirty="0">
                  <a:latin typeface="Cambria Math" panose="02040503050406030204" pitchFamily="18" charset="0"/>
                </a:endParaRPr>
              </a:p>
              <a:p>
                <a:r>
                  <a:rPr lang="zh-CN" altLang="en-US" dirty="0">
                    <a:latin typeface="Cambria Math" panose="02040503050406030204" pitchFamily="18" charset="0"/>
                  </a:rPr>
                  <a:t>引理：若</a:t>
                </a:r>
                <a14:m>
                  <m:oMath xmlns:m="http://schemas.openxmlformats.org/officeDocument/2006/math">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r>
                      <a:rPr lang="zh-CN" altLang="en-US" i="1">
                        <a:latin typeface="Cambria Math" panose="02040503050406030204" pitchFamily="18" charset="0"/>
                      </a:rPr>
                      <m:t>是</m:t>
                    </m:r>
                  </m:oMath>
                </a14:m>
                <a:r>
                  <a:rPr lang="zh-CN" altLang="en-US" dirty="0">
                    <a:latin typeface="Cambria Math" panose="02040503050406030204" pitchFamily="18" charset="0"/>
                  </a:rPr>
                  <a:t>不等式组的一组解，则</a:t>
                </a:r>
                <a14:m>
                  <m:oMath xmlns:m="http://schemas.openxmlformats.org/officeDocument/2006/math">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zh-CN" altLang="en-US" i="1">
                        <a:latin typeface="Cambria Math" panose="02040503050406030204" pitchFamily="18" charset="0"/>
                      </a:rPr>
                      <m:t>也是</m:t>
                    </m:r>
                  </m:oMath>
                </a14:m>
                <a:r>
                  <a:rPr lang="zh-CN" altLang="en-US" dirty="0">
                    <a:latin typeface="Cambria Math" panose="02040503050406030204" pitchFamily="18" charset="0"/>
                  </a:rPr>
                  <a:t>不等式的一组解</a:t>
                </a:r>
                <a:endParaRPr lang="en-US" altLang="zh-CN" dirty="0">
                  <a:latin typeface="Cambria Math" panose="02040503050406030204" pitchFamily="18" charset="0"/>
                </a:endParaRPr>
              </a:p>
            </p:txBody>
          </p:sp>
        </mc:Choice>
        <mc:Fallback xmlns="">
          <p:sp>
            <p:nvSpPr>
              <p:cNvPr id="2" name="内容占位符 1">
                <a:extLst>
                  <a:ext uri="{FF2B5EF4-FFF2-40B4-BE49-F238E27FC236}">
                    <a16:creationId xmlns:a16="http://schemas.microsoft.com/office/drawing/2014/main" id="{5524A5EA-EADE-40D9-8C08-5BE4B1181B45}"/>
                  </a:ext>
                </a:extLst>
              </p:cNvPr>
              <p:cNvSpPr>
                <a:spLocks noGrp="1" noRot="1" noChangeAspect="1" noMove="1" noResize="1" noEditPoints="1" noAdjustHandles="1" noChangeArrowheads="1" noChangeShapeType="1" noTextEdit="1"/>
              </p:cNvSpPr>
              <p:nvPr>
                <p:ph idx="1"/>
              </p:nvPr>
            </p:nvSpPr>
            <p:spPr>
              <a:blipFill>
                <a:blip r:embed="rId2"/>
                <a:stretch>
                  <a:fillRect l="-1217" r="-81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40EDAC3B-C647-4918-8E92-95927DD7D007}"/>
              </a:ext>
            </a:extLst>
          </p:cNvPr>
          <p:cNvSpPr>
            <a:spLocks noGrp="1"/>
          </p:cNvSpPr>
          <p:nvPr>
            <p:ph type="ctrTitle"/>
          </p:nvPr>
        </p:nvSpPr>
        <p:spPr/>
        <p:txBody>
          <a:bodyPr/>
          <a:lstStyle/>
          <a:p>
            <a:r>
              <a:rPr lang="zh-CN" altLang="en-US" dirty="0"/>
              <a:t>差分约束</a:t>
            </a:r>
          </a:p>
        </p:txBody>
      </p:sp>
      <p:sp>
        <p:nvSpPr>
          <p:cNvPr id="4" name="内容占位符 3">
            <a:extLst>
              <a:ext uri="{FF2B5EF4-FFF2-40B4-BE49-F238E27FC236}">
                <a16:creationId xmlns:a16="http://schemas.microsoft.com/office/drawing/2014/main" id="{6507EE9B-0FE1-461D-8201-F249AF16E59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046904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BC9CB59-B65E-4291-80C8-6BBCA35F0851}"/>
                  </a:ext>
                </a:extLst>
              </p:cNvPr>
              <p:cNvSpPr>
                <a:spLocks noGrp="1"/>
              </p:cNvSpPr>
              <p:nvPr>
                <p:ph idx="1"/>
              </p:nvPr>
            </p:nvSpPr>
            <p:spPr/>
            <p:txBody>
              <a:bodyPr/>
              <a:lstStyle/>
              <a:p>
                <a:r>
                  <a:rPr lang="zh-CN" altLang="en-US" dirty="0"/>
                  <a:t>设</a:t>
                </a:r>
                <a:r>
                  <a:rPr lang="en-US" altLang="zh-CN" dirty="0"/>
                  <a:t>l(</a:t>
                </a:r>
                <a:r>
                  <a:rPr lang="en-US" altLang="zh-CN" dirty="0" err="1"/>
                  <a:t>u,v</a:t>
                </a:r>
                <a:r>
                  <a:rPr lang="en-US" altLang="zh-CN" dirty="0"/>
                  <a:t>)</a:t>
                </a:r>
                <a:r>
                  <a:rPr lang="zh-CN" altLang="en-US" dirty="0"/>
                  <a:t>是无向图上连接点</a:t>
                </a:r>
                <a:r>
                  <a:rPr lang="en-US" altLang="zh-CN" dirty="0"/>
                  <a:t>u</a:t>
                </a:r>
                <a:r>
                  <a:rPr lang="zh-CN" altLang="en-US" dirty="0"/>
                  <a:t>和</a:t>
                </a:r>
                <a:r>
                  <a:rPr lang="en-US" altLang="zh-CN" dirty="0"/>
                  <a:t>v</a:t>
                </a:r>
                <a:r>
                  <a:rPr lang="zh-CN" altLang="en-US" dirty="0"/>
                  <a:t>的边的长度，</a:t>
                </a:r>
                <a:r>
                  <a:rPr lang="en-US" altLang="zh-CN" dirty="0"/>
                  <a:t>d[</a:t>
                </a:r>
                <a:r>
                  <a:rPr lang="en-US" altLang="zh-CN" dirty="0" err="1"/>
                  <a:t>i</a:t>
                </a:r>
                <a:r>
                  <a:rPr lang="en-US" altLang="zh-CN" dirty="0"/>
                  <a:t>]</a:t>
                </a:r>
                <a:r>
                  <a:rPr lang="zh-CN" altLang="en-US" dirty="0"/>
                  <a:t>是从某个点出发到达</a:t>
                </a:r>
                <a:r>
                  <a:rPr lang="en-US" altLang="zh-CN" dirty="0"/>
                  <a:t>d[</a:t>
                </a:r>
                <a:r>
                  <a:rPr lang="en-US" altLang="zh-CN" dirty="0" err="1"/>
                  <a:t>i</a:t>
                </a:r>
                <a:r>
                  <a:rPr lang="en-US" altLang="zh-CN" dirty="0"/>
                  <a:t>]</a:t>
                </a:r>
                <a:r>
                  <a:rPr lang="zh-CN" altLang="en-US" dirty="0"/>
                  <a:t>的最短路径，那么</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𝑑</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𝑣</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𝑑</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𝑢</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𝑙</m:t>
                      </m:r>
                      <m:r>
                        <a:rPr lang="en-US" altLang="zh-CN" b="0" i="1" smtClean="0">
                          <a:latin typeface="Cambria Math" panose="02040503050406030204" pitchFamily="18" charset="0"/>
                        </a:rPr>
                        <m:t>[</m:t>
                      </m:r>
                      <m:r>
                        <a:rPr lang="en-US" altLang="zh-CN" b="0" i="1" smtClean="0">
                          <a:latin typeface="Cambria Math" panose="02040503050406030204" pitchFamily="18" charset="0"/>
                        </a:rPr>
                        <m:t>𝑢</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r>
                        <a:rPr lang="en-US" altLang="zh-CN" b="0" i="1" smtClean="0">
                          <a:latin typeface="Cambria Math" panose="02040503050406030204" pitchFamily="18" charset="0"/>
                        </a:rPr>
                        <m:t>]</m:t>
                      </m:r>
                    </m:oMath>
                  </m:oMathPara>
                </a14:m>
                <a:endParaRPr lang="en-US" altLang="zh-CN" dirty="0"/>
              </a:p>
              <a:p>
                <a:r>
                  <a:rPr lang="zh-CN" altLang="en-US" dirty="0"/>
                  <a:t>将差分约束条件移项：</a:t>
                </a:r>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𝑘</m:t>
                          </m:r>
                        </m:sub>
                      </m:sSub>
                    </m:oMath>
                  </m:oMathPara>
                </a14:m>
                <a:endParaRPr lang="en-US" altLang="zh-CN" dirty="0"/>
              </a:p>
              <a:p>
                <a:r>
                  <a:rPr lang="zh-CN" altLang="en-US" dirty="0"/>
                  <a:t>完  全  一  致</a:t>
                </a:r>
                <a:endParaRPr lang="en-US" altLang="zh-CN" dirty="0"/>
              </a:p>
            </p:txBody>
          </p:sp>
        </mc:Choice>
        <mc:Fallback xmlns="">
          <p:sp>
            <p:nvSpPr>
              <p:cNvPr id="2" name="内容占位符 1">
                <a:extLst>
                  <a:ext uri="{FF2B5EF4-FFF2-40B4-BE49-F238E27FC236}">
                    <a16:creationId xmlns:a16="http://schemas.microsoft.com/office/drawing/2014/main" id="{EBC9CB59-B65E-4291-80C8-6BBCA35F0851}"/>
                  </a:ext>
                </a:extLst>
              </p:cNvPr>
              <p:cNvSpPr>
                <a:spLocks noGrp="1" noRot="1" noChangeAspect="1" noMove="1" noResize="1" noEditPoints="1" noAdjustHandles="1" noChangeArrowheads="1" noChangeShapeType="1" noTextEdit="1"/>
              </p:cNvSpPr>
              <p:nvPr>
                <p:ph idx="1"/>
              </p:nvPr>
            </p:nvSpPr>
            <p:spPr>
              <a:blipFill>
                <a:blip r:embed="rId2"/>
                <a:stretch>
                  <a:fillRect l="-1217" r="-464"/>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AB3AF24-E551-411C-B581-522377402C1A}"/>
              </a:ext>
            </a:extLst>
          </p:cNvPr>
          <p:cNvSpPr>
            <a:spLocks noGrp="1"/>
          </p:cNvSpPr>
          <p:nvPr>
            <p:ph type="ctrTitle"/>
          </p:nvPr>
        </p:nvSpPr>
        <p:spPr/>
        <p:txBody>
          <a:bodyPr/>
          <a:lstStyle/>
          <a:p>
            <a:r>
              <a:rPr lang="zh-CN" altLang="en-US" dirty="0"/>
              <a:t>差分约束转化为最短路问题</a:t>
            </a:r>
          </a:p>
        </p:txBody>
      </p:sp>
      <p:sp>
        <p:nvSpPr>
          <p:cNvPr id="4" name="内容占位符 3">
            <a:extLst>
              <a:ext uri="{FF2B5EF4-FFF2-40B4-BE49-F238E27FC236}">
                <a16:creationId xmlns:a16="http://schemas.microsoft.com/office/drawing/2014/main" id="{86E96CC2-FF6F-4B4B-A877-DD530607DB4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089918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88DB8D0-59E0-47FE-BF0B-596A0BA6347A}"/>
                  </a:ext>
                </a:extLst>
              </p:cNvPr>
              <p:cNvSpPr>
                <a:spLocks noGrp="1"/>
              </p:cNvSpPr>
              <p:nvPr>
                <p:ph idx="1"/>
              </p:nvPr>
            </p:nvSpPr>
            <p:spPr>
              <a:xfrm>
                <a:off x="838200" y="1382233"/>
                <a:ext cx="5003800" cy="4938546"/>
              </a:xfrm>
            </p:spPr>
            <p:txBody>
              <a:bodyPr>
                <a:normAutofit/>
              </a:bodyPr>
              <a:lstStyle/>
              <a:p>
                <a:pPr algn="ctr"/>
                <a14:m>
                  <m:oMathPara xmlns:m="http://schemas.openxmlformats.org/officeDocument/2006/math">
                    <m:oMathParaPr>
                      <m:jc m:val="centerGroup"/>
                    </m:oMathParaPr>
                    <m:oMath xmlns:m="http://schemas.openxmlformats.org/officeDocument/2006/math">
                      <m:sSub>
                        <m:sSubPr>
                          <m:ctrlPr>
                            <a:rPr lang="en-US" altLang="zh-CN" i="1" smtClean="0">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𝑘</m:t>
                          </m:r>
                        </m:sub>
                      </m:sSub>
                    </m:oMath>
                  </m:oMathPara>
                </a14:m>
                <a:endParaRPr lang="en-US" altLang="zh-CN" dirty="0"/>
              </a:p>
              <a:p>
                <a:pPr algn="ctr"/>
                <a14:m>
                  <m:oMathPara xmlns:m="http://schemas.openxmlformats.org/officeDocument/2006/math">
                    <m:oMathParaPr>
                      <m:jc m:val="centerGroup"/>
                    </m:oMathParaPr>
                    <m:oMath xmlns:m="http://schemas.openxmlformats.org/officeDocument/2006/math">
                      <m:r>
                        <a:rPr lang="zh-CN" altLang="en-US" i="1" dirty="0">
                          <a:latin typeface="Cambria Math" panose="02040503050406030204" pitchFamily="18" charset="0"/>
                        </a:rPr>
                        <m:t>↕</m:t>
                      </m:r>
                    </m:oMath>
                  </m:oMathPara>
                </a14:m>
                <a:endParaRPr lang="en-US" altLang="zh-CN" dirty="0"/>
              </a:p>
              <a:p>
                <a:pPr algn="ctr"/>
                <a:r>
                  <a:rPr lang="zh-CN" altLang="en-US" dirty="0"/>
                  <a:t>点</a:t>
                </a:r>
                <a:r>
                  <a:rPr lang="en-US" altLang="zh-CN" dirty="0">
                    <a:solidFill>
                      <a:srgbClr val="FFCC00"/>
                    </a:solidFill>
                  </a:rPr>
                  <a:t>j</a:t>
                </a:r>
                <a:r>
                  <a:rPr lang="zh-CN" altLang="en-US" dirty="0">
                    <a:solidFill>
                      <a:srgbClr val="FFCC00"/>
                    </a:solidFill>
                  </a:rPr>
                  <a:t>到点</a:t>
                </a:r>
                <a:r>
                  <a:rPr lang="en-US" altLang="zh-CN" dirty="0" err="1">
                    <a:solidFill>
                      <a:srgbClr val="FFCC00"/>
                    </a:solidFill>
                  </a:rPr>
                  <a:t>i</a:t>
                </a:r>
                <a:r>
                  <a:rPr lang="zh-CN" altLang="en-US" dirty="0"/>
                  <a:t>有一条权值为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𝑘</m:t>
                        </m:r>
                      </m:sub>
                    </m:sSub>
                  </m:oMath>
                </a14:m>
                <a:r>
                  <a:rPr lang="zh-CN" altLang="en-US" dirty="0"/>
                  <a:t>的边</a:t>
                </a:r>
                <a:endParaRPr lang="en-US" altLang="zh-CN" dirty="0"/>
              </a:p>
              <a:p>
                <a:pPr algn="ct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oMath>
                </a14:m>
                <a:r>
                  <a:rPr lang="zh-CN" altLang="en-US" dirty="0"/>
                  <a:t>是最短路长度</a:t>
                </a:r>
                <a:endParaRPr lang="en-US" altLang="zh-CN" dirty="0"/>
              </a:p>
            </p:txBody>
          </p:sp>
        </mc:Choice>
        <mc:Fallback xmlns="">
          <p:sp>
            <p:nvSpPr>
              <p:cNvPr id="2" name="内容占位符 1">
                <a:extLst>
                  <a:ext uri="{FF2B5EF4-FFF2-40B4-BE49-F238E27FC236}">
                    <a16:creationId xmlns:a16="http://schemas.microsoft.com/office/drawing/2014/main" id="{988DB8D0-59E0-47FE-BF0B-596A0BA6347A}"/>
                  </a:ext>
                </a:extLst>
              </p:cNvPr>
              <p:cNvSpPr>
                <a:spLocks noGrp="1" noRot="1" noChangeAspect="1" noMove="1" noResize="1" noEditPoints="1" noAdjustHandles="1" noChangeArrowheads="1" noChangeShapeType="1" noTextEdit="1"/>
              </p:cNvSpPr>
              <p:nvPr>
                <p:ph idx="1"/>
              </p:nvPr>
            </p:nvSpPr>
            <p:spPr>
              <a:xfrm>
                <a:off x="838200" y="1382233"/>
                <a:ext cx="5003800" cy="4938546"/>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0B25730-501D-4CA2-85CD-593DE1F3778B}"/>
              </a:ext>
            </a:extLst>
          </p:cNvPr>
          <p:cNvSpPr>
            <a:spLocks noGrp="1"/>
          </p:cNvSpPr>
          <p:nvPr>
            <p:ph type="ctrTitle"/>
          </p:nvPr>
        </p:nvSpPr>
        <p:spPr/>
        <p:txBody>
          <a:bodyPr/>
          <a:lstStyle/>
          <a:p>
            <a:r>
              <a:rPr lang="zh-CN" altLang="en-US" dirty="0"/>
              <a:t>差分约束转化为最短路问题</a:t>
            </a:r>
          </a:p>
        </p:txBody>
      </p:sp>
      <p:sp>
        <p:nvSpPr>
          <p:cNvPr id="4" name="内容占位符 3">
            <a:extLst>
              <a:ext uri="{FF2B5EF4-FFF2-40B4-BE49-F238E27FC236}">
                <a16:creationId xmlns:a16="http://schemas.microsoft.com/office/drawing/2014/main" id="{4360DA6D-9E60-4553-9832-65BDCDB221D0}"/>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7" name="内容占位符 1">
                <a:extLst>
                  <a:ext uri="{FF2B5EF4-FFF2-40B4-BE49-F238E27FC236}">
                    <a16:creationId xmlns:a16="http://schemas.microsoft.com/office/drawing/2014/main" id="{033F0568-1413-43DA-A55C-D11A8F552CF1}"/>
                  </a:ext>
                </a:extLst>
              </p:cNvPr>
              <p:cNvSpPr txBox="1">
                <a:spLocks/>
              </p:cNvSpPr>
              <p:nvPr/>
            </p:nvSpPr>
            <p:spPr>
              <a:xfrm>
                <a:off x="6096000" y="1382233"/>
                <a:ext cx="5003800" cy="4938546"/>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14:m>
                  <m:oMathPara xmlns:m="http://schemas.openxmlformats.org/officeDocument/2006/math">
                    <m:oMathParaPr>
                      <m:jc m:val="centerGroup"/>
                    </m:oMathParaPr>
                    <m:oMath xmlns:m="http://schemas.openxmlformats.org/officeDocument/2006/math">
                      <m:sSub>
                        <m:sSubPr>
                          <m:ctrlPr>
                            <a:rPr lang="en-US" altLang="zh-CN" i="1" smtClean="0">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𝑘</m:t>
                          </m:r>
                        </m:sub>
                      </m:sSub>
                    </m:oMath>
                  </m:oMathPara>
                </a14:m>
                <a:endParaRPr lang="en-US" altLang="zh-CN" dirty="0"/>
              </a:p>
              <a:p>
                <a:pPr algn="ctr"/>
                <a14:m>
                  <m:oMathPara xmlns:m="http://schemas.openxmlformats.org/officeDocument/2006/math">
                    <m:oMathParaPr>
                      <m:jc m:val="centerGroup"/>
                    </m:oMathParaPr>
                    <m:oMath xmlns:m="http://schemas.openxmlformats.org/officeDocument/2006/math">
                      <m:r>
                        <a:rPr lang="zh-CN" altLang="en-US" i="1" dirty="0">
                          <a:latin typeface="Cambria Math" panose="02040503050406030204" pitchFamily="18" charset="0"/>
                        </a:rPr>
                        <m:t>↕</m:t>
                      </m:r>
                    </m:oMath>
                  </m:oMathPara>
                </a14:m>
                <a:endParaRPr lang="en-US" altLang="zh-CN" dirty="0"/>
              </a:p>
              <a:p>
                <a:pPr algn="ctr"/>
                <a:r>
                  <a:rPr lang="zh-CN" altLang="en-US" dirty="0"/>
                  <a:t>点</a:t>
                </a:r>
                <a:r>
                  <a:rPr lang="en-US" altLang="zh-CN" dirty="0">
                    <a:solidFill>
                      <a:srgbClr val="FFCC00"/>
                    </a:solidFill>
                  </a:rPr>
                  <a:t>j</a:t>
                </a:r>
                <a:r>
                  <a:rPr lang="zh-CN" altLang="en-US" dirty="0">
                    <a:solidFill>
                      <a:srgbClr val="FFCC00"/>
                    </a:solidFill>
                  </a:rPr>
                  <a:t>到点</a:t>
                </a:r>
                <a:r>
                  <a:rPr lang="en-US" altLang="zh-CN" dirty="0" err="1">
                    <a:solidFill>
                      <a:srgbClr val="FFCC00"/>
                    </a:solidFill>
                  </a:rPr>
                  <a:t>i</a:t>
                </a:r>
                <a:r>
                  <a:rPr lang="zh-CN" altLang="en-US" dirty="0"/>
                  <a:t>有一条权值为</a:t>
                </a:r>
                <a14:m>
                  <m:oMath xmlns:m="http://schemas.openxmlformats.org/officeDocument/2006/math">
                    <m:sSub>
                      <m:sSubPr>
                        <m:ctrlPr>
                          <a:rPr lang="en-US" altLang="zh-CN" i="1" smtClean="0">
                            <a:latin typeface="Cambria Math" panose="02040503050406030204" pitchFamily="18" charset="0"/>
                          </a:rPr>
                        </m:ctrlPr>
                      </m:sSubPr>
                      <m:e>
                        <m:r>
                          <a:rPr lang="en-US" altLang="zh-CN" i="1" smtClean="0">
                            <a:latin typeface="Cambria Math" panose="02040503050406030204" pitchFamily="18" charset="0"/>
                          </a:rPr>
                          <m:t>𝐴</m:t>
                        </m:r>
                      </m:e>
                      <m:sub>
                        <m:r>
                          <a:rPr lang="en-US" altLang="zh-CN" i="1" smtClean="0">
                            <a:latin typeface="Cambria Math" panose="02040503050406030204" pitchFamily="18" charset="0"/>
                          </a:rPr>
                          <m:t>𝑘</m:t>
                        </m:r>
                      </m:sub>
                    </m:sSub>
                  </m:oMath>
                </a14:m>
                <a:r>
                  <a:rPr lang="zh-CN" altLang="en-US" dirty="0"/>
                  <a:t>的边</a:t>
                </a:r>
                <a:endParaRPr lang="en-US" altLang="zh-CN" dirty="0"/>
              </a:p>
              <a:p>
                <a:pPr algn="ct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oMath>
                </a14:m>
                <a:r>
                  <a:rPr lang="zh-CN" altLang="en-US" dirty="0"/>
                  <a:t>是最长路</a:t>
                </a:r>
                <a:endParaRPr lang="en-US" altLang="zh-CN" dirty="0"/>
              </a:p>
            </p:txBody>
          </p:sp>
        </mc:Choice>
        <mc:Fallback xmlns="">
          <p:sp>
            <p:nvSpPr>
              <p:cNvPr id="7" name="内容占位符 1">
                <a:extLst>
                  <a:ext uri="{FF2B5EF4-FFF2-40B4-BE49-F238E27FC236}">
                    <a16:creationId xmlns:a16="http://schemas.microsoft.com/office/drawing/2014/main" id="{033F0568-1413-43DA-A55C-D11A8F552CF1}"/>
                  </a:ext>
                </a:extLst>
              </p:cNvPr>
              <p:cNvSpPr txBox="1">
                <a:spLocks noRot="1" noChangeAspect="1" noMove="1" noResize="1" noEditPoints="1" noAdjustHandles="1" noChangeArrowheads="1" noChangeShapeType="1" noTextEdit="1"/>
              </p:cNvSpPr>
              <p:nvPr/>
            </p:nvSpPr>
            <p:spPr>
              <a:xfrm>
                <a:off x="6096000" y="1382233"/>
                <a:ext cx="5003800" cy="4938546"/>
              </a:xfrm>
              <a:prstGeom prst="rect">
                <a:avLst/>
              </a:prstGeom>
              <a:blipFill>
                <a:blip r:embed="rId3"/>
                <a:stretch>
                  <a:fillRect/>
                </a:stretch>
              </a:blipFill>
            </p:spPr>
            <p:txBody>
              <a:bodyPr/>
              <a:lstStyle/>
              <a:p>
                <a:r>
                  <a:rPr lang="zh-CN" altLang="en-US">
                    <a:noFill/>
                  </a:rPr>
                  <a:t> </a:t>
                </a:r>
              </a:p>
            </p:txBody>
          </p:sp>
        </mc:Fallback>
      </mc:AlternateContent>
      <p:cxnSp>
        <p:nvCxnSpPr>
          <p:cNvPr id="9" name="直接连接符 8">
            <a:extLst>
              <a:ext uri="{FF2B5EF4-FFF2-40B4-BE49-F238E27FC236}">
                <a16:creationId xmlns:a16="http://schemas.microsoft.com/office/drawing/2014/main" id="{3D4A7274-B4A1-48C1-9AB0-4CF2E344B74C}"/>
              </a:ext>
            </a:extLst>
          </p:cNvPr>
          <p:cNvCxnSpPr/>
          <p:nvPr/>
        </p:nvCxnSpPr>
        <p:spPr>
          <a:xfrm>
            <a:off x="5994400" y="1382233"/>
            <a:ext cx="0" cy="4938546"/>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925247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88DB8D0-59E0-47FE-BF0B-596A0BA6347A}"/>
                  </a:ext>
                </a:extLst>
              </p:cNvPr>
              <p:cNvSpPr>
                <a:spLocks noGrp="1"/>
              </p:cNvSpPr>
              <p:nvPr>
                <p:ph idx="1"/>
              </p:nvPr>
            </p:nvSpPr>
            <p:spPr/>
            <p:txBody>
              <a:bodyPr/>
              <a:lstStyle/>
              <a:p>
                <a:r>
                  <a:rPr lang="zh-CN" altLang="en-US" dirty="0"/>
                  <a:t>将约束转化为标准形式</a:t>
                </a:r>
                <a:endParaRPr lang="en-US" altLang="zh-CN" dirty="0"/>
              </a:p>
              <a:p>
                <a:r>
                  <a:rPr lang="zh-CN" altLang="en-US" dirty="0"/>
                  <a:t>建立无向图：</a:t>
                </a:r>
                <a14:m>
                  <m:oMath xmlns:m="http://schemas.openxmlformats.org/officeDocument/2006/math">
                    <m:sSub>
                      <m:sSubPr>
                        <m:ctrlPr>
                          <a:rPr lang="en-US" altLang="zh-CN" i="1" smtClean="0">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𝑘</m:t>
                        </m:r>
                      </m:sub>
                    </m:sSub>
                    <m:r>
                      <a:rPr lang="en-US" altLang="zh-CN" i="1" smtClean="0">
                        <a:latin typeface="Cambria Math" panose="02040503050406030204" pitchFamily="18" charset="0"/>
                        <a:ea typeface="Cambria Math" panose="02040503050406030204" pitchFamily="18" charset="0"/>
                      </a:rPr>
                      <m:t>↔</m:t>
                    </m:r>
                  </m:oMath>
                </a14:m>
                <a:r>
                  <a:rPr lang="zh-CN" altLang="en-US" dirty="0"/>
                  <a:t>点</a:t>
                </a:r>
                <a:r>
                  <a:rPr lang="en-US" altLang="zh-CN" dirty="0"/>
                  <a:t>j</a:t>
                </a:r>
                <a:r>
                  <a:rPr lang="zh-CN" altLang="en-US" dirty="0"/>
                  <a:t>到点</a:t>
                </a:r>
                <a:r>
                  <a:rPr lang="en-US" altLang="zh-CN" dirty="0" err="1"/>
                  <a:t>i</a:t>
                </a:r>
                <a:r>
                  <a:rPr lang="zh-CN" altLang="en-US" dirty="0"/>
                  <a:t>有一条权值为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𝑘</m:t>
                        </m:r>
                      </m:sub>
                    </m:sSub>
                  </m:oMath>
                </a14:m>
                <a:r>
                  <a:rPr lang="zh-CN" altLang="en-US" dirty="0"/>
                  <a:t>的边</a:t>
                </a:r>
                <a:endParaRPr lang="en-US" altLang="zh-CN" dirty="0"/>
              </a:p>
              <a:p>
                <a:r>
                  <a:rPr lang="zh-CN" altLang="en-US" dirty="0"/>
                  <a:t>跑最短路：</a:t>
                </a:r>
                <a:endParaRPr lang="en-US" altLang="zh-CN" dirty="0"/>
              </a:p>
              <a:p>
                <a:r>
                  <a:rPr lang="en-US" altLang="zh-CN" b="0" dirty="0"/>
                  <a:t>	</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𝑘</m:t>
                        </m:r>
                      </m:sub>
                    </m:sSub>
                  </m:oMath>
                </a14:m>
                <a:r>
                  <a:rPr lang="zh-CN" altLang="en-US" dirty="0"/>
                  <a:t>可能为负，不能使用</a:t>
                </a:r>
                <a:r>
                  <a:rPr lang="en-US" altLang="zh-CN" dirty="0" err="1"/>
                  <a:t>Dijksra</a:t>
                </a:r>
                <a:r>
                  <a:rPr lang="zh-CN" altLang="en-US" dirty="0"/>
                  <a:t>，</a:t>
                </a:r>
                <a:r>
                  <a:rPr lang="zh-CN" altLang="en-US" dirty="0">
                    <a:solidFill>
                      <a:srgbClr val="FFCC00"/>
                    </a:solidFill>
                  </a:rPr>
                  <a:t>使用</a:t>
                </a:r>
                <a:r>
                  <a:rPr lang="en-US" altLang="zh-CN" dirty="0">
                    <a:solidFill>
                      <a:srgbClr val="FFCC00"/>
                    </a:solidFill>
                  </a:rPr>
                  <a:t>Bellman-Ford</a:t>
                </a:r>
                <a:r>
                  <a:rPr lang="zh-CN" altLang="en-US" dirty="0">
                    <a:solidFill>
                      <a:srgbClr val="FFCC00"/>
                    </a:solidFill>
                  </a:rPr>
                  <a:t>或</a:t>
                </a:r>
                <a:r>
                  <a:rPr lang="en-US" altLang="zh-CN" dirty="0">
                    <a:solidFill>
                      <a:srgbClr val="FFCC00"/>
                    </a:solidFill>
                  </a:rPr>
                  <a:t>SPFA</a:t>
                </a:r>
              </a:p>
              <a:p>
                <a:r>
                  <a:rPr lang="en-US" altLang="zh-CN" dirty="0"/>
                  <a:t>	</a:t>
                </a:r>
                <a:r>
                  <a:rPr lang="zh-CN" altLang="en-US" dirty="0"/>
                  <a:t>若跑完发现没有负环，则</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oMath>
                </a14:m>
                <a:r>
                  <a:rPr lang="zh-CN" altLang="en-US" dirty="0"/>
                  <a:t>是一组解</a:t>
                </a:r>
                <a:endParaRPr lang="en-US" altLang="zh-CN" dirty="0"/>
              </a:p>
              <a:p>
                <a:r>
                  <a:rPr lang="en-US" altLang="zh-CN" dirty="0"/>
                  <a:t>	</a:t>
                </a:r>
                <a:r>
                  <a:rPr lang="zh-CN" altLang="en-US" dirty="0"/>
                  <a:t>若跑完发现</a:t>
                </a:r>
                <a:r>
                  <a:rPr lang="zh-CN" altLang="en-US" dirty="0">
                    <a:solidFill>
                      <a:srgbClr val="FFCC00"/>
                    </a:solidFill>
                  </a:rPr>
                  <a:t>有负环，则无解</a:t>
                </a:r>
                <a:r>
                  <a:rPr lang="en-US" altLang="zh-CN" dirty="0"/>
                  <a:t>(a&lt;b&lt;c&lt;d&lt;a)</a:t>
                </a:r>
              </a:p>
              <a:p>
                <a:r>
                  <a:rPr lang="zh-CN" altLang="en-US" dirty="0"/>
                  <a:t>全</a:t>
                </a:r>
                <a14:m>
                  <m:oMath xmlns:m="http://schemas.openxmlformats.org/officeDocument/2006/math">
                    <m:r>
                      <a:rPr lang="en-US" altLang="zh-CN" b="0" i="1" smtClean="0">
                        <a:latin typeface="Cambria Math" panose="02040503050406030204" pitchFamily="18" charset="0"/>
                      </a:rPr>
                      <m:t>≥</m:t>
                    </m:r>
                  </m:oMath>
                </a14:m>
                <a:r>
                  <a:rPr lang="zh-CN" altLang="en-US" dirty="0"/>
                  <a:t>的情况跑最长路</a:t>
                </a:r>
                <a:endParaRPr lang="en-US" altLang="zh-CN" dirty="0"/>
              </a:p>
            </p:txBody>
          </p:sp>
        </mc:Choice>
        <mc:Fallback xmlns="">
          <p:sp>
            <p:nvSpPr>
              <p:cNvPr id="2" name="内容占位符 1">
                <a:extLst>
                  <a:ext uri="{FF2B5EF4-FFF2-40B4-BE49-F238E27FC236}">
                    <a16:creationId xmlns:a16="http://schemas.microsoft.com/office/drawing/2014/main" id="{988DB8D0-59E0-47FE-BF0B-596A0BA6347A}"/>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0B25730-501D-4CA2-85CD-593DE1F3778B}"/>
              </a:ext>
            </a:extLst>
          </p:cNvPr>
          <p:cNvSpPr>
            <a:spLocks noGrp="1"/>
          </p:cNvSpPr>
          <p:nvPr>
            <p:ph type="ctrTitle"/>
          </p:nvPr>
        </p:nvSpPr>
        <p:spPr/>
        <p:txBody>
          <a:bodyPr/>
          <a:lstStyle/>
          <a:p>
            <a:r>
              <a:rPr lang="zh-CN" altLang="en-US" dirty="0"/>
              <a:t>差分约束</a:t>
            </a:r>
          </a:p>
        </p:txBody>
      </p:sp>
      <p:sp>
        <p:nvSpPr>
          <p:cNvPr id="4" name="内容占位符 3">
            <a:extLst>
              <a:ext uri="{FF2B5EF4-FFF2-40B4-BE49-F238E27FC236}">
                <a16:creationId xmlns:a16="http://schemas.microsoft.com/office/drawing/2014/main" id="{4360DA6D-9E60-4553-9832-65BDCDB221D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48726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52D7593-AD0C-4B07-ABE5-D79465A2CC8E}"/>
              </a:ext>
            </a:extLst>
          </p:cNvPr>
          <p:cNvSpPr>
            <a:spLocks noGrp="1"/>
          </p:cNvSpPr>
          <p:nvPr>
            <p:ph idx="1"/>
          </p:nvPr>
        </p:nvSpPr>
        <p:spPr/>
        <p:txBody>
          <a:bodyPr/>
          <a:lstStyle/>
          <a:p>
            <a:r>
              <a:rPr lang="zh-CN" altLang="en-US" dirty="0"/>
              <a:t>某西瓜地的种植范围是一条直线</a:t>
            </a:r>
            <a:endParaRPr lang="en-US" altLang="zh-CN" dirty="0"/>
          </a:p>
          <a:p>
            <a:r>
              <a:rPr lang="zh-CN" altLang="en-US" dirty="0"/>
              <a:t>有</a:t>
            </a:r>
            <a:r>
              <a:rPr lang="en-US" altLang="zh-CN" dirty="0"/>
              <a:t>m</a:t>
            </a:r>
            <a:r>
              <a:rPr lang="zh-CN" altLang="en-US" dirty="0"/>
              <a:t>个形如「从西瓜地</a:t>
            </a:r>
            <a:r>
              <a:rPr lang="en-US" altLang="zh-CN" dirty="0"/>
              <a:t>a</a:t>
            </a:r>
            <a:r>
              <a:rPr lang="zh-CN" altLang="en-US" dirty="0"/>
              <a:t>处到</a:t>
            </a:r>
            <a:r>
              <a:rPr lang="en-US" altLang="zh-CN" dirty="0"/>
              <a:t>b</a:t>
            </a:r>
            <a:r>
              <a:rPr lang="zh-CN" altLang="en-US" dirty="0"/>
              <a:t>处至少要种植</a:t>
            </a:r>
            <a:r>
              <a:rPr lang="en-US" altLang="zh-CN" dirty="0"/>
              <a:t>k</a:t>
            </a:r>
            <a:r>
              <a:rPr lang="zh-CN" altLang="en-US" dirty="0"/>
              <a:t>个西瓜」的条件</a:t>
            </a:r>
            <a:endParaRPr lang="en-US" altLang="zh-CN" dirty="0"/>
          </a:p>
          <a:p>
            <a:r>
              <a:rPr lang="zh-CN" altLang="en-US" dirty="0"/>
              <a:t>求至少要种植多少个西瓜</a:t>
            </a:r>
          </a:p>
        </p:txBody>
      </p:sp>
      <p:sp>
        <p:nvSpPr>
          <p:cNvPr id="3" name="标题 2">
            <a:extLst>
              <a:ext uri="{FF2B5EF4-FFF2-40B4-BE49-F238E27FC236}">
                <a16:creationId xmlns:a16="http://schemas.microsoft.com/office/drawing/2014/main" id="{7353282A-9625-4501-A242-F31F05E8CB33}"/>
              </a:ext>
            </a:extLst>
          </p:cNvPr>
          <p:cNvSpPr>
            <a:spLocks noGrp="1"/>
          </p:cNvSpPr>
          <p:nvPr>
            <p:ph type="ctrTitle"/>
          </p:nvPr>
        </p:nvSpPr>
        <p:spPr/>
        <p:txBody>
          <a:bodyPr/>
          <a:lstStyle/>
          <a:p>
            <a:r>
              <a:rPr lang="en-US" altLang="zh-CN" dirty="0" err="1"/>
              <a:t>JoyOI</a:t>
            </a:r>
            <a:r>
              <a:rPr lang="en-US" altLang="zh-CN" dirty="0"/>
              <a:t> tyvj-1415 </a:t>
            </a:r>
            <a:r>
              <a:rPr lang="zh-CN" altLang="en-US" dirty="0"/>
              <a:t>西瓜种植</a:t>
            </a:r>
          </a:p>
        </p:txBody>
      </p:sp>
      <p:sp>
        <p:nvSpPr>
          <p:cNvPr id="4" name="内容占位符 3">
            <a:extLst>
              <a:ext uri="{FF2B5EF4-FFF2-40B4-BE49-F238E27FC236}">
                <a16:creationId xmlns:a16="http://schemas.microsoft.com/office/drawing/2014/main" id="{8C6403E9-3AD9-4231-99E4-AE05FAD9CEC0}"/>
              </a:ext>
            </a:extLst>
          </p:cNvPr>
          <p:cNvSpPr>
            <a:spLocks noGrp="1"/>
          </p:cNvSpPr>
          <p:nvPr>
            <p:ph sz="quarter" idx="10"/>
          </p:nvPr>
        </p:nvSpPr>
        <p:spPr/>
        <p:txBody>
          <a:bodyPr/>
          <a:lstStyle/>
          <a:p>
            <a:endParaRPr lang="zh-CN" altLang="en-US" dirty="0"/>
          </a:p>
        </p:txBody>
      </p:sp>
    </p:spTree>
    <p:extLst>
      <p:ext uri="{BB962C8B-B14F-4D97-AF65-F5344CB8AC3E}">
        <p14:creationId xmlns:p14="http://schemas.microsoft.com/office/powerpoint/2010/main" val="1772077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C67D18A-EE1F-46D3-B913-E2AFC57725AB}"/>
                  </a:ext>
                </a:extLst>
              </p:cNvPr>
              <p:cNvSpPr>
                <a:spLocks noGrp="1"/>
              </p:cNvSpPr>
              <p:nvPr>
                <p:ph idx="1"/>
              </p:nvPr>
            </p:nvSpPr>
            <p:spPr/>
            <p:txBody>
              <a:bodyPr/>
              <a:lstStyle/>
              <a:p>
                <a:r>
                  <a:rPr lang="zh-CN" altLang="en-US" dirty="0"/>
                  <a:t>从西瓜地</a:t>
                </a:r>
                <a:r>
                  <a:rPr lang="en-US" altLang="zh-CN" dirty="0"/>
                  <a:t>a</a:t>
                </a:r>
                <a:r>
                  <a:rPr lang="zh-CN" altLang="en-US" dirty="0"/>
                  <a:t>处到</a:t>
                </a:r>
                <a:r>
                  <a:rPr lang="en-US" altLang="zh-CN" dirty="0"/>
                  <a:t>b</a:t>
                </a:r>
                <a:r>
                  <a:rPr lang="zh-CN" altLang="en-US" dirty="0"/>
                  <a:t>处至少要种植</a:t>
                </a:r>
                <a:r>
                  <a:rPr lang="en-US" altLang="zh-CN" dirty="0"/>
                  <a:t>k</a:t>
                </a:r>
                <a:r>
                  <a:rPr lang="zh-CN" altLang="en-US" dirty="0"/>
                  <a:t>个西瓜</a:t>
                </a:r>
                <a:endParaRPr lang="en-US" altLang="zh-CN" dirty="0"/>
              </a:p>
              <a:p>
                <a:endParaRPr lang="en-US" altLang="zh-CN" dirty="0"/>
              </a:p>
              <a:p>
                <a:r>
                  <a:rPr lang="zh-CN" altLang="en-US" dirty="0"/>
                  <a:t>区间和的条件，转化为前缀和的条件：</a:t>
                </a:r>
                <a:endParaRPr lang="en-US" altLang="zh-CN"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𝑠𝑢𝑚</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𝑠𝑢𝑚</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−1</m:t>
                          </m:r>
                        </m:e>
                      </m:d>
                      <m:r>
                        <a:rPr lang="en-US" altLang="zh-CN" b="0" i="1" smtClean="0">
                          <a:latin typeface="Cambria Math" panose="02040503050406030204" pitchFamily="18" charset="0"/>
                        </a:rPr>
                        <m:t>≥0</m:t>
                      </m:r>
                    </m:oMath>
                  </m:oMathPara>
                </a14:m>
                <a:endParaRPr lang="en-US" altLang="zh-CN" dirty="0"/>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𝑠𝑢𝑚</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𝑏</m:t>
                          </m:r>
                        </m:e>
                      </m:d>
                      <m:r>
                        <a:rPr lang="en-US" altLang="zh-CN" i="1">
                          <a:latin typeface="Cambria Math" panose="02040503050406030204" pitchFamily="18" charset="0"/>
                        </a:rPr>
                        <m:t>−</m:t>
                      </m:r>
                      <m:r>
                        <a:rPr lang="en-US" altLang="zh-CN" i="1">
                          <a:latin typeface="Cambria Math" panose="02040503050406030204" pitchFamily="18" charset="0"/>
                        </a:rPr>
                        <m:t>𝑠𝑢𝑚</m:t>
                      </m:r>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𝑎</m:t>
                          </m:r>
                          <m:r>
                            <a:rPr lang="en-US" altLang="zh-CN" i="1">
                              <a:latin typeface="Cambria Math" panose="02040503050406030204" pitchFamily="18" charset="0"/>
                            </a:rPr>
                            <m:t>−1</m:t>
                          </m:r>
                        </m:e>
                      </m:d>
                      <m:r>
                        <a:rPr lang="en-US" altLang="zh-CN" i="1">
                          <a:latin typeface="Cambria Math" panose="02040503050406030204" pitchFamily="18" charset="0"/>
                        </a:rPr>
                        <m:t>≥</m:t>
                      </m:r>
                      <m:r>
                        <a:rPr lang="en-US" altLang="zh-CN" i="1">
                          <a:latin typeface="Cambria Math" panose="02040503050406030204" pitchFamily="18" charset="0"/>
                        </a:rPr>
                        <m:t>𝑘</m:t>
                      </m:r>
                    </m:oMath>
                  </m:oMathPara>
                </a14:m>
                <a:endParaRPr lang="en-US" altLang="zh-CN" dirty="0"/>
              </a:p>
              <a:p>
                <a:r>
                  <a:rPr lang="zh-CN" altLang="en-US" dirty="0"/>
                  <a:t>要求西瓜总数最小值，即求</a:t>
                </a:r>
                <a:r>
                  <a:rPr lang="en-US" altLang="zh-CN" dirty="0"/>
                  <a:t>sum[n]</a:t>
                </a:r>
                <a:r>
                  <a:rPr lang="zh-CN" altLang="en-US" dirty="0"/>
                  <a:t>最小值</a:t>
                </a:r>
                <a:endParaRPr lang="en-US" altLang="zh-CN" dirty="0"/>
              </a:p>
              <a:p>
                <a:r>
                  <a:rPr lang="zh-CN" altLang="en-US" strike="sngStrike" dirty="0"/>
                  <a:t>使用差分约束模板，跑最长路</a:t>
                </a:r>
                <a:endParaRPr lang="en-US" altLang="zh-CN" strike="sngStrike" dirty="0"/>
              </a:p>
              <a:p>
                <a:r>
                  <a:rPr lang="zh-CN" altLang="en-US" dirty="0"/>
                  <a:t>要求最小值，模板只是给出一组解，为什么可以直接用模板</a:t>
                </a:r>
                <a:endParaRPr lang="en-US" altLang="zh-CN" dirty="0"/>
              </a:p>
            </p:txBody>
          </p:sp>
        </mc:Choice>
        <mc:Fallback xmlns="">
          <p:sp>
            <p:nvSpPr>
              <p:cNvPr id="2" name="内容占位符 1">
                <a:extLst>
                  <a:ext uri="{FF2B5EF4-FFF2-40B4-BE49-F238E27FC236}">
                    <a16:creationId xmlns:a16="http://schemas.microsoft.com/office/drawing/2014/main" id="{4C67D18A-EE1F-46D3-B913-E2AFC57725AB}"/>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A5B1A14-D7C6-42D0-AD04-F4F451576CB4}"/>
              </a:ext>
            </a:extLst>
          </p:cNvPr>
          <p:cNvSpPr>
            <a:spLocks noGrp="1"/>
          </p:cNvSpPr>
          <p:nvPr>
            <p:ph type="ctrTitle"/>
          </p:nvPr>
        </p:nvSpPr>
        <p:spPr/>
        <p:txBody>
          <a:bodyPr/>
          <a:lstStyle/>
          <a:p>
            <a:r>
              <a:rPr lang="en-US" altLang="zh-CN"/>
              <a:t>JoyOI tyvj-1415 </a:t>
            </a:r>
            <a:r>
              <a:rPr lang="zh-CN" altLang="en-US"/>
              <a:t>西瓜种植</a:t>
            </a:r>
            <a:endParaRPr lang="zh-CN" altLang="en-US" dirty="0"/>
          </a:p>
        </p:txBody>
      </p:sp>
      <p:sp>
        <p:nvSpPr>
          <p:cNvPr id="4" name="内容占位符 3">
            <a:extLst>
              <a:ext uri="{FF2B5EF4-FFF2-40B4-BE49-F238E27FC236}">
                <a16:creationId xmlns:a16="http://schemas.microsoft.com/office/drawing/2014/main" id="{23AA520E-2762-43BA-BB6D-2F730CF9E782}"/>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38801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AEA2F50-CDFB-46B8-9019-7A8FB2D53B42}"/>
                  </a:ext>
                </a:extLst>
              </p:cNvPr>
              <p:cNvSpPr>
                <a:spLocks noGrp="1"/>
              </p:cNvSpPr>
              <p:nvPr>
                <p:ph idx="1"/>
              </p:nvPr>
            </p:nvSpPr>
            <p:spPr/>
            <p:txBody>
              <a:bodyPr/>
              <a:lstStyle/>
              <a:p>
                <a:r>
                  <a:rPr lang="zh-CN" altLang="en-US" dirty="0"/>
                  <a:t>设起点</a:t>
                </a:r>
                <a:r>
                  <a:rPr lang="en-US" altLang="zh-CN" dirty="0"/>
                  <a:t>x[0]=0</a:t>
                </a:r>
              </a:p>
              <a:p>
                <a:r>
                  <a:rPr lang="zh-CN" altLang="en-US" dirty="0"/>
                  <a:t>有解</a:t>
                </a:r>
                <a:r>
                  <a:rPr lang="en-US" altLang="zh-CN" dirty="0"/>
                  <a:t>(</a:t>
                </a:r>
                <a:r>
                  <a:rPr lang="zh-CN" altLang="en-US" dirty="0"/>
                  <a:t>无正环</a:t>
                </a:r>
                <a:r>
                  <a:rPr lang="en-US" altLang="zh-CN" dirty="0"/>
                  <a:t>)</a:t>
                </a:r>
                <a:r>
                  <a:rPr lang="zh-CN" altLang="en-US" dirty="0"/>
                  <a:t>情况下，建立最长路树：每个点的父亲是更新它最长路的点，则在树上从起点到达每个点走的路径都是最长路</a:t>
                </a:r>
                <a:endParaRPr lang="en-US" altLang="zh-CN" dirty="0"/>
              </a:p>
              <a:p>
                <a:r>
                  <a:rPr lang="zh-CN" altLang="en-US" dirty="0"/>
                  <a:t>设到达点</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sub>
                    </m:sSub>
                  </m:oMath>
                </a14:m>
                <a:r>
                  <a:rPr lang="zh-CN" altLang="en-US" dirty="0"/>
                  <a:t>的路径是</a:t>
                </a:r>
                <a14:m>
                  <m:oMath xmlns:m="http://schemas.openxmlformats.org/officeDocument/2006/math">
                    <m:r>
                      <a:rPr lang="en-US" altLang="zh-CN" b="0" i="1" smtClean="0">
                        <a:latin typeface="Cambria Math" panose="02040503050406030204" pitchFamily="18" charset="0"/>
                      </a:rPr>
                      <m:t>0→</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sub>
                    </m:sSub>
                  </m:oMath>
                </a14:m>
                <a:r>
                  <a:rPr lang="zh-CN" altLang="en-US" dirty="0"/>
                  <a:t>，那么必然有约数条件</a:t>
                </a:r>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0,</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Sub>
                        </m:sub>
                      </m:sSub>
                      <m:r>
                        <a:rPr lang="en-US" altLang="zh-CN" b="0" i="1" smtClean="0">
                          <a:latin typeface="Cambria Math" panose="02040503050406030204" pitchFamily="18" charset="0"/>
                        </a:rPr>
                        <m:t> ,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2</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𝑤</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2</m:t>
                              </m:r>
                            </m:sub>
                          </m:sSub>
                        </m:sub>
                      </m:sSub>
                      <m:r>
                        <a:rPr lang="en-US" altLang="zh-CN" b="0" i="1" smtClean="0">
                          <a:latin typeface="Cambria Math" panose="02040503050406030204" pitchFamily="18" charset="0"/>
                        </a:rPr>
                        <m:t> , … ,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𝑤</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sub>
                      </m:sSub>
                    </m:oMath>
                  </m:oMathPara>
                </a14:m>
                <a:endParaRPr lang="en-US" altLang="zh-CN" b="0" dirty="0"/>
              </a:p>
              <a:p>
                <a:r>
                  <a:rPr lang="zh-CN" altLang="en-US" dirty="0"/>
                  <a:t>加起来得：</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0,</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𝑤</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2</m:t>
                            </m:r>
                          </m:sub>
                        </m:sSub>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𝑤</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sub>
                    </m:sSub>
                  </m:oMath>
                </a14:m>
                <a:r>
                  <a:rPr lang="zh-CN" altLang="en-US" dirty="0"/>
                  <a:t>，这是一个下界</a:t>
                </a:r>
                <a:endParaRPr lang="en-US" altLang="zh-CN" dirty="0"/>
              </a:p>
              <a:p>
                <a:r>
                  <a:rPr lang="zh-CN" altLang="en-US" dirty="0"/>
                  <a:t>显然走这条最长路径后得到就是</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𝑛</m:t>
                            </m:r>
                          </m:sub>
                        </m:sSub>
                      </m:sub>
                    </m:sSub>
                  </m:oMath>
                </a14:m>
                <a:r>
                  <a:rPr lang="zh-CN" altLang="en-US" dirty="0"/>
                  <a:t>的最终值，显然等于</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𝑤</m:t>
                        </m:r>
                      </m:e>
                      <m:sub>
                        <m:r>
                          <a:rPr lang="en-US" altLang="zh-CN" i="1">
                            <a:latin typeface="Cambria Math" panose="02040503050406030204" pitchFamily="18" charset="0"/>
                          </a:rPr>
                          <m:t>0,</m:t>
                        </m:r>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i="1">
                                <a:latin typeface="Cambria Math" panose="02040503050406030204" pitchFamily="18" charset="0"/>
                              </a:rPr>
                              <m:t>1</m:t>
                            </m:r>
                          </m:sub>
                        </m:sSub>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𝑤</m:t>
                        </m:r>
                      </m:e>
                      <m:sub>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i="1">
                                <a:latin typeface="Cambria Math" panose="02040503050406030204" pitchFamily="18" charset="0"/>
                              </a:rPr>
                              <m:t>2</m:t>
                            </m:r>
                          </m:sub>
                        </m:sSub>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𝑤</m:t>
                        </m:r>
                      </m:e>
                      <m:sub>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i="1">
                                <a:latin typeface="Cambria Math" panose="02040503050406030204" pitchFamily="18" charset="0"/>
                              </a:rPr>
                              <m:t>𝑛</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i="1">
                                <a:latin typeface="Cambria Math" panose="02040503050406030204" pitchFamily="18" charset="0"/>
                              </a:rPr>
                              <m:t>𝑛</m:t>
                            </m:r>
                            <m:r>
                              <a:rPr lang="en-US" altLang="zh-CN" i="1">
                                <a:latin typeface="Cambria Math" panose="02040503050406030204" pitchFamily="18" charset="0"/>
                              </a:rPr>
                              <m:t>−1</m:t>
                            </m:r>
                          </m:sub>
                        </m:sSub>
                      </m:sub>
                    </m:sSub>
                    <m:r>
                      <a:rPr lang="zh-CN" altLang="en-US" i="1" smtClean="0">
                        <a:latin typeface="Cambria Math" panose="02040503050406030204" pitchFamily="18" charset="0"/>
                      </a:rPr>
                      <m:t>，</m:t>
                    </m:r>
                  </m:oMath>
                </a14:m>
                <a:r>
                  <a:rPr lang="zh-CN" altLang="en-US" dirty="0"/>
                  <a:t>故任意一个</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oMath>
                </a14:m>
                <a:r>
                  <a:rPr lang="zh-CN" altLang="en-US" dirty="0"/>
                  <a:t>都是最大的合法解</a:t>
                </a:r>
                <a:endParaRPr lang="en-US" altLang="zh-CN" dirty="0"/>
              </a:p>
            </p:txBody>
          </p:sp>
        </mc:Choice>
        <mc:Fallback xmlns="">
          <p:sp>
            <p:nvSpPr>
              <p:cNvPr id="2" name="内容占位符 1">
                <a:extLst>
                  <a:ext uri="{FF2B5EF4-FFF2-40B4-BE49-F238E27FC236}">
                    <a16:creationId xmlns:a16="http://schemas.microsoft.com/office/drawing/2014/main" id="{4AEA2F50-CDFB-46B8-9019-7A8FB2D53B42}"/>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4F10DF2-1662-4303-ADFC-58706EA0EC0B}"/>
              </a:ext>
            </a:extLst>
          </p:cNvPr>
          <p:cNvSpPr>
            <a:spLocks noGrp="1"/>
          </p:cNvSpPr>
          <p:nvPr>
            <p:ph type="ctrTitle"/>
          </p:nvPr>
        </p:nvSpPr>
        <p:spPr/>
        <p:txBody>
          <a:bodyPr/>
          <a:lstStyle/>
          <a:p>
            <a:r>
              <a:rPr lang="zh-CN" altLang="en-US" dirty="0"/>
              <a:t>差分约束求最小解</a:t>
            </a:r>
          </a:p>
        </p:txBody>
      </p:sp>
      <p:sp>
        <p:nvSpPr>
          <p:cNvPr id="4" name="内容占位符 3">
            <a:extLst>
              <a:ext uri="{FF2B5EF4-FFF2-40B4-BE49-F238E27FC236}">
                <a16:creationId xmlns:a16="http://schemas.microsoft.com/office/drawing/2014/main" id="{FFD84769-E06E-45A3-9960-30B2A4C5512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711637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CCDB440-E76B-4948-AD04-C48C57821585}"/>
              </a:ext>
            </a:extLst>
          </p:cNvPr>
          <p:cNvSpPr>
            <a:spLocks noGrp="1"/>
          </p:cNvSpPr>
          <p:nvPr>
            <p:ph idx="1"/>
          </p:nvPr>
        </p:nvSpPr>
        <p:spPr/>
        <p:txBody>
          <a:bodyPr/>
          <a:lstStyle/>
          <a:p>
            <a:r>
              <a:rPr lang="en-US" altLang="zh-CN" dirty="0"/>
              <a:t>1.</a:t>
            </a:r>
            <a:r>
              <a:rPr lang="zh-CN" altLang="en-US" dirty="0"/>
              <a:t>扩展欧几里得算法</a:t>
            </a:r>
            <a:endParaRPr lang="en-US" altLang="zh-CN" dirty="0"/>
          </a:p>
          <a:p>
            <a:r>
              <a:rPr lang="en-US" altLang="zh-CN" dirty="0"/>
              <a:t>2.</a:t>
            </a:r>
            <a:r>
              <a:rPr lang="zh-CN" altLang="en-US" dirty="0"/>
              <a:t>费马小定理</a:t>
            </a:r>
            <a:r>
              <a:rPr lang="en-US" altLang="zh-CN" dirty="0"/>
              <a:t>/</a:t>
            </a:r>
            <a:r>
              <a:rPr lang="zh-CN" altLang="en-US" dirty="0"/>
              <a:t>欧拉定理</a:t>
            </a:r>
          </a:p>
        </p:txBody>
      </p:sp>
      <p:sp>
        <p:nvSpPr>
          <p:cNvPr id="3" name="标题 2">
            <a:extLst>
              <a:ext uri="{FF2B5EF4-FFF2-40B4-BE49-F238E27FC236}">
                <a16:creationId xmlns:a16="http://schemas.microsoft.com/office/drawing/2014/main" id="{452A18FE-E8BF-4D11-9738-9DE795B82AEC}"/>
              </a:ext>
            </a:extLst>
          </p:cNvPr>
          <p:cNvSpPr>
            <a:spLocks noGrp="1"/>
          </p:cNvSpPr>
          <p:nvPr>
            <p:ph type="ctrTitle"/>
          </p:nvPr>
        </p:nvSpPr>
        <p:spPr/>
        <p:txBody>
          <a:bodyPr/>
          <a:lstStyle/>
          <a:p>
            <a:r>
              <a:rPr lang="zh-CN" altLang="en-US" dirty="0"/>
              <a:t>乘法逆元的求法</a:t>
            </a:r>
          </a:p>
        </p:txBody>
      </p:sp>
      <p:sp>
        <p:nvSpPr>
          <p:cNvPr id="4" name="内容占位符 3">
            <a:extLst>
              <a:ext uri="{FF2B5EF4-FFF2-40B4-BE49-F238E27FC236}">
                <a16:creationId xmlns:a16="http://schemas.microsoft.com/office/drawing/2014/main" id="{06C0DE7E-B817-47E7-8CE5-76C1A9833FA4}"/>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33060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88DB8D0-59E0-47FE-BF0B-596A0BA6347A}"/>
                  </a:ext>
                </a:extLst>
              </p:cNvPr>
              <p:cNvSpPr>
                <a:spLocks noGrp="1"/>
              </p:cNvSpPr>
              <p:nvPr>
                <p:ph idx="1"/>
              </p:nvPr>
            </p:nvSpPr>
            <p:spPr>
              <a:xfrm>
                <a:off x="838200" y="1382233"/>
                <a:ext cx="5003800" cy="4938546"/>
              </a:xfrm>
            </p:spPr>
            <p:txBody>
              <a:bodyPr>
                <a:normAutofit/>
              </a:bodyPr>
              <a:lstStyle/>
              <a:p>
                <a:pPr algn="ctr"/>
                <a14:m>
                  <m:oMathPara xmlns:m="http://schemas.openxmlformats.org/officeDocument/2006/math">
                    <m:oMathParaPr>
                      <m:jc m:val="centerGroup"/>
                    </m:oMathParaPr>
                    <m:oMath xmlns:m="http://schemas.openxmlformats.org/officeDocument/2006/math">
                      <m:sSub>
                        <m:sSubPr>
                          <m:ctrlPr>
                            <a:rPr lang="en-US" altLang="zh-CN" i="1" smtClean="0">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𝑘</m:t>
                          </m:r>
                        </m:sub>
                      </m:sSub>
                    </m:oMath>
                  </m:oMathPara>
                </a14:m>
                <a:endParaRPr lang="en-US" altLang="zh-CN" dirty="0"/>
              </a:p>
              <a:p>
                <a:pPr algn="ctr"/>
                <a14:m>
                  <m:oMathPara xmlns:m="http://schemas.openxmlformats.org/officeDocument/2006/math">
                    <m:oMathParaPr>
                      <m:jc m:val="centerGroup"/>
                    </m:oMathParaPr>
                    <m:oMath xmlns:m="http://schemas.openxmlformats.org/officeDocument/2006/math">
                      <m:r>
                        <a:rPr lang="zh-CN" altLang="en-US" i="1" dirty="0">
                          <a:latin typeface="Cambria Math" panose="02040503050406030204" pitchFamily="18" charset="0"/>
                        </a:rPr>
                        <m:t>↕</m:t>
                      </m:r>
                    </m:oMath>
                  </m:oMathPara>
                </a14:m>
                <a:endParaRPr lang="en-US" altLang="zh-CN" dirty="0"/>
              </a:p>
              <a:p>
                <a:pPr algn="ctr"/>
                <a:r>
                  <a:rPr lang="zh-CN" altLang="en-US" dirty="0"/>
                  <a:t>点</a:t>
                </a:r>
                <a:r>
                  <a:rPr lang="en-US" altLang="zh-CN" dirty="0">
                    <a:solidFill>
                      <a:srgbClr val="FFCC00"/>
                    </a:solidFill>
                  </a:rPr>
                  <a:t>j</a:t>
                </a:r>
                <a:r>
                  <a:rPr lang="zh-CN" altLang="en-US" dirty="0">
                    <a:solidFill>
                      <a:srgbClr val="FFCC00"/>
                    </a:solidFill>
                  </a:rPr>
                  <a:t>到点</a:t>
                </a:r>
                <a:r>
                  <a:rPr lang="en-US" altLang="zh-CN" dirty="0" err="1">
                    <a:solidFill>
                      <a:srgbClr val="FFCC00"/>
                    </a:solidFill>
                  </a:rPr>
                  <a:t>i</a:t>
                </a:r>
                <a:r>
                  <a:rPr lang="zh-CN" altLang="en-US" dirty="0"/>
                  <a:t>有一条权值为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𝑘</m:t>
                        </m:r>
                      </m:sub>
                    </m:sSub>
                  </m:oMath>
                </a14:m>
                <a:r>
                  <a:rPr lang="zh-CN" altLang="en-US" dirty="0"/>
                  <a:t>的边</a:t>
                </a:r>
                <a:endParaRPr lang="en-US" altLang="zh-CN" dirty="0"/>
              </a:p>
              <a:p>
                <a:pPr algn="ctr"/>
                <a:r>
                  <a:rPr lang="zh-CN" altLang="en-US" dirty="0"/>
                  <a:t>跑最短路</a:t>
                </a:r>
                <a:endParaRPr lang="en-US" altLang="zh-CN" dirty="0"/>
              </a:p>
              <a:p>
                <a:pPr algn="ctr"/>
                <a:r>
                  <a:rPr lang="zh-CN" altLang="en-US" dirty="0"/>
                  <a:t>得到最大解</a:t>
                </a:r>
                <a:endParaRPr lang="en-US" altLang="zh-CN" dirty="0"/>
              </a:p>
            </p:txBody>
          </p:sp>
        </mc:Choice>
        <mc:Fallback xmlns="">
          <p:sp>
            <p:nvSpPr>
              <p:cNvPr id="2" name="内容占位符 1">
                <a:extLst>
                  <a:ext uri="{FF2B5EF4-FFF2-40B4-BE49-F238E27FC236}">
                    <a16:creationId xmlns:a16="http://schemas.microsoft.com/office/drawing/2014/main" id="{988DB8D0-59E0-47FE-BF0B-596A0BA6347A}"/>
                  </a:ext>
                </a:extLst>
              </p:cNvPr>
              <p:cNvSpPr>
                <a:spLocks noGrp="1" noRot="1" noChangeAspect="1" noMove="1" noResize="1" noEditPoints="1" noAdjustHandles="1" noChangeArrowheads="1" noChangeShapeType="1" noTextEdit="1"/>
              </p:cNvSpPr>
              <p:nvPr>
                <p:ph idx="1"/>
              </p:nvPr>
            </p:nvSpPr>
            <p:spPr>
              <a:xfrm>
                <a:off x="838200" y="1382233"/>
                <a:ext cx="5003800" cy="4938546"/>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0B25730-501D-4CA2-85CD-593DE1F3778B}"/>
              </a:ext>
            </a:extLst>
          </p:cNvPr>
          <p:cNvSpPr>
            <a:spLocks noGrp="1"/>
          </p:cNvSpPr>
          <p:nvPr>
            <p:ph type="ctrTitle"/>
          </p:nvPr>
        </p:nvSpPr>
        <p:spPr/>
        <p:txBody>
          <a:bodyPr/>
          <a:lstStyle/>
          <a:p>
            <a:r>
              <a:rPr lang="zh-CN" altLang="en-US" dirty="0"/>
              <a:t>差分约束转化为最短路问题</a:t>
            </a:r>
          </a:p>
        </p:txBody>
      </p:sp>
      <p:sp>
        <p:nvSpPr>
          <p:cNvPr id="4" name="内容占位符 3">
            <a:extLst>
              <a:ext uri="{FF2B5EF4-FFF2-40B4-BE49-F238E27FC236}">
                <a16:creationId xmlns:a16="http://schemas.microsoft.com/office/drawing/2014/main" id="{4360DA6D-9E60-4553-9832-65BDCDB221D0}"/>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7" name="内容占位符 1">
                <a:extLst>
                  <a:ext uri="{FF2B5EF4-FFF2-40B4-BE49-F238E27FC236}">
                    <a16:creationId xmlns:a16="http://schemas.microsoft.com/office/drawing/2014/main" id="{033F0568-1413-43DA-A55C-D11A8F552CF1}"/>
                  </a:ext>
                </a:extLst>
              </p:cNvPr>
              <p:cNvSpPr txBox="1">
                <a:spLocks/>
              </p:cNvSpPr>
              <p:nvPr/>
            </p:nvSpPr>
            <p:spPr>
              <a:xfrm>
                <a:off x="6096000" y="1382233"/>
                <a:ext cx="5003800" cy="4938546"/>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14:m>
                  <m:oMathPara xmlns:m="http://schemas.openxmlformats.org/officeDocument/2006/math">
                    <m:oMathParaPr>
                      <m:jc m:val="centerGroup"/>
                    </m:oMathParaPr>
                    <m:oMath xmlns:m="http://schemas.openxmlformats.org/officeDocument/2006/math">
                      <m:sSub>
                        <m:sSubPr>
                          <m:ctrlPr>
                            <a:rPr lang="en-US" altLang="zh-CN" i="1" smtClean="0">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𝑘</m:t>
                          </m:r>
                        </m:sub>
                      </m:sSub>
                    </m:oMath>
                  </m:oMathPara>
                </a14:m>
                <a:endParaRPr lang="en-US" altLang="zh-CN" dirty="0"/>
              </a:p>
              <a:p>
                <a:pPr algn="ctr"/>
                <a14:m>
                  <m:oMathPara xmlns:m="http://schemas.openxmlformats.org/officeDocument/2006/math">
                    <m:oMathParaPr>
                      <m:jc m:val="centerGroup"/>
                    </m:oMathParaPr>
                    <m:oMath xmlns:m="http://schemas.openxmlformats.org/officeDocument/2006/math">
                      <m:r>
                        <a:rPr lang="zh-CN" altLang="en-US" i="1" dirty="0">
                          <a:latin typeface="Cambria Math" panose="02040503050406030204" pitchFamily="18" charset="0"/>
                        </a:rPr>
                        <m:t>↕</m:t>
                      </m:r>
                    </m:oMath>
                  </m:oMathPara>
                </a14:m>
                <a:endParaRPr lang="en-US" altLang="zh-CN" dirty="0"/>
              </a:p>
              <a:p>
                <a:pPr algn="ctr"/>
                <a:r>
                  <a:rPr lang="zh-CN" altLang="en-US" dirty="0"/>
                  <a:t>点</a:t>
                </a:r>
                <a:r>
                  <a:rPr lang="en-US" altLang="zh-CN" dirty="0">
                    <a:solidFill>
                      <a:srgbClr val="FFCC00"/>
                    </a:solidFill>
                  </a:rPr>
                  <a:t>j</a:t>
                </a:r>
                <a:r>
                  <a:rPr lang="zh-CN" altLang="en-US" dirty="0">
                    <a:solidFill>
                      <a:srgbClr val="FFCC00"/>
                    </a:solidFill>
                  </a:rPr>
                  <a:t>到点</a:t>
                </a:r>
                <a:r>
                  <a:rPr lang="en-US" altLang="zh-CN" dirty="0" err="1">
                    <a:solidFill>
                      <a:srgbClr val="FFCC00"/>
                    </a:solidFill>
                  </a:rPr>
                  <a:t>i</a:t>
                </a:r>
                <a:r>
                  <a:rPr lang="zh-CN" altLang="en-US" dirty="0"/>
                  <a:t>有一条权值为</a:t>
                </a:r>
                <a14:m>
                  <m:oMath xmlns:m="http://schemas.openxmlformats.org/officeDocument/2006/math">
                    <m:sSub>
                      <m:sSubPr>
                        <m:ctrlPr>
                          <a:rPr lang="en-US" altLang="zh-CN" i="1" smtClean="0">
                            <a:latin typeface="Cambria Math" panose="02040503050406030204" pitchFamily="18" charset="0"/>
                          </a:rPr>
                        </m:ctrlPr>
                      </m:sSubPr>
                      <m:e>
                        <m:r>
                          <a:rPr lang="en-US" altLang="zh-CN" i="1" smtClean="0">
                            <a:latin typeface="Cambria Math" panose="02040503050406030204" pitchFamily="18" charset="0"/>
                          </a:rPr>
                          <m:t>𝐴</m:t>
                        </m:r>
                      </m:e>
                      <m:sub>
                        <m:r>
                          <a:rPr lang="en-US" altLang="zh-CN" i="1" smtClean="0">
                            <a:latin typeface="Cambria Math" panose="02040503050406030204" pitchFamily="18" charset="0"/>
                          </a:rPr>
                          <m:t>𝑘</m:t>
                        </m:r>
                      </m:sub>
                    </m:sSub>
                  </m:oMath>
                </a14:m>
                <a:r>
                  <a:rPr lang="zh-CN" altLang="en-US" dirty="0"/>
                  <a:t>的边</a:t>
                </a:r>
                <a:endParaRPr lang="en-US" altLang="zh-CN" dirty="0"/>
              </a:p>
              <a:p>
                <a:pPr algn="ctr"/>
                <a:r>
                  <a:rPr lang="zh-CN" altLang="en-US" dirty="0"/>
                  <a:t>跑最长路</a:t>
                </a:r>
                <a:endParaRPr lang="en-US" altLang="zh-CN" dirty="0"/>
              </a:p>
              <a:p>
                <a:pPr algn="ctr"/>
                <a:r>
                  <a:rPr lang="zh-CN" altLang="en-US" dirty="0"/>
                  <a:t>得到最小解</a:t>
                </a:r>
                <a:endParaRPr lang="en-US" altLang="zh-CN" dirty="0"/>
              </a:p>
            </p:txBody>
          </p:sp>
        </mc:Choice>
        <mc:Fallback xmlns="">
          <p:sp>
            <p:nvSpPr>
              <p:cNvPr id="7" name="内容占位符 1">
                <a:extLst>
                  <a:ext uri="{FF2B5EF4-FFF2-40B4-BE49-F238E27FC236}">
                    <a16:creationId xmlns:a16="http://schemas.microsoft.com/office/drawing/2014/main" id="{033F0568-1413-43DA-A55C-D11A8F552CF1}"/>
                  </a:ext>
                </a:extLst>
              </p:cNvPr>
              <p:cNvSpPr txBox="1">
                <a:spLocks noRot="1" noChangeAspect="1" noMove="1" noResize="1" noEditPoints="1" noAdjustHandles="1" noChangeArrowheads="1" noChangeShapeType="1" noTextEdit="1"/>
              </p:cNvSpPr>
              <p:nvPr/>
            </p:nvSpPr>
            <p:spPr>
              <a:xfrm>
                <a:off x="6096000" y="1382233"/>
                <a:ext cx="5003800" cy="4938546"/>
              </a:xfrm>
              <a:prstGeom prst="rect">
                <a:avLst/>
              </a:prstGeom>
              <a:blipFill>
                <a:blip r:embed="rId3"/>
                <a:stretch>
                  <a:fillRect/>
                </a:stretch>
              </a:blipFill>
            </p:spPr>
            <p:txBody>
              <a:bodyPr/>
              <a:lstStyle/>
              <a:p>
                <a:r>
                  <a:rPr lang="zh-CN" altLang="en-US">
                    <a:noFill/>
                  </a:rPr>
                  <a:t> </a:t>
                </a:r>
              </a:p>
            </p:txBody>
          </p:sp>
        </mc:Fallback>
      </mc:AlternateContent>
      <p:cxnSp>
        <p:nvCxnSpPr>
          <p:cNvPr id="9" name="直接连接符 8">
            <a:extLst>
              <a:ext uri="{FF2B5EF4-FFF2-40B4-BE49-F238E27FC236}">
                <a16:creationId xmlns:a16="http://schemas.microsoft.com/office/drawing/2014/main" id="{3D4A7274-B4A1-48C1-9AB0-4CF2E344B74C}"/>
              </a:ext>
            </a:extLst>
          </p:cNvPr>
          <p:cNvCxnSpPr/>
          <p:nvPr/>
        </p:nvCxnSpPr>
        <p:spPr>
          <a:xfrm>
            <a:off x="5994400" y="1382233"/>
            <a:ext cx="0" cy="4938546"/>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40001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6DCEBA5-3DD4-4AF0-9CD9-84E238ABB765}"/>
                  </a:ext>
                </a:extLst>
              </p:cNvPr>
              <p:cNvSpPr>
                <a:spLocks noGrp="1"/>
              </p:cNvSpPr>
              <p:nvPr>
                <p:ph idx="1"/>
              </p:nvPr>
            </p:nvSpPr>
            <p:spPr/>
            <p:txBody>
              <a:bodyPr/>
              <a:lstStyle/>
              <a:p>
                <a:r>
                  <a:rPr lang="zh-CN" altLang="en-US" dirty="0"/>
                  <a:t>问题描述：</a:t>
                </a:r>
                <a:endParaRPr lang="en-US" altLang="zh-CN" dirty="0"/>
              </a:p>
              <a:p>
                <a:r>
                  <a:rPr lang="zh-CN" altLang="en-US" dirty="0"/>
                  <a:t>有</a:t>
                </a:r>
                <a:r>
                  <a:rPr lang="en-US" altLang="zh-CN" dirty="0"/>
                  <a:t>n</a:t>
                </a:r>
                <a:r>
                  <a:rPr lang="zh-CN" altLang="en-US" dirty="0"/>
                  <a:t>个布尔变量</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oMath>
                </a14:m>
                <a:r>
                  <a:rPr lang="zh-CN" altLang="en-US" dirty="0"/>
                  <a:t>，</a:t>
                </a:r>
                <a:r>
                  <a:rPr lang="en-US" altLang="zh-CN" dirty="0"/>
                  <a:t>m</a:t>
                </a:r>
                <a:r>
                  <a:rPr lang="zh-CN" altLang="en-US" dirty="0"/>
                  <a:t>个限制关系（如</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oMath>
                </a14:m>
                <a:r>
                  <a:rPr lang="zh-CN" altLang="en-US" dirty="0"/>
                  <a:t> </a:t>
                </a:r>
                <a:r>
                  <a:rPr lang="en-US" altLang="zh-CN" dirty="0"/>
                  <a:t>and/or/</a:t>
                </a:r>
                <a:r>
                  <a:rPr lang="en-US" altLang="zh-CN" dirty="0" err="1"/>
                  <a:t>xor</a:t>
                </a:r>
                <a:r>
                  <a:rPr lang="en-US" altLang="zh-CN" dirty="0"/>
                  <a:t> </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𝑗</m:t>
                        </m:r>
                      </m:sub>
                    </m:sSub>
                  </m:oMath>
                </a14:m>
                <a:r>
                  <a:rPr lang="en-US" altLang="zh-CN" dirty="0"/>
                  <a:t>=0/1</a:t>
                </a:r>
                <a:r>
                  <a:rPr lang="zh-CN" altLang="en-US" dirty="0"/>
                  <a:t>）</a:t>
                </a:r>
                <a:endParaRPr lang="en-US" altLang="zh-CN" dirty="0"/>
              </a:p>
              <a:p>
                <a:r>
                  <a:rPr lang="zh-CN" altLang="en-US" dirty="0"/>
                  <a:t>判断是否有解，有解的话输出一组方案</a:t>
                </a:r>
                <a:endParaRPr lang="en-US" altLang="zh-CN" dirty="0"/>
              </a:p>
              <a:p>
                <a:endParaRPr lang="en-US" altLang="zh-CN" dirty="0"/>
              </a:p>
              <a:p>
                <a:r>
                  <a:rPr lang="zh-CN" altLang="en-US" dirty="0"/>
                  <a:t>或者视为：</a:t>
                </a:r>
                <a:endParaRPr lang="en-US" altLang="zh-CN" dirty="0"/>
              </a:p>
              <a:p>
                <a:r>
                  <a:rPr lang="zh-CN" altLang="en-US" dirty="0"/>
                  <a:t>两个点一组，</a:t>
                </a:r>
                <a:r>
                  <a:rPr lang="zh-CN" altLang="en-US" dirty="0">
                    <a:solidFill>
                      <a:srgbClr val="FFCC00"/>
                    </a:solidFill>
                  </a:rPr>
                  <a:t>两点间必须选择一个且只能选择一个</a:t>
                </a:r>
                <a:endParaRPr lang="en-US" altLang="zh-CN" dirty="0">
                  <a:solidFill>
                    <a:srgbClr val="FFCC00"/>
                  </a:solidFill>
                </a:endParaRPr>
              </a:p>
              <a:p>
                <a:r>
                  <a:rPr lang="zh-CN" altLang="en-US" dirty="0"/>
                  <a:t>有</a:t>
                </a:r>
                <a:r>
                  <a:rPr lang="en-US" altLang="zh-CN" dirty="0"/>
                  <a:t>n</a:t>
                </a:r>
                <a:r>
                  <a:rPr lang="zh-CN" altLang="en-US" dirty="0"/>
                  <a:t>组双点，还有</a:t>
                </a:r>
                <a:r>
                  <a:rPr lang="en-US" altLang="zh-CN" dirty="0"/>
                  <a:t>m</a:t>
                </a:r>
                <a:r>
                  <a:rPr lang="zh-CN" altLang="en-US" dirty="0"/>
                  <a:t>个限制关系（例如第</a:t>
                </a:r>
                <a:r>
                  <a:rPr lang="en-US" altLang="zh-CN" dirty="0" err="1"/>
                  <a:t>i</a:t>
                </a:r>
                <a:r>
                  <a:rPr lang="zh-CN" altLang="en-US" dirty="0"/>
                  <a:t>组的第一个点和第</a:t>
                </a:r>
                <a:r>
                  <a:rPr lang="en-US" altLang="zh-CN" dirty="0"/>
                  <a:t>j</a:t>
                </a:r>
                <a:r>
                  <a:rPr lang="zh-CN" altLang="en-US" dirty="0"/>
                  <a:t>组的第二个点必须同时选）</a:t>
                </a:r>
                <a:endParaRPr lang="en-US" altLang="zh-CN" dirty="0"/>
              </a:p>
              <a:p>
                <a:r>
                  <a:rPr lang="zh-CN" altLang="en-US" dirty="0"/>
                  <a:t>判断是否存在一个选择方案，存在的话输出一组</a:t>
                </a:r>
                <a:endParaRPr lang="en-US" altLang="zh-CN" dirty="0"/>
              </a:p>
            </p:txBody>
          </p:sp>
        </mc:Choice>
        <mc:Fallback xmlns="">
          <p:sp>
            <p:nvSpPr>
              <p:cNvPr id="2" name="内容占位符 1">
                <a:extLst>
                  <a:ext uri="{FF2B5EF4-FFF2-40B4-BE49-F238E27FC236}">
                    <a16:creationId xmlns:a16="http://schemas.microsoft.com/office/drawing/2014/main" id="{26DCEBA5-3DD4-4AF0-9CD9-84E238ABB765}"/>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1EF2566-AF2E-49DA-AB63-3F67A702E562}"/>
              </a:ext>
            </a:extLst>
          </p:cNvPr>
          <p:cNvSpPr>
            <a:spLocks noGrp="1"/>
          </p:cNvSpPr>
          <p:nvPr>
            <p:ph type="ctrTitle"/>
          </p:nvPr>
        </p:nvSpPr>
        <p:spPr/>
        <p:txBody>
          <a:bodyPr/>
          <a:lstStyle/>
          <a:p>
            <a:r>
              <a:rPr lang="en-US" altLang="zh-CN" dirty="0"/>
              <a:t>2-SAT</a:t>
            </a:r>
            <a:endParaRPr lang="zh-CN" altLang="en-US" dirty="0"/>
          </a:p>
        </p:txBody>
      </p:sp>
    </p:spTree>
    <p:extLst>
      <p:ext uri="{BB962C8B-B14F-4D97-AF65-F5344CB8AC3E}">
        <p14:creationId xmlns:p14="http://schemas.microsoft.com/office/powerpoint/2010/main" val="941969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39CE90C-1F22-49B9-922F-5B2AA738BD45}"/>
                  </a:ext>
                </a:extLst>
              </p:cNvPr>
              <p:cNvSpPr>
                <a:spLocks noGrp="1"/>
              </p:cNvSpPr>
              <p:nvPr>
                <p:ph idx="1"/>
              </p:nvPr>
            </p:nvSpPr>
            <p:spPr/>
            <p:txBody>
              <a:bodyPr>
                <a:normAutofit/>
              </a:bodyPr>
              <a:lstStyle/>
              <a:p>
                <a:r>
                  <a:rPr lang="zh-CN" altLang="en-US" dirty="0"/>
                  <a:t>这里使用图的理解方法</a:t>
                </a:r>
                <a:endParaRPr lang="en-US" altLang="zh-CN" dirty="0"/>
              </a:p>
              <a:p>
                <a:r>
                  <a:rPr lang="zh-CN" altLang="en-US" dirty="0"/>
                  <a:t>将限制条件转化为有向图：</a:t>
                </a:r>
                <a:endParaRPr lang="en-US" altLang="zh-CN" dirty="0"/>
              </a:p>
              <a:p>
                <a:r>
                  <a:rPr lang="en-US" altLang="zh-CN" dirty="0"/>
                  <a:t>	</a:t>
                </a:r>
                <a:r>
                  <a:rPr lang="zh-CN" altLang="en-US" dirty="0"/>
                  <a:t>边</a:t>
                </a:r>
                <a14:m>
                  <m:oMath xmlns:m="http://schemas.openxmlformats.org/officeDocument/2006/math">
                    <m:r>
                      <a:rPr lang="en-US" altLang="zh-CN" b="0" i="1" smtClean="0">
                        <a:solidFill>
                          <a:srgbClr val="FFCC00"/>
                        </a:solidFill>
                        <a:latin typeface="Cambria Math" panose="02040503050406030204" pitchFamily="18" charset="0"/>
                      </a:rPr>
                      <m:t>𝑎</m:t>
                    </m:r>
                    <m: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𝑏</m:t>
                    </m:r>
                  </m:oMath>
                </a14:m>
                <a:r>
                  <a:rPr lang="zh-CN" altLang="en-US" dirty="0"/>
                  <a:t>表示：若</a:t>
                </a:r>
                <a:r>
                  <a:rPr lang="zh-CN" altLang="en-US" dirty="0">
                    <a:solidFill>
                      <a:srgbClr val="FFCC00"/>
                    </a:solidFill>
                  </a:rPr>
                  <a:t>选</a:t>
                </a:r>
                <a:r>
                  <a:rPr lang="en-US" altLang="zh-CN" dirty="0">
                    <a:solidFill>
                      <a:srgbClr val="FFCC00"/>
                    </a:solidFill>
                  </a:rPr>
                  <a:t>a</a:t>
                </a:r>
                <a:r>
                  <a:rPr lang="zh-CN" altLang="en-US" dirty="0">
                    <a:solidFill>
                      <a:srgbClr val="FFCC00"/>
                    </a:solidFill>
                  </a:rPr>
                  <a:t>，则必须选</a:t>
                </a:r>
                <a:r>
                  <a:rPr lang="en-US" altLang="zh-CN" dirty="0">
                    <a:solidFill>
                      <a:srgbClr val="FFCC00"/>
                    </a:solidFill>
                  </a:rPr>
                  <a:t>b</a:t>
                </a:r>
                <a:r>
                  <a:rPr lang="zh-CN" altLang="en-US" dirty="0"/>
                  <a:t>，或者说如果</a:t>
                </a:r>
                <a:r>
                  <a:rPr lang="zh-CN" altLang="en-US" dirty="0">
                    <a:solidFill>
                      <a:srgbClr val="FFCC00"/>
                    </a:solidFill>
                  </a:rPr>
                  <a:t>不选</a:t>
                </a:r>
                <a:r>
                  <a:rPr lang="en-US" altLang="zh-CN" dirty="0">
                    <a:solidFill>
                      <a:srgbClr val="FFCC00"/>
                    </a:solidFill>
                  </a:rPr>
                  <a:t>b</a:t>
                </a:r>
                <a:r>
                  <a:rPr lang="zh-CN" altLang="en-US" dirty="0">
                    <a:solidFill>
                      <a:srgbClr val="FFCC00"/>
                    </a:solidFill>
                  </a:rPr>
                  <a:t>，则不选</a:t>
                </a:r>
                <a:r>
                  <a:rPr lang="en-US" altLang="zh-CN" dirty="0">
                    <a:solidFill>
                      <a:srgbClr val="FFCC00"/>
                    </a:solidFill>
                  </a:rPr>
                  <a:t>a</a:t>
                </a:r>
                <a:r>
                  <a:rPr lang="zh-CN" altLang="en-US" dirty="0"/>
                  <a:t>（逆否命题等价）</a:t>
                </a:r>
                <a:endParaRPr lang="en-US" altLang="zh-CN" dirty="0"/>
              </a:p>
            </p:txBody>
          </p:sp>
        </mc:Choice>
        <mc:Fallback xmlns="">
          <p:sp>
            <p:nvSpPr>
              <p:cNvPr id="2" name="内容占位符 1">
                <a:extLst>
                  <a:ext uri="{FF2B5EF4-FFF2-40B4-BE49-F238E27FC236}">
                    <a16:creationId xmlns:a16="http://schemas.microsoft.com/office/drawing/2014/main" id="{939CE90C-1F22-49B9-922F-5B2AA738BD45}"/>
                  </a:ext>
                </a:extLst>
              </p:cNvPr>
              <p:cNvSpPr>
                <a:spLocks noGrp="1" noRot="1" noChangeAspect="1" noMove="1" noResize="1" noEditPoints="1" noAdjustHandles="1" noChangeArrowheads="1" noChangeShapeType="1" noTextEdit="1"/>
              </p:cNvSpPr>
              <p:nvPr>
                <p:ph idx="1"/>
              </p:nvPr>
            </p:nvSpPr>
            <p:spPr>
              <a:blipFill>
                <a:blip r:embed="rId2"/>
                <a:stretch>
                  <a:fillRect l="-1217" r="-34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C2A0F6CA-E710-4747-A95C-468138852C5C}"/>
              </a:ext>
            </a:extLst>
          </p:cNvPr>
          <p:cNvSpPr>
            <a:spLocks noGrp="1"/>
          </p:cNvSpPr>
          <p:nvPr>
            <p:ph type="ctrTitle"/>
          </p:nvPr>
        </p:nvSpPr>
        <p:spPr/>
        <p:txBody>
          <a:bodyPr/>
          <a:lstStyle/>
          <a:p>
            <a:r>
              <a:rPr lang="en-US" altLang="zh-CN" dirty="0"/>
              <a:t>2-SAT</a:t>
            </a:r>
            <a:endParaRPr lang="zh-CN" altLang="en-US" dirty="0"/>
          </a:p>
        </p:txBody>
      </p:sp>
      <p:sp>
        <p:nvSpPr>
          <p:cNvPr id="4" name="内容占位符 3">
            <a:extLst>
              <a:ext uri="{FF2B5EF4-FFF2-40B4-BE49-F238E27FC236}">
                <a16:creationId xmlns:a16="http://schemas.microsoft.com/office/drawing/2014/main" id="{808C248F-3A52-4E53-AE76-0AAC38DC6DD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16429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A733AEE-6A96-46D7-B516-708C1711A3B3}"/>
                  </a:ext>
                </a:extLst>
              </p:cNvPr>
              <p:cNvSpPr>
                <a:spLocks noGrp="1"/>
              </p:cNvSpPr>
              <p:nvPr>
                <p:ph idx="1"/>
              </p:nvPr>
            </p:nvSpPr>
            <p:spPr>
              <a:xfrm>
                <a:off x="1695450" y="4203700"/>
                <a:ext cx="8801100" cy="2362200"/>
              </a:xfrm>
            </p:spPr>
            <p:txBody>
              <a:bodyPr>
                <a:normAutofit lnSpcReduction="10000"/>
              </a:bodyPr>
              <a:lstStyle/>
              <a:p>
                <a:r>
                  <a:rPr lang="en-US" altLang="zh-CN" dirty="0"/>
                  <a:t>a</a:t>
                </a:r>
                <a:r>
                  <a:rPr lang="zh-CN" altLang="en-US" dirty="0"/>
                  <a:t>和</a:t>
                </a:r>
                <a:r>
                  <a:rPr lang="en-US" altLang="zh-CN" dirty="0"/>
                  <a:t>c</a:t>
                </a:r>
                <a:r>
                  <a:rPr lang="zh-CN" altLang="en-US" dirty="0"/>
                  <a:t>必须同时选：</a:t>
                </a:r>
                <a:endParaRPr lang="en-US" altLang="zh-CN" dirty="0"/>
              </a:p>
              <a:p>
                <a:r>
                  <a:rPr lang="en-US" altLang="zh-CN" dirty="0"/>
                  <a:t>	</a:t>
                </a:r>
                <a14:m>
                  <m:oMath xmlns:m="http://schemas.openxmlformats.org/officeDocument/2006/math">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𝑐</m:t>
                    </m:r>
                    <m:r>
                      <a:rPr lang="en-US" altLang="zh-CN" b="0" i="1" smtClean="0">
                        <a:latin typeface="Cambria Math" panose="02040503050406030204" pitchFamily="18" charset="0"/>
                      </a:rPr>
                      <m:t>,</m:t>
                    </m:r>
                    <m:r>
                      <a:rPr lang="en-US" altLang="zh-CN" b="0" i="1" smtClean="0">
                        <a:latin typeface="Cambria Math" panose="02040503050406030204" pitchFamily="18" charset="0"/>
                      </a:rPr>
                      <m:t>𝑐</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oMath>
                </a14:m>
                <a:endParaRPr lang="en-US" altLang="zh-CN" dirty="0"/>
              </a:p>
              <a:p>
                <a:r>
                  <a:rPr lang="en-US" altLang="zh-CN" dirty="0"/>
                  <a:t>	</a:t>
                </a:r>
                <a:r>
                  <a:rPr lang="zh-CN" altLang="en-US" dirty="0"/>
                  <a:t>如果选</a:t>
                </a:r>
                <a:r>
                  <a:rPr lang="en-US" altLang="zh-CN" dirty="0"/>
                  <a:t>b</a:t>
                </a:r>
                <a:r>
                  <a:rPr lang="zh-CN" altLang="en-US" dirty="0"/>
                  <a:t>或</a:t>
                </a:r>
                <a:r>
                  <a:rPr lang="en-US" altLang="zh-CN" dirty="0"/>
                  <a:t>d</a:t>
                </a:r>
                <a:r>
                  <a:rPr lang="zh-CN" altLang="en-US" dirty="0"/>
                  <a:t>，则不合法，</a:t>
                </a:r>
                <a:r>
                  <a:rPr lang="zh-CN" altLang="en-US" dirty="0">
                    <a:solidFill>
                      <a:srgbClr val="FFCC00"/>
                    </a:solidFill>
                  </a:rPr>
                  <a:t>一切不合法的根源来自同一组不能同时选</a:t>
                </a:r>
                <a:r>
                  <a:rPr lang="zh-CN" altLang="en-US" dirty="0"/>
                  <a:t>，所以</a:t>
                </a:r>
                <a14:m>
                  <m:oMath xmlns:m="http://schemas.openxmlformats.org/officeDocument/2006/math">
                    <m:r>
                      <a:rPr lang="en-US" altLang="zh-CN" b="0" i="1" smtClean="0">
                        <a:latin typeface="Cambria Math" panose="02040503050406030204" pitchFamily="18" charset="0"/>
                      </a:rPr>
                      <m:t>𝑏</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𝑐</m:t>
                    </m:r>
                  </m:oMath>
                </a14:m>
                <a:endParaRPr lang="en-US" altLang="zh-CN" dirty="0"/>
              </a:p>
              <a:p>
                <a:r>
                  <a:rPr lang="en-US" altLang="zh-CN" dirty="0"/>
                  <a:t>	</a:t>
                </a:r>
                <a:r>
                  <a:rPr lang="zh-CN" altLang="en-US" dirty="0"/>
                  <a:t>前两条边可以删掉（即必须选</a:t>
                </a:r>
                <a:r>
                  <a:rPr lang="en-US" altLang="zh-CN" dirty="0"/>
                  <a:t>a</a:t>
                </a:r>
                <a:r>
                  <a:rPr lang="zh-CN" altLang="en-US" dirty="0"/>
                  <a:t>，必须选</a:t>
                </a:r>
                <a:r>
                  <a:rPr lang="en-US" altLang="zh-CN" dirty="0"/>
                  <a:t>c</a:t>
                </a:r>
                <a:r>
                  <a:rPr lang="zh-CN" altLang="en-US" dirty="0"/>
                  <a:t>）</a:t>
                </a:r>
                <a:endParaRPr lang="en-US" altLang="zh-CN" dirty="0"/>
              </a:p>
            </p:txBody>
          </p:sp>
        </mc:Choice>
        <mc:Fallback xmlns="">
          <p:sp>
            <p:nvSpPr>
              <p:cNvPr id="2" name="内容占位符 1">
                <a:extLst>
                  <a:ext uri="{FF2B5EF4-FFF2-40B4-BE49-F238E27FC236}">
                    <a16:creationId xmlns:a16="http://schemas.microsoft.com/office/drawing/2014/main" id="{1A733AEE-6A96-46D7-B516-708C1711A3B3}"/>
                  </a:ext>
                </a:extLst>
              </p:cNvPr>
              <p:cNvSpPr>
                <a:spLocks noGrp="1" noRot="1" noChangeAspect="1" noMove="1" noResize="1" noEditPoints="1" noAdjustHandles="1" noChangeArrowheads="1" noChangeShapeType="1" noTextEdit="1"/>
              </p:cNvSpPr>
              <p:nvPr>
                <p:ph idx="1"/>
              </p:nvPr>
            </p:nvSpPr>
            <p:spPr>
              <a:xfrm>
                <a:off x="1695450" y="4203700"/>
                <a:ext cx="8801100" cy="2362200"/>
              </a:xfrm>
              <a:blipFill>
                <a:blip r:embed="rId2"/>
                <a:stretch>
                  <a:fillRect l="-1385" t="-2326" b="-387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28782A9-FB3A-4DDD-8FEA-FDEF09E94F26}"/>
              </a:ext>
            </a:extLst>
          </p:cNvPr>
          <p:cNvSpPr>
            <a:spLocks noGrp="1"/>
          </p:cNvSpPr>
          <p:nvPr>
            <p:ph type="ctrTitle"/>
          </p:nvPr>
        </p:nvSpPr>
        <p:spPr/>
        <p:txBody>
          <a:bodyPr/>
          <a:lstStyle/>
          <a:p>
            <a:r>
              <a:rPr lang="zh-CN" altLang="en-US" dirty="0"/>
              <a:t>约束条件转化为有向边示例</a:t>
            </a:r>
          </a:p>
        </p:txBody>
      </p:sp>
      <p:sp>
        <p:nvSpPr>
          <p:cNvPr id="5" name="椭圆 4">
            <a:extLst>
              <a:ext uri="{FF2B5EF4-FFF2-40B4-BE49-F238E27FC236}">
                <a16:creationId xmlns:a16="http://schemas.microsoft.com/office/drawing/2014/main" id="{AC6115B0-9D7E-4077-9F33-9FBBED6027BC}"/>
              </a:ext>
            </a:extLst>
          </p:cNvPr>
          <p:cNvSpPr/>
          <p:nvPr/>
        </p:nvSpPr>
        <p:spPr>
          <a:xfrm>
            <a:off x="4229100" y="1631853"/>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a</a:t>
            </a:r>
            <a:endParaRPr lang="zh-CN" altLang="en-US" dirty="0">
              <a:solidFill>
                <a:schemeClr val="bg2"/>
              </a:solidFill>
            </a:endParaRPr>
          </a:p>
        </p:txBody>
      </p:sp>
      <p:sp>
        <p:nvSpPr>
          <p:cNvPr id="6" name="椭圆 5">
            <a:extLst>
              <a:ext uri="{FF2B5EF4-FFF2-40B4-BE49-F238E27FC236}">
                <a16:creationId xmlns:a16="http://schemas.microsoft.com/office/drawing/2014/main" id="{B078BBEF-4A70-4C17-9993-D68718C8B4A6}"/>
              </a:ext>
            </a:extLst>
          </p:cNvPr>
          <p:cNvSpPr/>
          <p:nvPr/>
        </p:nvSpPr>
        <p:spPr>
          <a:xfrm>
            <a:off x="7289800" y="1631853"/>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c</a:t>
            </a:r>
            <a:endParaRPr lang="zh-CN" altLang="en-US" dirty="0">
              <a:solidFill>
                <a:schemeClr val="bg2"/>
              </a:solidFill>
            </a:endParaRPr>
          </a:p>
        </p:txBody>
      </p:sp>
      <p:sp>
        <p:nvSpPr>
          <p:cNvPr id="7" name="椭圆 6">
            <a:extLst>
              <a:ext uri="{FF2B5EF4-FFF2-40B4-BE49-F238E27FC236}">
                <a16:creationId xmlns:a16="http://schemas.microsoft.com/office/drawing/2014/main" id="{ECAFD720-F3E5-49D8-B630-4B2A86E4B914}"/>
              </a:ext>
            </a:extLst>
          </p:cNvPr>
          <p:cNvSpPr/>
          <p:nvPr/>
        </p:nvSpPr>
        <p:spPr>
          <a:xfrm>
            <a:off x="4229100" y="3420486"/>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b</a:t>
            </a:r>
            <a:endParaRPr lang="zh-CN" altLang="en-US" dirty="0">
              <a:solidFill>
                <a:schemeClr val="bg2"/>
              </a:solidFill>
            </a:endParaRPr>
          </a:p>
        </p:txBody>
      </p:sp>
      <p:sp>
        <p:nvSpPr>
          <p:cNvPr id="8" name="椭圆 7">
            <a:extLst>
              <a:ext uri="{FF2B5EF4-FFF2-40B4-BE49-F238E27FC236}">
                <a16:creationId xmlns:a16="http://schemas.microsoft.com/office/drawing/2014/main" id="{032F4253-79FE-4225-BEAF-34765B34B660}"/>
              </a:ext>
            </a:extLst>
          </p:cNvPr>
          <p:cNvSpPr/>
          <p:nvPr/>
        </p:nvSpPr>
        <p:spPr>
          <a:xfrm>
            <a:off x="7289800" y="3420486"/>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d</a:t>
            </a:r>
            <a:endParaRPr lang="zh-CN" altLang="en-US" dirty="0">
              <a:solidFill>
                <a:schemeClr val="bg2"/>
              </a:solidFill>
            </a:endParaRPr>
          </a:p>
        </p:txBody>
      </p:sp>
      <p:sp>
        <p:nvSpPr>
          <p:cNvPr id="9" name="矩形: 圆角 8">
            <a:extLst>
              <a:ext uri="{FF2B5EF4-FFF2-40B4-BE49-F238E27FC236}">
                <a16:creationId xmlns:a16="http://schemas.microsoft.com/office/drawing/2014/main" id="{A188B6AE-5439-4E5C-9A53-C97412FA39EB}"/>
              </a:ext>
            </a:extLst>
          </p:cNvPr>
          <p:cNvSpPr/>
          <p:nvPr/>
        </p:nvSpPr>
        <p:spPr>
          <a:xfrm>
            <a:off x="4154487" y="1562004"/>
            <a:ext cx="581025" cy="2362200"/>
          </a:xfrm>
          <a:prstGeom prst="roundRect">
            <a:avLst/>
          </a:prstGeom>
          <a:noFill/>
          <a:ln>
            <a:prstDash val="dash"/>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0FFB3F9B-378F-48EB-92E0-EB8CA86A8185}"/>
              </a:ext>
            </a:extLst>
          </p:cNvPr>
          <p:cNvSpPr/>
          <p:nvPr/>
        </p:nvSpPr>
        <p:spPr>
          <a:xfrm>
            <a:off x="7215187" y="1562004"/>
            <a:ext cx="581025" cy="2362200"/>
          </a:xfrm>
          <a:prstGeom prst="roundRect">
            <a:avLst/>
          </a:prstGeom>
          <a:noFill/>
          <a:ln>
            <a:prstDash val="dash"/>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2" name="直接箭头连接符 11">
            <a:extLst>
              <a:ext uri="{FF2B5EF4-FFF2-40B4-BE49-F238E27FC236}">
                <a16:creationId xmlns:a16="http://schemas.microsoft.com/office/drawing/2014/main" id="{E600E44C-DAB1-4444-83BD-208A173E39BE}"/>
              </a:ext>
            </a:extLst>
          </p:cNvPr>
          <p:cNvCxnSpPr>
            <a:stCxn id="5" idx="6"/>
          </p:cNvCxnSpPr>
          <p:nvPr/>
        </p:nvCxnSpPr>
        <p:spPr>
          <a:xfrm flipV="1">
            <a:off x="4660900" y="1828800"/>
            <a:ext cx="2628900" cy="18953"/>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3" name="直接箭头连接符 12">
            <a:extLst>
              <a:ext uri="{FF2B5EF4-FFF2-40B4-BE49-F238E27FC236}">
                <a16:creationId xmlns:a16="http://schemas.microsoft.com/office/drawing/2014/main" id="{C7F7747E-8B60-474A-A648-20F0394E0424}"/>
              </a:ext>
            </a:extLst>
          </p:cNvPr>
          <p:cNvCxnSpPr>
            <a:cxnSpLocks/>
            <a:stCxn id="6" idx="3"/>
            <a:endCxn id="5" idx="5"/>
          </p:cNvCxnSpPr>
          <p:nvPr/>
        </p:nvCxnSpPr>
        <p:spPr>
          <a:xfrm flipH="1">
            <a:off x="4597664" y="2000417"/>
            <a:ext cx="2755372" cy="0"/>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6" name="直接箭头连接符 15">
            <a:extLst>
              <a:ext uri="{FF2B5EF4-FFF2-40B4-BE49-F238E27FC236}">
                <a16:creationId xmlns:a16="http://schemas.microsoft.com/office/drawing/2014/main" id="{01B94122-D33D-449B-939F-8316EDD0907E}"/>
              </a:ext>
            </a:extLst>
          </p:cNvPr>
          <p:cNvCxnSpPr>
            <a:cxnSpLocks/>
            <a:stCxn id="7" idx="0"/>
            <a:endCxn id="5" idx="4"/>
          </p:cNvCxnSpPr>
          <p:nvPr/>
        </p:nvCxnSpPr>
        <p:spPr>
          <a:xfrm flipV="1">
            <a:off x="4445000" y="2063653"/>
            <a:ext cx="0" cy="1356833"/>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9" name="直接箭头连接符 18">
            <a:extLst>
              <a:ext uri="{FF2B5EF4-FFF2-40B4-BE49-F238E27FC236}">
                <a16:creationId xmlns:a16="http://schemas.microsoft.com/office/drawing/2014/main" id="{4F749F81-06FA-4DD1-9F6B-9CB9B08B1F6F}"/>
              </a:ext>
            </a:extLst>
          </p:cNvPr>
          <p:cNvCxnSpPr>
            <a:cxnSpLocks/>
            <a:stCxn id="8" idx="0"/>
            <a:endCxn id="6" idx="4"/>
          </p:cNvCxnSpPr>
          <p:nvPr/>
        </p:nvCxnSpPr>
        <p:spPr>
          <a:xfrm flipV="1">
            <a:off x="7505700" y="2063653"/>
            <a:ext cx="0" cy="1356833"/>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495693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A733AEE-6A96-46D7-B516-708C1711A3B3}"/>
                  </a:ext>
                </a:extLst>
              </p:cNvPr>
              <p:cNvSpPr>
                <a:spLocks noGrp="1"/>
              </p:cNvSpPr>
              <p:nvPr>
                <p:ph idx="1"/>
              </p:nvPr>
            </p:nvSpPr>
            <p:spPr>
              <a:xfrm>
                <a:off x="1695450" y="4203700"/>
                <a:ext cx="8801100" cy="2362200"/>
              </a:xfrm>
            </p:spPr>
            <p:txBody>
              <a:bodyPr>
                <a:normAutofit/>
              </a:bodyPr>
              <a:lstStyle/>
              <a:p>
                <a:r>
                  <a:rPr lang="zh-CN" altLang="en-US" dirty="0"/>
                  <a:t>如果选</a:t>
                </a:r>
                <a:r>
                  <a:rPr lang="en-US" altLang="zh-CN" dirty="0"/>
                  <a:t>a</a:t>
                </a:r>
                <a:r>
                  <a:rPr lang="zh-CN" altLang="en-US" dirty="0"/>
                  <a:t>，就必须选</a:t>
                </a:r>
                <a:r>
                  <a:rPr lang="en-US" altLang="zh-CN" dirty="0"/>
                  <a:t>c</a:t>
                </a:r>
                <a:r>
                  <a:rPr lang="zh-CN" altLang="en-US" dirty="0"/>
                  <a:t>：</a:t>
                </a:r>
                <a:endParaRPr lang="en-US" altLang="zh-CN" dirty="0"/>
              </a:p>
              <a:p>
                <a:r>
                  <a:rPr lang="en-US" altLang="zh-CN" dirty="0"/>
                  <a:t>	</a:t>
                </a:r>
                <a14:m>
                  <m:oMath xmlns:m="http://schemas.openxmlformats.org/officeDocument/2006/math">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𝑐</m:t>
                    </m:r>
                  </m:oMath>
                </a14:m>
                <a:r>
                  <a:rPr lang="en-US" altLang="zh-CN" dirty="0"/>
                  <a:t>	</a:t>
                </a:r>
                <a:r>
                  <a:rPr lang="zh-CN" altLang="en-US" dirty="0"/>
                  <a:t>如果不选</a:t>
                </a:r>
                <a:r>
                  <a:rPr lang="en-US" altLang="zh-CN" dirty="0"/>
                  <a:t>c</a:t>
                </a:r>
                <a:r>
                  <a:rPr lang="zh-CN" altLang="en-US" dirty="0"/>
                  <a:t>，即是选</a:t>
                </a:r>
                <a:r>
                  <a:rPr lang="en-US" altLang="zh-CN" dirty="0"/>
                  <a:t>d</a:t>
                </a:r>
                <a:r>
                  <a:rPr lang="zh-CN" altLang="en-US" dirty="0"/>
                  <a:t>，也不能选</a:t>
                </a:r>
                <a:r>
                  <a:rPr lang="en-US" altLang="zh-CN" dirty="0"/>
                  <a:t>a</a:t>
                </a:r>
                <a:r>
                  <a:rPr lang="zh-CN" altLang="en-US" dirty="0"/>
                  <a:t>，则必然选</a:t>
                </a:r>
                <a:r>
                  <a:rPr lang="en-US" altLang="zh-CN" dirty="0"/>
                  <a:t>b</a:t>
                </a:r>
                <a:r>
                  <a:rPr lang="zh-CN" altLang="en-US" dirty="0"/>
                  <a:t>，所以如果选择</a:t>
                </a:r>
                <a:r>
                  <a:rPr lang="en-US" altLang="zh-CN" dirty="0"/>
                  <a:t>d</a:t>
                </a:r>
                <a:r>
                  <a:rPr lang="zh-CN" altLang="en-US" dirty="0"/>
                  <a:t>，那么一定选择</a:t>
                </a:r>
                <a:r>
                  <a:rPr lang="en-US" altLang="zh-CN" dirty="0"/>
                  <a:t>b</a:t>
                </a:r>
                <a:r>
                  <a:rPr lang="zh-CN" altLang="en-US" dirty="0"/>
                  <a:t>，</a:t>
                </a:r>
                <a14:m>
                  <m:oMath xmlns:m="http://schemas.openxmlformats.org/officeDocument/2006/math">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zh-CN" altLang="en-US" i="1">
                        <a:latin typeface="Cambria Math" panose="02040503050406030204" pitchFamily="18" charset="0"/>
                      </a:rPr>
                      <m:t>（</m:t>
                    </m:r>
                    <m:r>
                      <a:rPr lang="zh-CN" altLang="en-US" i="1" smtClean="0">
                        <a:latin typeface="Cambria Math" panose="02040503050406030204" pitchFamily="18" charset="0"/>
                      </a:rPr>
                      <m:t>逆否</m:t>
                    </m:r>
                    <m:r>
                      <a:rPr lang="zh-CN" altLang="en-US" i="1">
                        <a:latin typeface="Cambria Math" panose="02040503050406030204" pitchFamily="18" charset="0"/>
                      </a:rPr>
                      <m:t>）</m:t>
                    </m:r>
                  </m:oMath>
                </a14:m>
                <a:endParaRPr lang="en-US" altLang="zh-CN" dirty="0"/>
              </a:p>
              <a:p>
                <a:r>
                  <a:rPr lang="en-US" altLang="zh-CN" dirty="0"/>
                  <a:t>	</a:t>
                </a:r>
              </a:p>
            </p:txBody>
          </p:sp>
        </mc:Choice>
        <mc:Fallback xmlns="">
          <p:sp>
            <p:nvSpPr>
              <p:cNvPr id="2" name="内容占位符 1">
                <a:extLst>
                  <a:ext uri="{FF2B5EF4-FFF2-40B4-BE49-F238E27FC236}">
                    <a16:creationId xmlns:a16="http://schemas.microsoft.com/office/drawing/2014/main" id="{1A733AEE-6A96-46D7-B516-708C1711A3B3}"/>
                  </a:ext>
                </a:extLst>
              </p:cNvPr>
              <p:cNvSpPr>
                <a:spLocks noGrp="1" noRot="1" noChangeAspect="1" noMove="1" noResize="1" noEditPoints="1" noAdjustHandles="1" noChangeArrowheads="1" noChangeShapeType="1" noTextEdit="1"/>
              </p:cNvSpPr>
              <p:nvPr>
                <p:ph idx="1"/>
              </p:nvPr>
            </p:nvSpPr>
            <p:spPr>
              <a:xfrm>
                <a:off x="1695450" y="4203700"/>
                <a:ext cx="8801100" cy="2362200"/>
              </a:xfrm>
              <a:blipFill>
                <a:blip r:embed="rId2"/>
                <a:stretch>
                  <a:fillRect l="-1385" t="-2584"/>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28782A9-FB3A-4DDD-8FEA-FDEF09E94F26}"/>
              </a:ext>
            </a:extLst>
          </p:cNvPr>
          <p:cNvSpPr>
            <a:spLocks noGrp="1"/>
          </p:cNvSpPr>
          <p:nvPr>
            <p:ph type="ctrTitle"/>
          </p:nvPr>
        </p:nvSpPr>
        <p:spPr/>
        <p:txBody>
          <a:bodyPr/>
          <a:lstStyle/>
          <a:p>
            <a:r>
              <a:rPr lang="zh-CN" altLang="en-US" dirty="0"/>
              <a:t>约束条件转化为有向边示例</a:t>
            </a:r>
          </a:p>
        </p:txBody>
      </p:sp>
      <p:sp>
        <p:nvSpPr>
          <p:cNvPr id="5" name="椭圆 4">
            <a:extLst>
              <a:ext uri="{FF2B5EF4-FFF2-40B4-BE49-F238E27FC236}">
                <a16:creationId xmlns:a16="http://schemas.microsoft.com/office/drawing/2014/main" id="{AC6115B0-9D7E-4077-9F33-9FBBED6027BC}"/>
              </a:ext>
            </a:extLst>
          </p:cNvPr>
          <p:cNvSpPr/>
          <p:nvPr/>
        </p:nvSpPr>
        <p:spPr>
          <a:xfrm>
            <a:off x="4229100" y="1631853"/>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a</a:t>
            </a:r>
            <a:endParaRPr lang="zh-CN" altLang="en-US" dirty="0">
              <a:solidFill>
                <a:schemeClr val="bg2"/>
              </a:solidFill>
            </a:endParaRPr>
          </a:p>
        </p:txBody>
      </p:sp>
      <p:sp>
        <p:nvSpPr>
          <p:cNvPr id="6" name="椭圆 5">
            <a:extLst>
              <a:ext uri="{FF2B5EF4-FFF2-40B4-BE49-F238E27FC236}">
                <a16:creationId xmlns:a16="http://schemas.microsoft.com/office/drawing/2014/main" id="{B078BBEF-4A70-4C17-9993-D68718C8B4A6}"/>
              </a:ext>
            </a:extLst>
          </p:cNvPr>
          <p:cNvSpPr/>
          <p:nvPr/>
        </p:nvSpPr>
        <p:spPr>
          <a:xfrm>
            <a:off x="7289800" y="1631853"/>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c</a:t>
            </a:r>
            <a:endParaRPr lang="zh-CN" altLang="en-US" dirty="0">
              <a:solidFill>
                <a:schemeClr val="bg2"/>
              </a:solidFill>
            </a:endParaRPr>
          </a:p>
        </p:txBody>
      </p:sp>
      <p:sp>
        <p:nvSpPr>
          <p:cNvPr id="7" name="椭圆 6">
            <a:extLst>
              <a:ext uri="{FF2B5EF4-FFF2-40B4-BE49-F238E27FC236}">
                <a16:creationId xmlns:a16="http://schemas.microsoft.com/office/drawing/2014/main" id="{ECAFD720-F3E5-49D8-B630-4B2A86E4B914}"/>
              </a:ext>
            </a:extLst>
          </p:cNvPr>
          <p:cNvSpPr/>
          <p:nvPr/>
        </p:nvSpPr>
        <p:spPr>
          <a:xfrm>
            <a:off x="4229100" y="3420486"/>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b</a:t>
            </a:r>
            <a:endParaRPr lang="zh-CN" altLang="en-US" dirty="0">
              <a:solidFill>
                <a:schemeClr val="bg2"/>
              </a:solidFill>
            </a:endParaRPr>
          </a:p>
        </p:txBody>
      </p:sp>
      <p:sp>
        <p:nvSpPr>
          <p:cNvPr id="8" name="椭圆 7">
            <a:extLst>
              <a:ext uri="{FF2B5EF4-FFF2-40B4-BE49-F238E27FC236}">
                <a16:creationId xmlns:a16="http://schemas.microsoft.com/office/drawing/2014/main" id="{032F4253-79FE-4225-BEAF-34765B34B660}"/>
              </a:ext>
            </a:extLst>
          </p:cNvPr>
          <p:cNvSpPr/>
          <p:nvPr/>
        </p:nvSpPr>
        <p:spPr>
          <a:xfrm>
            <a:off x="7289800" y="3420486"/>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d</a:t>
            </a:r>
            <a:endParaRPr lang="zh-CN" altLang="en-US" dirty="0">
              <a:solidFill>
                <a:schemeClr val="bg2"/>
              </a:solidFill>
            </a:endParaRPr>
          </a:p>
        </p:txBody>
      </p:sp>
      <p:sp>
        <p:nvSpPr>
          <p:cNvPr id="9" name="矩形: 圆角 8">
            <a:extLst>
              <a:ext uri="{FF2B5EF4-FFF2-40B4-BE49-F238E27FC236}">
                <a16:creationId xmlns:a16="http://schemas.microsoft.com/office/drawing/2014/main" id="{A188B6AE-5439-4E5C-9A53-C97412FA39EB}"/>
              </a:ext>
            </a:extLst>
          </p:cNvPr>
          <p:cNvSpPr/>
          <p:nvPr/>
        </p:nvSpPr>
        <p:spPr>
          <a:xfrm>
            <a:off x="4154487" y="1562004"/>
            <a:ext cx="581025" cy="2362200"/>
          </a:xfrm>
          <a:prstGeom prst="roundRect">
            <a:avLst/>
          </a:prstGeom>
          <a:noFill/>
          <a:ln>
            <a:prstDash val="dash"/>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0FFB3F9B-378F-48EB-92E0-EB8CA86A8185}"/>
              </a:ext>
            </a:extLst>
          </p:cNvPr>
          <p:cNvSpPr/>
          <p:nvPr/>
        </p:nvSpPr>
        <p:spPr>
          <a:xfrm>
            <a:off x="7215187" y="1562004"/>
            <a:ext cx="581025" cy="2362200"/>
          </a:xfrm>
          <a:prstGeom prst="roundRect">
            <a:avLst/>
          </a:prstGeom>
          <a:noFill/>
          <a:ln>
            <a:prstDash val="dash"/>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2" name="直接箭头连接符 11">
            <a:extLst>
              <a:ext uri="{FF2B5EF4-FFF2-40B4-BE49-F238E27FC236}">
                <a16:creationId xmlns:a16="http://schemas.microsoft.com/office/drawing/2014/main" id="{E600E44C-DAB1-4444-83BD-208A173E39BE}"/>
              </a:ext>
            </a:extLst>
          </p:cNvPr>
          <p:cNvCxnSpPr>
            <a:stCxn id="5" idx="6"/>
          </p:cNvCxnSpPr>
          <p:nvPr/>
        </p:nvCxnSpPr>
        <p:spPr>
          <a:xfrm flipV="1">
            <a:off x="4660900" y="1828800"/>
            <a:ext cx="2628900" cy="18953"/>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4" name="直接箭头连接符 13">
            <a:extLst>
              <a:ext uri="{FF2B5EF4-FFF2-40B4-BE49-F238E27FC236}">
                <a16:creationId xmlns:a16="http://schemas.microsoft.com/office/drawing/2014/main" id="{F3EE3255-02F3-4E7A-837D-23C0DF512719}"/>
              </a:ext>
            </a:extLst>
          </p:cNvPr>
          <p:cNvCxnSpPr>
            <a:cxnSpLocks/>
            <a:stCxn id="8" idx="2"/>
            <a:endCxn id="7" idx="6"/>
          </p:cNvCxnSpPr>
          <p:nvPr/>
        </p:nvCxnSpPr>
        <p:spPr>
          <a:xfrm flipH="1">
            <a:off x="4660900" y="3636386"/>
            <a:ext cx="2628900" cy="0"/>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597637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A733AEE-6A96-46D7-B516-708C1711A3B3}"/>
                  </a:ext>
                </a:extLst>
              </p:cNvPr>
              <p:cNvSpPr>
                <a:spLocks noGrp="1"/>
              </p:cNvSpPr>
              <p:nvPr>
                <p:ph idx="1"/>
              </p:nvPr>
            </p:nvSpPr>
            <p:spPr>
              <a:xfrm>
                <a:off x="1695450" y="4203700"/>
                <a:ext cx="8801100" cy="2362200"/>
              </a:xfrm>
            </p:spPr>
            <p:txBody>
              <a:bodyPr>
                <a:normAutofit lnSpcReduction="10000"/>
              </a:bodyPr>
              <a:lstStyle/>
              <a:p>
                <a:r>
                  <a:rPr lang="zh-CN" altLang="en-US" dirty="0"/>
                  <a:t>如果选</a:t>
                </a:r>
                <a:r>
                  <a:rPr lang="en-US" altLang="zh-CN" dirty="0"/>
                  <a:t>a</a:t>
                </a:r>
                <a:r>
                  <a:rPr lang="zh-CN" altLang="en-US" dirty="0"/>
                  <a:t>，不能选</a:t>
                </a:r>
                <a:r>
                  <a:rPr lang="en-US" altLang="zh-CN" dirty="0"/>
                  <a:t>c</a:t>
                </a:r>
                <a:r>
                  <a:rPr lang="zh-CN" altLang="en-US" dirty="0"/>
                  <a:t>：</a:t>
                </a:r>
                <a:endParaRPr lang="en-US" altLang="zh-CN" dirty="0"/>
              </a:p>
              <a:p>
                <a:r>
                  <a:rPr lang="en-US" altLang="zh-CN" dirty="0"/>
                  <a:t>	</a:t>
                </a:r>
                <a:r>
                  <a:rPr lang="zh-CN" altLang="en-US" dirty="0"/>
                  <a:t>即如果选</a:t>
                </a:r>
                <a:r>
                  <a:rPr lang="en-US" altLang="zh-CN" dirty="0"/>
                  <a:t>a</a:t>
                </a:r>
                <a:r>
                  <a:rPr lang="zh-CN" altLang="en-US" dirty="0"/>
                  <a:t>，就必须选</a:t>
                </a:r>
                <a:r>
                  <a:rPr lang="en-US" altLang="zh-CN" dirty="0"/>
                  <a:t>d</a:t>
                </a:r>
                <a:r>
                  <a:rPr lang="zh-CN" altLang="en-US" dirty="0"/>
                  <a:t>，</a:t>
                </a:r>
                <a14:m>
                  <m:oMath xmlns:m="http://schemas.openxmlformats.org/officeDocument/2006/math">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𝑑</m:t>
                    </m:r>
                  </m:oMath>
                </a14:m>
                <a:endParaRPr lang="en-US" altLang="zh-CN" dirty="0"/>
              </a:p>
              <a:p>
                <a:r>
                  <a:rPr lang="en-US" altLang="zh-CN" dirty="0"/>
                  <a:t>	</a:t>
                </a:r>
                <a:r>
                  <a:rPr lang="zh-CN" altLang="en-US" dirty="0"/>
                  <a:t>如果选</a:t>
                </a:r>
                <a:r>
                  <a:rPr lang="en-US" altLang="zh-CN" dirty="0"/>
                  <a:t>c</a:t>
                </a:r>
                <a:r>
                  <a:rPr lang="zh-CN" altLang="en-US" dirty="0"/>
                  <a:t>，那么就不能选</a:t>
                </a:r>
                <a:r>
                  <a:rPr lang="en-US" altLang="zh-CN" dirty="0"/>
                  <a:t>a</a:t>
                </a:r>
                <a:r>
                  <a:rPr lang="zh-CN" altLang="en-US" dirty="0"/>
                  <a:t>，就必须选</a:t>
                </a:r>
                <a:r>
                  <a:rPr lang="en-US" altLang="zh-CN" dirty="0"/>
                  <a:t>b</a:t>
                </a:r>
                <a:r>
                  <a:rPr lang="zh-CN" altLang="en-US" dirty="0"/>
                  <a:t>，所以</a:t>
                </a:r>
                <a14:m>
                  <m:oMath xmlns:m="http://schemas.openxmlformats.org/officeDocument/2006/math">
                    <m:r>
                      <a:rPr lang="en-US" altLang="zh-CN" b="0" i="1" smtClean="0">
                        <a:latin typeface="Cambria Math" panose="02040503050406030204" pitchFamily="18" charset="0"/>
                      </a:rPr>
                      <m:t>𝑐</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r>
                      <a:rPr lang="zh-CN" altLang="en-US" i="1">
                        <a:latin typeface="Cambria Math" panose="02040503050406030204" pitchFamily="18" charset="0"/>
                      </a:rPr>
                      <m:t>（</m:t>
                    </m:r>
                    <m:r>
                      <a:rPr lang="zh-CN" altLang="en-US" i="1" smtClean="0">
                        <a:latin typeface="Cambria Math" panose="02040503050406030204" pitchFamily="18" charset="0"/>
                      </a:rPr>
                      <m:t>逆否</m:t>
                    </m:r>
                    <m:r>
                      <a:rPr lang="zh-CN" altLang="en-US" i="1">
                        <a:latin typeface="Cambria Math" panose="02040503050406030204" pitchFamily="18" charset="0"/>
                      </a:rPr>
                      <m:t>）</m:t>
                    </m:r>
                  </m:oMath>
                </a14:m>
                <a:endParaRPr lang="en-US" altLang="zh-CN" dirty="0"/>
              </a:p>
              <a:p>
                <a:r>
                  <a:rPr lang="en-US" altLang="zh-CN" dirty="0"/>
                  <a:t>	</a:t>
                </a:r>
              </a:p>
            </p:txBody>
          </p:sp>
        </mc:Choice>
        <mc:Fallback xmlns="">
          <p:sp>
            <p:nvSpPr>
              <p:cNvPr id="2" name="内容占位符 1">
                <a:extLst>
                  <a:ext uri="{FF2B5EF4-FFF2-40B4-BE49-F238E27FC236}">
                    <a16:creationId xmlns:a16="http://schemas.microsoft.com/office/drawing/2014/main" id="{1A733AEE-6A96-46D7-B516-708C1711A3B3}"/>
                  </a:ext>
                </a:extLst>
              </p:cNvPr>
              <p:cNvSpPr>
                <a:spLocks noGrp="1" noRot="1" noChangeAspect="1" noMove="1" noResize="1" noEditPoints="1" noAdjustHandles="1" noChangeArrowheads="1" noChangeShapeType="1" noTextEdit="1"/>
              </p:cNvSpPr>
              <p:nvPr>
                <p:ph idx="1"/>
              </p:nvPr>
            </p:nvSpPr>
            <p:spPr>
              <a:xfrm>
                <a:off x="1695450" y="4203700"/>
                <a:ext cx="8801100" cy="2362200"/>
              </a:xfrm>
              <a:blipFill>
                <a:blip r:embed="rId2"/>
                <a:stretch>
                  <a:fillRect l="-1385" t="-232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28782A9-FB3A-4DDD-8FEA-FDEF09E94F26}"/>
              </a:ext>
            </a:extLst>
          </p:cNvPr>
          <p:cNvSpPr>
            <a:spLocks noGrp="1"/>
          </p:cNvSpPr>
          <p:nvPr>
            <p:ph type="ctrTitle"/>
          </p:nvPr>
        </p:nvSpPr>
        <p:spPr/>
        <p:txBody>
          <a:bodyPr/>
          <a:lstStyle/>
          <a:p>
            <a:r>
              <a:rPr lang="zh-CN" altLang="en-US" dirty="0"/>
              <a:t>约束条件转化为有向边示例</a:t>
            </a:r>
          </a:p>
        </p:txBody>
      </p:sp>
      <p:sp>
        <p:nvSpPr>
          <p:cNvPr id="5" name="椭圆 4">
            <a:extLst>
              <a:ext uri="{FF2B5EF4-FFF2-40B4-BE49-F238E27FC236}">
                <a16:creationId xmlns:a16="http://schemas.microsoft.com/office/drawing/2014/main" id="{AC6115B0-9D7E-4077-9F33-9FBBED6027BC}"/>
              </a:ext>
            </a:extLst>
          </p:cNvPr>
          <p:cNvSpPr/>
          <p:nvPr/>
        </p:nvSpPr>
        <p:spPr>
          <a:xfrm>
            <a:off x="4229100" y="1631853"/>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a</a:t>
            </a:r>
            <a:endParaRPr lang="zh-CN" altLang="en-US" dirty="0">
              <a:solidFill>
                <a:schemeClr val="bg2"/>
              </a:solidFill>
            </a:endParaRPr>
          </a:p>
        </p:txBody>
      </p:sp>
      <p:sp>
        <p:nvSpPr>
          <p:cNvPr id="6" name="椭圆 5">
            <a:extLst>
              <a:ext uri="{FF2B5EF4-FFF2-40B4-BE49-F238E27FC236}">
                <a16:creationId xmlns:a16="http://schemas.microsoft.com/office/drawing/2014/main" id="{B078BBEF-4A70-4C17-9993-D68718C8B4A6}"/>
              </a:ext>
            </a:extLst>
          </p:cNvPr>
          <p:cNvSpPr/>
          <p:nvPr/>
        </p:nvSpPr>
        <p:spPr>
          <a:xfrm>
            <a:off x="7289800" y="1631853"/>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c</a:t>
            </a:r>
            <a:endParaRPr lang="zh-CN" altLang="en-US" dirty="0">
              <a:solidFill>
                <a:schemeClr val="bg2"/>
              </a:solidFill>
            </a:endParaRPr>
          </a:p>
        </p:txBody>
      </p:sp>
      <p:sp>
        <p:nvSpPr>
          <p:cNvPr id="7" name="椭圆 6">
            <a:extLst>
              <a:ext uri="{FF2B5EF4-FFF2-40B4-BE49-F238E27FC236}">
                <a16:creationId xmlns:a16="http://schemas.microsoft.com/office/drawing/2014/main" id="{ECAFD720-F3E5-49D8-B630-4B2A86E4B914}"/>
              </a:ext>
            </a:extLst>
          </p:cNvPr>
          <p:cNvSpPr/>
          <p:nvPr/>
        </p:nvSpPr>
        <p:spPr>
          <a:xfrm>
            <a:off x="4229100" y="3420486"/>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b</a:t>
            </a:r>
            <a:endParaRPr lang="zh-CN" altLang="en-US" dirty="0">
              <a:solidFill>
                <a:schemeClr val="bg2"/>
              </a:solidFill>
            </a:endParaRPr>
          </a:p>
        </p:txBody>
      </p:sp>
      <p:sp>
        <p:nvSpPr>
          <p:cNvPr id="8" name="椭圆 7">
            <a:extLst>
              <a:ext uri="{FF2B5EF4-FFF2-40B4-BE49-F238E27FC236}">
                <a16:creationId xmlns:a16="http://schemas.microsoft.com/office/drawing/2014/main" id="{032F4253-79FE-4225-BEAF-34765B34B660}"/>
              </a:ext>
            </a:extLst>
          </p:cNvPr>
          <p:cNvSpPr/>
          <p:nvPr/>
        </p:nvSpPr>
        <p:spPr>
          <a:xfrm>
            <a:off x="7289800" y="3420486"/>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d</a:t>
            </a:r>
            <a:endParaRPr lang="zh-CN" altLang="en-US" dirty="0">
              <a:solidFill>
                <a:schemeClr val="bg2"/>
              </a:solidFill>
            </a:endParaRPr>
          </a:p>
        </p:txBody>
      </p:sp>
      <p:sp>
        <p:nvSpPr>
          <p:cNvPr id="9" name="矩形: 圆角 8">
            <a:extLst>
              <a:ext uri="{FF2B5EF4-FFF2-40B4-BE49-F238E27FC236}">
                <a16:creationId xmlns:a16="http://schemas.microsoft.com/office/drawing/2014/main" id="{A188B6AE-5439-4E5C-9A53-C97412FA39EB}"/>
              </a:ext>
            </a:extLst>
          </p:cNvPr>
          <p:cNvSpPr/>
          <p:nvPr/>
        </p:nvSpPr>
        <p:spPr>
          <a:xfrm>
            <a:off x="4154487" y="1562004"/>
            <a:ext cx="581025" cy="2362200"/>
          </a:xfrm>
          <a:prstGeom prst="roundRect">
            <a:avLst/>
          </a:prstGeom>
          <a:noFill/>
          <a:ln>
            <a:prstDash val="dash"/>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0FFB3F9B-378F-48EB-92E0-EB8CA86A8185}"/>
              </a:ext>
            </a:extLst>
          </p:cNvPr>
          <p:cNvSpPr/>
          <p:nvPr/>
        </p:nvSpPr>
        <p:spPr>
          <a:xfrm>
            <a:off x="7215187" y="1562004"/>
            <a:ext cx="581025" cy="2362200"/>
          </a:xfrm>
          <a:prstGeom prst="roundRect">
            <a:avLst/>
          </a:prstGeom>
          <a:noFill/>
          <a:ln>
            <a:prstDash val="dash"/>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2" name="直接箭头连接符 11">
            <a:extLst>
              <a:ext uri="{FF2B5EF4-FFF2-40B4-BE49-F238E27FC236}">
                <a16:creationId xmlns:a16="http://schemas.microsoft.com/office/drawing/2014/main" id="{E600E44C-DAB1-4444-83BD-208A173E39BE}"/>
              </a:ext>
            </a:extLst>
          </p:cNvPr>
          <p:cNvCxnSpPr>
            <a:cxnSpLocks/>
            <a:stCxn id="5" idx="5"/>
            <a:endCxn id="8" idx="1"/>
          </p:cNvCxnSpPr>
          <p:nvPr/>
        </p:nvCxnSpPr>
        <p:spPr>
          <a:xfrm>
            <a:off x="4597664" y="2000417"/>
            <a:ext cx="2755372" cy="1483305"/>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5" name="直接箭头连接符 14">
            <a:extLst>
              <a:ext uri="{FF2B5EF4-FFF2-40B4-BE49-F238E27FC236}">
                <a16:creationId xmlns:a16="http://schemas.microsoft.com/office/drawing/2014/main" id="{1A366483-DAF0-4CE3-B1B2-2D286B1D74FC}"/>
              </a:ext>
            </a:extLst>
          </p:cNvPr>
          <p:cNvCxnSpPr>
            <a:cxnSpLocks/>
            <a:stCxn id="6" idx="3"/>
            <a:endCxn id="7" idx="7"/>
          </p:cNvCxnSpPr>
          <p:nvPr/>
        </p:nvCxnSpPr>
        <p:spPr>
          <a:xfrm flipH="1">
            <a:off x="4597664" y="2000417"/>
            <a:ext cx="2755372" cy="1483305"/>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024953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1A733AEE-6A96-46D7-B516-708C1711A3B3}"/>
              </a:ext>
            </a:extLst>
          </p:cNvPr>
          <p:cNvSpPr>
            <a:spLocks noGrp="1"/>
          </p:cNvSpPr>
          <p:nvPr>
            <p:ph idx="1"/>
          </p:nvPr>
        </p:nvSpPr>
        <p:spPr>
          <a:xfrm>
            <a:off x="1695450" y="4203700"/>
            <a:ext cx="8801100" cy="2362200"/>
          </a:xfrm>
        </p:spPr>
        <p:txBody>
          <a:bodyPr>
            <a:normAutofit/>
          </a:bodyPr>
          <a:lstStyle/>
          <a:p>
            <a:r>
              <a:rPr lang="zh-CN" altLang="en-US" dirty="0"/>
              <a:t>要么同时选择上方的点，要么同时选择下方的点</a:t>
            </a:r>
            <a:r>
              <a:rPr lang="en-US" altLang="zh-CN" dirty="0"/>
              <a:t>	</a:t>
            </a:r>
          </a:p>
        </p:txBody>
      </p:sp>
      <p:sp>
        <p:nvSpPr>
          <p:cNvPr id="3" name="标题 2">
            <a:extLst>
              <a:ext uri="{FF2B5EF4-FFF2-40B4-BE49-F238E27FC236}">
                <a16:creationId xmlns:a16="http://schemas.microsoft.com/office/drawing/2014/main" id="{E28782A9-FB3A-4DDD-8FEA-FDEF09E94F26}"/>
              </a:ext>
            </a:extLst>
          </p:cNvPr>
          <p:cNvSpPr>
            <a:spLocks noGrp="1"/>
          </p:cNvSpPr>
          <p:nvPr>
            <p:ph type="ctrTitle"/>
          </p:nvPr>
        </p:nvSpPr>
        <p:spPr/>
        <p:txBody>
          <a:bodyPr/>
          <a:lstStyle/>
          <a:p>
            <a:r>
              <a:rPr lang="zh-CN" altLang="en-US" dirty="0"/>
              <a:t>约束条件转化为有向边示例</a:t>
            </a:r>
          </a:p>
        </p:txBody>
      </p:sp>
      <p:sp>
        <p:nvSpPr>
          <p:cNvPr id="5" name="椭圆 4">
            <a:extLst>
              <a:ext uri="{FF2B5EF4-FFF2-40B4-BE49-F238E27FC236}">
                <a16:creationId xmlns:a16="http://schemas.microsoft.com/office/drawing/2014/main" id="{AC6115B0-9D7E-4077-9F33-9FBBED6027BC}"/>
              </a:ext>
            </a:extLst>
          </p:cNvPr>
          <p:cNvSpPr/>
          <p:nvPr/>
        </p:nvSpPr>
        <p:spPr>
          <a:xfrm>
            <a:off x="4229100" y="1631853"/>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a</a:t>
            </a:r>
            <a:endParaRPr lang="zh-CN" altLang="en-US" dirty="0">
              <a:solidFill>
                <a:schemeClr val="bg2"/>
              </a:solidFill>
            </a:endParaRPr>
          </a:p>
        </p:txBody>
      </p:sp>
      <p:sp>
        <p:nvSpPr>
          <p:cNvPr id="6" name="椭圆 5">
            <a:extLst>
              <a:ext uri="{FF2B5EF4-FFF2-40B4-BE49-F238E27FC236}">
                <a16:creationId xmlns:a16="http://schemas.microsoft.com/office/drawing/2014/main" id="{B078BBEF-4A70-4C17-9993-D68718C8B4A6}"/>
              </a:ext>
            </a:extLst>
          </p:cNvPr>
          <p:cNvSpPr/>
          <p:nvPr/>
        </p:nvSpPr>
        <p:spPr>
          <a:xfrm>
            <a:off x="7289800" y="1631853"/>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c</a:t>
            </a:r>
            <a:endParaRPr lang="zh-CN" altLang="en-US" dirty="0">
              <a:solidFill>
                <a:schemeClr val="bg2"/>
              </a:solidFill>
            </a:endParaRPr>
          </a:p>
        </p:txBody>
      </p:sp>
      <p:sp>
        <p:nvSpPr>
          <p:cNvPr id="7" name="椭圆 6">
            <a:extLst>
              <a:ext uri="{FF2B5EF4-FFF2-40B4-BE49-F238E27FC236}">
                <a16:creationId xmlns:a16="http://schemas.microsoft.com/office/drawing/2014/main" id="{ECAFD720-F3E5-49D8-B630-4B2A86E4B914}"/>
              </a:ext>
            </a:extLst>
          </p:cNvPr>
          <p:cNvSpPr/>
          <p:nvPr/>
        </p:nvSpPr>
        <p:spPr>
          <a:xfrm>
            <a:off x="4229100" y="3420486"/>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b</a:t>
            </a:r>
            <a:endParaRPr lang="zh-CN" altLang="en-US" dirty="0">
              <a:solidFill>
                <a:schemeClr val="bg2"/>
              </a:solidFill>
            </a:endParaRPr>
          </a:p>
        </p:txBody>
      </p:sp>
      <p:sp>
        <p:nvSpPr>
          <p:cNvPr id="8" name="椭圆 7">
            <a:extLst>
              <a:ext uri="{FF2B5EF4-FFF2-40B4-BE49-F238E27FC236}">
                <a16:creationId xmlns:a16="http://schemas.microsoft.com/office/drawing/2014/main" id="{032F4253-79FE-4225-BEAF-34765B34B660}"/>
              </a:ext>
            </a:extLst>
          </p:cNvPr>
          <p:cNvSpPr/>
          <p:nvPr/>
        </p:nvSpPr>
        <p:spPr>
          <a:xfrm>
            <a:off x="7289800" y="3420486"/>
            <a:ext cx="431800" cy="431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dirty="0">
                <a:solidFill>
                  <a:schemeClr val="bg2"/>
                </a:solidFill>
              </a:rPr>
              <a:t>d</a:t>
            </a:r>
            <a:endParaRPr lang="zh-CN" altLang="en-US" dirty="0">
              <a:solidFill>
                <a:schemeClr val="bg2"/>
              </a:solidFill>
            </a:endParaRPr>
          </a:p>
        </p:txBody>
      </p:sp>
      <p:sp>
        <p:nvSpPr>
          <p:cNvPr id="9" name="矩形: 圆角 8">
            <a:extLst>
              <a:ext uri="{FF2B5EF4-FFF2-40B4-BE49-F238E27FC236}">
                <a16:creationId xmlns:a16="http://schemas.microsoft.com/office/drawing/2014/main" id="{A188B6AE-5439-4E5C-9A53-C97412FA39EB}"/>
              </a:ext>
            </a:extLst>
          </p:cNvPr>
          <p:cNvSpPr/>
          <p:nvPr/>
        </p:nvSpPr>
        <p:spPr>
          <a:xfrm>
            <a:off x="4154487" y="1562004"/>
            <a:ext cx="581025" cy="2362200"/>
          </a:xfrm>
          <a:prstGeom prst="roundRect">
            <a:avLst/>
          </a:prstGeom>
          <a:noFill/>
          <a:ln>
            <a:prstDash val="dash"/>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0FFB3F9B-378F-48EB-92E0-EB8CA86A8185}"/>
              </a:ext>
            </a:extLst>
          </p:cNvPr>
          <p:cNvSpPr/>
          <p:nvPr/>
        </p:nvSpPr>
        <p:spPr>
          <a:xfrm>
            <a:off x="7215187" y="1562004"/>
            <a:ext cx="581025" cy="2362200"/>
          </a:xfrm>
          <a:prstGeom prst="roundRect">
            <a:avLst/>
          </a:prstGeom>
          <a:noFill/>
          <a:ln>
            <a:prstDash val="dash"/>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2" name="直接箭头连接符 11">
            <a:extLst>
              <a:ext uri="{FF2B5EF4-FFF2-40B4-BE49-F238E27FC236}">
                <a16:creationId xmlns:a16="http://schemas.microsoft.com/office/drawing/2014/main" id="{E600E44C-DAB1-4444-83BD-208A173E39BE}"/>
              </a:ext>
            </a:extLst>
          </p:cNvPr>
          <p:cNvCxnSpPr>
            <a:cxnSpLocks/>
            <a:stCxn id="5" idx="5"/>
            <a:endCxn id="6" idx="3"/>
          </p:cNvCxnSpPr>
          <p:nvPr/>
        </p:nvCxnSpPr>
        <p:spPr>
          <a:xfrm>
            <a:off x="4597664" y="2000417"/>
            <a:ext cx="2755372" cy="0"/>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5" name="直接箭头连接符 14">
            <a:extLst>
              <a:ext uri="{FF2B5EF4-FFF2-40B4-BE49-F238E27FC236}">
                <a16:creationId xmlns:a16="http://schemas.microsoft.com/office/drawing/2014/main" id="{1A366483-DAF0-4CE3-B1B2-2D286B1D74FC}"/>
              </a:ext>
            </a:extLst>
          </p:cNvPr>
          <p:cNvCxnSpPr>
            <a:cxnSpLocks/>
            <a:stCxn id="8" idx="1"/>
            <a:endCxn id="7" idx="7"/>
          </p:cNvCxnSpPr>
          <p:nvPr/>
        </p:nvCxnSpPr>
        <p:spPr>
          <a:xfrm flipH="1">
            <a:off x="4597664" y="3483722"/>
            <a:ext cx="2755372" cy="0"/>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4" name="直接箭头连接符 13">
            <a:extLst>
              <a:ext uri="{FF2B5EF4-FFF2-40B4-BE49-F238E27FC236}">
                <a16:creationId xmlns:a16="http://schemas.microsoft.com/office/drawing/2014/main" id="{B9CAB26B-8C67-4EC4-8D06-944C813FEE72}"/>
              </a:ext>
            </a:extLst>
          </p:cNvPr>
          <p:cNvCxnSpPr>
            <a:cxnSpLocks/>
            <a:stCxn id="6" idx="1"/>
            <a:endCxn id="5" idx="7"/>
          </p:cNvCxnSpPr>
          <p:nvPr/>
        </p:nvCxnSpPr>
        <p:spPr>
          <a:xfrm flipH="1">
            <a:off x="4597664" y="1695089"/>
            <a:ext cx="2755372" cy="0"/>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7" name="直接箭头连接符 16">
            <a:extLst>
              <a:ext uri="{FF2B5EF4-FFF2-40B4-BE49-F238E27FC236}">
                <a16:creationId xmlns:a16="http://schemas.microsoft.com/office/drawing/2014/main" id="{BF2895D2-113A-4005-BE38-453742205528}"/>
              </a:ext>
            </a:extLst>
          </p:cNvPr>
          <p:cNvCxnSpPr>
            <a:cxnSpLocks/>
            <a:stCxn id="7" idx="5"/>
            <a:endCxn id="8" idx="3"/>
          </p:cNvCxnSpPr>
          <p:nvPr/>
        </p:nvCxnSpPr>
        <p:spPr>
          <a:xfrm>
            <a:off x="4597664" y="3789050"/>
            <a:ext cx="2755372" cy="0"/>
          </a:xfrm>
          <a:prstGeom prst="straightConnector1">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387083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D6A59BE-D4B9-4B96-9316-4CC4605ACC95}"/>
              </a:ext>
            </a:extLst>
          </p:cNvPr>
          <p:cNvSpPr>
            <a:spLocks noGrp="1"/>
          </p:cNvSpPr>
          <p:nvPr>
            <p:ph idx="1"/>
          </p:nvPr>
        </p:nvSpPr>
        <p:spPr/>
        <p:txBody>
          <a:bodyPr/>
          <a:lstStyle/>
          <a:p>
            <a:r>
              <a:rPr lang="zh-CN" altLang="en-US" dirty="0"/>
              <a:t>将限制条件转化为有向图</a:t>
            </a:r>
            <a:endParaRPr lang="en-US" altLang="zh-CN" dirty="0"/>
          </a:p>
          <a:p>
            <a:r>
              <a:rPr lang="zh-CN" altLang="en-US" dirty="0"/>
              <a:t>对有向图使用</a:t>
            </a:r>
            <a:r>
              <a:rPr lang="en-US" altLang="zh-CN" dirty="0" err="1"/>
              <a:t>Tarjan</a:t>
            </a:r>
            <a:r>
              <a:rPr lang="zh-CN" altLang="en-US" dirty="0"/>
              <a:t>求强联通分量，显然</a:t>
            </a:r>
            <a:r>
              <a:rPr lang="zh-CN" altLang="en-US" dirty="0">
                <a:solidFill>
                  <a:srgbClr val="FFCC00"/>
                </a:solidFill>
              </a:rPr>
              <a:t>同一个强联通分量中的点要么同时选，要么同时不选</a:t>
            </a:r>
            <a:endParaRPr lang="en-US" altLang="zh-CN" dirty="0">
              <a:solidFill>
                <a:srgbClr val="FFCC00"/>
              </a:solidFill>
            </a:endParaRPr>
          </a:p>
          <a:p>
            <a:r>
              <a:rPr lang="zh-CN" altLang="en-US" dirty="0"/>
              <a:t>所以检查每一组点，看看是否存在一组，其</a:t>
            </a:r>
            <a:r>
              <a:rPr lang="zh-CN" altLang="en-US" dirty="0">
                <a:solidFill>
                  <a:srgbClr val="FFCC00"/>
                </a:solidFill>
              </a:rPr>
              <a:t>两点都在同一个强连通分量中，如果存在则无解，否则有解</a:t>
            </a:r>
            <a:endParaRPr lang="en-US" altLang="zh-CN" dirty="0">
              <a:solidFill>
                <a:srgbClr val="FFCC00"/>
              </a:solidFill>
            </a:endParaRPr>
          </a:p>
        </p:txBody>
      </p:sp>
      <p:sp>
        <p:nvSpPr>
          <p:cNvPr id="3" name="标题 2">
            <a:extLst>
              <a:ext uri="{FF2B5EF4-FFF2-40B4-BE49-F238E27FC236}">
                <a16:creationId xmlns:a16="http://schemas.microsoft.com/office/drawing/2014/main" id="{F9F32823-4AF9-42F6-9B3D-2D4ACC8EE33A}"/>
              </a:ext>
            </a:extLst>
          </p:cNvPr>
          <p:cNvSpPr>
            <a:spLocks noGrp="1"/>
          </p:cNvSpPr>
          <p:nvPr>
            <p:ph type="ctrTitle"/>
          </p:nvPr>
        </p:nvSpPr>
        <p:spPr/>
        <p:txBody>
          <a:bodyPr/>
          <a:lstStyle/>
          <a:p>
            <a:r>
              <a:rPr lang="en-US" altLang="zh-CN" dirty="0"/>
              <a:t>2-SAT</a:t>
            </a:r>
            <a:endParaRPr lang="zh-CN" altLang="en-US" dirty="0"/>
          </a:p>
        </p:txBody>
      </p:sp>
      <p:sp>
        <p:nvSpPr>
          <p:cNvPr id="4" name="内容占位符 3">
            <a:extLst>
              <a:ext uri="{FF2B5EF4-FFF2-40B4-BE49-F238E27FC236}">
                <a16:creationId xmlns:a16="http://schemas.microsoft.com/office/drawing/2014/main" id="{90B16726-7686-488E-857E-3B94C4DF46E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582391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11BFBA5-BB11-4B4A-B5AF-1490753F1FBF}"/>
                  </a:ext>
                </a:extLst>
              </p:cNvPr>
              <p:cNvSpPr>
                <a:spLocks noGrp="1"/>
              </p:cNvSpPr>
              <p:nvPr>
                <p:ph idx="1"/>
              </p:nvPr>
            </p:nvSpPr>
            <p:spPr/>
            <p:txBody>
              <a:bodyPr>
                <a:normAutofit/>
              </a:bodyPr>
              <a:lstStyle/>
              <a:p>
                <a:r>
                  <a:rPr lang="zh-CN" altLang="en-US" dirty="0"/>
                  <a:t>将强联通分量缩点得到</a:t>
                </a:r>
                <a:r>
                  <a:rPr lang="en-US" altLang="zh-CN" dirty="0"/>
                  <a:t>DAG</a:t>
                </a:r>
                <a:r>
                  <a:rPr lang="zh-CN" altLang="en-US" dirty="0"/>
                  <a:t>，进行拓扑排序</a:t>
                </a:r>
                <a:endParaRPr lang="en-US" altLang="zh-CN" dirty="0"/>
              </a:p>
              <a:p>
                <a:r>
                  <a:rPr lang="zh-CN" altLang="en-US" dirty="0"/>
                  <a:t>选择一个入度为</a:t>
                </a:r>
                <a:r>
                  <a:rPr lang="en-US" altLang="zh-CN" dirty="0"/>
                  <a:t>0</a:t>
                </a:r>
                <a:r>
                  <a:rPr lang="zh-CN" altLang="en-US" dirty="0"/>
                  <a:t>的点，遍历此强联通分量中的点，将其对头所在的强联通分量标记为不能选</a:t>
                </a:r>
                <a:endParaRPr lang="en-US" altLang="zh-CN" dirty="0"/>
              </a:p>
              <a:p>
                <a:r>
                  <a:rPr lang="zh-CN" altLang="en-US" dirty="0"/>
                  <a:t>设强联通分量</a:t>
                </a:r>
                <a:r>
                  <a:rPr lang="en-US" altLang="zh-CN" dirty="0"/>
                  <a:t>A</a:t>
                </a:r>
                <a:r>
                  <a:rPr lang="zh-CN" altLang="en-US" dirty="0"/>
                  <a:t>被标记为不能选，而强联通分量</a:t>
                </a:r>
                <a:r>
                  <a:rPr lang="en-US" altLang="zh-CN" dirty="0"/>
                  <a:t>B</a:t>
                </a:r>
                <a:r>
                  <a:rPr lang="zh-CN" altLang="en-US" dirty="0"/>
                  <a:t>有边到达</a:t>
                </a:r>
                <a:r>
                  <a:rPr lang="en-US" altLang="zh-CN" dirty="0"/>
                  <a:t>A(</a:t>
                </a:r>
                <a14:m>
                  <m:oMath xmlns:m="http://schemas.openxmlformats.org/officeDocument/2006/math">
                    <m:r>
                      <a:rPr lang="en-US" altLang="zh-CN" b="0" i="1" smtClean="0">
                        <a:latin typeface="Cambria Math" panose="02040503050406030204" pitchFamily="18" charset="0"/>
                      </a:rPr>
                      <m:t>𝐵</m:t>
                    </m:r>
                    <m:r>
                      <a:rPr lang="en-US" altLang="zh-CN" b="0" i="1" smtClean="0">
                        <a:latin typeface="Cambria Math" panose="02040503050406030204" pitchFamily="18" charset="0"/>
                      </a:rPr>
                      <m:t>→</m:t>
                    </m:r>
                    <m:r>
                      <a:rPr lang="en-US" altLang="zh-CN" b="0" i="1" smtClean="0">
                        <a:latin typeface="Cambria Math" panose="02040503050406030204" pitchFamily="18" charset="0"/>
                      </a:rPr>
                      <m:t>𝐴</m:t>
                    </m:r>
                  </m:oMath>
                </a14:m>
                <a:r>
                  <a:rPr lang="en-US" altLang="zh-CN" dirty="0"/>
                  <a:t>)</a:t>
                </a:r>
                <a:r>
                  <a:rPr lang="zh-CN" altLang="en-US" dirty="0"/>
                  <a:t>，那么</a:t>
                </a:r>
                <a:r>
                  <a:rPr lang="en-US" altLang="zh-CN" dirty="0"/>
                  <a:t>B</a:t>
                </a:r>
                <a:r>
                  <a:rPr lang="zh-CN" altLang="en-US" dirty="0"/>
                  <a:t>也不能选</a:t>
                </a:r>
                <a:r>
                  <a:rPr lang="en-US" altLang="zh-CN" dirty="0"/>
                  <a:t>(</a:t>
                </a:r>
                <a:r>
                  <a:rPr lang="zh-CN" altLang="en-US" dirty="0"/>
                  <a:t>逆否</a:t>
                </a:r>
                <a:r>
                  <a:rPr lang="en-US" altLang="zh-CN" dirty="0"/>
                  <a:t>)</a:t>
                </a:r>
                <a:r>
                  <a:rPr lang="zh-CN" altLang="en-US" dirty="0"/>
                  <a:t>，所以要顺着到达边回去，将</a:t>
                </a:r>
                <a:r>
                  <a:rPr lang="en-US" altLang="zh-CN" dirty="0"/>
                  <a:t>B</a:t>
                </a:r>
                <a:r>
                  <a:rPr lang="zh-CN" altLang="en-US" dirty="0"/>
                  <a:t>标记</a:t>
                </a:r>
                <a:endParaRPr lang="en-US" altLang="zh-CN" dirty="0"/>
              </a:p>
              <a:p>
                <a:r>
                  <a:rPr lang="zh-CN" altLang="en-US" dirty="0"/>
                  <a:t>设强联通分量</a:t>
                </a:r>
                <a:r>
                  <a:rPr lang="en-US" altLang="zh-CN" dirty="0"/>
                  <a:t>A</a:t>
                </a:r>
                <a:r>
                  <a:rPr lang="zh-CN" altLang="en-US" dirty="0"/>
                  <a:t>被选择，而强连通分量</a:t>
                </a:r>
                <a:r>
                  <a:rPr lang="en-US" altLang="zh-CN" dirty="0"/>
                  <a:t>B</a:t>
                </a:r>
                <a:r>
                  <a:rPr lang="zh-CN" altLang="en-US" dirty="0"/>
                  <a:t>满足</a:t>
                </a:r>
                <a14:m>
                  <m:oMath xmlns:m="http://schemas.openxmlformats.org/officeDocument/2006/math">
                    <m:r>
                      <a:rPr lang="en-US" altLang="zh-CN" b="0" i="1" smtClean="0">
                        <a:latin typeface="Cambria Math" panose="02040503050406030204" pitchFamily="18" charset="0"/>
                      </a:rPr>
                      <m:t>𝐴</m:t>
                    </m:r>
                    <m:r>
                      <a:rPr lang="en-US" altLang="zh-CN" b="0" i="1" smtClean="0">
                        <a:latin typeface="Cambria Math" panose="02040503050406030204" pitchFamily="18" charset="0"/>
                      </a:rPr>
                      <m:t>→</m:t>
                    </m:r>
                    <m:r>
                      <a:rPr lang="en-US" altLang="zh-CN" b="0" i="1" smtClean="0">
                        <a:latin typeface="Cambria Math" panose="02040503050406030204" pitchFamily="18" charset="0"/>
                      </a:rPr>
                      <m:t>𝐵</m:t>
                    </m:r>
                  </m:oMath>
                </a14:m>
                <a:r>
                  <a:rPr lang="zh-CN" altLang="en-US" dirty="0"/>
                  <a:t>，则</a:t>
                </a:r>
                <a:r>
                  <a:rPr lang="en-US" altLang="zh-CN" dirty="0"/>
                  <a:t>B</a:t>
                </a:r>
                <a:r>
                  <a:rPr lang="zh-CN" altLang="en-US" dirty="0"/>
                  <a:t>也要被选</a:t>
                </a:r>
              </a:p>
            </p:txBody>
          </p:sp>
        </mc:Choice>
        <mc:Fallback xmlns="">
          <p:sp>
            <p:nvSpPr>
              <p:cNvPr id="2" name="内容占位符 1">
                <a:extLst>
                  <a:ext uri="{FF2B5EF4-FFF2-40B4-BE49-F238E27FC236}">
                    <a16:creationId xmlns:a16="http://schemas.microsoft.com/office/drawing/2014/main" id="{D11BFBA5-BB11-4B4A-B5AF-1490753F1FBF}"/>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C7BB175-A723-41F3-98A7-E2F6BABF4D93}"/>
              </a:ext>
            </a:extLst>
          </p:cNvPr>
          <p:cNvSpPr>
            <a:spLocks noGrp="1"/>
          </p:cNvSpPr>
          <p:nvPr>
            <p:ph type="ctrTitle"/>
          </p:nvPr>
        </p:nvSpPr>
        <p:spPr/>
        <p:txBody>
          <a:bodyPr/>
          <a:lstStyle/>
          <a:p>
            <a:r>
              <a:rPr lang="en-US" altLang="zh-CN" dirty="0"/>
              <a:t>2-SAT</a:t>
            </a:r>
            <a:r>
              <a:rPr lang="zh-CN" altLang="en-US" dirty="0"/>
              <a:t>输出解</a:t>
            </a:r>
          </a:p>
        </p:txBody>
      </p:sp>
      <p:sp>
        <p:nvSpPr>
          <p:cNvPr id="4" name="内容占位符 3">
            <a:extLst>
              <a:ext uri="{FF2B5EF4-FFF2-40B4-BE49-F238E27FC236}">
                <a16:creationId xmlns:a16="http://schemas.microsoft.com/office/drawing/2014/main" id="{8FDE0584-6E36-48D0-9A11-9A2D9C0C1B5D}"/>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682170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6BC8562-1EAE-4D79-AE01-CF723A3A84AF}"/>
                  </a:ext>
                </a:extLst>
              </p:cNvPr>
              <p:cNvSpPr>
                <a:spLocks noGrp="1"/>
              </p:cNvSpPr>
              <p:nvPr>
                <p:ph idx="1"/>
              </p:nvPr>
            </p:nvSpPr>
            <p:spPr/>
            <p:txBody>
              <a:bodyPr>
                <a:normAutofit/>
              </a:bodyPr>
              <a:lstStyle/>
              <a:p>
                <a:r>
                  <a:rPr lang="zh-CN" altLang="en-US" dirty="0"/>
                  <a:t>对所有强连通分量进行拓扑排序，按照</a:t>
                </a:r>
                <a:r>
                  <a:rPr lang="zh-CN" altLang="en-US" dirty="0">
                    <a:solidFill>
                      <a:srgbClr val="FFCC00"/>
                    </a:solidFill>
                  </a:rPr>
                  <a:t>逆拓扑序</a:t>
                </a:r>
                <a:r>
                  <a:rPr lang="zh-CN" altLang="en-US" dirty="0"/>
                  <a:t>处理每个未被标记的强连通分量</a:t>
                </a:r>
                <a:r>
                  <a:rPr lang="en-US" altLang="zh-CN" dirty="0"/>
                  <a:t>p</a:t>
                </a:r>
              </a:p>
              <a:p>
                <a:r>
                  <a:rPr lang="zh-CN" altLang="en-US" dirty="0"/>
                  <a:t>处理</a:t>
                </a:r>
                <a:r>
                  <a:rPr lang="en-US" altLang="zh-CN" dirty="0"/>
                  <a:t>p</a:t>
                </a:r>
                <a:r>
                  <a:rPr lang="zh-CN" altLang="en-US" dirty="0"/>
                  <a:t>时，标记</a:t>
                </a:r>
                <a:r>
                  <a:rPr lang="en-US" altLang="zh-CN" dirty="0"/>
                  <a:t>p</a:t>
                </a:r>
                <a:r>
                  <a:rPr lang="zh-CN" altLang="en-US" dirty="0"/>
                  <a:t>为被选择，找出其中点的</a:t>
                </a:r>
                <a:r>
                  <a:rPr lang="zh-CN" altLang="en-US" dirty="0">
                    <a:solidFill>
                      <a:srgbClr val="FFCC00"/>
                    </a:solidFill>
                  </a:rPr>
                  <a:t>所有对立点</a:t>
                </a:r>
                <a:r>
                  <a:rPr lang="zh-CN" altLang="en-US" dirty="0"/>
                  <a:t>，将这些</a:t>
                </a:r>
                <a:r>
                  <a:rPr lang="zh-CN" altLang="en-US" dirty="0">
                    <a:solidFill>
                      <a:srgbClr val="FFCC00"/>
                    </a:solidFill>
                  </a:rPr>
                  <a:t>对立点所属的</a:t>
                </a:r>
                <a:r>
                  <a:rPr lang="en-US" altLang="zh-CN" dirty="0">
                    <a:solidFill>
                      <a:srgbClr val="FFCC00"/>
                    </a:solidFill>
                  </a:rPr>
                  <a:t>SCC</a:t>
                </a:r>
                <a:r>
                  <a:rPr lang="zh-CN" altLang="en-US" dirty="0">
                    <a:solidFill>
                      <a:srgbClr val="FFCC00"/>
                    </a:solidFill>
                  </a:rPr>
                  <a:t>全部标记为不可选</a:t>
                </a:r>
                <a:endParaRPr lang="en-US" altLang="zh-CN" dirty="0">
                  <a:solidFill>
                    <a:srgbClr val="FFCC00"/>
                  </a:solidFill>
                </a:endParaRPr>
              </a:p>
              <a:p>
                <a:r>
                  <a:rPr lang="zh-CN" altLang="en-US" dirty="0"/>
                  <a:t>将这些不可选的点加入一个队列，用</a:t>
                </a:r>
                <a:r>
                  <a:rPr lang="en-US" altLang="zh-CN" dirty="0" err="1"/>
                  <a:t>bfs</a:t>
                </a:r>
                <a:r>
                  <a:rPr lang="zh-CN" altLang="en-US" dirty="0"/>
                  <a:t>逆着入边将</a:t>
                </a:r>
                <a:r>
                  <a:rPr lang="zh-CN" altLang="en-US" dirty="0">
                    <a:solidFill>
                      <a:srgbClr val="FFCC00"/>
                    </a:solidFill>
                  </a:rPr>
                  <a:t>能到达它们的点全部标记为不可选</a:t>
                </a:r>
                <a:endParaRPr lang="en-US" altLang="zh-CN" dirty="0">
                  <a:solidFill>
                    <a:srgbClr val="FFCC00"/>
                  </a:solidFill>
                </a:endParaRPr>
              </a:p>
              <a:p>
                <a:endParaRPr lang="en-US" altLang="zh-CN" dirty="0">
                  <a:solidFill>
                    <a:srgbClr val="FFCC00"/>
                  </a:solidFill>
                </a:endParaRPr>
              </a:p>
              <a:p>
                <a:r>
                  <a:rPr lang="zh-CN" altLang="en-US" dirty="0"/>
                  <a:t>从上面步骤可以看出，选择</a:t>
                </a:r>
                <a:r>
                  <a:rPr lang="en-US" altLang="zh-CN" dirty="0"/>
                  <a:t>p</a:t>
                </a:r>
                <a:r>
                  <a:rPr lang="zh-CN" altLang="en-US" dirty="0"/>
                  <a:t>不会引发矛盾</a:t>
                </a:r>
                <a:r>
                  <a:rPr lang="en-US" altLang="zh-CN" dirty="0"/>
                  <a:t>(</a:t>
                </a:r>
                <a:r>
                  <a:rPr lang="zh-CN" altLang="en-US" dirty="0"/>
                  <a:t>否则就已经被标记为不可选了</a:t>
                </a:r>
                <a:r>
                  <a:rPr lang="en-US" altLang="zh-CN" dirty="0"/>
                  <a:t>)</a:t>
                </a:r>
                <a:r>
                  <a:rPr lang="zh-CN" altLang="en-US" dirty="0"/>
                  <a:t>，所以只用考虑</a:t>
                </a:r>
                <a:r>
                  <a:rPr lang="en-US" altLang="zh-CN" dirty="0"/>
                  <a:t>p</a:t>
                </a:r>
                <a:r>
                  <a:rPr lang="zh-CN" altLang="en-US" dirty="0"/>
                  <a:t>一个</a:t>
                </a:r>
                <a:r>
                  <a:rPr lang="en-US" altLang="zh-CN" dirty="0"/>
                  <a:t>SCC</a:t>
                </a:r>
                <a:r>
                  <a:rPr lang="zh-CN" altLang="en-US" dirty="0"/>
                  <a:t>，即任意选择</a:t>
                </a:r>
                <a:endParaRPr lang="en-US" altLang="zh-CN" dirty="0"/>
              </a:p>
              <a:p>
                <a:r>
                  <a:rPr lang="zh-CN" altLang="en-US" dirty="0"/>
                  <a:t>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oMath>
                </a14:m>
                <a:endParaRPr lang="zh-CN" altLang="en-US" dirty="0"/>
              </a:p>
            </p:txBody>
          </p:sp>
        </mc:Choice>
        <mc:Fallback xmlns="">
          <p:sp>
            <p:nvSpPr>
              <p:cNvPr id="2" name="内容占位符 1">
                <a:extLst>
                  <a:ext uri="{FF2B5EF4-FFF2-40B4-BE49-F238E27FC236}">
                    <a16:creationId xmlns:a16="http://schemas.microsoft.com/office/drawing/2014/main" id="{B6BC8562-1EAE-4D79-AE01-CF723A3A84AF}"/>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F07F239-C419-468F-BAD3-CABDA5E6F821}"/>
              </a:ext>
            </a:extLst>
          </p:cNvPr>
          <p:cNvSpPr>
            <a:spLocks noGrp="1"/>
          </p:cNvSpPr>
          <p:nvPr>
            <p:ph type="ctrTitle"/>
          </p:nvPr>
        </p:nvSpPr>
        <p:spPr/>
        <p:txBody>
          <a:bodyPr/>
          <a:lstStyle/>
          <a:p>
            <a:r>
              <a:rPr lang="en-US" altLang="zh-CN" dirty="0"/>
              <a:t>2-SAT</a:t>
            </a:r>
            <a:r>
              <a:rPr lang="zh-CN" altLang="en-US" dirty="0"/>
              <a:t>输出解</a:t>
            </a:r>
          </a:p>
        </p:txBody>
      </p:sp>
      <p:sp>
        <p:nvSpPr>
          <p:cNvPr id="4" name="内容占位符 3">
            <a:extLst>
              <a:ext uri="{FF2B5EF4-FFF2-40B4-BE49-F238E27FC236}">
                <a16:creationId xmlns:a16="http://schemas.microsoft.com/office/drawing/2014/main" id="{2EB38411-4A8D-48F7-9B44-B3F166A4AD82}"/>
              </a:ext>
            </a:extLst>
          </p:cNvPr>
          <p:cNvSpPr>
            <a:spLocks noGrp="1"/>
          </p:cNvSpPr>
          <p:nvPr>
            <p:ph sz="quarter" idx="10"/>
          </p:nvPr>
        </p:nvSpPr>
        <p:spPr/>
        <p:txBody>
          <a:bodyPr/>
          <a:lstStyle/>
          <a:p>
            <a:endParaRPr lang="zh-CN" altLang="en-US" dirty="0"/>
          </a:p>
        </p:txBody>
      </p:sp>
    </p:spTree>
    <p:extLst>
      <p:ext uri="{BB962C8B-B14F-4D97-AF65-F5344CB8AC3E}">
        <p14:creationId xmlns:p14="http://schemas.microsoft.com/office/powerpoint/2010/main" val="2512283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CA70BA5-CF7E-4B41-8581-8D8590D1C8EC}"/>
                  </a:ext>
                </a:extLst>
              </p:cNvPr>
              <p:cNvSpPr>
                <a:spLocks noGrp="1"/>
              </p:cNvSpPr>
              <p:nvPr>
                <p:ph idx="1"/>
              </p:nvPr>
            </p:nvSpPr>
            <p:spPr/>
            <p:txBody>
              <a:bodyPr/>
              <a:lstStyle/>
              <a:p>
                <a14:m>
                  <m:oMath xmlns:m="http://schemas.openxmlformats.org/officeDocument/2006/math">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𝑖𝑛𝑣</m:t>
                    </m:r>
                    <m:r>
                      <a:rPr lang="en-US" altLang="zh-CN" b="0" i="1" smtClean="0">
                        <a:latin typeface="Cambria Math" panose="02040503050406030204" pitchFamily="18" charset="0"/>
                      </a:rPr>
                      <m:t> </m:t>
                    </m:r>
                    <m:r>
                      <a:rPr lang="en-US" altLang="zh-CN" b="0" i="1" smtClean="0">
                        <a:latin typeface="Cambria Math" panose="02040503050406030204" pitchFamily="18" charset="0"/>
                      </a:rPr>
                      <m:t>𝑚𝑜𝑑</m:t>
                    </m:r>
                    <m:r>
                      <a:rPr lang="en-US" altLang="zh-CN" b="0" i="1" smtClean="0">
                        <a:latin typeface="Cambria Math" panose="02040503050406030204" pitchFamily="18" charset="0"/>
                      </a:rPr>
                      <m:t> </m:t>
                    </m:r>
                    <m:r>
                      <a:rPr lang="en-US" altLang="zh-CN" b="0" i="1" smtClean="0">
                        <a:latin typeface="Cambria Math" panose="02040503050406030204" pitchFamily="18" charset="0"/>
                      </a:rPr>
                      <m:t>𝑝</m:t>
                    </m:r>
                    <m:r>
                      <a:rPr lang="en-US" altLang="zh-CN" b="0" i="1" smtClean="0">
                        <a:latin typeface="Cambria Math" panose="02040503050406030204" pitchFamily="18" charset="0"/>
                      </a:rPr>
                      <m:t>=1</m:t>
                    </m:r>
                    <m:r>
                      <a:rPr lang="zh-CN" altLang="en-US" i="1">
                        <a:latin typeface="Cambria Math" panose="02040503050406030204" pitchFamily="18" charset="0"/>
                      </a:rPr>
                      <m:t>可以</m:t>
                    </m:r>
                  </m:oMath>
                </a14:m>
                <a:r>
                  <a:rPr lang="zh-CN" altLang="en-US" dirty="0"/>
                  <a:t>被看做</a:t>
                </a:r>
                <a14:m>
                  <m:oMath xmlns:m="http://schemas.openxmlformats.org/officeDocument/2006/math">
                    <m:r>
                      <m:rPr>
                        <m:sty m:val="p"/>
                      </m:rPr>
                      <a:rPr lang="en-US" altLang="zh-CN" i="1" dirty="0">
                        <a:latin typeface="Cambria Math" panose="02040503050406030204" pitchFamily="18" charset="0"/>
                      </a:rPr>
                      <m:t>a</m:t>
                    </m:r>
                  </m:oMath>
                </a14:m>
                <a:r>
                  <a:rPr lang="en-US" altLang="zh-CN" dirty="0"/>
                  <a:t>*inv-k*p=1</a:t>
                </a:r>
              </a:p>
              <a:p>
                <a:r>
                  <a:rPr lang="zh-CN" altLang="en-US" dirty="0"/>
                  <a:t>可以被套用到扩展欧几里得中：</a:t>
                </a:r>
                <a14:m>
                  <m:oMath xmlns:m="http://schemas.openxmlformats.org/officeDocument/2006/math">
                    <m:r>
                      <m:rPr>
                        <m:sty m:val="p"/>
                      </m:rPr>
                      <a:rPr lang="en-US" altLang="zh-CN" b="0" i="0" smtClean="0">
                        <a:latin typeface="Cambria Math" panose="02040503050406030204" pitchFamily="18" charset="0"/>
                      </a:rPr>
                      <m:t>a</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a</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b</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p</m:t>
                    </m:r>
                    <m:r>
                      <a:rPr lang="en-US" altLang="zh-CN" b="0" i="0"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𝑖𝑛𝑣</m:t>
                    </m:r>
                    <m:r>
                      <a:rPr lang="en-US" altLang="zh-CN" b="0" i="1" smtClean="0">
                        <a:latin typeface="Cambria Math" panose="02040503050406030204" pitchFamily="18" charset="0"/>
                      </a:rPr>
                      <m:t>,</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oMath>
                </a14:m>
                <a:endParaRPr lang="en-US" altLang="zh-CN" dirty="0"/>
              </a:p>
              <a:p>
                <a:r>
                  <a:rPr lang="zh-CN" altLang="en-US" dirty="0"/>
                  <a:t>这里也可以看出乘法逆元的存在性的证明：</a:t>
                </a:r>
                <a:endParaRPr lang="en-US" altLang="zh-CN" dirty="0"/>
              </a:p>
              <a:p>
                <a:r>
                  <a:rPr lang="en-US" altLang="zh-CN" dirty="0"/>
                  <a:t>	</a:t>
                </a:r>
                <a:r>
                  <a:rPr lang="zh-CN" altLang="en-US" dirty="0"/>
                  <a:t>若</a:t>
                </a:r>
                <a:r>
                  <a:rPr lang="en-US" altLang="zh-CN" dirty="0"/>
                  <a:t>(</a:t>
                </a:r>
                <a:r>
                  <a:rPr lang="en-US" altLang="zh-CN" dirty="0" err="1"/>
                  <a:t>a,p</a:t>
                </a:r>
                <a:r>
                  <a:rPr lang="en-US" altLang="zh-CN" dirty="0"/>
                  <a:t>)=1,</a:t>
                </a:r>
                <a:r>
                  <a:rPr lang="zh-CN" altLang="en-US" dirty="0"/>
                  <a:t>根据裴蜀定理，存在</a:t>
                </a:r>
                <a:r>
                  <a:rPr lang="en-US" altLang="zh-CN" dirty="0" err="1"/>
                  <a:t>inv,k</a:t>
                </a:r>
                <a:r>
                  <a:rPr lang="zh-CN" altLang="en-US" dirty="0"/>
                  <a:t>满足条件</a:t>
                </a:r>
                <a:endParaRPr lang="en-US" altLang="zh-CN" dirty="0"/>
              </a:p>
              <a:p>
                <a:r>
                  <a:rPr lang="en-US" altLang="zh-CN" dirty="0"/>
                  <a:t>	</a:t>
                </a:r>
                <a:r>
                  <a:rPr lang="zh-CN" altLang="en-US" dirty="0"/>
                  <a:t>否则，根据裴蜀定理，不存在</a:t>
                </a:r>
                <a:r>
                  <a:rPr lang="en-US" altLang="zh-CN" dirty="0" err="1"/>
                  <a:t>inv,k</a:t>
                </a:r>
                <a:r>
                  <a:rPr lang="zh-CN" altLang="en-US" dirty="0"/>
                  <a:t>满足条件</a:t>
                </a:r>
              </a:p>
            </p:txBody>
          </p:sp>
        </mc:Choice>
        <mc:Fallback xmlns="">
          <p:sp>
            <p:nvSpPr>
              <p:cNvPr id="2" name="内容占位符 1">
                <a:extLst>
                  <a:ext uri="{FF2B5EF4-FFF2-40B4-BE49-F238E27FC236}">
                    <a16:creationId xmlns:a16="http://schemas.microsoft.com/office/drawing/2014/main" id="{5CA70BA5-CF7E-4B41-8581-8D8590D1C8E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30DB773-FB43-4424-B721-435AC8D65141}"/>
              </a:ext>
            </a:extLst>
          </p:cNvPr>
          <p:cNvSpPr>
            <a:spLocks noGrp="1"/>
          </p:cNvSpPr>
          <p:nvPr>
            <p:ph type="ctrTitle"/>
          </p:nvPr>
        </p:nvSpPr>
        <p:spPr/>
        <p:txBody>
          <a:bodyPr/>
          <a:lstStyle/>
          <a:p>
            <a:r>
              <a:rPr lang="zh-CN" altLang="en-US" dirty="0"/>
              <a:t>扩展欧几里得算法求乘法逆元</a:t>
            </a:r>
          </a:p>
        </p:txBody>
      </p:sp>
      <p:sp>
        <p:nvSpPr>
          <p:cNvPr id="4" name="内容占位符 3">
            <a:extLst>
              <a:ext uri="{FF2B5EF4-FFF2-40B4-BE49-F238E27FC236}">
                <a16:creationId xmlns:a16="http://schemas.microsoft.com/office/drawing/2014/main" id="{6A9CAEF2-2E3D-4165-97EC-FD8242D6A0F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042331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8377236-93CF-4745-B75E-D6FBEE305CD4}"/>
                  </a:ext>
                </a:extLst>
              </p:cNvPr>
              <p:cNvSpPr>
                <a:spLocks noGrp="1"/>
              </p:cNvSpPr>
              <p:nvPr>
                <p:ph idx="1"/>
              </p:nvPr>
            </p:nvSpPr>
            <p:spPr/>
            <p:txBody>
              <a:bodyPr/>
              <a:lstStyle/>
              <a:p>
                <a:r>
                  <a:rPr lang="zh-CN" altLang="en-US" dirty="0"/>
                  <a:t>费马小定理：</a:t>
                </a:r>
                <a:endParaRPr lang="en-US" altLang="zh-CN" dirty="0"/>
              </a:p>
              <a:p>
                <a:r>
                  <a:rPr lang="zh-CN" altLang="en-US" dirty="0"/>
                  <a:t>若</a:t>
                </a:r>
                <a:r>
                  <a:rPr lang="en-US" altLang="zh-CN" dirty="0"/>
                  <a:t>p</a:t>
                </a:r>
                <a:r>
                  <a:rPr lang="zh-CN" altLang="en-US" dirty="0"/>
                  <a:t>是质数，且</a:t>
                </a:r>
                <a:r>
                  <a:rPr lang="en-US" altLang="zh-CN" dirty="0" err="1">
                    <a:solidFill>
                      <a:srgbClr val="FFCC00"/>
                    </a:solidFill>
                  </a:rPr>
                  <a:t>a,p</a:t>
                </a:r>
                <a:r>
                  <a:rPr lang="zh-CN" altLang="en-US" dirty="0">
                    <a:solidFill>
                      <a:srgbClr val="FFCC00"/>
                    </a:solidFill>
                  </a:rPr>
                  <a:t>互质</a:t>
                </a:r>
                <a:r>
                  <a:rPr lang="zh-CN" altLang="en-US" dirty="0"/>
                  <a:t>，那么</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𝑝</m:t>
                        </m:r>
                        <m:r>
                          <a:rPr lang="en-US" altLang="zh-CN" b="0" i="1" smtClean="0">
                            <a:latin typeface="Cambria Math" panose="02040503050406030204" pitchFamily="18" charset="0"/>
                          </a:rPr>
                          <m:t>−1</m:t>
                        </m:r>
                      </m:sup>
                    </m:sSup>
                    <m:r>
                      <a:rPr lang="en-US" altLang="zh-CN" b="0" i="1" smtClean="0">
                        <a:latin typeface="Cambria Math" panose="02040503050406030204" pitchFamily="18" charset="0"/>
                      </a:rPr>
                      <m:t> </m:t>
                    </m:r>
                    <m:r>
                      <a:rPr lang="en-US" altLang="zh-CN" b="0" i="1" smtClean="0">
                        <a:latin typeface="Cambria Math" panose="02040503050406030204" pitchFamily="18" charset="0"/>
                      </a:rPr>
                      <m:t>𝑚𝑜𝑑</m:t>
                    </m:r>
                    <m:r>
                      <a:rPr lang="en-US" altLang="zh-CN" b="0" i="1" smtClean="0">
                        <a:latin typeface="Cambria Math" panose="02040503050406030204" pitchFamily="18" charset="0"/>
                      </a:rPr>
                      <m:t> </m:t>
                    </m:r>
                    <m:r>
                      <a:rPr lang="en-US" altLang="zh-CN" b="0" i="1" smtClean="0">
                        <a:latin typeface="Cambria Math" panose="02040503050406030204" pitchFamily="18" charset="0"/>
                      </a:rPr>
                      <m:t>𝑝</m:t>
                    </m:r>
                    <m:r>
                      <a:rPr lang="en-US" altLang="zh-CN" b="0" i="1" smtClean="0">
                        <a:latin typeface="Cambria Math" panose="02040503050406030204" pitchFamily="18" charset="0"/>
                      </a:rPr>
                      <m:t>=1</m:t>
                    </m:r>
                  </m:oMath>
                </a14:m>
                <a:endParaRPr lang="en-US" altLang="zh-CN" b="0" dirty="0"/>
              </a:p>
              <a:p>
                <a:r>
                  <a:rPr lang="zh-CN" altLang="en-US" dirty="0"/>
                  <a:t>所以</a:t>
                </a:r>
                <a14:m>
                  <m:oMath xmlns:m="http://schemas.openxmlformats.org/officeDocument/2006/math">
                    <m:r>
                      <a:rPr lang="en-US" altLang="zh-CN" b="0" i="1" smtClean="0">
                        <a:latin typeface="Cambria Math" panose="02040503050406030204" pitchFamily="18" charset="0"/>
                      </a:rPr>
                      <m:t>𝑖𝑛𝑣</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𝑝</m:t>
                        </m:r>
                        <m:r>
                          <a:rPr lang="en-US" altLang="zh-CN" b="0" i="1" smtClean="0">
                            <a:latin typeface="Cambria Math" panose="02040503050406030204" pitchFamily="18" charset="0"/>
                          </a:rPr>
                          <m:t>−2</m:t>
                        </m:r>
                      </m:sup>
                    </m:sSup>
                    <m:r>
                      <a:rPr lang="en-US" altLang="zh-CN" b="0" i="1" smtClean="0">
                        <a:latin typeface="Cambria Math" panose="02040503050406030204" pitchFamily="18" charset="0"/>
                      </a:rPr>
                      <m:t> </m:t>
                    </m:r>
                    <m:r>
                      <a:rPr lang="en-US" altLang="zh-CN" b="0" i="1" smtClean="0">
                        <a:latin typeface="Cambria Math" panose="02040503050406030204" pitchFamily="18" charset="0"/>
                      </a:rPr>
                      <m:t>𝑚𝑜𝑑</m:t>
                    </m:r>
                    <m:r>
                      <a:rPr lang="en-US" altLang="zh-CN" b="0" i="1" smtClean="0">
                        <a:latin typeface="Cambria Math" panose="02040503050406030204" pitchFamily="18" charset="0"/>
                      </a:rPr>
                      <m:t> </m:t>
                    </m:r>
                    <m:r>
                      <a:rPr lang="en-US" altLang="zh-CN" b="0" i="1" smtClean="0">
                        <a:latin typeface="Cambria Math" panose="02040503050406030204" pitchFamily="18" charset="0"/>
                      </a:rPr>
                      <m:t>𝑝</m:t>
                    </m:r>
                  </m:oMath>
                </a14:m>
                <a:endParaRPr lang="en-US" altLang="zh-CN" b="0" dirty="0"/>
              </a:p>
              <a:p>
                <a:r>
                  <a:rPr lang="zh-CN" altLang="en-US" dirty="0"/>
                  <a:t>欧拉定理：</a:t>
                </a:r>
                <a:endParaRPr lang="en-US" altLang="zh-CN" dirty="0"/>
              </a:p>
              <a:p>
                <a:r>
                  <a:rPr lang="zh-CN" altLang="en-US" dirty="0"/>
                  <a:t>若</a:t>
                </a:r>
                <a:r>
                  <a:rPr lang="en-US" altLang="zh-CN" dirty="0" err="1">
                    <a:solidFill>
                      <a:srgbClr val="FFCC00"/>
                    </a:solidFill>
                  </a:rPr>
                  <a:t>a,p</a:t>
                </a:r>
                <a:r>
                  <a:rPr lang="zh-CN" altLang="en-US" dirty="0">
                    <a:solidFill>
                      <a:srgbClr val="FFCC00"/>
                    </a:solidFill>
                  </a:rPr>
                  <a:t>互质</a:t>
                </a:r>
                <a:r>
                  <a:rPr lang="zh-CN" altLang="en-US" dirty="0"/>
                  <a:t>，则</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𝜑</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𝑝</m:t>
                            </m:r>
                          </m:e>
                        </m:d>
                      </m:sup>
                    </m:sSup>
                    <m:r>
                      <a:rPr lang="en-US" altLang="zh-CN" b="0" i="1" smtClean="0">
                        <a:latin typeface="Cambria Math" panose="02040503050406030204" pitchFamily="18" charset="0"/>
                      </a:rPr>
                      <m:t> </m:t>
                    </m:r>
                    <m:r>
                      <a:rPr lang="en-US" altLang="zh-CN" b="0" i="1" smtClean="0">
                        <a:latin typeface="Cambria Math" panose="02040503050406030204" pitchFamily="18" charset="0"/>
                      </a:rPr>
                      <m:t>𝑚𝑜𝑑</m:t>
                    </m:r>
                    <m:r>
                      <a:rPr lang="en-US" altLang="zh-CN" b="0" i="1" smtClean="0">
                        <a:latin typeface="Cambria Math" panose="02040503050406030204" pitchFamily="18" charset="0"/>
                      </a:rPr>
                      <m:t> </m:t>
                    </m:r>
                    <m:r>
                      <a:rPr lang="en-US" altLang="zh-CN" b="0" i="1" smtClean="0">
                        <a:latin typeface="Cambria Math" panose="02040503050406030204" pitchFamily="18" charset="0"/>
                      </a:rPr>
                      <m:t>𝑝</m:t>
                    </m:r>
                    <m:r>
                      <a:rPr lang="en-US" altLang="zh-CN" b="0" i="1" smtClean="0">
                        <a:latin typeface="Cambria Math" panose="02040503050406030204" pitchFamily="18" charset="0"/>
                      </a:rPr>
                      <m:t>=1</m:t>
                    </m:r>
                  </m:oMath>
                </a14:m>
                <a:endParaRPr lang="en-US" altLang="zh-CN" b="0" dirty="0"/>
              </a:p>
              <a:p>
                <a:r>
                  <a:rPr lang="zh-CN" altLang="en-US" dirty="0"/>
                  <a:t>所以</a:t>
                </a:r>
                <a14:m>
                  <m:oMath xmlns:m="http://schemas.openxmlformats.org/officeDocument/2006/math">
                    <m:r>
                      <a:rPr lang="en-US" altLang="zh-CN" b="0" i="1" smtClean="0">
                        <a:latin typeface="Cambria Math" panose="02040503050406030204" pitchFamily="18" charset="0"/>
                      </a:rPr>
                      <m:t>𝑖𝑛𝑣</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𝑝</m:t>
                            </m:r>
                          </m:e>
                        </m:d>
                        <m:r>
                          <a:rPr lang="en-US" altLang="zh-CN" b="0" i="1" smtClean="0">
                            <a:latin typeface="Cambria Math" panose="02040503050406030204" pitchFamily="18" charset="0"/>
                          </a:rPr>
                          <m:t>−1</m:t>
                        </m:r>
                      </m:sup>
                    </m:sSup>
                    <m:r>
                      <a:rPr lang="en-US" altLang="zh-CN" b="0" i="1" smtClean="0">
                        <a:latin typeface="Cambria Math" panose="02040503050406030204" pitchFamily="18" charset="0"/>
                      </a:rPr>
                      <m:t> </m:t>
                    </m:r>
                    <m:r>
                      <a:rPr lang="en-US" altLang="zh-CN" b="0" i="1" smtClean="0">
                        <a:latin typeface="Cambria Math" panose="02040503050406030204" pitchFamily="18" charset="0"/>
                      </a:rPr>
                      <m:t>𝑚𝑜𝑑</m:t>
                    </m:r>
                    <m:r>
                      <a:rPr lang="en-US" altLang="zh-CN" b="0" i="1" smtClean="0">
                        <a:latin typeface="Cambria Math" panose="02040503050406030204" pitchFamily="18" charset="0"/>
                      </a:rPr>
                      <m:t> </m:t>
                    </m:r>
                    <m:r>
                      <a:rPr lang="en-US" altLang="zh-CN" b="0" i="1" smtClean="0">
                        <a:latin typeface="Cambria Math" panose="02040503050406030204" pitchFamily="18" charset="0"/>
                      </a:rPr>
                      <m:t>𝑝</m:t>
                    </m:r>
                  </m:oMath>
                </a14:m>
                <a:endParaRPr lang="en-US" altLang="zh-CN" dirty="0"/>
              </a:p>
              <a:p>
                <a:endParaRPr lang="en-US" altLang="zh-CN" dirty="0"/>
              </a:p>
              <a:p>
                <a:r>
                  <a:rPr lang="zh-CN" altLang="en-US" dirty="0"/>
                  <a:t>两种方法在</a:t>
                </a:r>
                <a:r>
                  <a:rPr lang="en-US" altLang="zh-CN" dirty="0"/>
                  <a:t>p</a:t>
                </a:r>
                <a:r>
                  <a:rPr lang="zh-CN" altLang="en-US" dirty="0"/>
                  <a:t>是质数时等价，可以用快速幂求解</a:t>
                </a:r>
                <a:endParaRPr lang="en-US" altLang="zh-CN" dirty="0"/>
              </a:p>
            </p:txBody>
          </p:sp>
        </mc:Choice>
        <mc:Fallback xmlns="">
          <p:sp>
            <p:nvSpPr>
              <p:cNvPr id="2" name="内容占位符 1">
                <a:extLst>
                  <a:ext uri="{FF2B5EF4-FFF2-40B4-BE49-F238E27FC236}">
                    <a16:creationId xmlns:a16="http://schemas.microsoft.com/office/drawing/2014/main" id="{18377236-93CF-4745-B75E-D6FBEE305CD4}"/>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04542CA-2A33-45B8-B05D-C474B96E7692}"/>
              </a:ext>
            </a:extLst>
          </p:cNvPr>
          <p:cNvSpPr>
            <a:spLocks noGrp="1"/>
          </p:cNvSpPr>
          <p:nvPr>
            <p:ph type="ctrTitle"/>
          </p:nvPr>
        </p:nvSpPr>
        <p:spPr/>
        <p:txBody>
          <a:bodyPr/>
          <a:lstStyle/>
          <a:p>
            <a:endParaRPr lang="zh-CN" altLang="en-US" dirty="0"/>
          </a:p>
        </p:txBody>
      </p:sp>
      <p:sp>
        <p:nvSpPr>
          <p:cNvPr id="4" name="内容占位符 3">
            <a:extLst>
              <a:ext uri="{FF2B5EF4-FFF2-40B4-BE49-F238E27FC236}">
                <a16:creationId xmlns:a16="http://schemas.microsoft.com/office/drawing/2014/main" id="{9BC63072-2B89-4106-A14D-213D51E1EFF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787710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C4E1B75-24E9-453D-956E-CC592D5ACD26}"/>
                  </a:ext>
                </a:extLst>
              </p:cNvPr>
              <p:cNvSpPr>
                <a:spLocks noGrp="1"/>
              </p:cNvSpPr>
              <p:nvPr>
                <p:ph idx="1"/>
              </p:nvPr>
            </p:nvSpPr>
            <p:spPr/>
            <p:txBody>
              <a:bodyPr/>
              <a:lstStyle/>
              <a:p>
                <a:pPr/>
                <a14:m>
                  <m:oMathPara xmlns:m="http://schemas.openxmlformats.org/officeDocument/2006/math">
                    <m:oMathParaPr>
                      <m:jc m:val="center"/>
                    </m:oMathParaPr>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𝑥</m:t>
                          </m:r>
                        </m:sup>
                      </m:sSup>
                      <m:r>
                        <a:rPr lang="en-US" altLang="zh-CN" b="0" i="1" smtClean="0">
                          <a:latin typeface="Cambria Math" panose="02040503050406030204" pitchFamily="18" charset="0"/>
                        </a:rPr>
                        <m:t> </m:t>
                      </m:r>
                      <m:r>
                        <m:rPr>
                          <m:sty m:val="p"/>
                        </m:rPr>
                        <a:rPr lang="en-US" altLang="zh-CN" i="1">
                          <a:latin typeface="Cambria Math" panose="02040503050406030204" pitchFamily="18" charset="0"/>
                        </a:rPr>
                        <m:t>mod</m:t>
                      </m:r>
                      <m:r>
                        <a:rPr lang="en-US" altLang="zh-CN" b="0" i="1" smtClean="0">
                          <a:latin typeface="Cambria Math" panose="02040503050406030204" pitchFamily="18" charset="0"/>
                        </a:rPr>
                        <m:t> </m:t>
                      </m:r>
                      <m:r>
                        <a:rPr lang="en-US" altLang="zh-CN" b="0" i="1" smtClean="0">
                          <a:latin typeface="Cambria Math" panose="02040503050406030204" pitchFamily="18" charset="0"/>
                        </a:rPr>
                        <m:t>𝑝</m:t>
                      </m:r>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eqArr>
                            <m:eqArrPr>
                              <m:ctrlPr>
                                <a:rPr lang="en-US" altLang="zh-CN" b="0" i="1" smtClean="0">
                                  <a:latin typeface="Cambria Math" panose="02040503050406030204" pitchFamily="18" charset="0"/>
                                </a:rPr>
                              </m:ctrlPr>
                            </m:eqArrPr>
                            <m:e>
                              <m:sSup>
                                <m:sSupPr>
                                  <m:ctrlPr>
                                    <a:rPr lang="en-US" altLang="zh-CN" i="1" smtClean="0">
                                      <a:solidFill>
                                        <a:schemeClr val="bg1"/>
                                      </a:solidFill>
                                      <a:latin typeface="Cambria Math" panose="02040503050406030204" pitchFamily="18" charset="0"/>
                                    </a:rPr>
                                  </m:ctrlPr>
                                </m:sSupPr>
                                <m:e>
                                  <m:r>
                                    <a:rPr lang="en-US" altLang="zh-CN" i="1">
                                      <a:solidFill>
                                        <a:schemeClr val="bg1"/>
                                      </a:solidFill>
                                      <a:latin typeface="Cambria Math" panose="02040503050406030204" pitchFamily="18" charset="0"/>
                                    </a:rPr>
                                    <m:t>𝑎</m:t>
                                  </m:r>
                                </m:e>
                                <m:sup>
                                  <m:r>
                                    <a:rPr lang="en-US" altLang="zh-CN" b="0" i="1" smtClean="0">
                                      <a:solidFill>
                                        <a:schemeClr val="bg1"/>
                                      </a:solidFill>
                                      <a:latin typeface="Cambria Math" panose="02040503050406030204" pitchFamily="18" charset="0"/>
                                    </a:rPr>
                                    <m:t>𝑏</m:t>
                                  </m:r>
                                  <m:r>
                                    <a:rPr lang="en-US" altLang="zh-CN" b="0" i="1" smtClean="0">
                                      <a:solidFill>
                                        <a:schemeClr val="bg1"/>
                                      </a:solidFill>
                                      <a:latin typeface="Cambria Math" panose="02040503050406030204" pitchFamily="18" charset="0"/>
                                    </a:rPr>
                                    <m:t> </m:t>
                                  </m:r>
                                  <m:r>
                                    <m:rPr>
                                      <m:sty m:val="p"/>
                                    </m:rPr>
                                    <a:rPr lang="en-US" altLang="zh-CN" i="1">
                                      <a:solidFill>
                                        <a:schemeClr val="bg1"/>
                                      </a:solidFill>
                                      <a:latin typeface="Cambria Math" panose="02040503050406030204" pitchFamily="18" charset="0"/>
                                    </a:rPr>
                                    <m:t>mod</m:t>
                                  </m:r>
                                  <m:r>
                                    <a:rPr lang="en-US" altLang="zh-CN" b="0" i="1" smtClean="0">
                                      <a:solidFill>
                                        <a:schemeClr val="bg1"/>
                                      </a:solidFill>
                                      <a:latin typeface="Cambria Math" panose="02040503050406030204" pitchFamily="18" charset="0"/>
                                    </a:rPr>
                                    <m:t> </m:t>
                                  </m:r>
                                  <m:r>
                                    <a:rPr lang="en-US" altLang="zh-CN" i="1">
                                      <a:solidFill>
                                        <a:schemeClr val="bg1"/>
                                      </a:solidFill>
                                      <a:latin typeface="Cambria Math" panose="02040503050406030204" pitchFamily="18" charset="0"/>
                                    </a:rPr>
                                    <m:t>𝜑</m:t>
                                  </m:r>
                                  <m:d>
                                    <m:dPr>
                                      <m:ctrlPr>
                                        <a:rPr lang="en-US" altLang="zh-CN" i="1">
                                          <a:solidFill>
                                            <a:schemeClr val="bg1"/>
                                          </a:solidFill>
                                          <a:latin typeface="Cambria Math" panose="02040503050406030204" pitchFamily="18" charset="0"/>
                                        </a:rPr>
                                      </m:ctrlPr>
                                    </m:dPr>
                                    <m:e>
                                      <m:r>
                                        <a:rPr lang="en-US" altLang="zh-CN" i="1">
                                          <a:solidFill>
                                            <a:schemeClr val="bg1"/>
                                          </a:solidFill>
                                          <a:latin typeface="Cambria Math" panose="02040503050406030204" pitchFamily="18" charset="0"/>
                                        </a:rPr>
                                        <m:t>𝑝</m:t>
                                      </m:r>
                                    </m:e>
                                  </m:d>
                                </m:sup>
                              </m:sSup>
                              <m:r>
                                <a:rPr lang="en-US" altLang="zh-CN" b="0" i="1" smtClean="0">
                                  <a:solidFill>
                                    <a:schemeClr val="bg1"/>
                                  </a:solidFill>
                                  <a:latin typeface="Cambria Math" panose="02040503050406030204" pitchFamily="18" charset="0"/>
                                </a:rPr>
                                <m:t>,</m:t>
                              </m:r>
                              <m:func>
                                <m:funcPr>
                                  <m:ctrlPr>
                                    <a:rPr lang="en-US" altLang="zh-CN" b="0" i="1" smtClean="0">
                                      <a:solidFill>
                                        <a:schemeClr val="bg1"/>
                                      </a:solidFill>
                                      <a:latin typeface="Cambria Math" panose="02040503050406030204" pitchFamily="18" charset="0"/>
                                    </a:rPr>
                                  </m:ctrlPr>
                                </m:funcPr>
                                <m:fName>
                                  <m:r>
                                    <m:rPr>
                                      <m:sty m:val="p"/>
                                    </m:rPr>
                                    <a:rPr lang="en-US" altLang="zh-CN" b="0" i="0" smtClean="0">
                                      <a:solidFill>
                                        <a:schemeClr val="bg1"/>
                                      </a:solidFill>
                                      <a:latin typeface="Cambria Math" panose="02040503050406030204" pitchFamily="18" charset="0"/>
                                    </a:rPr>
                                    <m:t>gcd</m:t>
                                  </m:r>
                                </m:fName>
                                <m:e>
                                  <m:d>
                                    <m:dPr>
                                      <m:ctrlPr>
                                        <a:rPr lang="en-US" altLang="zh-CN" b="0" i="1" smtClean="0">
                                          <a:solidFill>
                                            <a:schemeClr val="bg1"/>
                                          </a:solidFill>
                                          <a:latin typeface="Cambria Math" panose="02040503050406030204" pitchFamily="18" charset="0"/>
                                        </a:rPr>
                                      </m:ctrlPr>
                                    </m:dPr>
                                    <m:e>
                                      <m:r>
                                        <a:rPr lang="en-US" altLang="zh-CN" b="0" i="1" smtClean="0">
                                          <a:solidFill>
                                            <a:schemeClr val="bg1"/>
                                          </a:solidFill>
                                          <a:latin typeface="Cambria Math" panose="02040503050406030204" pitchFamily="18" charset="0"/>
                                        </a:rPr>
                                        <m:t>𝑎</m:t>
                                      </m:r>
                                      <m:r>
                                        <a:rPr lang="en-US" altLang="zh-CN" b="0" i="1" smtClean="0">
                                          <a:solidFill>
                                            <a:schemeClr val="bg1"/>
                                          </a:solidFill>
                                          <a:latin typeface="Cambria Math" panose="02040503050406030204" pitchFamily="18" charset="0"/>
                                        </a:rPr>
                                        <m:t>,</m:t>
                                      </m:r>
                                      <m:r>
                                        <a:rPr lang="en-US" altLang="zh-CN" b="0" i="1" smtClean="0">
                                          <a:solidFill>
                                            <a:schemeClr val="bg1"/>
                                          </a:solidFill>
                                          <a:latin typeface="Cambria Math" panose="02040503050406030204" pitchFamily="18" charset="0"/>
                                        </a:rPr>
                                        <m:t>𝑝</m:t>
                                      </m:r>
                                    </m:e>
                                  </m:d>
                                </m:e>
                              </m:func>
                              <m:r>
                                <a:rPr lang="en-US" altLang="zh-CN" b="0" i="1" smtClean="0">
                                  <a:solidFill>
                                    <a:schemeClr val="bg1"/>
                                  </a:solidFill>
                                  <a:latin typeface="Cambria Math" panose="02040503050406030204" pitchFamily="18" charset="0"/>
                                </a:rPr>
                                <m:t>=1</m:t>
                              </m:r>
                            </m:e>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𝑏</m:t>
                                  </m:r>
                                </m:sup>
                              </m:sSup>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gcd</m:t>
                                  </m:r>
                                </m:fName>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𝑝</m:t>
                                      </m:r>
                                    </m:e>
                                  </m:d>
                                </m:e>
                              </m:func>
                              <m:r>
                                <a:rPr lang="en-US" altLang="zh-CN" i="1">
                                  <a:latin typeface="Cambria Math" panose="02040503050406030204" pitchFamily="18" charset="0"/>
                                </a:rPr>
                                <m:t>&gt;1,</m:t>
                              </m:r>
                              <m:r>
                                <a:rPr lang="en-US" altLang="zh-CN" i="1">
                                  <a:latin typeface="Cambria Math" panose="02040503050406030204" pitchFamily="18" charset="0"/>
                                </a:rPr>
                                <m:t>𝑥</m:t>
                              </m:r>
                              <m:r>
                                <a:rPr lang="en-US" altLang="zh-CN" i="1">
                                  <a:latin typeface="Cambria Math" panose="02040503050406030204" pitchFamily="18" charset="0"/>
                                </a:rPr>
                                <m:t>&lt;</m:t>
                              </m:r>
                              <m:r>
                                <a:rPr lang="en-US" altLang="zh-CN"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𝑝</m:t>
                                  </m:r>
                                </m:e>
                              </m:d>
                            </m:e>
                            <m:e>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d>
                                    <m:dPr>
                                      <m:ctrlPr>
                                        <a:rPr lang="en-US" altLang="zh-CN" i="1">
                                          <a:latin typeface="Cambria Math" panose="02040503050406030204" pitchFamily="18" charset="0"/>
                                        </a:rPr>
                                      </m:ctrlPr>
                                    </m:dPr>
                                    <m:e>
                                      <m:r>
                                        <a:rPr lang="en-US" altLang="zh-CN" i="1">
                                          <a:latin typeface="Cambria Math" panose="02040503050406030204" pitchFamily="18" charset="0"/>
                                        </a:rPr>
                                        <m:t>𝑥</m:t>
                                      </m:r>
                                      <m:r>
                                        <a:rPr lang="en-US" altLang="zh-CN" i="1">
                                          <a:latin typeface="Cambria Math" panose="02040503050406030204" pitchFamily="18" charset="0"/>
                                        </a:rPr>
                                        <m:t> </m:t>
                                      </m:r>
                                      <m:r>
                                        <m:rPr>
                                          <m:sty m:val="p"/>
                                        </m:rPr>
                                        <a:rPr lang="en-US" altLang="zh-CN" i="1" smtClean="0">
                                          <a:latin typeface="Cambria Math" panose="02040503050406030204" pitchFamily="18" charset="0"/>
                                        </a:rPr>
                                        <m:t>mod</m:t>
                                      </m:r>
                                      <m:r>
                                        <a:rPr lang="en-US" altLang="zh-CN" i="1">
                                          <a:latin typeface="Cambria Math" panose="02040503050406030204" pitchFamily="18" charset="0"/>
                                        </a:rPr>
                                        <m:t> </m:t>
                                      </m:r>
                                      <m:r>
                                        <a:rPr lang="en-US" altLang="zh-CN"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𝑝</m:t>
                                          </m:r>
                                        </m:e>
                                      </m:d>
                                    </m:e>
                                  </m:d>
                                  <m:r>
                                    <a:rPr lang="en-US" altLang="zh-CN" i="1">
                                      <a:solidFill>
                                        <a:srgbClr val="FFCC00"/>
                                      </a:solidFill>
                                      <a:latin typeface="Cambria Math" panose="02040503050406030204" pitchFamily="18" charset="0"/>
                                    </a:rPr>
                                    <m:t>+</m:t>
                                  </m:r>
                                  <m:r>
                                    <a:rPr lang="en-US" altLang="zh-CN" i="1">
                                      <a:solidFill>
                                        <a:srgbClr val="FFCC00"/>
                                      </a:solidFill>
                                      <a:latin typeface="Cambria Math" panose="02040503050406030204" pitchFamily="18" charset="0"/>
                                    </a:rPr>
                                    <m:t>𝜑</m:t>
                                  </m:r>
                                  <m:d>
                                    <m:dPr>
                                      <m:ctrlPr>
                                        <a:rPr lang="en-US" altLang="zh-CN" i="1">
                                          <a:solidFill>
                                            <a:srgbClr val="FFCC00"/>
                                          </a:solidFill>
                                          <a:latin typeface="Cambria Math" panose="02040503050406030204" pitchFamily="18" charset="0"/>
                                        </a:rPr>
                                      </m:ctrlPr>
                                    </m:dPr>
                                    <m:e>
                                      <m:r>
                                        <a:rPr lang="en-US" altLang="zh-CN" i="1">
                                          <a:solidFill>
                                            <a:srgbClr val="FFCC00"/>
                                          </a:solidFill>
                                          <a:latin typeface="Cambria Math" panose="02040503050406030204" pitchFamily="18" charset="0"/>
                                        </a:rPr>
                                        <m:t>𝑝</m:t>
                                      </m:r>
                                    </m:e>
                                  </m:d>
                                </m:sup>
                              </m:sSup>
                              <m:r>
                                <a:rPr lang="en-US" altLang="zh-CN" i="1">
                                  <a:latin typeface="Cambria Math" panose="02040503050406030204" pitchFamily="18" charset="0"/>
                                </a:rPr>
                                <m:t> </m:t>
                              </m:r>
                              <m:r>
                                <m:rPr>
                                  <m:sty m:val="p"/>
                                </m:rPr>
                                <a:rPr lang="en-US" altLang="zh-CN" i="1" smtClean="0">
                                  <a:latin typeface="Cambria Math" panose="02040503050406030204" pitchFamily="18" charset="0"/>
                                </a:rPr>
                                <m:t>mod</m:t>
                              </m:r>
                              <m:r>
                                <a:rPr lang="en-US" altLang="zh-CN" i="1">
                                  <a:latin typeface="Cambria Math" panose="02040503050406030204" pitchFamily="18" charset="0"/>
                                </a:rPr>
                                <m:t> </m:t>
                              </m:r>
                              <m:r>
                                <a:rPr lang="en-US" altLang="zh-CN" i="1">
                                  <a:latin typeface="Cambria Math" panose="02040503050406030204" pitchFamily="18" charset="0"/>
                                </a:rPr>
                                <m:t>𝑝</m:t>
                              </m:r>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gcd</m:t>
                                  </m:r>
                                </m:fName>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𝑝</m:t>
                                      </m:r>
                                    </m:e>
                                  </m:d>
                                </m:e>
                              </m:func>
                              <m:r>
                                <a:rPr lang="en-US" altLang="zh-CN" b="0" i="1" smtClean="0">
                                  <a:latin typeface="Cambria Math" panose="02040503050406030204" pitchFamily="18" charset="0"/>
                                </a:rPr>
                                <m:t>&gt;1,</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𝑝</m:t>
                                  </m:r>
                                </m:e>
                              </m:d>
                            </m:e>
                          </m:eqArr>
                        </m:e>
                      </m:d>
                    </m:oMath>
                  </m:oMathPara>
                </a14:m>
                <a:endParaRPr lang="zh-CN" altLang="en-US" dirty="0"/>
              </a:p>
            </p:txBody>
          </p:sp>
        </mc:Choice>
        <mc:Fallback xmlns="">
          <p:sp>
            <p:nvSpPr>
              <p:cNvPr id="2" name="内容占位符 1">
                <a:extLst>
                  <a:ext uri="{FF2B5EF4-FFF2-40B4-BE49-F238E27FC236}">
                    <a16:creationId xmlns:a16="http://schemas.microsoft.com/office/drawing/2014/main" id="{9C4E1B75-24E9-453D-956E-CC592D5ACD26}"/>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54EF2FCD-9E7B-4BA6-AE5C-568AE19856D1}"/>
              </a:ext>
            </a:extLst>
          </p:cNvPr>
          <p:cNvSpPr>
            <a:spLocks noGrp="1"/>
          </p:cNvSpPr>
          <p:nvPr>
            <p:ph type="ctrTitle"/>
          </p:nvPr>
        </p:nvSpPr>
        <p:spPr/>
        <p:txBody>
          <a:bodyPr/>
          <a:lstStyle/>
          <a:p>
            <a:r>
              <a:rPr lang="zh-CN" altLang="en-US" dirty="0"/>
              <a:t>取模的一些性质</a:t>
            </a:r>
          </a:p>
        </p:txBody>
      </p:sp>
      <p:sp>
        <p:nvSpPr>
          <p:cNvPr id="4" name="内容占位符 3">
            <a:extLst>
              <a:ext uri="{FF2B5EF4-FFF2-40B4-BE49-F238E27FC236}">
                <a16:creationId xmlns:a16="http://schemas.microsoft.com/office/drawing/2014/main" id="{1472EA0B-4DEF-4785-8E20-8394932877EC}"/>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274204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13CC025-8298-47E9-8960-6EF18F9C5362}"/>
              </a:ext>
            </a:extLst>
          </p:cNvPr>
          <p:cNvSpPr>
            <a:spLocks noGrp="1"/>
          </p:cNvSpPr>
          <p:nvPr>
            <p:ph idx="1"/>
          </p:nvPr>
        </p:nvSpPr>
        <p:spPr>
          <a:xfrm>
            <a:off x="965200" y="2129774"/>
            <a:ext cx="2072268" cy="602684"/>
          </a:xfrm>
        </p:spPr>
        <p:txBody>
          <a:bodyPr/>
          <a:lstStyle/>
          <a:p>
            <a:r>
              <a:rPr lang="zh-CN" altLang="en-US" dirty="0"/>
              <a:t>给出</a:t>
            </a:r>
            <a:r>
              <a:rPr lang="en-US" altLang="zh-CN" dirty="0"/>
              <a:t>p</a:t>
            </a:r>
            <a:r>
              <a:rPr lang="zh-CN" altLang="en-US" dirty="0"/>
              <a:t>，求</a:t>
            </a:r>
          </a:p>
        </p:txBody>
      </p:sp>
      <p:sp>
        <p:nvSpPr>
          <p:cNvPr id="3" name="标题 2">
            <a:extLst>
              <a:ext uri="{FF2B5EF4-FFF2-40B4-BE49-F238E27FC236}">
                <a16:creationId xmlns:a16="http://schemas.microsoft.com/office/drawing/2014/main" id="{FC6B92C5-BA2C-42D6-B8D4-FEBDA80F3829}"/>
              </a:ext>
            </a:extLst>
          </p:cNvPr>
          <p:cNvSpPr>
            <a:spLocks noGrp="1"/>
          </p:cNvSpPr>
          <p:nvPr>
            <p:ph type="ctrTitle"/>
          </p:nvPr>
        </p:nvSpPr>
        <p:spPr/>
        <p:txBody>
          <a:bodyPr/>
          <a:lstStyle/>
          <a:p>
            <a:r>
              <a:rPr lang="en-US" altLang="zh-CN" dirty="0"/>
              <a:t>BZOJ3884 </a:t>
            </a:r>
            <a:r>
              <a:rPr lang="zh-CN" altLang="en-US" dirty="0"/>
              <a:t>上帝与集合的正确用法</a:t>
            </a:r>
          </a:p>
        </p:txBody>
      </p:sp>
      <p:graphicFrame>
        <p:nvGraphicFramePr>
          <p:cNvPr id="5" name="对象 4">
            <a:extLst>
              <a:ext uri="{FF2B5EF4-FFF2-40B4-BE49-F238E27FC236}">
                <a16:creationId xmlns:a16="http://schemas.microsoft.com/office/drawing/2014/main" id="{B0191434-8816-4C73-9970-F403C0BBACF9}"/>
              </a:ext>
            </a:extLst>
          </p:cNvPr>
          <p:cNvGraphicFramePr>
            <a:graphicFrameLocks noChangeAspect="1"/>
          </p:cNvGraphicFramePr>
          <p:nvPr>
            <p:extLst>
              <p:ext uri="{D42A27DB-BD31-4B8C-83A1-F6EECF244321}">
                <p14:modId xmlns:p14="http://schemas.microsoft.com/office/powerpoint/2010/main" val="853947647"/>
              </p:ext>
            </p:extLst>
          </p:nvPr>
        </p:nvGraphicFramePr>
        <p:xfrm>
          <a:off x="2766610" y="2129774"/>
          <a:ext cx="5287180" cy="3179182"/>
        </p:xfrm>
        <a:graphic>
          <a:graphicData uri="http://schemas.openxmlformats.org/presentationml/2006/ole">
            <mc:AlternateContent xmlns:mc="http://schemas.openxmlformats.org/markup-compatibility/2006">
              <mc:Choice xmlns:v="urn:schemas-microsoft-com:vml" Requires="v">
                <p:oleObj spid="_x0000_s7365" name="Image" r:id="rId3" imgW="7326720" imgH="4406040" progId="Photoshop.Image.18">
                  <p:embed/>
                </p:oleObj>
              </mc:Choice>
              <mc:Fallback>
                <p:oleObj name="Image" r:id="rId3" imgW="7326720" imgH="4406040" progId="Photoshop.Image.18">
                  <p:embed/>
                  <p:pic>
                    <p:nvPicPr>
                      <p:cNvPr id="0" name=""/>
                      <p:cNvPicPr/>
                      <p:nvPr/>
                    </p:nvPicPr>
                    <p:blipFill>
                      <a:blip r:embed="rId4"/>
                      <a:stretch>
                        <a:fillRect/>
                      </a:stretch>
                    </p:blipFill>
                    <p:spPr>
                      <a:xfrm>
                        <a:off x="2766610" y="2129774"/>
                        <a:ext cx="5287180" cy="3179182"/>
                      </a:xfrm>
                      <a:prstGeom prst="rect">
                        <a:avLst/>
                      </a:prstGeom>
                    </p:spPr>
                  </p:pic>
                </p:oleObj>
              </mc:Fallback>
            </mc:AlternateContent>
          </a:graphicData>
        </a:graphic>
      </p:graphicFrame>
      <p:sp>
        <p:nvSpPr>
          <p:cNvPr id="7" name="内容占位符 6">
            <a:extLst>
              <a:ext uri="{FF2B5EF4-FFF2-40B4-BE49-F238E27FC236}">
                <a16:creationId xmlns:a16="http://schemas.microsoft.com/office/drawing/2014/main" id="{9296F777-1A3A-4049-90CF-D5F15E831E0B}"/>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652350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E77F203-2133-4688-B992-44656F8D9E3C}"/>
                  </a:ext>
                </a:extLst>
              </p:cNvPr>
              <p:cNvSpPr>
                <a:spLocks noGrp="1"/>
              </p:cNvSpPr>
              <p:nvPr>
                <p:ph idx="1"/>
              </p:nvPr>
            </p:nvSpPr>
            <p:spPr>
              <a:xfrm>
                <a:off x="838200" y="466382"/>
                <a:ext cx="10515600" cy="4938546"/>
              </a:xfrm>
            </p:spPr>
            <p:txBody>
              <a:bodyPr/>
              <a:lstStyle/>
              <a:p>
                <a:r>
                  <a:rPr lang="zh-CN" altLang="en-US" dirty="0"/>
                  <a:t>设</a:t>
                </a:r>
                <a14:m>
                  <m:oMath xmlns:m="http://schemas.openxmlformats.org/officeDocument/2006/math">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𝑥</m:t>
                    </m:r>
                    <m:r>
                      <a:rPr lang="en-US" altLang="zh-CN" i="1">
                        <a:latin typeface="Cambria Math" panose="02040503050406030204" pitchFamily="18" charset="0"/>
                      </a:rPr>
                      <m:t>)</m:t>
                    </m:r>
                    <m:r>
                      <a:rPr lang="zh-CN" altLang="en-US" i="1">
                        <a:latin typeface="Cambria Math" panose="02040503050406030204" pitchFamily="18" charset="0"/>
                      </a:rPr>
                      <m:t>在</m:t>
                    </m:r>
                  </m:oMath>
                </a14:m>
                <a:r>
                  <a:rPr lang="en-US" altLang="zh-CN" dirty="0"/>
                  <a:t>x=c</a:t>
                </a:r>
                <a:r>
                  <a:rPr lang="zh-CN" altLang="en-US" dirty="0"/>
                  <a:t>的领域中有定义，对于</a:t>
                </a:r>
                <a:r>
                  <a:rPr lang="zh-CN" altLang="en-US" dirty="0">
                    <a:solidFill>
                      <a:srgbClr val="FFCC00"/>
                    </a:solidFill>
                  </a:rPr>
                  <a:t>任意</a:t>
                </a:r>
                <a14:m>
                  <m:oMath xmlns:m="http://schemas.openxmlformats.org/officeDocument/2006/math">
                    <m:r>
                      <a:rPr lang="zh-CN" altLang="en-US" i="1">
                        <a:solidFill>
                          <a:srgbClr val="FFCC00"/>
                        </a:solidFill>
                        <a:latin typeface="Cambria Math" panose="02040503050406030204" pitchFamily="18" charset="0"/>
                      </a:rPr>
                      <m:t>𝜖</m:t>
                    </m:r>
                    <m:r>
                      <a:rPr lang="zh-CN" altLang="en-US" i="1">
                        <a:solidFill>
                          <a:srgbClr val="FFCC00"/>
                        </a:solidFill>
                        <a:latin typeface="Cambria Math" panose="02040503050406030204" pitchFamily="18" charset="0"/>
                      </a:rPr>
                      <m:t>&gt;0</m:t>
                    </m:r>
                  </m:oMath>
                </a14:m>
                <a:r>
                  <a:rPr lang="zh-CN" altLang="en-US" dirty="0"/>
                  <a:t>，</a:t>
                </a:r>
                <a:r>
                  <a:rPr lang="zh-CN" altLang="en-US" dirty="0">
                    <a:solidFill>
                      <a:srgbClr val="FFCC00"/>
                    </a:solidFill>
                  </a:rPr>
                  <a:t>存在</a:t>
                </a:r>
                <a14:m>
                  <m:oMath xmlns:m="http://schemas.openxmlformats.org/officeDocument/2006/math">
                    <m:r>
                      <a:rPr lang="zh-CN" altLang="en-US" i="1">
                        <a:solidFill>
                          <a:srgbClr val="FFCC00"/>
                        </a:solidFill>
                        <a:latin typeface="Cambria Math" panose="02040503050406030204" pitchFamily="18" charset="0"/>
                      </a:rPr>
                      <m:t>𝛿</m:t>
                    </m:r>
                    <m:r>
                      <a:rPr lang="zh-CN" altLang="en-US" i="1">
                        <a:solidFill>
                          <a:srgbClr val="FFCC00"/>
                        </a:solidFill>
                        <a:latin typeface="Cambria Math" panose="02040503050406030204" pitchFamily="18" charset="0"/>
                      </a:rPr>
                      <m:t>&gt;0</m:t>
                    </m:r>
                    <m:r>
                      <a:rPr lang="zh-CN" altLang="en-US" i="1">
                        <a:latin typeface="Cambria Math" panose="02040503050406030204" pitchFamily="18" charset="0"/>
                      </a:rPr>
                      <m:t>使得对于</m:t>
                    </m:r>
                    <m:r>
                      <a:rPr lang="zh-CN" altLang="en-US" i="1">
                        <a:solidFill>
                          <a:srgbClr val="FFCC00"/>
                        </a:solidFill>
                        <a:latin typeface="Cambria Math" panose="02040503050406030204" pitchFamily="18" charset="0"/>
                      </a:rPr>
                      <m:t>任意</m:t>
                    </m:r>
                    <m:d>
                      <m:dPr>
                        <m:begChr m:val="|"/>
                        <m:endChr m:val="|"/>
                        <m:ctrlPr>
                          <a:rPr lang="en-US" altLang="zh-CN" i="1" dirty="0">
                            <a:solidFill>
                              <a:srgbClr val="FFCC00"/>
                            </a:solidFill>
                            <a:latin typeface="Cambria Math" panose="02040503050406030204" pitchFamily="18" charset="0"/>
                          </a:rPr>
                        </m:ctrlPr>
                      </m:dPr>
                      <m:e>
                        <m:r>
                          <a:rPr lang="en-US" altLang="zh-CN" i="1" dirty="0">
                            <a:solidFill>
                              <a:srgbClr val="FFCC00"/>
                            </a:solidFill>
                            <a:latin typeface="Cambria Math" panose="02040503050406030204" pitchFamily="18" charset="0"/>
                          </a:rPr>
                          <m:t>𝑥</m:t>
                        </m:r>
                        <m:r>
                          <a:rPr lang="en-US" altLang="zh-CN" dirty="0">
                            <a:solidFill>
                              <a:srgbClr val="FFCC00"/>
                            </a:solidFill>
                            <a:latin typeface="Cambria Math" panose="02040503050406030204" pitchFamily="18" charset="0"/>
                          </a:rPr>
                          <m:t>−</m:t>
                        </m:r>
                        <m:r>
                          <a:rPr lang="en-US" altLang="zh-CN" i="1" dirty="0">
                            <a:solidFill>
                              <a:srgbClr val="FFCC00"/>
                            </a:solidFill>
                            <a:latin typeface="Cambria Math" panose="02040503050406030204" pitchFamily="18" charset="0"/>
                          </a:rPr>
                          <m:t>𝑐</m:t>
                        </m:r>
                      </m:e>
                    </m:d>
                    <m:r>
                      <a:rPr lang="en-US" altLang="zh-CN" dirty="0">
                        <a:solidFill>
                          <a:srgbClr val="FFCC00"/>
                        </a:solidFill>
                        <a:latin typeface="Cambria Math" panose="02040503050406030204" pitchFamily="18" charset="0"/>
                      </a:rPr>
                      <m:t>&lt;</m:t>
                    </m:r>
                    <m:r>
                      <a:rPr lang="en-US" altLang="zh-CN" i="1" dirty="0">
                        <a:solidFill>
                          <a:srgbClr val="FFCC00"/>
                        </a:solidFill>
                        <a:latin typeface="Cambria Math" panose="02040503050406030204" pitchFamily="18" charset="0"/>
                      </a:rPr>
                      <m:t>𝛿</m:t>
                    </m:r>
                    <m:r>
                      <a:rPr lang="zh-CN" altLang="en-US" i="1" dirty="0">
                        <a:solidFill>
                          <a:srgbClr val="FFCC00"/>
                        </a:solidFill>
                        <a:latin typeface="Cambria Math" panose="02040503050406030204" pitchFamily="18" charset="0"/>
                      </a:rPr>
                      <m:t>的</m:t>
                    </m:r>
                  </m:oMath>
                </a14:m>
                <a:r>
                  <a:rPr lang="en-US" altLang="zh-CN" dirty="0">
                    <a:solidFill>
                      <a:srgbClr val="FFCC00"/>
                    </a:solidFill>
                  </a:rPr>
                  <a:t>x</a:t>
                </a:r>
                <a:r>
                  <a:rPr lang="zh-CN" altLang="en-US" dirty="0"/>
                  <a:t>满足</a:t>
                </a:r>
                <a14:m>
                  <m:oMath xmlns:m="http://schemas.openxmlformats.org/officeDocument/2006/math">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𝑓</m:t>
                        </m:r>
                        <m:d>
                          <m:dPr>
                            <m:ctrlPr>
                              <a:rPr lang="zh-CN" altLang="en-US" i="1">
                                <a:latin typeface="Cambria Math" panose="02040503050406030204" pitchFamily="18" charset="0"/>
                              </a:rPr>
                            </m:ctrlPr>
                          </m:dPr>
                          <m:e>
                            <m:r>
                              <a:rPr lang="zh-CN" altLang="en-US" i="1">
                                <a:latin typeface="Cambria Math" panose="02040503050406030204" pitchFamily="18" charset="0"/>
                              </a:rPr>
                              <m:t>𝑥</m:t>
                            </m:r>
                          </m:e>
                        </m:d>
                        <m:r>
                          <a:rPr lang="zh-CN" altLang="en-US" i="1">
                            <a:latin typeface="Cambria Math" panose="02040503050406030204" pitchFamily="18" charset="0"/>
                          </a:rPr>
                          <m:t>−</m:t>
                        </m:r>
                        <m:r>
                          <a:rPr lang="zh-CN" altLang="en-US" i="1">
                            <a:latin typeface="Cambria Math" panose="02040503050406030204" pitchFamily="18" charset="0"/>
                          </a:rPr>
                          <m:t>𝐿</m:t>
                        </m:r>
                      </m:e>
                    </m:d>
                    <m:r>
                      <a:rPr lang="zh-CN" altLang="en-US" i="1">
                        <a:latin typeface="Cambria Math" panose="02040503050406030204" pitchFamily="18" charset="0"/>
                      </a:rPr>
                      <m:t>&lt;</m:t>
                    </m:r>
                    <m:r>
                      <a:rPr lang="zh-CN" altLang="en-US" i="1">
                        <a:latin typeface="Cambria Math" panose="02040503050406030204" pitchFamily="18" charset="0"/>
                      </a:rPr>
                      <m:t>𝜖</m:t>
                    </m:r>
                  </m:oMath>
                </a14:m>
                <a:r>
                  <a:rPr lang="zh-CN" altLang="en-US" dirty="0"/>
                  <a:t>，则称</a:t>
                </a:r>
                <a14:m>
                  <m:oMath xmlns:m="http://schemas.openxmlformats.org/officeDocument/2006/math">
                    <m:func>
                      <m:funcPr>
                        <m:ctrlPr>
                          <a:rPr lang="en-US" altLang="zh-CN" i="1">
                            <a:latin typeface="Cambria Math" panose="02040503050406030204" pitchFamily="18" charset="0"/>
                          </a:rPr>
                        </m:ctrlPr>
                      </m:funcPr>
                      <m:fName>
                        <m:limLow>
                          <m:limLowPr>
                            <m:ctrlPr>
                              <a:rPr lang="en-US" altLang="zh-CN" i="1">
                                <a:latin typeface="Cambria Math" panose="02040503050406030204" pitchFamily="18" charset="0"/>
                              </a:rPr>
                            </m:ctrlPr>
                          </m:limLowPr>
                          <m:e>
                            <m:r>
                              <m:rPr>
                                <m:sty m:val="p"/>
                              </m:rPr>
                              <a:rPr lang="en-US" altLang="zh-CN">
                                <a:latin typeface="Cambria Math" panose="02040503050406030204" pitchFamily="18" charset="0"/>
                              </a:rPr>
                              <m:t>lim</m:t>
                            </m:r>
                          </m:e>
                          <m:lim>
                            <m:r>
                              <m:rPr>
                                <m:sty m:val="p"/>
                              </m:rPr>
                              <a:rPr lang="en-US" altLang="zh-CN" i="1">
                                <a:latin typeface="Cambria Math" panose="02040503050406030204" pitchFamily="18" charset="0"/>
                              </a:rPr>
                              <m:t>x</m:t>
                            </m:r>
                            <m:r>
                              <a:rPr lang="en-US" altLang="zh-CN" i="1">
                                <a:latin typeface="Cambria Math" panose="02040503050406030204" pitchFamily="18" charset="0"/>
                              </a:rPr>
                              <m:t>→</m:t>
                            </m:r>
                            <m:r>
                              <a:rPr lang="en-US" altLang="zh-CN" i="1">
                                <a:latin typeface="Cambria Math" panose="02040503050406030204" pitchFamily="18" charset="0"/>
                              </a:rPr>
                              <m:t>𝑐</m:t>
                            </m:r>
                          </m:lim>
                        </m:limLow>
                      </m:fName>
                      <m:e>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𝑥</m:t>
                            </m:r>
                          </m:e>
                        </m:d>
                        <m:r>
                          <a:rPr lang="en-US" altLang="zh-CN" i="1">
                            <a:latin typeface="Cambria Math" panose="02040503050406030204" pitchFamily="18" charset="0"/>
                          </a:rPr>
                          <m:t>=</m:t>
                        </m:r>
                        <m:r>
                          <a:rPr lang="en-US" altLang="zh-CN" i="1">
                            <a:latin typeface="Cambria Math" panose="02040503050406030204" pitchFamily="18" charset="0"/>
                          </a:rPr>
                          <m:t>𝐿</m:t>
                        </m:r>
                      </m:e>
                    </m:func>
                  </m:oMath>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7E77F203-2133-4688-B992-44656F8D9E3C}"/>
                  </a:ext>
                </a:extLst>
              </p:cNvPr>
              <p:cNvSpPr>
                <a:spLocks noGrp="1" noRot="1" noChangeAspect="1" noMove="1" noResize="1" noEditPoints="1" noAdjustHandles="1" noChangeArrowheads="1" noChangeShapeType="1" noTextEdit="1"/>
              </p:cNvSpPr>
              <p:nvPr>
                <p:ph idx="1"/>
              </p:nvPr>
            </p:nvSpPr>
            <p:spPr>
              <a:xfrm>
                <a:off x="838200" y="466382"/>
                <a:ext cx="10515600" cy="4938546"/>
              </a:xfrm>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94F75FB-B811-4726-8487-516BF2170694}"/>
              </a:ext>
            </a:extLst>
          </p:cNvPr>
          <p:cNvSpPr>
            <a:spLocks noGrp="1"/>
          </p:cNvSpPr>
          <p:nvPr>
            <p:ph type="ctrTitle"/>
          </p:nvPr>
        </p:nvSpPr>
        <p:spPr/>
        <p:txBody>
          <a:bodyPr/>
          <a:lstStyle/>
          <a:p>
            <a:r>
              <a:rPr lang="zh-CN" altLang="en-US" dirty="0"/>
              <a:t>感性理解定义</a:t>
            </a:r>
          </a:p>
        </p:txBody>
      </p:sp>
      <p:sp>
        <p:nvSpPr>
          <p:cNvPr id="4" name="内容占位符 3">
            <a:extLst>
              <a:ext uri="{FF2B5EF4-FFF2-40B4-BE49-F238E27FC236}">
                <a16:creationId xmlns:a16="http://schemas.microsoft.com/office/drawing/2014/main" id="{125EDA57-B0E2-40CD-AA01-182BF916F0F1}"/>
              </a:ext>
            </a:extLst>
          </p:cNvPr>
          <p:cNvSpPr>
            <a:spLocks noGrp="1"/>
          </p:cNvSpPr>
          <p:nvPr>
            <p:ph sz="quarter" idx="10"/>
          </p:nvPr>
        </p:nvSpPr>
        <p:spPr/>
        <p:txBody>
          <a:bodyPr/>
          <a:lstStyle/>
          <a:p>
            <a:endParaRPr lang="zh-CN" altLang="en-US"/>
          </a:p>
        </p:txBody>
      </p:sp>
      <p:pic>
        <p:nvPicPr>
          <p:cNvPr id="31746" name="Picture 2" descr="当pop子与pipi美的日常遇上超炮">
            <a:extLst>
              <a:ext uri="{FF2B5EF4-FFF2-40B4-BE49-F238E27FC236}">
                <a16:creationId xmlns:a16="http://schemas.microsoft.com/office/drawing/2014/main" id="{DD5065B9-ADAB-435C-858D-12189641AB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9060" y="3143163"/>
            <a:ext cx="4762500" cy="298132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5" name="对话气泡: 矩形 4">
                <a:extLst>
                  <a:ext uri="{FF2B5EF4-FFF2-40B4-BE49-F238E27FC236}">
                    <a16:creationId xmlns:a16="http://schemas.microsoft.com/office/drawing/2014/main" id="{D54E1822-3F75-4036-8F85-EA690080729F}"/>
                  </a:ext>
                </a:extLst>
              </p:cNvPr>
              <p:cNvSpPr/>
              <p:nvPr/>
            </p:nvSpPr>
            <p:spPr>
              <a:xfrm>
                <a:off x="9593580" y="3764280"/>
                <a:ext cx="1475740" cy="645160"/>
              </a:xfrm>
              <a:prstGeom prst="wedgeRectCallout">
                <a:avLst/>
              </a:prstGeom>
            </p:spPr>
            <p:style>
              <a:lnRef idx="2">
                <a:schemeClr val="dk1"/>
              </a:lnRef>
              <a:fillRef idx="1">
                <a:schemeClr val="lt1"/>
              </a:fillRef>
              <a:effectRef idx="0">
                <a:schemeClr val="dk1"/>
              </a:effectRef>
              <a:fontRef idx="minor">
                <a:schemeClr val="dk1"/>
              </a:fontRef>
            </p:style>
            <p:txBody>
              <a:bodyPr rtlCol="0" anchor="ctr"/>
              <a:lstStyle/>
              <a:p>
                <a:pPr algn="ctr"/>
                <a14:m>
                  <m:oMath xmlns:m="http://schemas.openxmlformats.org/officeDocument/2006/math">
                    <m:d>
                      <m:dPr>
                        <m:begChr m:val="|"/>
                        <m:endChr m:val="|"/>
                        <m:ctrlPr>
                          <a:rPr lang="zh-CN" altLang="en-US" i="1" smtClean="0">
                            <a:solidFill>
                              <a:schemeClr val="bg2"/>
                            </a:solidFill>
                            <a:latin typeface="Cambria Math" panose="02040503050406030204" pitchFamily="18" charset="0"/>
                          </a:rPr>
                        </m:ctrlPr>
                      </m:dPr>
                      <m:e>
                        <m:r>
                          <a:rPr lang="zh-CN" altLang="en-US" i="1">
                            <a:solidFill>
                              <a:schemeClr val="bg2"/>
                            </a:solidFill>
                            <a:latin typeface="Cambria Math" panose="02040503050406030204" pitchFamily="18" charset="0"/>
                          </a:rPr>
                          <m:t>𝑓</m:t>
                        </m:r>
                        <m:d>
                          <m:dPr>
                            <m:ctrlPr>
                              <a:rPr lang="zh-CN" altLang="en-US" i="1">
                                <a:solidFill>
                                  <a:schemeClr val="bg2"/>
                                </a:solidFill>
                                <a:latin typeface="Cambria Math" panose="02040503050406030204" pitchFamily="18" charset="0"/>
                              </a:rPr>
                            </m:ctrlPr>
                          </m:dPr>
                          <m:e>
                            <m:r>
                              <a:rPr lang="zh-CN" altLang="en-US" i="1">
                                <a:solidFill>
                                  <a:schemeClr val="bg2"/>
                                </a:solidFill>
                                <a:latin typeface="Cambria Math" panose="02040503050406030204" pitchFamily="18" charset="0"/>
                              </a:rPr>
                              <m:t>𝑥</m:t>
                            </m:r>
                          </m:e>
                        </m:d>
                        <m:r>
                          <a:rPr lang="zh-CN" altLang="en-US" i="1">
                            <a:solidFill>
                              <a:schemeClr val="bg2"/>
                            </a:solidFill>
                            <a:latin typeface="Cambria Math" panose="02040503050406030204" pitchFamily="18" charset="0"/>
                          </a:rPr>
                          <m:t>−</m:t>
                        </m:r>
                        <m:r>
                          <a:rPr lang="zh-CN" altLang="en-US" i="1">
                            <a:solidFill>
                              <a:schemeClr val="bg2"/>
                            </a:solidFill>
                            <a:latin typeface="Cambria Math" panose="02040503050406030204" pitchFamily="18" charset="0"/>
                          </a:rPr>
                          <m:t>𝐿</m:t>
                        </m:r>
                      </m:e>
                    </m:d>
                    <m:r>
                      <a:rPr lang="zh-CN" altLang="en-US" i="1">
                        <a:solidFill>
                          <a:schemeClr val="bg2"/>
                        </a:solidFill>
                        <a:latin typeface="Cambria Math" panose="02040503050406030204" pitchFamily="18" charset="0"/>
                      </a:rPr>
                      <m:t>能</m:t>
                    </m:r>
                    <m:r>
                      <a:rPr lang="zh-CN" altLang="en-US" i="1" smtClean="0">
                        <a:solidFill>
                          <a:schemeClr val="bg2"/>
                        </a:solidFill>
                        <a:latin typeface="Cambria Math" panose="02040503050406030204" pitchFamily="18" charset="0"/>
                      </a:rPr>
                      <m:t>小于</m:t>
                    </m:r>
                    <m:r>
                      <a:rPr lang="zh-CN" altLang="en-US" i="1" smtClean="0">
                        <a:solidFill>
                          <a:schemeClr val="bg2"/>
                        </a:solidFill>
                        <a:latin typeface="Cambria Math" panose="02040503050406030204" pitchFamily="18" charset="0"/>
                      </a:rPr>
                      <m:t>𝜖</m:t>
                    </m:r>
                    <m:r>
                      <a:rPr lang="zh-CN" altLang="en-US" i="1">
                        <a:solidFill>
                          <a:schemeClr val="bg2"/>
                        </a:solidFill>
                        <a:latin typeface="Cambria Math" panose="02040503050406030204" pitchFamily="18" charset="0"/>
                      </a:rPr>
                      <m:t>吗</m:t>
                    </m:r>
                  </m:oMath>
                </a14:m>
                <a:r>
                  <a:rPr lang="zh-CN" altLang="en-US" dirty="0">
                    <a:solidFill>
                      <a:schemeClr val="bg2"/>
                    </a:solidFill>
                  </a:rPr>
                  <a:t>？</a:t>
                </a:r>
              </a:p>
            </p:txBody>
          </p:sp>
        </mc:Choice>
        <mc:Fallback xmlns="">
          <p:sp>
            <p:nvSpPr>
              <p:cNvPr id="5" name="对话气泡: 矩形 4">
                <a:extLst>
                  <a:ext uri="{FF2B5EF4-FFF2-40B4-BE49-F238E27FC236}">
                    <a16:creationId xmlns:a16="http://schemas.microsoft.com/office/drawing/2014/main" id="{D54E1822-3F75-4036-8F85-EA690080729F}"/>
                  </a:ext>
                </a:extLst>
              </p:cNvPr>
              <p:cNvSpPr>
                <a:spLocks noRot="1" noChangeAspect="1" noMove="1" noResize="1" noEditPoints="1" noAdjustHandles="1" noChangeArrowheads="1" noChangeShapeType="1" noTextEdit="1"/>
              </p:cNvSpPr>
              <p:nvPr/>
            </p:nvSpPr>
            <p:spPr>
              <a:xfrm>
                <a:off x="9593580" y="3764280"/>
                <a:ext cx="1475740" cy="645160"/>
              </a:xfrm>
              <a:prstGeom prst="wedgeRectCallout">
                <a:avLst/>
              </a:prstGeom>
              <a:blipFill>
                <a:blip r:embed="rId4"/>
                <a:stretch>
                  <a:fillRect r="-1230" b="-82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对话气泡: 圆角矩形 5">
                <a:extLst>
                  <a:ext uri="{FF2B5EF4-FFF2-40B4-BE49-F238E27FC236}">
                    <a16:creationId xmlns:a16="http://schemas.microsoft.com/office/drawing/2014/main" id="{9F02297A-38A1-4EC0-A9E6-326449067153}"/>
                  </a:ext>
                </a:extLst>
              </p:cNvPr>
              <p:cNvSpPr/>
              <p:nvPr/>
            </p:nvSpPr>
            <p:spPr>
              <a:xfrm flipH="1">
                <a:off x="6734810" y="3273767"/>
                <a:ext cx="1075690" cy="691465"/>
              </a:xfrm>
              <a:prstGeom prst="wedgeRoundRectCallout">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2"/>
                          </a:solidFill>
                          <a:latin typeface="Cambria Math" panose="02040503050406030204" pitchFamily="18" charset="0"/>
                        </a:rPr>
                        <m:t>𝛿</m:t>
                      </m:r>
                    </m:oMath>
                  </m:oMathPara>
                </a14:m>
                <a:endParaRPr lang="zh-CN" altLang="en-US" dirty="0">
                  <a:solidFill>
                    <a:schemeClr val="bg2"/>
                  </a:solidFill>
                </a:endParaRPr>
              </a:p>
            </p:txBody>
          </p:sp>
        </mc:Choice>
        <mc:Fallback xmlns="">
          <p:sp>
            <p:nvSpPr>
              <p:cNvPr id="6" name="对话气泡: 圆角矩形 5">
                <a:extLst>
                  <a:ext uri="{FF2B5EF4-FFF2-40B4-BE49-F238E27FC236}">
                    <a16:creationId xmlns:a16="http://schemas.microsoft.com/office/drawing/2014/main" id="{9F02297A-38A1-4EC0-A9E6-326449067153}"/>
                  </a:ext>
                </a:extLst>
              </p:cNvPr>
              <p:cNvSpPr>
                <a:spLocks noRot="1" noChangeAspect="1" noMove="1" noResize="1" noEditPoints="1" noAdjustHandles="1" noChangeArrowheads="1" noChangeShapeType="1" noTextEdit="1"/>
              </p:cNvSpPr>
              <p:nvPr/>
            </p:nvSpPr>
            <p:spPr>
              <a:xfrm flipH="1">
                <a:off x="6734810" y="3273767"/>
                <a:ext cx="1075690" cy="691465"/>
              </a:xfrm>
              <a:prstGeom prst="wedgeRoundRectCallou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内容占位符 1">
                <a:extLst>
                  <a:ext uri="{FF2B5EF4-FFF2-40B4-BE49-F238E27FC236}">
                    <a16:creationId xmlns:a16="http://schemas.microsoft.com/office/drawing/2014/main" id="{07EFB309-F12F-4326-A261-A1442AF8FAF0}"/>
                  </a:ext>
                </a:extLst>
              </p:cNvPr>
              <p:cNvSpPr txBox="1">
                <a:spLocks/>
              </p:cNvSpPr>
              <p:nvPr/>
            </p:nvSpPr>
            <p:spPr>
              <a:xfrm>
                <a:off x="838200" y="2366302"/>
                <a:ext cx="5468620" cy="4938546"/>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可以理解为两个人问答的过程，一个提问</a:t>
                </a:r>
                <a14:m>
                  <m:oMath xmlns:m="http://schemas.openxmlformats.org/officeDocument/2006/math">
                    <m:r>
                      <a:rPr lang="zh-CN" altLang="en-US" i="1">
                        <a:latin typeface="Cambria Math" panose="02040503050406030204" pitchFamily="18" charset="0"/>
                      </a:rPr>
                      <m:t>𝜖</m:t>
                    </m:r>
                  </m:oMath>
                </a14:m>
                <a:r>
                  <a:rPr lang="zh-CN" altLang="en-US" dirty="0"/>
                  <a:t>，逐渐趋于</a:t>
                </a:r>
                <a:r>
                  <a:rPr lang="en-US" altLang="zh-CN" dirty="0"/>
                  <a:t>0</a:t>
                </a:r>
                <a:r>
                  <a:rPr lang="zh-CN" altLang="en-US" dirty="0"/>
                  <a:t>，另一个回答</a:t>
                </a:r>
                <a14:m>
                  <m:oMath xmlns:m="http://schemas.openxmlformats.org/officeDocument/2006/math">
                    <m:r>
                      <a:rPr lang="en-US" altLang="zh-CN" i="1" dirty="0" smtClean="0">
                        <a:solidFill>
                          <a:schemeClr val="bg1"/>
                        </a:solidFill>
                        <a:latin typeface="Cambria Math" panose="02040503050406030204" pitchFamily="18" charset="0"/>
                      </a:rPr>
                      <m:t>𝛿</m:t>
                    </m:r>
                  </m:oMath>
                </a14:m>
                <a:endParaRPr lang="zh-CN" altLang="en-US" dirty="0"/>
              </a:p>
            </p:txBody>
          </p:sp>
        </mc:Choice>
        <mc:Fallback xmlns="">
          <p:sp>
            <p:nvSpPr>
              <p:cNvPr id="8" name="内容占位符 1">
                <a:extLst>
                  <a:ext uri="{FF2B5EF4-FFF2-40B4-BE49-F238E27FC236}">
                    <a16:creationId xmlns:a16="http://schemas.microsoft.com/office/drawing/2014/main" id="{07EFB309-F12F-4326-A261-A1442AF8FAF0}"/>
                  </a:ext>
                </a:extLst>
              </p:cNvPr>
              <p:cNvSpPr txBox="1">
                <a:spLocks noRot="1" noChangeAspect="1" noMove="1" noResize="1" noEditPoints="1" noAdjustHandles="1" noChangeArrowheads="1" noChangeShapeType="1" noTextEdit="1"/>
              </p:cNvSpPr>
              <p:nvPr/>
            </p:nvSpPr>
            <p:spPr>
              <a:xfrm>
                <a:off x="838200" y="2366302"/>
                <a:ext cx="5468620" cy="4938546"/>
              </a:xfrm>
              <a:prstGeom prst="rect">
                <a:avLst/>
              </a:prstGeom>
              <a:blipFill>
                <a:blip r:embed="rId6"/>
                <a:stretch>
                  <a:fillRect l="-234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949004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9E68F6B-0801-4721-8505-2D7C1583FF06}"/>
                  </a:ext>
                </a:extLst>
              </p:cNvPr>
              <p:cNvSpPr>
                <a:spLocks noGrp="1"/>
              </p:cNvSpPr>
              <p:nvPr>
                <p:ph idx="1"/>
              </p:nvPr>
            </p:nvSpPr>
            <p:spPr/>
            <p:txBody>
              <a:bodyPr/>
              <a:lstStyle/>
              <a:p>
                <a:r>
                  <a:rPr lang="zh-CN" altLang="en-US" b="0" dirty="0">
                    <a:latin typeface="Cambria Math" panose="02040503050406030204" pitchFamily="18" charset="0"/>
                  </a:rPr>
                  <a:t>根据</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r>
                          <a:rPr lang="en-US" altLang="zh-CN" i="1">
                            <a:latin typeface="Cambria Math" panose="02040503050406030204" pitchFamily="18" charset="0"/>
                          </a:rPr>
                          <m:t>𝑥</m:t>
                        </m:r>
                      </m:sup>
                    </m:sSup>
                    <m:r>
                      <a:rPr lang="en-US" altLang="zh-CN" i="1">
                        <a:latin typeface="Cambria Math" panose="02040503050406030204" pitchFamily="18" charset="0"/>
                      </a:rPr>
                      <m:t> </m:t>
                    </m:r>
                    <m:r>
                      <a:rPr lang="en-US" altLang="zh-CN" i="1">
                        <a:latin typeface="Cambria Math" panose="02040503050406030204" pitchFamily="18" charset="0"/>
                      </a:rPr>
                      <m:t>𝑚𝑜𝑑</m:t>
                    </m:r>
                    <m:r>
                      <a:rPr lang="en-US" altLang="zh-CN" i="1">
                        <a:latin typeface="Cambria Math" panose="02040503050406030204" pitchFamily="18" charset="0"/>
                      </a:rPr>
                      <m:t> </m:t>
                    </m:r>
                    <m:r>
                      <a:rPr lang="en-US" altLang="zh-CN" i="1">
                        <a:latin typeface="Cambria Math" panose="02040503050406030204" pitchFamily="18" charset="0"/>
                      </a:rPr>
                      <m:t>𝑝</m:t>
                    </m:r>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𝑎</m:t>
                        </m:r>
                      </m:e>
                      <m:sup>
                        <m:d>
                          <m:dPr>
                            <m:ctrlPr>
                              <a:rPr lang="en-US" altLang="zh-CN" i="1">
                                <a:latin typeface="Cambria Math" panose="02040503050406030204" pitchFamily="18" charset="0"/>
                              </a:rPr>
                            </m:ctrlPr>
                          </m:dPr>
                          <m:e>
                            <m:r>
                              <a:rPr lang="en-US" altLang="zh-CN" i="1">
                                <a:latin typeface="Cambria Math" panose="02040503050406030204" pitchFamily="18" charset="0"/>
                              </a:rPr>
                              <m:t>𝑥</m:t>
                            </m:r>
                            <m:r>
                              <a:rPr lang="en-US" altLang="zh-CN" i="1">
                                <a:latin typeface="Cambria Math" panose="02040503050406030204" pitchFamily="18" charset="0"/>
                              </a:rPr>
                              <m:t> </m:t>
                            </m:r>
                            <m:r>
                              <a:rPr lang="en-US" altLang="zh-CN" i="1">
                                <a:latin typeface="Cambria Math" panose="02040503050406030204" pitchFamily="18" charset="0"/>
                              </a:rPr>
                              <m:t>𝑚𝑜𝑑</m:t>
                            </m:r>
                            <m:r>
                              <a:rPr lang="en-US" altLang="zh-CN" i="1">
                                <a:latin typeface="Cambria Math" panose="02040503050406030204" pitchFamily="18" charset="0"/>
                              </a:rPr>
                              <m:t> </m:t>
                            </m:r>
                            <m:r>
                              <a:rPr lang="en-US" altLang="zh-CN"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𝑝</m:t>
                                </m:r>
                              </m:e>
                            </m:d>
                          </m:e>
                        </m:d>
                        <m:r>
                          <a:rPr lang="en-US" altLang="zh-CN" i="1">
                            <a:latin typeface="Cambria Math" panose="02040503050406030204" pitchFamily="18" charset="0"/>
                          </a:rPr>
                          <m:t>+</m:t>
                        </m:r>
                        <m:r>
                          <a:rPr lang="en-US" altLang="zh-CN"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𝑝</m:t>
                            </m:r>
                          </m:e>
                        </m:d>
                      </m:sup>
                    </m:sSup>
                    <m:r>
                      <a:rPr lang="en-US" altLang="zh-CN" i="1">
                        <a:latin typeface="Cambria Math" panose="02040503050406030204" pitchFamily="18" charset="0"/>
                      </a:rPr>
                      <m:t> </m:t>
                    </m:r>
                    <m:r>
                      <a:rPr lang="en-US" altLang="zh-CN" i="1">
                        <a:latin typeface="Cambria Math" panose="02040503050406030204" pitchFamily="18" charset="0"/>
                      </a:rPr>
                      <m:t>𝑚𝑜𝑑</m:t>
                    </m:r>
                    <m:r>
                      <a:rPr lang="en-US" altLang="zh-CN" i="1">
                        <a:latin typeface="Cambria Math" panose="02040503050406030204" pitchFamily="18" charset="0"/>
                      </a:rPr>
                      <m:t> </m:t>
                    </m:r>
                    <m:r>
                      <a:rPr lang="en-US" altLang="zh-CN" i="1">
                        <a:latin typeface="Cambria Math" panose="02040503050406030204" pitchFamily="18" charset="0"/>
                      </a:rPr>
                      <m:t>𝑝</m:t>
                    </m:r>
                    <m:r>
                      <a:rPr lang="en-US" altLang="zh-CN" b="0" i="1" smtClean="0">
                        <a:latin typeface="Cambria Math" panose="02040503050406030204" pitchFamily="18" charset="0"/>
                      </a:rPr>
                      <m:t>:</m:t>
                    </m:r>
                  </m:oMath>
                </a14:m>
                <a:endParaRPr lang="en-US" altLang="zh-CN"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m:t>
                                          </m:r>
                                        </m:sup>
                                      </m:sSup>
                                    </m:sup>
                                  </m:sSup>
                                </m:sup>
                              </m:sSup>
                            </m:sup>
                          </m:sSup>
                        </m:sup>
                      </m:sSup>
                      <m:r>
                        <a:rPr lang="en-US" altLang="zh-CN" b="0" i="1" smtClean="0">
                          <a:latin typeface="Cambria Math" panose="02040503050406030204" pitchFamily="18" charset="0"/>
                        </a:rPr>
                        <m:t> </m:t>
                      </m:r>
                      <m:r>
                        <a:rPr lang="en-US" altLang="zh-CN" b="0" i="1" smtClean="0">
                          <a:latin typeface="Cambria Math" panose="02040503050406030204" pitchFamily="18" charset="0"/>
                        </a:rPr>
                        <m:t>𝑚𝑜𝑑</m:t>
                      </m:r>
                      <m:r>
                        <a:rPr lang="en-US" altLang="zh-CN" b="0" i="1" smtClean="0">
                          <a:latin typeface="Cambria Math" panose="02040503050406030204" pitchFamily="18" charset="0"/>
                        </a:rPr>
                        <m:t> </m:t>
                      </m:r>
                      <m:r>
                        <a:rPr lang="en-US" altLang="zh-CN" b="0" i="1" smtClean="0">
                          <a:latin typeface="Cambria Math" panose="02040503050406030204" pitchFamily="18" charset="0"/>
                        </a:rPr>
                        <m:t>𝑝</m:t>
                      </m:r>
                      <m:r>
                        <a:rPr lang="en-US" altLang="zh-CN" b="0" i="1" smtClean="0">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d>
                            <m:dPr>
                              <m:ctrlPr>
                                <a:rPr lang="en-US" altLang="zh-CN" b="0" i="1" smtClean="0">
                                  <a:latin typeface="Cambria Math" panose="02040503050406030204" pitchFamily="18" charset="0"/>
                                </a:rPr>
                              </m:ctrlPr>
                            </m:dPr>
                            <m:e>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m:t>
                                              </m:r>
                                            </m:sup>
                                          </m:sSup>
                                        </m:sup>
                                      </m:sSup>
                                    </m:sup>
                                  </m:sSup>
                                </m:sup>
                              </m:sSup>
                              <m:r>
                                <a:rPr lang="en-US" altLang="zh-CN" b="0" i="1" smtClean="0">
                                  <a:latin typeface="Cambria Math" panose="02040503050406030204" pitchFamily="18" charset="0"/>
                                </a:rPr>
                                <m:t>𝑚𝑜𝑑</m:t>
                              </m:r>
                              <m:r>
                                <a:rPr lang="en-US" altLang="zh-CN" b="0" i="1" smtClean="0">
                                  <a:latin typeface="Cambria Math" panose="02040503050406030204" pitchFamily="18" charset="0"/>
                                </a:rPr>
                                <m:t> </m:t>
                              </m:r>
                              <m:r>
                                <a:rPr lang="en-US" altLang="zh-CN"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𝑝</m:t>
                                  </m:r>
                                </m:e>
                              </m:d>
                            </m:e>
                          </m:d>
                          <m:r>
                            <a:rPr lang="en-US" altLang="zh-CN" b="0" i="1" smtClean="0">
                              <a:latin typeface="Cambria Math" panose="02040503050406030204" pitchFamily="18" charset="0"/>
                            </a:rPr>
                            <m:t>+</m:t>
                          </m:r>
                          <m:r>
                            <a:rPr lang="en-US" altLang="zh-CN"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𝑝</m:t>
                              </m:r>
                            </m:e>
                          </m:d>
                        </m:sup>
                      </m:sSup>
                      <m:r>
                        <a:rPr lang="en-US" altLang="zh-CN" i="1">
                          <a:latin typeface="Cambria Math" panose="02040503050406030204" pitchFamily="18" charset="0"/>
                        </a:rPr>
                        <m:t> </m:t>
                      </m:r>
                      <m:r>
                        <a:rPr lang="en-US" altLang="zh-CN" i="1">
                          <a:latin typeface="Cambria Math" panose="02040503050406030204" pitchFamily="18" charset="0"/>
                        </a:rPr>
                        <m:t>𝑚𝑜𝑑</m:t>
                      </m:r>
                      <m:r>
                        <a:rPr lang="en-US" altLang="zh-CN" i="1">
                          <a:latin typeface="Cambria Math" panose="02040503050406030204" pitchFamily="18" charset="0"/>
                        </a:rPr>
                        <m:t> </m:t>
                      </m:r>
                      <m:r>
                        <a:rPr lang="en-US" altLang="zh-CN" i="1">
                          <a:latin typeface="Cambria Math" panose="02040503050406030204" pitchFamily="18" charset="0"/>
                        </a:rPr>
                        <m:t>𝑝</m:t>
                      </m:r>
                    </m:oMath>
                  </m:oMathPara>
                </a14:m>
                <a:endParaRPr lang="en-US" altLang="zh-CN" dirty="0"/>
              </a:p>
              <a:p>
                <a:r>
                  <a:rPr lang="zh-CN" altLang="en-US" dirty="0"/>
                  <a:t>递归到问题</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m:t>
                                        </m:r>
                                      </m:sup>
                                    </m:sSup>
                                  </m:sup>
                                </m:sSup>
                              </m:sup>
                            </m:sSup>
                          </m:sup>
                        </m:sSup>
                      </m:sup>
                    </m:sSup>
                    <m:r>
                      <a:rPr lang="en-US" altLang="zh-CN" i="1">
                        <a:latin typeface="Cambria Math" panose="02040503050406030204" pitchFamily="18" charset="0"/>
                      </a:rPr>
                      <m:t> </m:t>
                    </m:r>
                    <m:r>
                      <a:rPr lang="en-US" altLang="zh-CN" i="1">
                        <a:latin typeface="Cambria Math" panose="02040503050406030204" pitchFamily="18" charset="0"/>
                      </a:rPr>
                      <m:t>𝑚𝑜𝑑</m:t>
                    </m:r>
                    <m:r>
                      <a:rPr lang="en-US" altLang="zh-CN" i="1" smtClean="0">
                        <a:latin typeface="Cambria Math" panose="02040503050406030204" pitchFamily="18" charset="0"/>
                      </a:rPr>
                      <m:t> </m:t>
                    </m:r>
                    <m:r>
                      <a:rPr lang="en-US" altLang="zh-CN"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𝑝</m:t>
                        </m:r>
                      </m:e>
                    </m:d>
                  </m:oMath>
                </a14:m>
                <a:endParaRPr lang="en-US" altLang="zh-CN" dirty="0"/>
              </a:p>
              <a:p>
                <a:r>
                  <a:rPr lang="zh-CN" altLang="en-US" dirty="0"/>
                  <a:t>对每个</a:t>
                </a:r>
                <a:r>
                  <a:rPr lang="en-US" altLang="zh-CN" dirty="0"/>
                  <a:t>p</a:t>
                </a:r>
                <a:r>
                  <a:rPr lang="zh-CN" altLang="en-US" dirty="0"/>
                  <a:t>的结果记忆化一下，复杂度</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𝑝</m:t>
                    </m:r>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𝑝</m:t>
                        </m:r>
                      </m:e>
                    </m:func>
                    <m:r>
                      <a:rPr lang="en-US" altLang="zh-CN" b="0" i="1" smtClean="0">
                        <a:latin typeface="Cambria Math" panose="02040503050406030204" pitchFamily="18" charset="0"/>
                      </a:rPr>
                      <m:t>+</m:t>
                    </m:r>
                    <m:r>
                      <a:rPr lang="en-US" altLang="zh-CN" b="0" i="1" smtClean="0">
                        <a:latin typeface="Cambria Math" panose="02040503050406030204" pitchFamily="18" charset="0"/>
                      </a:rPr>
                      <m:t>𝑇</m:t>
                    </m:r>
                    <m:r>
                      <a:rPr lang="en-US" altLang="zh-CN" b="0" i="1" smtClean="0">
                        <a:latin typeface="Cambria Math" panose="02040503050406030204" pitchFamily="18" charset="0"/>
                      </a:rPr>
                      <m:t>)</m:t>
                    </m:r>
                  </m:oMath>
                </a14:m>
                <a:endParaRPr lang="en-US" altLang="zh-CN" dirty="0"/>
              </a:p>
            </p:txBody>
          </p:sp>
        </mc:Choice>
        <mc:Fallback xmlns="">
          <p:sp>
            <p:nvSpPr>
              <p:cNvPr id="2" name="内容占位符 1">
                <a:extLst>
                  <a:ext uri="{FF2B5EF4-FFF2-40B4-BE49-F238E27FC236}">
                    <a16:creationId xmlns:a16="http://schemas.microsoft.com/office/drawing/2014/main" id="{A9E68F6B-0801-4721-8505-2D7C1583FF06}"/>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B6643D85-346C-46C1-9AA1-8C6DBF74CB2F}"/>
              </a:ext>
            </a:extLst>
          </p:cNvPr>
          <p:cNvSpPr>
            <a:spLocks noGrp="1"/>
          </p:cNvSpPr>
          <p:nvPr>
            <p:ph type="ctrTitle"/>
          </p:nvPr>
        </p:nvSpPr>
        <p:spPr/>
        <p:txBody>
          <a:bodyPr/>
          <a:lstStyle/>
          <a:p>
            <a:r>
              <a:rPr lang="en-US" altLang="zh-CN" dirty="0"/>
              <a:t>BZOJ3884 </a:t>
            </a:r>
            <a:r>
              <a:rPr lang="zh-CN" altLang="en-US" dirty="0"/>
              <a:t>上帝与集合的正确用法</a:t>
            </a:r>
          </a:p>
        </p:txBody>
      </p:sp>
      <p:sp>
        <p:nvSpPr>
          <p:cNvPr id="4" name="内容占位符 3">
            <a:extLst>
              <a:ext uri="{FF2B5EF4-FFF2-40B4-BE49-F238E27FC236}">
                <a16:creationId xmlns:a16="http://schemas.microsoft.com/office/drawing/2014/main" id="{CD1914BF-C5E7-46D5-BAF9-2272D72C09E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565197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81A12F7-42DB-4D96-B14F-E01EF85A76DB}"/>
                  </a:ext>
                </a:extLst>
              </p:cNvPr>
              <p:cNvSpPr>
                <a:spLocks noGrp="1"/>
              </p:cNvSpPr>
              <p:nvPr>
                <p:ph idx="1"/>
              </p:nvPr>
            </p:nvSpPr>
            <p:spPr/>
            <p:txBody>
              <a:bodyPr/>
              <a:lstStyle/>
              <a:p>
                <a:r>
                  <a:rPr lang="zh-CN" altLang="en-US" b="0" dirty="0">
                    <a:latin typeface="Cambria Math" panose="02040503050406030204" pitchFamily="18" charset="0"/>
                  </a:rPr>
                  <a:t>用于解同余方程组</a:t>
                </a:r>
                <a:endParaRPr lang="en-US" altLang="zh-CN" b="0"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𝑎</m:t>
                          </m:r>
                        </m:e>
                        <m:sub>
                          <m:r>
                            <a:rPr lang="en-US" altLang="zh-CN" b="0" i="1" smtClean="0">
                              <a:latin typeface="Cambria Math" panose="02040503050406030204" pitchFamily="18" charset="0"/>
                              <a:ea typeface="Cambria Math" panose="02040503050406030204" pitchFamily="18" charset="0"/>
                            </a:rPr>
                            <m:t>1</m:t>
                          </m:r>
                        </m:sub>
                      </m:sSub>
                      <m:d>
                        <m:dPr>
                          <m:ctrlPr>
                            <a:rPr lang="en-US" altLang="zh-CN" b="0" i="1" smtClean="0">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b="0" i="1" smtClean="0">
                              <a:latin typeface="Cambria Math" panose="02040503050406030204" pitchFamily="18" charset="0"/>
                              <a:ea typeface="Cambria Math" panose="02040503050406030204" pitchFamily="18" charset="0"/>
                            </a:rPr>
                            <m:t> </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𝑚</m:t>
                              </m:r>
                            </m:e>
                            <m:sub>
                              <m:r>
                                <a:rPr lang="en-US" altLang="zh-CN" b="0" i="1" smtClean="0">
                                  <a:latin typeface="Cambria Math" panose="02040503050406030204" pitchFamily="18" charset="0"/>
                                  <a:ea typeface="Cambria Math" panose="02040503050406030204" pitchFamily="18" charset="0"/>
                                </a:rPr>
                                <m:t>1</m:t>
                              </m:r>
                            </m:sub>
                          </m:sSub>
                        </m:e>
                      </m:d>
                    </m:oMath>
                  </m:oMathPara>
                </a14:m>
                <a:endParaRPr lang="en-US" altLang="zh-CN" b="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ea typeface="Cambria Math" panose="02040503050406030204" pitchFamily="18" charset="0"/>
                        </a:rPr>
                        <m:t>⋮</m:t>
                      </m:r>
                    </m:oMath>
                  </m:oMathPara>
                </a14:m>
                <a:endParaRPr lang="en-US" altLang="zh-CN" b="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𝑥</m:t>
                      </m:r>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b="0" i="1" smtClean="0">
                              <a:latin typeface="Cambria Math" panose="02040503050406030204" pitchFamily="18" charset="0"/>
                              <a:ea typeface="Cambria Math" panose="02040503050406030204" pitchFamily="18" charset="0"/>
                            </a:rPr>
                            <m:t>𝑖</m:t>
                          </m:r>
                        </m:sub>
                      </m:sSub>
                      <m:d>
                        <m:dPr>
                          <m:ctrlPr>
                            <a:rPr lang="en-US" altLang="zh-CN" i="1">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𝑚</m:t>
                              </m:r>
                            </m:e>
                            <m:sub>
                              <m:r>
                                <a:rPr lang="en-US" altLang="zh-CN" b="0" i="1" smtClean="0">
                                  <a:latin typeface="Cambria Math" panose="02040503050406030204" pitchFamily="18" charset="0"/>
                                  <a:ea typeface="Cambria Math" panose="02040503050406030204" pitchFamily="18" charset="0"/>
                                </a:rPr>
                                <m:t>𝑖</m:t>
                              </m:r>
                            </m:sub>
                          </m:sSub>
                        </m:e>
                      </m:d>
                    </m:oMath>
                  </m:oMathPara>
                </a14:m>
                <a:endParaRPr lang="en-US" altLang="zh-CN" dirty="0"/>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ea typeface="Cambria Math" panose="02040503050406030204" pitchFamily="18" charset="0"/>
                        </a:rPr>
                        <m:t>⋮</m:t>
                      </m:r>
                    </m:oMath>
                  </m:oMathPara>
                </a14:m>
                <a:endParaRPr lang="en-US" altLang="zh-CN"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𝑥</m:t>
                      </m:r>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b="0" i="1" smtClean="0">
                              <a:latin typeface="Cambria Math" panose="02040503050406030204" pitchFamily="18" charset="0"/>
                              <a:ea typeface="Cambria Math" panose="02040503050406030204" pitchFamily="18" charset="0"/>
                            </a:rPr>
                            <m:t>𝑛</m:t>
                          </m:r>
                        </m:sub>
                      </m:sSub>
                      <m:d>
                        <m:dPr>
                          <m:ctrlPr>
                            <a:rPr lang="en-US" altLang="zh-CN" i="1">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𝑚</m:t>
                              </m:r>
                            </m:e>
                            <m:sub>
                              <m:r>
                                <a:rPr lang="en-US" altLang="zh-CN" b="0" i="1" smtClean="0">
                                  <a:latin typeface="Cambria Math" panose="02040503050406030204" pitchFamily="18" charset="0"/>
                                  <a:ea typeface="Cambria Math" panose="02040503050406030204" pitchFamily="18" charset="0"/>
                                </a:rPr>
                                <m:t>𝑛</m:t>
                              </m:r>
                            </m:sub>
                          </m:sSub>
                        </m:e>
                      </m:d>
                    </m:oMath>
                  </m:oMathPara>
                </a14:m>
                <a:endParaRPr lang="zh-CN" altLang="en-US" dirty="0"/>
              </a:p>
              <a:p>
                <a:r>
                  <a:rPr lang="zh-CN" altLang="en-US" dirty="0"/>
                  <a:t>其中</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𝑖</m:t>
                        </m:r>
                      </m:sub>
                    </m:sSub>
                  </m:oMath>
                </a14:m>
                <a:r>
                  <a:rPr lang="zh-CN" altLang="en-US" dirty="0"/>
                  <a:t>是</a:t>
                </a:r>
                <a:r>
                  <a:rPr lang="zh-CN" altLang="en-US" dirty="0">
                    <a:solidFill>
                      <a:srgbClr val="FFCC00"/>
                    </a:solidFill>
                  </a:rPr>
                  <a:t>两两互质的整数</a:t>
                </a:r>
              </a:p>
            </p:txBody>
          </p:sp>
        </mc:Choice>
        <mc:Fallback xmlns="">
          <p:sp>
            <p:nvSpPr>
              <p:cNvPr id="2" name="内容占位符 1">
                <a:extLst>
                  <a:ext uri="{FF2B5EF4-FFF2-40B4-BE49-F238E27FC236}">
                    <a16:creationId xmlns:a16="http://schemas.microsoft.com/office/drawing/2014/main" id="{A81A12F7-42DB-4D96-B14F-E01EF85A76DB}"/>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050595E-1ED7-45E9-B0EB-81CA114B7739}"/>
              </a:ext>
            </a:extLst>
          </p:cNvPr>
          <p:cNvSpPr>
            <a:spLocks noGrp="1"/>
          </p:cNvSpPr>
          <p:nvPr>
            <p:ph type="ctrTitle"/>
          </p:nvPr>
        </p:nvSpPr>
        <p:spPr/>
        <p:txBody>
          <a:bodyPr/>
          <a:lstStyle/>
          <a:p>
            <a:r>
              <a:rPr lang="zh-CN" altLang="en-US" dirty="0"/>
              <a:t>孙子定理</a:t>
            </a:r>
            <a:r>
              <a:rPr lang="en-US" altLang="zh-CN" dirty="0"/>
              <a:t>/</a:t>
            </a:r>
            <a:r>
              <a:rPr lang="zh-CN" altLang="en-US" dirty="0"/>
              <a:t>中国剩余定理</a:t>
            </a:r>
          </a:p>
        </p:txBody>
      </p:sp>
      <p:sp>
        <p:nvSpPr>
          <p:cNvPr id="4" name="内容占位符 3">
            <a:extLst>
              <a:ext uri="{FF2B5EF4-FFF2-40B4-BE49-F238E27FC236}">
                <a16:creationId xmlns:a16="http://schemas.microsoft.com/office/drawing/2014/main" id="{66270FEA-DB8E-4295-93C8-1DDA7874F17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196119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9ABCCAB-018D-43EA-8C9C-BC72D3BC3057}"/>
                  </a:ext>
                </a:extLst>
              </p:cNvPr>
              <p:cNvSpPr>
                <a:spLocks noGrp="1"/>
              </p:cNvSpPr>
              <p:nvPr>
                <p:ph idx="1"/>
              </p:nvPr>
            </p:nvSpPr>
            <p:spPr/>
            <p:txBody>
              <a:bodyPr/>
              <a:lstStyle/>
              <a:p>
                <a:r>
                  <a:rPr lang="zh-CN" altLang="en-US" dirty="0"/>
                  <a:t>构造性求</a:t>
                </a:r>
                <a:r>
                  <a:rPr lang="en-US" altLang="zh-CN" dirty="0"/>
                  <a:t>x</a:t>
                </a:r>
              </a:p>
              <a:p>
                <a:r>
                  <a:rPr lang="zh-CN" altLang="en-US" dirty="0"/>
                  <a:t>设</a:t>
                </a:r>
                <a14:m>
                  <m:oMath xmlns:m="http://schemas.openxmlformats.org/officeDocument/2006/math">
                    <m:r>
                      <a:rPr lang="en-US" altLang="zh-CN" b="0" i="1" smtClean="0">
                        <a:latin typeface="Cambria Math" panose="02040503050406030204" pitchFamily="18" charset="0"/>
                      </a:rPr>
                      <m:t>𝑀</m:t>
                    </m:r>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𝑖</m:t>
                            </m:r>
                          </m:sub>
                        </m:sSub>
                      </m:e>
                    </m:nary>
                    <m:r>
                      <a:rPr lang="zh-CN" altLang="en-US" i="1">
                        <a:latin typeface="Cambria Math" panose="02040503050406030204" pitchFamily="18" charset="0"/>
                      </a:rPr>
                      <m:t>，</m:t>
                    </m:r>
                  </m:oMath>
                </a14:m>
                <a:r>
                  <a:rPr lang="zh-CN" altLang="en-US" dirty="0"/>
                  <a:t>即</a:t>
                </a:r>
                <a14:m>
                  <m:oMath xmlns:m="http://schemas.openxmlformats.org/officeDocument/2006/math">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𝑚</m:t>
                        </m:r>
                      </m:e>
                      <m:sub>
                        <m:r>
                          <a:rPr lang="en-US" altLang="zh-CN" b="0" i="1" dirty="0" smtClean="0">
                            <a:latin typeface="Cambria Math" panose="02040503050406030204" pitchFamily="18" charset="0"/>
                          </a:rPr>
                          <m:t>𝑖</m:t>
                        </m:r>
                      </m:sub>
                    </m:sSub>
                  </m:oMath>
                </a14:m>
                <a:r>
                  <a:rPr lang="zh-CN" altLang="en-US" dirty="0"/>
                  <a:t>的最小公倍数</a:t>
                </a:r>
                <a:endParaRPr lang="en-US" altLang="zh-CN" dirty="0"/>
              </a:p>
              <a:p>
                <a14:m>
                  <m:oMath xmlns:m="http://schemas.openxmlformats.org/officeDocument/2006/math">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𝑀</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−1</m:t>
                        </m:r>
                      </m:sup>
                    </m:sSubSup>
                    <m:r>
                      <a:rPr lang="zh-CN" altLang="en-US" i="1">
                        <a:latin typeface="Cambria Math" panose="02040503050406030204" pitchFamily="18" charset="0"/>
                      </a:rPr>
                      <m:t>是</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𝑀</m:t>
                        </m:r>
                      </m:num>
                      <m:den>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𝑖</m:t>
                            </m:r>
                          </m:sub>
                        </m:sSub>
                      </m:den>
                    </m:f>
                    <m:r>
                      <a:rPr lang="zh-CN" altLang="en-US" i="1">
                        <a:latin typeface="Cambria Math" panose="02040503050406030204" pitchFamily="18" charset="0"/>
                      </a:rPr>
                      <m:t>在</m:t>
                    </m:r>
                  </m:oMath>
                </a14:m>
                <a:r>
                  <a:rPr lang="zh-CN" altLang="en-US" dirty="0"/>
                  <a:t>模</a:t>
                </a:r>
                <a14:m>
                  <m:oMath xmlns:m="http://schemas.openxmlformats.org/officeDocument/2006/math">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𝑚</m:t>
                        </m:r>
                      </m:e>
                      <m:sub>
                        <m:r>
                          <a:rPr lang="en-US" altLang="zh-CN" b="0" i="1" dirty="0" smtClean="0">
                            <a:latin typeface="Cambria Math" panose="02040503050406030204" pitchFamily="18" charset="0"/>
                          </a:rPr>
                          <m:t>𝑖</m:t>
                        </m:r>
                      </m:sub>
                    </m:sSub>
                  </m:oMath>
                </a14:m>
                <a:r>
                  <a:rPr lang="zh-CN" altLang="en-US" dirty="0"/>
                  <a:t>意义下的乘法逆元</a:t>
                </a:r>
                <a:endParaRPr lang="en-US" altLang="zh-CN" dirty="0"/>
              </a:p>
              <a:p>
                <a:r>
                  <a:rPr lang="en-US" altLang="zh-CN" dirty="0"/>
                  <a:t>x</a:t>
                </a:r>
                <a:r>
                  <a:rPr lang="zh-CN" altLang="en-US" dirty="0"/>
                  <a:t>的一个解为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𝑀</m:t>
                            </m:r>
                          </m:num>
                          <m:den>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𝑖</m:t>
                                </m:r>
                              </m:sub>
                            </m:sSub>
                          </m:den>
                        </m:f>
                        <m:r>
                          <a:rPr lang="en-US" altLang="zh-CN" b="0" i="1" smtClean="0">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𝑀</m:t>
                            </m:r>
                          </m:e>
                          <m:sub>
                            <m:r>
                              <a:rPr lang="en-US" altLang="zh-CN" i="1">
                                <a:latin typeface="Cambria Math" panose="02040503050406030204" pitchFamily="18" charset="0"/>
                              </a:rPr>
                              <m:t>𝑖</m:t>
                            </m:r>
                          </m:sub>
                          <m:sup>
                            <m:r>
                              <a:rPr lang="en-US" altLang="zh-CN" i="1">
                                <a:latin typeface="Cambria Math" panose="02040503050406030204" pitchFamily="18" charset="0"/>
                              </a:rPr>
                              <m:t>−1</m:t>
                            </m:r>
                          </m:sup>
                        </m:sSubSup>
                      </m:e>
                    </m:nary>
                  </m:oMath>
                </a14:m>
                <a:endParaRPr lang="en-US" altLang="zh-CN" dirty="0"/>
              </a:p>
              <a:p>
                <a:r>
                  <a:rPr lang="zh-CN" altLang="en-US" dirty="0"/>
                  <a:t>通解是</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𝑀</m:t>
                    </m:r>
                  </m:oMath>
                </a14:m>
                <a:r>
                  <a:rPr lang="en-US" altLang="zh-CN" dirty="0"/>
                  <a:t>,</a:t>
                </a:r>
                <a:r>
                  <a:rPr lang="zh-CN" altLang="en-US" dirty="0"/>
                  <a:t>其中最小非负整数解是</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𝑀</m:t>
                    </m:r>
                  </m:oMath>
                </a14:m>
                <a:endParaRPr lang="zh-CN" altLang="en-US" dirty="0"/>
              </a:p>
            </p:txBody>
          </p:sp>
        </mc:Choice>
        <mc:Fallback xmlns="">
          <p:sp>
            <p:nvSpPr>
              <p:cNvPr id="2" name="内容占位符 1">
                <a:extLst>
                  <a:ext uri="{FF2B5EF4-FFF2-40B4-BE49-F238E27FC236}">
                    <a16:creationId xmlns:a16="http://schemas.microsoft.com/office/drawing/2014/main" id="{59ABCCAB-018D-43EA-8C9C-BC72D3BC305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EF1492C-5D85-4D3D-84F6-71AEE3BA4B47}"/>
              </a:ext>
            </a:extLst>
          </p:cNvPr>
          <p:cNvSpPr>
            <a:spLocks noGrp="1"/>
          </p:cNvSpPr>
          <p:nvPr>
            <p:ph type="ctrTitle"/>
          </p:nvPr>
        </p:nvSpPr>
        <p:spPr/>
        <p:txBody>
          <a:bodyPr/>
          <a:lstStyle/>
          <a:p>
            <a:r>
              <a:rPr lang="zh-CN" altLang="en-US" dirty="0"/>
              <a:t>孙子定理</a:t>
            </a:r>
            <a:r>
              <a:rPr lang="en-US" altLang="zh-CN" dirty="0"/>
              <a:t>/</a:t>
            </a:r>
            <a:r>
              <a:rPr lang="zh-CN" altLang="en-US" dirty="0"/>
              <a:t>中国剩余定理</a:t>
            </a:r>
          </a:p>
        </p:txBody>
      </p:sp>
      <p:sp>
        <p:nvSpPr>
          <p:cNvPr id="4" name="内容占位符 3">
            <a:extLst>
              <a:ext uri="{FF2B5EF4-FFF2-40B4-BE49-F238E27FC236}">
                <a16:creationId xmlns:a16="http://schemas.microsoft.com/office/drawing/2014/main" id="{CA008CF3-43FF-40DE-AA31-0123C663C1F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103940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9ABCCAB-018D-43EA-8C9C-BC72D3BC3057}"/>
                  </a:ext>
                </a:extLst>
              </p:cNvPr>
              <p:cNvSpPr>
                <a:spLocks noGrp="1"/>
              </p:cNvSpPr>
              <p:nvPr>
                <p:ph idx="1"/>
              </p:nvPr>
            </p:nvSpPr>
            <p:spPr/>
            <p:txBody>
              <a:bodyPr/>
              <a:lstStyle/>
              <a:p>
                <a:r>
                  <a:rPr lang="en-US" altLang="zh-CN" b="0" dirty="0"/>
                  <a:t> </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𝑀</m:t>
                            </m:r>
                          </m:num>
                          <m:den>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𝑖</m:t>
                                </m:r>
                              </m:sub>
                            </m:sSub>
                          </m:den>
                        </m:f>
                        <m:r>
                          <a:rPr lang="en-US" altLang="zh-CN" b="0" i="1" smtClean="0">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𝑀</m:t>
                            </m:r>
                          </m:e>
                          <m:sub>
                            <m:r>
                              <a:rPr lang="en-US" altLang="zh-CN" i="1">
                                <a:latin typeface="Cambria Math" panose="02040503050406030204" pitchFamily="18" charset="0"/>
                              </a:rPr>
                              <m:t>𝑖</m:t>
                            </m:r>
                          </m:sub>
                          <m:sup>
                            <m:r>
                              <a:rPr lang="en-US" altLang="zh-CN" i="1">
                                <a:latin typeface="Cambria Math" panose="02040503050406030204" pitchFamily="18" charset="0"/>
                              </a:rPr>
                              <m:t>−1</m:t>
                            </m:r>
                          </m:sup>
                        </m:sSubSup>
                      </m:e>
                    </m:nary>
                  </m:oMath>
                </a14:m>
                <a:endParaRPr lang="en-US" altLang="zh-CN" dirty="0"/>
              </a:p>
              <a:p>
                <a:r>
                  <a:rPr lang="zh-CN" altLang="en-US" dirty="0"/>
                  <a:t>观察模某个</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𝑘</m:t>
                        </m:r>
                      </m:sub>
                    </m:sSub>
                  </m:oMath>
                </a14:m>
                <a:r>
                  <a:rPr lang="zh-CN" altLang="en-US" dirty="0"/>
                  <a:t>时会发生什么</a:t>
                </a:r>
                <a:endParaRPr lang="en-US" altLang="zh-CN" dirty="0"/>
              </a:p>
              <a:p>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0</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𝑘</m:t>
                        </m:r>
                      </m:sub>
                    </m:sSub>
                    <m:r>
                      <a:rPr lang="en-US" altLang="zh-CN" i="1">
                        <a:latin typeface="Cambria Math" panose="02040503050406030204" pitchFamily="18" charset="0"/>
                      </a:rPr>
                      <m:t>=</m:t>
                    </m:r>
                    <m:nary>
                      <m:naryPr>
                        <m:chr m:val="∑"/>
                        <m:supHide m:val="on"/>
                        <m:ctrlPr>
                          <a:rPr lang="en-US" altLang="zh-CN" i="1">
                            <a:latin typeface="Cambria Math" panose="02040503050406030204" pitchFamily="18" charset="0"/>
                          </a:rPr>
                        </m:ctrlPr>
                      </m:naryPr>
                      <m:sub>
                        <m:r>
                          <a:rPr lang="en-US" altLang="zh-CN" b="0" i="1" smtClean="0">
                            <a:latin typeface="Cambria Math" panose="02040503050406030204" pitchFamily="18" charset="0"/>
                          </a:rPr>
                          <m:t>1≤</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sub>
                      <m:sup/>
                      <m:e>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𝑖</m:t>
                            </m:r>
                          </m:sub>
                        </m:sSub>
                        <m:f>
                          <m:fPr>
                            <m:ctrlPr>
                              <a:rPr lang="en-US" altLang="zh-CN" i="1">
                                <a:latin typeface="Cambria Math" panose="02040503050406030204" pitchFamily="18" charset="0"/>
                              </a:rPr>
                            </m:ctrlPr>
                          </m:fPr>
                          <m:num>
                            <m:r>
                              <a:rPr lang="en-US" altLang="zh-CN" i="1">
                                <a:latin typeface="Cambria Math" panose="02040503050406030204" pitchFamily="18" charset="0"/>
                              </a:rPr>
                              <m:t>𝑀</m:t>
                            </m:r>
                          </m:num>
                          <m:den>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𝑖</m:t>
                                </m:r>
                              </m:sub>
                            </m:sSub>
                          </m:den>
                        </m:f>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𝑀</m:t>
                            </m:r>
                          </m:e>
                          <m:sub>
                            <m:r>
                              <a:rPr lang="en-US" altLang="zh-CN" i="1">
                                <a:latin typeface="Cambria Math" panose="02040503050406030204" pitchFamily="18" charset="0"/>
                              </a:rPr>
                              <m:t>𝑖</m:t>
                            </m:r>
                          </m:sub>
                          <m:sup>
                            <m:r>
                              <a:rPr lang="en-US" altLang="zh-CN" i="1">
                                <a:latin typeface="Cambria Math" panose="02040503050406030204" pitchFamily="18" charset="0"/>
                              </a:rPr>
                              <m:t>−1</m:t>
                            </m:r>
                          </m:sup>
                        </m:sSubSup>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𝑘</m:t>
                            </m:r>
                          </m:sub>
                        </m:sSub>
                      </m:e>
                    </m:nary>
                  </m:oMath>
                </a14:m>
                <a:r>
                  <a:rPr lang="en-US" altLang="zh-CN" dirty="0"/>
                  <a:t>+ </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b="0" i="1" smtClean="0">
                            <a:latin typeface="Cambria Math" panose="02040503050406030204" pitchFamily="18" charset="0"/>
                          </a:rPr>
                          <m:t>𝑘</m:t>
                        </m:r>
                      </m:sub>
                    </m:sSub>
                    <m:r>
                      <a:rPr lang="en-US" altLang="zh-CN" i="1">
                        <a:latin typeface="Cambria Math" panose="02040503050406030204" pitchFamily="18" charset="0"/>
                      </a:rPr>
                      <m:t>∗</m:t>
                    </m:r>
                    <m:d>
                      <m:dPr>
                        <m:ctrlPr>
                          <a:rPr lang="en-US" altLang="zh-CN" b="0" i="1" smtClean="0">
                            <a:solidFill>
                              <a:srgbClr val="FFCC00"/>
                            </a:solidFill>
                            <a:latin typeface="Cambria Math" panose="02040503050406030204" pitchFamily="18" charset="0"/>
                          </a:rPr>
                        </m:ctrlPr>
                      </m:dPr>
                      <m:e>
                        <m:f>
                          <m:fPr>
                            <m:ctrlPr>
                              <a:rPr lang="en-US" altLang="zh-CN" i="1">
                                <a:solidFill>
                                  <a:srgbClr val="FFCC00"/>
                                </a:solidFill>
                                <a:latin typeface="Cambria Math" panose="02040503050406030204" pitchFamily="18" charset="0"/>
                              </a:rPr>
                            </m:ctrlPr>
                          </m:fPr>
                          <m:num>
                            <m:r>
                              <a:rPr lang="en-US" altLang="zh-CN" i="1">
                                <a:solidFill>
                                  <a:srgbClr val="FFCC00"/>
                                </a:solidFill>
                                <a:latin typeface="Cambria Math" panose="02040503050406030204" pitchFamily="18" charset="0"/>
                              </a:rPr>
                              <m:t>𝑀</m:t>
                            </m:r>
                          </m:num>
                          <m:den>
                            <m:sSub>
                              <m:sSubPr>
                                <m:ctrlPr>
                                  <a:rPr lang="en-US" altLang="zh-CN" i="1">
                                    <a:solidFill>
                                      <a:srgbClr val="FFCC00"/>
                                    </a:solidFill>
                                    <a:latin typeface="Cambria Math" panose="02040503050406030204" pitchFamily="18" charset="0"/>
                                  </a:rPr>
                                </m:ctrlPr>
                              </m:sSubPr>
                              <m:e>
                                <m:r>
                                  <a:rPr lang="en-US" altLang="zh-CN" i="1">
                                    <a:solidFill>
                                      <a:srgbClr val="FFCC00"/>
                                    </a:solidFill>
                                    <a:latin typeface="Cambria Math" panose="02040503050406030204" pitchFamily="18" charset="0"/>
                                  </a:rPr>
                                  <m:t>𝑚</m:t>
                                </m:r>
                              </m:e>
                              <m:sub>
                                <m:r>
                                  <a:rPr lang="en-US" altLang="zh-CN" i="1">
                                    <a:solidFill>
                                      <a:srgbClr val="FFCC00"/>
                                    </a:solidFill>
                                    <a:latin typeface="Cambria Math" panose="02040503050406030204" pitchFamily="18" charset="0"/>
                                  </a:rPr>
                                  <m:t>𝑘</m:t>
                                </m:r>
                              </m:sub>
                            </m:sSub>
                          </m:den>
                        </m:f>
                        <m:r>
                          <a:rPr lang="en-US" altLang="zh-CN" i="1">
                            <a:solidFill>
                              <a:srgbClr val="FFCC00"/>
                            </a:solidFill>
                            <a:latin typeface="Cambria Math" panose="02040503050406030204" pitchFamily="18" charset="0"/>
                          </a:rPr>
                          <m:t>∗</m:t>
                        </m:r>
                        <m:sSubSup>
                          <m:sSubSupPr>
                            <m:ctrlPr>
                              <a:rPr lang="en-US" altLang="zh-CN" i="1">
                                <a:solidFill>
                                  <a:srgbClr val="FFCC00"/>
                                </a:solidFill>
                                <a:latin typeface="Cambria Math" panose="02040503050406030204" pitchFamily="18" charset="0"/>
                              </a:rPr>
                            </m:ctrlPr>
                          </m:sSubSupPr>
                          <m:e>
                            <m:r>
                              <a:rPr lang="en-US" altLang="zh-CN" i="1">
                                <a:solidFill>
                                  <a:srgbClr val="FFCC00"/>
                                </a:solidFill>
                                <a:latin typeface="Cambria Math" panose="02040503050406030204" pitchFamily="18" charset="0"/>
                              </a:rPr>
                              <m:t>𝑀</m:t>
                            </m:r>
                          </m:e>
                          <m:sub>
                            <m:r>
                              <a:rPr lang="en-US" altLang="zh-CN" i="1">
                                <a:solidFill>
                                  <a:srgbClr val="FFCC00"/>
                                </a:solidFill>
                                <a:latin typeface="Cambria Math" panose="02040503050406030204" pitchFamily="18" charset="0"/>
                              </a:rPr>
                              <m:t>𝑘</m:t>
                            </m:r>
                          </m:sub>
                          <m:sup>
                            <m:r>
                              <a:rPr lang="en-US" altLang="zh-CN" i="1">
                                <a:solidFill>
                                  <a:srgbClr val="FFCC00"/>
                                </a:solidFill>
                                <a:latin typeface="Cambria Math" panose="02040503050406030204" pitchFamily="18" charset="0"/>
                              </a:rPr>
                              <m:t>−1</m:t>
                            </m:r>
                          </m:sup>
                        </m:sSubSup>
                      </m:e>
                    </m:d>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𝑘</m:t>
                        </m:r>
                      </m:sub>
                    </m:sSub>
                  </m:oMath>
                </a14:m>
                <a:endParaRPr lang="en-US" altLang="zh-CN" dirty="0"/>
              </a:p>
            </p:txBody>
          </p:sp>
        </mc:Choice>
        <mc:Fallback xmlns="">
          <p:sp>
            <p:nvSpPr>
              <p:cNvPr id="2" name="内容占位符 1">
                <a:extLst>
                  <a:ext uri="{FF2B5EF4-FFF2-40B4-BE49-F238E27FC236}">
                    <a16:creationId xmlns:a16="http://schemas.microsoft.com/office/drawing/2014/main" id="{59ABCCAB-018D-43EA-8C9C-BC72D3BC305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EF1492C-5D85-4D3D-84F6-71AEE3BA4B47}"/>
              </a:ext>
            </a:extLst>
          </p:cNvPr>
          <p:cNvSpPr>
            <a:spLocks noGrp="1"/>
          </p:cNvSpPr>
          <p:nvPr>
            <p:ph type="ctrTitle"/>
          </p:nvPr>
        </p:nvSpPr>
        <p:spPr/>
        <p:txBody>
          <a:bodyPr/>
          <a:lstStyle/>
          <a:p>
            <a:r>
              <a:rPr lang="zh-CN" altLang="en-US" dirty="0"/>
              <a:t>孙子定理</a:t>
            </a:r>
            <a:r>
              <a:rPr lang="en-US" altLang="zh-CN" dirty="0"/>
              <a:t>/</a:t>
            </a:r>
            <a:r>
              <a:rPr lang="zh-CN" altLang="en-US" dirty="0"/>
              <a:t>中国剩余定理</a:t>
            </a:r>
          </a:p>
        </p:txBody>
      </p:sp>
      <p:sp>
        <p:nvSpPr>
          <p:cNvPr id="4" name="内容占位符 3">
            <a:extLst>
              <a:ext uri="{FF2B5EF4-FFF2-40B4-BE49-F238E27FC236}">
                <a16:creationId xmlns:a16="http://schemas.microsoft.com/office/drawing/2014/main" id="{CA008CF3-43FF-40DE-AA31-0123C663C1FA}"/>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99D58036-E822-454B-8B7D-671BB8E9EEC3}"/>
                  </a:ext>
                </a:extLst>
              </p:cNvPr>
              <p:cNvSpPr txBox="1"/>
              <p:nvPr/>
            </p:nvSpPr>
            <p:spPr>
              <a:xfrm>
                <a:off x="4199860" y="4954772"/>
                <a:ext cx="1419043" cy="369332"/>
              </a:xfrm>
              <a:prstGeom prst="rect">
                <a:avLst/>
              </a:prstGeom>
              <a:noFill/>
            </p:spPr>
            <p:txBody>
              <a:bodyPr wrap="none" rtlCol="0">
                <a:spAutoFit/>
              </a:bodyPr>
              <a:lstStyle/>
              <a:p>
                <a:r>
                  <a:rPr lang="zh-CN" altLang="en-US" dirty="0"/>
                  <a:t>含有因数</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𝑘</m:t>
                        </m:r>
                      </m:sub>
                    </m:sSub>
                  </m:oMath>
                </a14:m>
                <a:endParaRPr lang="zh-CN" altLang="en-US" dirty="0"/>
              </a:p>
            </p:txBody>
          </p:sp>
        </mc:Choice>
        <mc:Fallback xmlns="">
          <p:sp>
            <p:nvSpPr>
              <p:cNvPr id="5" name="文本框 4">
                <a:extLst>
                  <a:ext uri="{FF2B5EF4-FFF2-40B4-BE49-F238E27FC236}">
                    <a16:creationId xmlns:a16="http://schemas.microsoft.com/office/drawing/2014/main" id="{99D58036-E822-454B-8B7D-671BB8E9EEC3}"/>
                  </a:ext>
                </a:extLst>
              </p:cNvPr>
              <p:cNvSpPr txBox="1">
                <a:spLocks noRot="1" noChangeAspect="1" noMove="1" noResize="1" noEditPoints="1" noAdjustHandles="1" noChangeArrowheads="1" noChangeShapeType="1" noTextEdit="1"/>
              </p:cNvSpPr>
              <p:nvPr/>
            </p:nvSpPr>
            <p:spPr>
              <a:xfrm>
                <a:off x="4199860" y="4954772"/>
                <a:ext cx="1419043" cy="369332"/>
              </a:xfrm>
              <a:prstGeom prst="rect">
                <a:avLst/>
              </a:prstGeom>
              <a:blipFill>
                <a:blip r:embed="rId3"/>
                <a:stretch>
                  <a:fillRect l="-3863" t="-10000" b="-2666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0660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7941B98-CAA2-4392-8F2B-24F97C23FDD1}"/>
                  </a:ext>
                </a:extLst>
              </p:cNvPr>
              <p:cNvSpPr>
                <a:spLocks noGrp="1"/>
              </p:cNvSpPr>
              <p:nvPr>
                <p:ph idx="1"/>
              </p:nvPr>
            </p:nvSpPr>
            <p:spPr/>
            <p:txBody>
              <a:bodyPr/>
              <a:lstStyle/>
              <a:p>
                <a:r>
                  <a:rPr lang="zh-CN" altLang="en-US" dirty="0">
                    <a:latin typeface="Cambria Math" panose="02040503050406030204" pitchFamily="18" charset="0"/>
                  </a:rPr>
                  <a:t>解同余方程组</a:t>
                </a:r>
                <a:endParaRPr lang="en-US" altLang="zh-CN"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𝑥</m:t>
                      </m:r>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i="1">
                              <a:latin typeface="Cambria Math" panose="02040503050406030204" pitchFamily="18" charset="0"/>
                              <a:ea typeface="Cambria Math" panose="02040503050406030204" pitchFamily="18" charset="0"/>
                            </a:rPr>
                            <m:t>1</m:t>
                          </m:r>
                        </m:sub>
                      </m:sSub>
                      <m:d>
                        <m:dPr>
                          <m:ctrlPr>
                            <a:rPr lang="en-US" altLang="zh-CN" i="1">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𝑚</m:t>
                              </m:r>
                            </m:e>
                            <m:sub>
                              <m:r>
                                <a:rPr lang="en-US" altLang="zh-CN" i="1">
                                  <a:latin typeface="Cambria Math" panose="02040503050406030204" pitchFamily="18" charset="0"/>
                                  <a:ea typeface="Cambria Math" panose="02040503050406030204" pitchFamily="18" charset="0"/>
                                </a:rPr>
                                <m:t>1</m:t>
                              </m:r>
                            </m:sub>
                          </m:sSub>
                        </m:e>
                      </m:d>
                    </m:oMath>
                  </m:oMathPara>
                </a14:m>
                <a:endParaRPr lang="en-US" altLang="zh-CN"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ea typeface="Cambria Math" panose="02040503050406030204" pitchFamily="18" charset="0"/>
                        </a:rPr>
                        <m:t>⋮</m:t>
                      </m:r>
                    </m:oMath>
                  </m:oMathPara>
                </a14:m>
                <a:endParaRPr lang="en-US" altLang="zh-CN"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𝑥</m:t>
                      </m:r>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i="1">
                              <a:latin typeface="Cambria Math" panose="02040503050406030204" pitchFamily="18" charset="0"/>
                              <a:ea typeface="Cambria Math" panose="02040503050406030204" pitchFamily="18" charset="0"/>
                            </a:rPr>
                            <m:t>𝑖</m:t>
                          </m:r>
                        </m:sub>
                      </m:sSub>
                      <m:d>
                        <m:dPr>
                          <m:ctrlPr>
                            <a:rPr lang="en-US" altLang="zh-CN" i="1">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𝑚</m:t>
                              </m:r>
                            </m:e>
                            <m:sub>
                              <m:r>
                                <a:rPr lang="en-US" altLang="zh-CN" i="1">
                                  <a:latin typeface="Cambria Math" panose="02040503050406030204" pitchFamily="18" charset="0"/>
                                  <a:ea typeface="Cambria Math" panose="02040503050406030204" pitchFamily="18" charset="0"/>
                                </a:rPr>
                                <m:t>𝑖</m:t>
                              </m:r>
                            </m:sub>
                          </m:sSub>
                        </m:e>
                      </m:d>
                    </m:oMath>
                  </m:oMathPara>
                </a14:m>
                <a:endParaRPr lang="en-US" altLang="zh-CN" dirty="0"/>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ea typeface="Cambria Math" panose="02040503050406030204" pitchFamily="18" charset="0"/>
                        </a:rPr>
                        <m:t>⋮</m:t>
                      </m:r>
                    </m:oMath>
                  </m:oMathPara>
                </a14:m>
                <a:endParaRPr lang="en-US" altLang="zh-CN"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𝑥</m:t>
                      </m:r>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i="1">
                              <a:latin typeface="Cambria Math" panose="02040503050406030204" pitchFamily="18" charset="0"/>
                              <a:ea typeface="Cambria Math" panose="02040503050406030204" pitchFamily="18" charset="0"/>
                            </a:rPr>
                            <m:t>𝑛</m:t>
                          </m:r>
                        </m:sub>
                      </m:sSub>
                      <m:d>
                        <m:dPr>
                          <m:ctrlPr>
                            <a:rPr lang="en-US" altLang="zh-CN" i="1">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𝑚</m:t>
                              </m:r>
                            </m:e>
                            <m:sub>
                              <m:r>
                                <a:rPr lang="en-US" altLang="zh-CN" i="1">
                                  <a:latin typeface="Cambria Math" panose="02040503050406030204" pitchFamily="18" charset="0"/>
                                  <a:ea typeface="Cambria Math" panose="02040503050406030204" pitchFamily="18" charset="0"/>
                                </a:rPr>
                                <m:t>𝑛</m:t>
                              </m:r>
                            </m:sub>
                          </m:sSub>
                        </m:e>
                      </m:d>
                    </m:oMath>
                  </m:oMathPara>
                </a14:m>
                <a:endParaRPr lang="en-US" altLang="zh-CN" dirty="0"/>
              </a:p>
              <a:p>
                <a:r>
                  <a:rPr lang="zh-CN" altLang="en-US" dirty="0"/>
                  <a:t>如果</a:t>
                </a:r>
                <a:r>
                  <a:rPr lang="en-US" altLang="zh-CN" dirty="0"/>
                  <a:t>m</a:t>
                </a:r>
                <a:r>
                  <a:rPr lang="zh-CN" altLang="en-US" dirty="0"/>
                  <a:t>不两两互质？</a:t>
                </a:r>
              </a:p>
            </p:txBody>
          </p:sp>
        </mc:Choice>
        <mc:Fallback xmlns="">
          <p:sp>
            <p:nvSpPr>
              <p:cNvPr id="2" name="内容占位符 1">
                <a:extLst>
                  <a:ext uri="{FF2B5EF4-FFF2-40B4-BE49-F238E27FC236}">
                    <a16:creationId xmlns:a16="http://schemas.microsoft.com/office/drawing/2014/main" id="{37941B98-CAA2-4392-8F2B-24F97C23FDD1}"/>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4EEA6C8-B6AA-4095-8DF2-33CA0A8D58B5}"/>
              </a:ext>
            </a:extLst>
          </p:cNvPr>
          <p:cNvSpPr>
            <a:spLocks noGrp="1"/>
          </p:cNvSpPr>
          <p:nvPr>
            <p:ph type="ctrTitle"/>
          </p:nvPr>
        </p:nvSpPr>
        <p:spPr/>
        <p:txBody>
          <a:bodyPr/>
          <a:lstStyle/>
          <a:p>
            <a:r>
              <a:rPr lang="zh-CN" altLang="en-US" dirty="0"/>
              <a:t>扩展中国剩余定理</a:t>
            </a:r>
          </a:p>
        </p:txBody>
      </p:sp>
      <p:sp>
        <p:nvSpPr>
          <p:cNvPr id="4" name="内容占位符 3">
            <a:extLst>
              <a:ext uri="{FF2B5EF4-FFF2-40B4-BE49-F238E27FC236}">
                <a16:creationId xmlns:a16="http://schemas.microsoft.com/office/drawing/2014/main" id="{85488D47-F816-4F78-A80D-DA4E4DB40D6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490784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5B4656A-81B5-4CBA-AE20-B629F1F25A07}"/>
                  </a:ext>
                </a:extLst>
              </p:cNvPr>
              <p:cNvSpPr>
                <a:spLocks noGrp="1"/>
              </p:cNvSpPr>
              <p:nvPr>
                <p:ph idx="1"/>
              </p:nvPr>
            </p:nvSpPr>
            <p:spPr/>
            <p:txBody>
              <a:bodyPr>
                <a:normAutofit fontScale="92500" lnSpcReduction="20000"/>
              </a:bodyPr>
              <a:lstStyle/>
              <a:p>
                <a:pPr algn="ctr">
                  <a:lnSpc>
                    <a:spcPct val="140000"/>
                  </a:lnSpc>
                </a:pPr>
                <a14:m>
                  <m:oMath xmlns:m="http://schemas.openxmlformats.org/officeDocument/2006/math">
                    <m:r>
                      <a:rPr lang="en-US" altLang="zh-CN" i="1" smtClean="0">
                        <a:latin typeface="Cambria Math" panose="02040503050406030204" pitchFamily="18" charset="0"/>
                      </a:rPr>
                      <m:t>𝑥</m:t>
                    </m:r>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i="1">
                            <a:latin typeface="Cambria Math" panose="02040503050406030204" pitchFamily="18" charset="0"/>
                            <a:ea typeface="Cambria Math" panose="02040503050406030204" pitchFamily="18" charset="0"/>
                          </a:rPr>
                          <m:t>1</m:t>
                        </m:r>
                      </m:sub>
                    </m:sSub>
                    <m:d>
                      <m:dPr>
                        <m:ctrlPr>
                          <a:rPr lang="en-US" altLang="zh-CN" i="1">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𝑚</m:t>
                            </m:r>
                          </m:e>
                          <m:sub>
                            <m:r>
                              <a:rPr lang="en-US" altLang="zh-CN" i="1">
                                <a:latin typeface="Cambria Math" panose="02040503050406030204" pitchFamily="18" charset="0"/>
                                <a:ea typeface="Cambria Math" panose="02040503050406030204" pitchFamily="18" charset="0"/>
                              </a:rPr>
                              <m:t>1</m:t>
                            </m:r>
                          </m:sub>
                        </m:sSub>
                      </m:e>
                    </m:d>
                  </m:oMath>
                </a14:m>
                <a:r>
                  <a:rPr lang="en-US" altLang="zh-CN" dirty="0">
                    <a:ea typeface="Cambria Math" panose="02040503050406030204" pitchFamily="18" charset="0"/>
                  </a:rPr>
                  <a:t>,</a:t>
                </a:r>
                <a:r>
                  <a:rPr lang="en-US" altLang="zh-CN" dirty="0"/>
                  <a:t> </a:t>
                </a:r>
                <a14:m>
                  <m:oMath xmlns:m="http://schemas.openxmlformats.org/officeDocument/2006/math">
                    <m:r>
                      <a:rPr lang="en-US" altLang="zh-CN" i="1">
                        <a:latin typeface="Cambria Math" panose="02040503050406030204" pitchFamily="18" charset="0"/>
                      </a:rPr>
                      <m:t>𝑥</m:t>
                    </m:r>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b="0" i="1" smtClean="0">
                            <a:latin typeface="Cambria Math" panose="02040503050406030204" pitchFamily="18" charset="0"/>
                            <a:ea typeface="Cambria Math" panose="02040503050406030204" pitchFamily="18" charset="0"/>
                          </a:rPr>
                          <m:t>2</m:t>
                        </m:r>
                      </m:sub>
                    </m:sSub>
                    <m:d>
                      <m:dPr>
                        <m:ctrlPr>
                          <a:rPr lang="en-US" altLang="zh-CN" i="1">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𝑚</m:t>
                            </m:r>
                          </m:e>
                          <m:sub>
                            <m:r>
                              <a:rPr lang="en-US" altLang="zh-CN" b="0" i="1" smtClean="0">
                                <a:latin typeface="Cambria Math" panose="02040503050406030204" pitchFamily="18" charset="0"/>
                                <a:ea typeface="Cambria Math" panose="02040503050406030204" pitchFamily="18" charset="0"/>
                              </a:rPr>
                              <m:t>2</m:t>
                            </m:r>
                          </m:sub>
                        </m:sSub>
                      </m:e>
                    </m:d>
                  </m:oMath>
                </a14:m>
                <a:endParaRPr lang="en-US" altLang="zh-CN" dirty="0">
                  <a:ea typeface="Cambria Math" panose="02040503050406030204" pitchFamily="18" charset="0"/>
                </a:endParaRPr>
              </a:p>
              <a:p>
                <a:pPr algn="ctr">
                  <a:lnSpc>
                    <a:spcPct val="140000"/>
                  </a:lnSpc>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ea typeface="Cambria Math" panose="02040503050406030204" pitchFamily="18" charset="0"/>
                        </a:rPr>
                        <m:t>𝑥</m:t>
                      </m:r>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𝑘</m:t>
                          </m:r>
                        </m:e>
                        <m:sub>
                          <m:r>
                            <a:rPr lang="en-US" altLang="zh-CN" b="0" i="1" smtClean="0">
                              <a:latin typeface="Cambria Math" panose="02040503050406030204" pitchFamily="18" charset="0"/>
                              <a:ea typeface="Cambria Math" panose="02040503050406030204" pitchFamily="18" charset="0"/>
                            </a:rPr>
                            <m:t>1</m:t>
                          </m:r>
                        </m:sub>
                      </m:sSub>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𝑚</m:t>
                          </m:r>
                        </m:e>
                        <m:sub>
                          <m:r>
                            <a:rPr lang="en-US" altLang="zh-CN" b="0" i="1" smtClean="0">
                              <a:latin typeface="Cambria Math" panose="02040503050406030204" pitchFamily="18" charset="0"/>
                              <a:ea typeface="Cambria Math" panose="02040503050406030204" pitchFamily="18" charset="0"/>
                            </a:rPr>
                            <m:t>1</m:t>
                          </m:r>
                        </m:sub>
                      </m:sSub>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𝑎</m:t>
                          </m:r>
                        </m:e>
                        <m:sub>
                          <m:r>
                            <a:rPr lang="en-US" altLang="zh-CN" b="0" i="1" smtClean="0">
                              <a:latin typeface="Cambria Math" panose="02040503050406030204" pitchFamily="18" charset="0"/>
                              <a:ea typeface="Cambria Math" panose="02040503050406030204" pitchFamily="18" charset="0"/>
                            </a:rPr>
                            <m:t>1</m:t>
                          </m:r>
                        </m:sub>
                      </m:sSub>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𝑘</m:t>
                          </m:r>
                        </m:e>
                        <m:sub>
                          <m:r>
                            <a:rPr lang="en-US" altLang="zh-CN" b="0" i="1" smtClean="0">
                              <a:latin typeface="Cambria Math" panose="02040503050406030204" pitchFamily="18" charset="0"/>
                              <a:ea typeface="Cambria Math" panose="02040503050406030204" pitchFamily="18" charset="0"/>
                            </a:rPr>
                            <m:t>2</m:t>
                          </m:r>
                        </m:sub>
                      </m:sSub>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𝑚</m:t>
                          </m:r>
                        </m:e>
                        <m:sub>
                          <m:r>
                            <a:rPr lang="en-US" altLang="zh-CN" b="0" i="1" smtClean="0">
                              <a:latin typeface="Cambria Math" panose="02040503050406030204" pitchFamily="18" charset="0"/>
                              <a:ea typeface="Cambria Math" panose="02040503050406030204" pitchFamily="18" charset="0"/>
                            </a:rPr>
                            <m:t>2</m:t>
                          </m:r>
                        </m:sub>
                      </m:sSub>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𝑎</m:t>
                          </m:r>
                        </m:e>
                        <m:sub>
                          <m:r>
                            <a:rPr lang="en-US" altLang="zh-CN" b="0" i="1" smtClean="0">
                              <a:latin typeface="Cambria Math" panose="02040503050406030204" pitchFamily="18" charset="0"/>
                              <a:ea typeface="Cambria Math" panose="02040503050406030204" pitchFamily="18" charset="0"/>
                            </a:rPr>
                            <m:t>2</m:t>
                          </m:r>
                        </m:sub>
                      </m:sSub>
                    </m:oMath>
                  </m:oMathPara>
                </a14:m>
                <a:endParaRPr lang="en-US" altLang="zh-CN" dirty="0">
                  <a:ea typeface="Cambria Math" panose="02040503050406030204" pitchFamily="18" charset="0"/>
                </a:endParaRPr>
              </a:p>
              <a:p>
                <a:pPr algn="ctr">
                  <a:lnSpc>
                    <a:spcPct val="140000"/>
                  </a:lnSpc>
                </a:pPr>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ea typeface="Cambria Math" panose="02040503050406030204" pitchFamily="18" charset="0"/>
                            </a:rPr>
                          </m:ctrlPr>
                        </m:sSubPr>
                        <m:e>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𝑚</m:t>
                              </m:r>
                            </m:e>
                            <m:sub>
                              <m:r>
                                <a:rPr lang="en-US" altLang="zh-CN" i="1">
                                  <a:latin typeface="Cambria Math" panose="02040503050406030204" pitchFamily="18" charset="0"/>
                                  <a:ea typeface="Cambria Math" panose="02040503050406030204" pitchFamily="18" charset="0"/>
                                </a:rPr>
                                <m:t>1</m:t>
                              </m:r>
                            </m:sub>
                          </m:sSub>
                          <m:r>
                            <a:rPr lang="en-US" altLang="zh-CN" b="0" i="1" smtClean="0">
                              <a:latin typeface="Cambria Math" panose="02040503050406030204" pitchFamily="18" charset="0"/>
                              <a:ea typeface="Cambria Math" panose="02040503050406030204" pitchFamily="18" charset="0"/>
                            </a:rPr>
                            <m:t>∗</m:t>
                          </m:r>
                          <m:r>
                            <a:rPr lang="en-US" altLang="zh-CN" i="1" smtClean="0">
                              <a:solidFill>
                                <a:srgbClr val="FFCC00"/>
                              </a:solidFill>
                              <a:latin typeface="Cambria Math" panose="02040503050406030204" pitchFamily="18" charset="0"/>
                              <a:ea typeface="Cambria Math" panose="02040503050406030204" pitchFamily="18" charset="0"/>
                            </a:rPr>
                            <m:t>𝑘</m:t>
                          </m:r>
                        </m:e>
                        <m:sub>
                          <m:r>
                            <a:rPr lang="en-US" altLang="zh-CN" i="1" smtClean="0">
                              <a:solidFill>
                                <a:srgbClr val="FFCC00"/>
                              </a:solidFill>
                              <a:latin typeface="Cambria Math" panose="02040503050406030204" pitchFamily="18" charset="0"/>
                              <a:ea typeface="Cambria Math" panose="02040503050406030204" pitchFamily="18" charset="0"/>
                            </a:rPr>
                            <m:t>1</m:t>
                          </m:r>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𝑚</m:t>
                              </m:r>
                            </m:e>
                            <m:sub>
                              <m:r>
                                <a:rPr lang="en-US" altLang="zh-CN" i="1">
                                  <a:latin typeface="Cambria Math" panose="02040503050406030204" pitchFamily="18" charset="0"/>
                                  <a:ea typeface="Cambria Math" panose="02040503050406030204" pitchFamily="18" charset="0"/>
                                </a:rPr>
                                <m:t>2</m:t>
                              </m:r>
                            </m:sub>
                          </m:sSub>
                          <m:r>
                            <a:rPr lang="en-US" altLang="zh-CN" b="0" i="1" smtClean="0">
                              <a:latin typeface="Cambria Math" panose="02040503050406030204" pitchFamily="18" charset="0"/>
                              <a:ea typeface="Cambria Math" panose="02040503050406030204" pitchFamily="18" charset="0"/>
                            </a:rPr>
                            <m:t>∗</m:t>
                          </m:r>
                          <m:r>
                            <a:rPr lang="en-US" altLang="zh-CN" i="1" smtClean="0">
                              <a:solidFill>
                                <a:srgbClr val="FFCC00"/>
                              </a:solidFill>
                              <a:latin typeface="Cambria Math" panose="02040503050406030204" pitchFamily="18" charset="0"/>
                              <a:ea typeface="Cambria Math" panose="02040503050406030204" pitchFamily="18" charset="0"/>
                            </a:rPr>
                            <m:t>𝑘</m:t>
                          </m:r>
                        </m:e>
                        <m:sub>
                          <m:r>
                            <a:rPr lang="en-US" altLang="zh-CN" i="1" smtClean="0">
                              <a:solidFill>
                                <a:srgbClr val="FFCC00"/>
                              </a:solidFill>
                              <a:latin typeface="Cambria Math" panose="02040503050406030204" pitchFamily="18" charset="0"/>
                              <a:ea typeface="Cambria Math" panose="02040503050406030204" pitchFamily="18" charset="0"/>
                            </a:rPr>
                            <m:t>2</m:t>
                          </m:r>
                        </m:sub>
                      </m:sSub>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i="1">
                              <a:latin typeface="Cambria Math" panose="02040503050406030204" pitchFamily="18" charset="0"/>
                              <a:ea typeface="Cambria Math" panose="02040503050406030204" pitchFamily="18" charset="0"/>
                            </a:rPr>
                            <m:t>2</m:t>
                          </m:r>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i="1">
                              <a:latin typeface="Cambria Math" panose="02040503050406030204" pitchFamily="18" charset="0"/>
                              <a:ea typeface="Cambria Math" panose="02040503050406030204" pitchFamily="18" charset="0"/>
                            </a:rPr>
                            <m:t>1</m:t>
                          </m:r>
                        </m:sub>
                      </m:sSub>
                    </m:oMath>
                  </m:oMathPara>
                </a14:m>
                <a:endParaRPr lang="en-US" altLang="zh-CN" dirty="0">
                  <a:ea typeface="Cambria Math" panose="02040503050406030204" pitchFamily="18" charset="0"/>
                </a:endParaRPr>
              </a:p>
              <a:p>
                <a:pPr>
                  <a:lnSpc>
                    <a:spcPct val="120000"/>
                  </a:lnSpc>
                </a:pPr>
                <a:r>
                  <a:rPr lang="zh-CN" altLang="en-US" dirty="0"/>
                  <a:t>可以使用扩展欧几里得算法求解出</a:t>
                </a:r>
                <a14:m>
                  <m:oMath xmlns:m="http://schemas.openxmlformats.org/officeDocument/2006/math">
                    <m:r>
                      <a:rPr lang="zh-CN" altLang="en-US" b="0" i="1" dirty="0">
                        <a:latin typeface="Cambria Math" panose="02040503050406030204" pitchFamily="18" charset="0"/>
                      </a:rPr>
                      <m:t>一组</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𝑘</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𝑘</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oMath>
                </a14:m>
                <a:endParaRPr lang="en-US" altLang="zh-CN" dirty="0"/>
              </a:p>
              <a:p>
                <a:pPr>
                  <a:lnSpc>
                    <a:spcPct val="120000"/>
                  </a:lnSpc>
                </a:pPr>
                <a:r>
                  <a:rPr lang="zh-CN" altLang="en-US" b="0" dirty="0"/>
                  <a:t> </a:t>
                </a:r>
                <a14:m>
                  <m:oMath xmlns:m="http://schemas.openxmlformats.org/officeDocument/2006/math">
                    <m:r>
                      <a:rPr lang="zh-CN" altLang="en-US" b="0" i="1" dirty="0">
                        <a:latin typeface="Cambria Math" panose="02040503050406030204" pitchFamily="18" charset="0"/>
                      </a:rPr>
                      <m:t>通解</m:t>
                    </m:r>
                    <m:r>
                      <a:rPr lang="zh-CN" altLang="en-US" i="1" dirty="0" smtClean="0">
                        <a:latin typeface="Cambria Math" panose="02040503050406030204" pitchFamily="18" charset="0"/>
                      </a:rPr>
                      <m:t>满足</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𝑘</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𝑘</m:t>
                        </m:r>
                      </m:e>
                      <m:sub>
                        <m:r>
                          <a:rPr lang="en-US" altLang="zh-CN" b="0" i="1" smtClean="0">
                            <a:latin typeface="Cambria Math" panose="02040503050406030204" pitchFamily="18" charset="0"/>
                          </a:rPr>
                          <m:t>1</m:t>
                        </m:r>
                      </m:sub>
                      <m:sup>
                        <m:r>
                          <a:rPr lang="en-US" altLang="zh-CN" b="0" i="1" smtClean="0">
                            <a:latin typeface="Cambria Math" panose="02040503050406030204" pitchFamily="18" charset="0"/>
                          </a:rPr>
                          <m:t>′</m:t>
                        </m:r>
                      </m:sup>
                    </m:sSubSup>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2</m:t>
                            </m:r>
                          </m:sub>
                        </m:sSub>
                      </m:num>
                      <m:den>
                        <m:r>
                          <m:rPr>
                            <m:sty m:val="p"/>
                          </m:rPr>
                          <a:rPr lang="en-US" altLang="zh-CN" b="0" i="0" smtClean="0">
                            <a:latin typeface="Cambria Math" panose="02040503050406030204" pitchFamily="18" charset="0"/>
                          </a:rPr>
                          <m:t>gcd</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den>
                    </m:f>
                  </m:oMath>
                </a14:m>
                <a:endParaRPr lang="en-US" altLang="zh-CN" dirty="0"/>
              </a:p>
              <a:p>
                <a:pPr>
                  <a:lnSpc>
                    <a:spcPct val="120000"/>
                  </a:lnSpc>
                </a:pPr>
                <a:r>
                  <a:rPr lang="zh-CN" altLang="en-US" dirty="0"/>
                  <a:t>所以</a:t>
                </a:r>
                <a:r>
                  <a:rPr lang="en-US" altLang="zh-CN" dirty="0"/>
                  <a:t>x</a:t>
                </a:r>
                <a:r>
                  <a:rPr lang="zh-CN" altLang="en-US" dirty="0"/>
                  <a:t>满足</a:t>
                </a:r>
                <a:endParaRPr lang="en-US" altLang="zh-CN" dirty="0"/>
              </a:p>
              <a:p>
                <a:pPr>
                  <a:lnSpc>
                    <a:spcPct val="120000"/>
                  </a:lnSpc>
                </a:pPr>
                <a:r>
                  <a:rPr lang="en-US" altLang="zh-CN" b="0" dirty="0"/>
                  <a:t> </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𝑘</m:t>
                            </m:r>
                          </m:e>
                          <m:sub>
                            <m:r>
                              <a:rPr lang="en-US" altLang="zh-CN" i="1">
                                <a:latin typeface="Cambria Math" panose="02040503050406030204" pitchFamily="18" charset="0"/>
                              </a:rPr>
                              <m:t>1</m:t>
                            </m:r>
                          </m:sub>
                          <m:sup>
                            <m:r>
                              <a:rPr lang="en-US" altLang="zh-CN" i="1">
                                <a:latin typeface="Cambria Math" panose="02040503050406030204" pitchFamily="18" charset="0"/>
                              </a:rPr>
                              <m:t>′</m:t>
                            </m:r>
                          </m:sup>
                        </m:sSubSup>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f>
                          <m:fPr>
                            <m:ctrlPr>
                              <a:rPr lang="en-US" altLang="zh-CN" i="1">
                                <a:latin typeface="Cambria Math" panose="02040503050406030204" pitchFamily="18" charset="0"/>
                              </a:rPr>
                            </m:ctrlPr>
                          </m:fPr>
                          <m:num>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2</m:t>
                                </m:r>
                              </m:sub>
                            </m:sSub>
                          </m:num>
                          <m:den>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gcd</m:t>
                                </m:r>
                              </m:fName>
                              <m:e>
                                <m:d>
                                  <m:dPr>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2</m:t>
                                        </m:r>
                                      </m:sub>
                                    </m:sSub>
                                  </m:e>
                                </m:d>
                              </m:e>
                            </m:func>
                          </m:den>
                        </m:f>
                      </m:e>
                    </m:d>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oMath>
                </a14:m>
                <a:endParaRPr lang="en-US" altLang="zh-CN" dirty="0"/>
              </a:p>
              <a:p>
                <a:pPr>
                  <a:lnSpc>
                    <a:spcPct val="120000"/>
                  </a:lnSpc>
                </a:pPr>
                <a:r>
                  <a:rPr lang="en-US" altLang="zh-CN" dirty="0"/>
                  <a:t>     </a:t>
                </a:r>
                <a14:m>
                  <m:oMath xmlns:m="http://schemas.openxmlformats.org/officeDocument/2006/math">
                    <m:r>
                      <a:rPr lang="en-US" altLang="zh-CN" i="1">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𝑘</m:t>
                        </m:r>
                      </m:e>
                      <m:sub>
                        <m:r>
                          <a:rPr lang="en-US" altLang="zh-CN" b="0" i="1" smtClean="0">
                            <a:latin typeface="Cambria Math" panose="02040503050406030204" pitchFamily="18" charset="0"/>
                          </a:rPr>
                          <m:t>1</m:t>
                        </m:r>
                      </m:sub>
                      <m:sup>
                        <m:r>
                          <a:rPr lang="en-US" altLang="zh-CN" b="0" i="1" smtClean="0">
                            <a:latin typeface="Cambria Math" panose="02040503050406030204" pitchFamily="18" charset="0"/>
                          </a:rPr>
                          <m:t>′</m:t>
                        </m:r>
                      </m:sup>
                    </m:sSubSup>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1</m:t>
                        </m:r>
                      </m:sub>
                    </m:sSub>
                    <m:r>
                      <a:rPr lang="en-US" altLang="zh-CN" b="0" i="1" smtClean="0">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f>
                      <m:fPr>
                        <m:ctrlPr>
                          <a:rPr lang="en-US" altLang="zh-CN" i="1">
                            <a:latin typeface="Cambria Math" panose="02040503050406030204" pitchFamily="18" charset="0"/>
                          </a:rPr>
                        </m:ctrlPr>
                      </m:fPr>
                      <m:num>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2</m:t>
                            </m:r>
                          </m:sub>
                        </m:sSub>
                      </m:num>
                      <m:den>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gcd</m:t>
                            </m:r>
                          </m:fName>
                          <m:e>
                            <m:d>
                              <m:dPr>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2</m:t>
                                    </m:r>
                                  </m:sub>
                                </m:sSub>
                              </m:e>
                            </m:d>
                          </m:e>
                        </m:func>
                      </m:den>
                    </m:f>
                  </m:oMath>
                </a14:m>
                <a:endParaRPr lang="zh-CN" altLang="en-US" dirty="0"/>
              </a:p>
            </p:txBody>
          </p:sp>
        </mc:Choice>
        <mc:Fallback xmlns="">
          <p:sp>
            <p:nvSpPr>
              <p:cNvPr id="2" name="内容占位符 1">
                <a:extLst>
                  <a:ext uri="{FF2B5EF4-FFF2-40B4-BE49-F238E27FC236}">
                    <a16:creationId xmlns:a16="http://schemas.microsoft.com/office/drawing/2014/main" id="{65B4656A-81B5-4CBA-AE20-B629F1F25A07}"/>
                  </a:ext>
                </a:extLst>
              </p:cNvPr>
              <p:cNvSpPr>
                <a:spLocks noGrp="1" noRot="1" noChangeAspect="1" noMove="1" noResize="1" noEditPoints="1" noAdjustHandles="1" noChangeArrowheads="1" noChangeShapeType="1" noTextEdit="1"/>
              </p:cNvSpPr>
              <p:nvPr>
                <p:ph idx="1"/>
              </p:nvPr>
            </p:nvSpPr>
            <p:spPr>
              <a:blipFill>
                <a:blip r:embed="rId2"/>
                <a:stretch>
                  <a:fillRect l="-1043"/>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E6D5FCF-499B-415E-BF98-620A6CF5B2D8}"/>
              </a:ext>
            </a:extLst>
          </p:cNvPr>
          <p:cNvSpPr>
            <a:spLocks noGrp="1"/>
          </p:cNvSpPr>
          <p:nvPr>
            <p:ph type="ctrTitle"/>
          </p:nvPr>
        </p:nvSpPr>
        <p:spPr/>
        <p:txBody>
          <a:bodyPr/>
          <a:lstStyle/>
          <a:p>
            <a:r>
              <a:rPr lang="zh-CN" altLang="en-US" dirty="0"/>
              <a:t>使用扩展欧几里得算法</a:t>
            </a:r>
          </a:p>
        </p:txBody>
      </p:sp>
      <p:sp>
        <p:nvSpPr>
          <p:cNvPr id="4" name="内容占位符 3">
            <a:extLst>
              <a:ext uri="{FF2B5EF4-FFF2-40B4-BE49-F238E27FC236}">
                <a16:creationId xmlns:a16="http://schemas.microsoft.com/office/drawing/2014/main" id="{9485FF32-D27D-48E7-9A14-FCCDEFA294B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612755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5B4656A-81B5-4CBA-AE20-B629F1F25A07}"/>
                  </a:ext>
                </a:extLst>
              </p:cNvPr>
              <p:cNvSpPr>
                <a:spLocks noGrp="1"/>
              </p:cNvSpPr>
              <p:nvPr>
                <p:ph idx="1"/>
              </p:nvPr>
            </p:nvSpPr>
            <p:spPr/>
            <p:txBody>
              <a:bodyPr>
                <a:normAutofit/>
              </a:bodyPr>
              <a:lstStyle/>
              <a:p>
                <a:pPr>
                  <a:lnSpc>
                    <a:spcPct val="140000"/>
                  </a:lnSpc>
                </a:pPr>
                <a14:m>
                  <m:oMath xmlns:m="http://schemas.openxmlformats.org/officeDocument/2006/math">
                    <m:r>
                      <a:rPr lang="en-US" altLang="zh-CN" i="1" smtClean="0">
                        <a:latin typeface="Cambria Math" panose="02040503050406030204" pitchFamily="18" charset="0"/>
                      </a:rPr>
                      <m:t>𝑥</m:t>
                    </m:r>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i="1">
                            <a:latin typeface="Cambria Math" panose="02040503050406030204" pitchFamily="18" charset="0"/>
                            <a:ea typeface="Cambria Math" panose="02040503050406030204" pitchFamily="18" charset="0"/>
                          </a:rPr>
                          <m:t>1</m:t>
                        </m:r>
                      </m:sub>
                    </m:sSub>
                    <m:d>
                      <m:dPr>
                        <m:ctrlPr>
                          <a:rPr lang="en-US" altLang="zh-CN" i="1">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𝑚</m:t>
                            </m:r>
                          </m:e>
                          <m:sub>
                            <m:r>
                              <a:rPr lang="en-US" altLang="zh-CN" i="1">
                                <a:latin typeface="Cambria Math" panose="02040503050406030204" pitchFamily="18" charset="0"/>
                                <a:ea typeface="Cambria Math" panose="02040503050406030204" pitchFamily="18" charset="0"/>
                              </a:rPr>
                              <m:t>1</m:t>
                            </m:r>
                          </m:sub>
                        </m:sSub>
                      </m:e>
                    </m:d>
                  </m:oMath>
                </a14:m>
                <a:r>
                  <a:rPr lang="en-US" altLang="zh-CN" dirty="0">
                    <a:ea typeface="Cambria Math" panose="02040503050406030204" pitchFamily="18" charset="0"/>
                  </a:rPr>
                  <a:t>,</a:t>
                </a:r>
                <a:r>
                  <a:rPr lang="en-US" altLang="zh-CN" dirty="0"/>
                  <a:t> </a:t>
                </a:r>
                <a14:m>
                  <m:oMath xmlns:m="http://schemas.openxmlformats.org/officeDocument/2006/math">
                    <m:r>
                      <a:rPr lang="en-US" altLang="zh-CN" i="1">
                        <a:latin typeface="Cambria Math" panose="02040503050406030204" pitchFamily="18" charset="0"/>
                      </a:rPr>
                      <m:t>𝑥</m:t>
                    </m:r>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b="0" i="1" smtClean="0">
                            <a:latin typeface="Cambria Math" panose="02040503050406030204" pitchFamily="18" charset="0"/>
                            <a:ea typeface="Cambria Math" panose="02040503050406030204" pitchFamily="18" charset="0"/>
                          </a:rPr>
                          <m:t>2</m:t>
                        </m:r>
                      </m:sub>
                    </m:sSub>
                    <m:d>
                      <m:dPr>
                        <m:ctrlPr>
                          <a:rPr lang="en-US" altLang="zh-CN" i="1">
                            <a:latin typeface="Cambria Math" panose="02040503050406030204" pitchFamily="18" charset="0"/>
                            <a:ea typeface="Cambria Math" panose="02040503050406030204" pitchFamily="18" charset="0"/>
                          </a:rPr>
                        </m:ctrlPr>
                      </m:dPr>
                      <m:e>
                        <m:r>
                          <m:rPr>
                            <m:sty m:val="p"/>
                          </m:rPr>
                          <a:rPr lang="en-US" altLang="zh-CN" i="1">
                            <a:latin typeface="Cambria Math" panose="02040503050406030204" pitchFamily="18" charset="0"/>
                            <a:ea typeface="Cambria Math" panose="02040503050406030204" pitchFamily="18" charset="0"/>
                          </a:rPr>
                          <m:t>mod</m:t>
                        </m:r>
                        <m:r>
                          <a:rPr lang="en-US" altLang="zh-CN" i="1">
                            <a:latin typeface="Cambria Math" panose="02040503050406030204" pitchFamily="18" charset="0"/>
                            <a:ea typeface="Cambria Math" panose="02040503050406030204" pitchFamily="18" charset="0"/>
                          </a:rPr>
                          <m:t> </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𝑚</m:t>
                            </m:r>
                          </m:e>
                          <m:sub>
                            <m:r>
                              <a:rPr lang="en-US" altLang="zh-CN" b="0" i="1" smtClean="0">
                                <a:latin typeface="Cambria Math" panose="02040503050406030204" pitchFamily="18" charset="0"/>
                                <a:ea typeface="Cambria Math" panose="02040503050406030204" pitchFamily="18" charset="0"/>
                              </a:rPr>
                              <m:t>2</m:t>
                            </m:r>
                          </m:sub>
                        </m:sSub>
                      </m:e>
                    </m:d>
                  </m:oMath>
                </a14:m>
                <a:endParaRPr lang="en-US" altLang="zh-CN" dirty="0">
                  <a:ea typeface="Cambria Math" panose="02040503050406030204" pitchFamily="18" charset="0"/>
                </a:endParaRPr>
              </a:p>
              <a:p>
                <a:pPr algn="ctr">
                  <a:lnSpc>
                    <a:spcPct val="14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𝑥</m:t>
                      </m:r>
                      <m:r>
                        <a:rPr lang="en-US" altLang="zh-CN" i="1">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𝑘</m:t>
                          </m:r>
                        </m:e>
                        <m:sub>
                          <m:r>
                            <a:rPr lang="en-US" altLang="zh-CN" b="0" i="1" smtClean="0">
                              <a:latin typeface="Cambria Math" panose="02040503050406030204" pitchFamily="18" charset="0"/>
                            </a:rPr>
                            <m:t>1</m:t>
                          </m:r>
                        </m:sub>
                        <m:sup>
                          <m:r>
                            <a:rPr lang="en-US" altLang="zh-CN" b="0" i="1" smtClean="0">
                              <a:latin typeface="Cambria Math" panose="02040503050406030204" pitchFamily="18" charset="0"/>
                            </a:rPr>
                            <m:t>′</m:t>
                          </m:r>
                        </m:sup>
                      </m:sSubSup>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1</m:t>
                          </m:r>
                        </m:sub>
                      </m:sSub>
                      <m:r>
                        <a:rPr lang="en-US" altLang="zh-CN" b="0" i="1" smtClean="0">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f>
                        <m:fPr>
                          <m:ctrlPr>
                            <a:rPr lang="en-US" altLang="zh-CN" i="1">
                              <a:latin typeface="Cambria Math" panose="02040503050406030204" pitchFamily="18" charset="0"/>
                            </a:rPr>
                          </m:ctrlPr>
                        </m:fPr>
                        <m:num>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2</m:t>
                              </m:r>
                            </m:sub>
                          </m:sSub>
                        </m:num>
                        <m:den>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gcd</m:t>
                              </m:r>
                            </m:fName>
                            <m:e>
                              <m:d>
                                <m:dPr>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2</m:t>
                                      </m:r>
                                    </m:sub>
                                  </m:sSub>
                                </m:e>
                              </m:d>
                            </m:e>
                          </m:func>
                        </m:den>
                      </m:f>
                    </m:oMath>
                  </m:oMathPara>
                </a14:m>
                <a:endParaRPr lang="en-US" altLang="zh-CN" dirty="0"/>
              </a:p>
              <a:p>
                <a:pPr>
                  <a:lnSpc>
                    <a:spcPct val="140000"/>
                  </a:lnSpc>
                </a:pPr>
                <a:r>
                  <a:rPr lang="zh-CN" altLang="en-US" dirty="0"/>
                  <a:t>所以</a:t>
                </a:r>
                <a14:m>
                  <m:oMath xmlns:m="http://schemas.openxmlformats.org/officeDocument/2006/math">
                    <m:r>
                      <a:rPr lang="en-US" altLang="zh-CN" b="0" i="1" smtClean="0">
                        <a:latin typeface="Cambria Math" panose="02040503050406030204" pitchFamily="18" charset="0"/>
                      </a:rPr>
                      <m:t>𝑥</m:t>
                    </m:r>
                    <m:r>
                      <a:rPr lang="en-US" altLang="zh-CN" b="0" i="1" smtClean="0">
                        <a:latin typeface="Cambria Math" panose="02040503050406030204" pitchFamily="18" charset="0"/>
                        <a:ea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𝑘</m:t>
                        </m:r>
                      </m:e>
                      <m:sub>
                        <m:r>
                          <a:rPr lang="en-US" altLang="zh-CN" i="1">
                            <a:latin typeface="Cambria Math" panose="02040503050406030204" pitchFamily="18" charset="0"/>
                          </a:rPr>
                          <m:t>1</m:t>
                        </m:r>
                      </m:sub>
                      <m:sup>
                        <m:r>
                          <a:rPr lang="en-US" altLang="zh-CN" i="1">
                            <a:latin typeface="Cambria Math" panose="02040503050406030204" pitchFamily="18" charset="0"/>
                          </a:rPr>
                          <m:t>′</m:t>
                        </m:r>
                      </m:sup>
                    </m:sSubSup>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1</m:t>
                        </m:r>
                      </m:sub>
                    </m:sSub>
                    <m:d>
                      <m:dPr>
                        <m:ctrlPr>
                          <a:rPr lang="en-US" altLang="zh-CN" b="0" i="1" smtClean="0">
                            <a:latin typeface="Cambria Math" panose="02040503050406030204" pitchFamily="18" charset="0"/>
                          </a:rPr>
                        </m:ctrlPr>
                      </m:dPr>
                      <m:e>
                        <m:r>
                          <m:rPr>
                            <m:sty m:val="p"/>
                          </m:rPr>
                          <a:rPr lang="en-US" altLang="zh-CN" i="1">
                            <a:latin typeface="Cambria Math" panose="02040503050406030204" pitchFamily="18" charset="0"/>
                          </a:rPr>
                          <m:t>mod</m:t>
                        </m:r>
                        <m:f>
                          <m:fPr>
                            <m:ctrlPr>
                              <a:rPr lang="en-US" altLang="zh-CN" i="1">
                                <a:latin typeface="Cambria Math" panose="02040503050406030204" pitchFamily="18" charset="0"/>
                              </a:rPr>
                            </m:ctrlPr>
                          </m:fPr>
                          <m:num>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2</m:t>
                                </m:r>
                              </m:sub>
                            </m:sSub>
                          </m:num>
                          <m:den>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gcd</m:t>
                                </m:r>
                              </m:fName>
                              <m:e>
                                <m:d>
                                  <m:dPr>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2</m:t>
                                        </m:r>
                                      </m:sub>
                                    </m:sSub>
                                  </m:e>
                                </m:d>
                              </m:e>
                            </m:func>
                          </m:den>
                        </m:f>
                      </m:e>
                    </m:d>
                  </m:oMath>
                </a14:m>
                <a:endParaRPr lang="en-US" altLang="zh-CN" dirty="0"/>
              </a:p>
              <a:p>
                <a:pPr>
                  <a:lnSpc>
                    <a:spcPct val="140000"/>
                  </a:lnSpc>
                </a:pPr>
                <a:r>
                  <a:rPr lang="zh-CN" altLang="en-US" dirty="0"/>
                  <a:t>这样就把两个同余方程合并</a:t>
                </a:r>
                <a:endParaRPr lang="en-US" altLang="zh-CN" dirty="0"/>
              </a:p>
              <a:p>
                <a:pPr>
                  <a:lnSpc>
                    <a:spcPct val="140000"/>
                  </a:lnSpc>
                </a:pPr>
                <a:r>
                  <a:rPr lang="zh-CN" altLang="en-US" dirty="0"/>
                  <a:t>不断合并同余方程至</a:t>
                </a:r>
                <a:r>
                  <a:rPr lang="en-US" altLang="zh-CN" dirty="0"/>
                  <a:t>1</a:t>
                </a:r>
                <a:r>
                  <a:rPr lang="zh-CN" altLang="en-US" dirty="0"/>
                  <a:t>个，很容易得到结果</a:t>
                </a:r>
              </a:p>
            </p:txBody>
          </p:sp>
        </mc:Choice>
        <mc:Fallback xmlns="">
          <p:sp>
            <p:nvSpPr>
              <p:cNvPr id="2" name="内容占位符 1">
                <a:extLst>
                  <a:ext uri="{FF2B5EF4-FFF2-40B4-BE49-F238E27FC236}">
                    <a16:creationId xmlns:a16="http://schemas.microsoft.com/office/drawing/2014/main" id="{65B4656A-81B5-4CBA-AE20-B629F1F25A07}"/>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E6D5FCF-499B-415E-BF98-620A6CF5B2D8}"/>
              </a:ext>
            </a:extLst>
          </p:cNvPr>
          <p:cNvSpPr>
            <a:spLocks noGrp="1"/>
          </p:cNvSpPr>
          <p:nvPr>
            <p:ph type="ctrTitle"/>
          </p:nvPr>
        </p:nvSpPr>
        <p:spPr/>
        <p:txBody>
          <a:bodyPr/>
          <a:lstStyle/>
          <a:p>
            <a:r>
              <a:rPr lang="zh-CN" altLang="en-US" dirty="0"/>
              <a:t>使用扩展欧几里得算法</a:t>
            </a:r>
          </a:p>
        </p:txBody>
      </p:sp>
      <p:sp>
        <p:nvSpPr>
          <p:cNvPr id="4" name="内容占位符 3">
            <a:extLst>
              <a:ext uri="{FF2B5EF4-FFF2-40B4-BE49-F238E27FC236}">
                <a16:creationId xmlns:a16="http://schemas.microsoft.com/office/drawing/2014/main" id="{9485FF32-D27D-48E7-9A14-FCCDEFA294B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447512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4C603C9-23FC-4AE1-ABC0-A16A094C432D}"/>
              </a:ext>
            </a:extLst>
          </p:cNvPr>
          <p:cNvSpPr>
            <a:spLocks noGrp="1"/>
          </p:cNvSpPr>
          <p:nvPr>
            <p:ph idx="1"/>
          </p:nvPr>
        </p:nvSpPr>
        <p:spPr/>
        <p:txBody>
          <a:bodyPr/>
          <a:lstStyle/>
          <a:p>
            <a:r>
              <a:rPr lang="zh-CN" altLang="en-US" dirty="0"/>
              <a:t>定义域为正整数，值域包含于复数的函数</a:t>
            </a:r>
          </a:p>
        </p:txBody>
      </p:sp>
      <p:sp>
        <p:nvSpPr>
          <p:cNvPr id="3" name="标题 2">
            <a:extLst>
              <a:ext uri="{FF2B5EF4-FFF2-40B4-BE49-F238E27FC236}">
                <a16:creationId xmlns:a16="http://schemas.microsoft.com/office/drawing/2014/main" id="{E49001B7-A7B8-49FC-BB65-1E1CD18223A7}"/>
              </a:ext>
            </a:extLst>
          </p:cNvPr>
          <p:cNvSpPr>
            <a:spLocks noGrp="1"/>
          </p:cNvSpPr>
          <p:nvPr>
            <p:ph type="ctrTitle"/>
          </p:nvPr>
        </p:nvSpPr>
        <p:spPr/>
        <p:txBody>
          <a:bodyPr/>
          <a:lstStyle/>
          <a:p>
            <a:r>
              <a:rPr lang="zh-CN" altLang="en-US" dirty="0"/>
              <a:t>数论函数</a:t>
            </a:r>
          </a:p>
        </p:txBody>
      </p:sp>
      <p:sp>
        <p:nvSpPr>
          <p:cNvPr id="4" name="内容占位符 3">
            <a:extLst>
              <a:ext uri="{FF2B5EF4-FFF2-40B4-BE49-F238E27FC236}">
                <a16:creationId xmlns:a16="http://schemas.microsoft.com/office/drawing/2014/main" id="{43EAA1FD-D40C-4F48-89CC-838E85230D8F}"/>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91816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0640C35-B568-4B0B-9836-41BBC032AC17}"/>
              </a:ext>
            </a:extLst>
          </p:cNvPr>
          <p:cNvSpPr>
            <a:spLocks noGrp="1"/>
          </p:cNvSpPr>
          <p:nvPr>
            <p:ph idx="1"/>
          </p:nvPr>
        </p:nvSpPr>
        <p:spPr/>
        <p:txBody>
          <a:bodyPr/>
          <a:lstStyle/>
          <a:p>
            <a:r>
              <a:rPr lang="zh-CN" altLang="en-US" dirty="0"/>
              <a:t>数论函数</a:t>
            </a:r>
            <a:r>
              <a:rPr lang="en-US" altLang="zh-CN" dirty="0"/>
              <a:t>f(n)</a:t>
            </a:r>
            <a:r>
              <a:rPr lang="zh-CN" altLang="en-US" dirty="0"/>
              <a:t>是积性函数，当且仅当</a:t>
            </a:r>
            <a:endParaRPr lang="en-US" altLang="zh-CN" dirty="0"/>
          </a:p>
          <a:p>
            <a:r>
              <a:rPr lang="zh-CN" altLang="en-US" dirty="0"/>
              <a:t>如果</a:t>
            </a:r>
            <a:r>
              <a:rPr lang="en-US" altLang="zh-CN" dirty="0">
                <a:solidFill>
                  <a:srgbClr val="FFCC00"/>
                </a:solidFill>
              </a:rPr>
              <a:t>a</a:t>
            </a:r>
            <a:r>
              <a:rPr lang="zh-CN" altLang="en-US" dirty="0">
                <a:solidFill>
                  <a:srgbClr val="FFCC00"/>
                </a:solidFill>
              </a:rPr>
              <a:t>和</a:t>
            </a:r>
            <a:r>
              <a:rPr lang="en-US" altLang="zh-CN" dirty="0">
                <a:solidFill>
                  <a:srgbClr val="FFCC00"/>
                </a:solidFill>
              </a:rPr>
              <a:t>b</a:t>
            </a:r>
            <a:r>
              <a:rPr lang="zh-CN" altLang="en-US" dirty="0">
                <a:solidFill>
                  <a:srgbClr val="FFCC00"/>
                </a:solidFill>
              </a:rPr>
              <a:t>互质</a:t>
            </a:r>
            <a:r>
              <a:rPr lang="zh-CN" altLang="en-US" dirty="0"/>
              <a:t>，那么</a:t>
            </a:r>
            <a:r>
              <a:rPr lang="en-US" altLang="zh-CN" dirty="0"/>
              <a:t>f(a)*f(b)=f(a*b)</a:t>
            </a:r>
          </a:p>
          <a:p>
            <a:endParaRPr lang="en-US" altLang="zh-CN" dirty="0"/>
          </a:p>
          <a:p>
            <a:r>
              <a:rPr lang="zh-CN" altLang="en-US" dirty="0"/>
              <a:t>如果</a:t>
            </a:r>
            <a:r>
              <a:rPr lang="en-US" altLang="zh-CN" dirty="0"/>
              <a:t>a</a:t>
            </a:r>
            <a:r>
              <a:rPr lang="zh-CN" altLang="en-US" dirty="0"/>
              <a:t>和</a:t>
            </a:r>
            <a:r>
              <a:rPr lang="en-US" altLang="zh-CN" dirty="0"/>
              <a:t>b</a:t>
            </a:r>
            <a:r>
              <a:rPr lang="zh-CN" altLang="en-US" dirty="0"/>
              <a:t>不互质时也有</a:t>
            </a:r>
            <a:r>
              <a:rPr lang="en-US" altLang="zh-CN" dirty="0"/>
              <a:t>f(a*b)=f(a)*f(b)</a:t>
            </a:r>
            <a:r>
              <a:rPr lang="zh-CN" altLang="en-US" dirty="0"/>
              <a:t>，那么</a:t>
            </a:r>
            <a:r>
              <a:rPr lang="en-US" altLang="zh-CN" dirty="0"/>
              <a:t>f(n)</a:t>
            </a:r>
            <a:r>
              <a:rPr lang="zh-CN" altLang="en-US" dirty="0"/>
              <a:t>被称为完全积性函数</a:t>
            </a:r>
            <a:endParaRPr lang="en-US" altLang="zh-CN" dirty="0"/>
          </a:p>
          <a:p>
            <a:endParaRPr lang="en-US" altLang="zh-CN" dirty="0"/>
          </a:p>
          <a:p>
            <a:r>
              <a:rPr lang="zh-CN" altLang="en-US" dirty="0"/>
              <a:t>积性函数可以由</a:t>
            </a:r>
            <a:r>
              <a:rPr lang="zh-CN" altLang="en-US" dirty="0">
                <a:solidFill>
                  <a:srgbClr val="FFCC00"/>
                </a:solidFill>
              </a:rPr>
              <a:t>线性筛</a:t>
            </a:r>
            <a:r>
              <a:rPr lang="zh-CN" altLang="en-US" dirty="0"/>
              <a:t>算出</a:t>
            </a:r>
            <a:endParaRPr lang="en-US" altLang="zh-CN" dirty="0"/>
          </a:p>
        </p:txBody>
      </p:sp>
      <p:sp>
        <p:nvSpPr>
          <p:cNvPr id="3" name="标题 2">
            <a:extLst>
              <a:ext uri="{FF2B5EF4-FFF2-40B4-BE49-F238E27FC236}">
                <a16:creationId xmlns:a16="http://schemas.microsoft.com/office/drawing/2014/main" id="{E42DE30C-F575-465F-987B-2B5E157B1996}"/>
              </a:ext>
            </a:extLst>
          </p:cNvPr>
          <p:cNvSpPr>
            <a:spLocks noGrp="1"/>
          </p:cNvSpPr>
          <p:nvPr>
            <p:ph type="ctrTitle"/>
          </p:nvPr>
        </p:nvSpPr>
        <p:spPr/>
        <p:txBody>
          <a:bodyPr/>
          <a:lstStyle/>
          <a:p>
            <a:r>
              <a:rPr lang="zh-CN" altLang="en-US" dirty="0"/>
              <a:t>积性函数</a:t>
            </a:r>
          </a:p>
        </p:txBody>
      </p:sp>
      <p:sp>
        <p:nvSpPr>
          <p:cNvPr id="4" name="内容占位符 3">
            <a:extLst>
              <a:ext uri="{FF2B5EF4-FFF2-40B4-BE49-F238E27FC236}">
                <a16:creationId xmlns:a16="http://schemas.microsoft.com/office/drawing/2014/main" id="{7F7DC999-DBED-4C57-91D9-C578ECAFB9A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65191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EB09DB7A-67DB-47E8-8587-126CC4729A68}"/>
                  </a:ext>
                </a:extLst>
              </p:cNvPr>
              <p:cNvSpPr>
                <a:spLocks noGrp="1"/>
              </p:cNvSpPr>
              <p:nvPr>
                <p:ph idx="1"/>
              </p:nvPr>
            </p:nvSpPr>
            <p:spPr/>
            <p:txBody>
              <a:bodyPr/>
              <a:lstStyle/>
              <a:p>
                <a:r>
                  <a:rPr lang="zh-CN" altLang="en-US" dirty="0"/>
                  <a:t>如果</a:t>
                </a:r>
                <a:r>
                  <a:rPr lang="en-US" altLang="zh-CN" dirty="0" err="1"/>
                  <a:t>i</a:t>
                </a:r>
                <a:r>
                  <a:rPr lang="zh-CN" altLang="en-US" dirty="0"/>
                  <a:t>是质数或质数的幂，那么根据定义求出</a:t>
                </a:r>
                <a:endParaRPr lang="en-US" altLang="zh-CN" dirty="0"/>
              </a:p>
              <a:p>
                <a:r>
                  <a:rPr lang="zh-CN" altLang="en-US" dirty="0"/>
                  <a:t>否则，在线性筛过程中计算</a:t>
                </a:r>
                <a:r>
                  <a:rPr lang="en-US" altLang="zh-CN" dirty="0" err="1"/>
                  <a:t>i</a:t>
                </a:r>
                <a:r>
                  <a:rPr lang="zh-CN" altLang="en-US" dirty="0"/>
                  <a:t>的最小质因子</a:t>
                </a:r>
                <a:r>
                  <a:rPr lang="en-US" altLang="zh-CN" dirty="0"/>
                  <a:t>q</a:t>
                </a:r>
                <a:r>
                  <a:rPr lang="zh-CN" altLang="en-US" dirty="0"/>
                  <a:t>和质因子的次数</a:t>
                </a:r>
                <a:r>
                  <a:rPr lang="en-US" altLang="zh-CN" dirty="0"/>
                  <a:t>k</a:t>
                </a:r>
                <a:r>
                  <a:rPr lang="zh-CN" altLang="en-US" dirty="0"/>
                  <a:t>，</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𝑞</m:t>
                            </m:r>
                          </m:e>
                          <m:sup>
                            <m:r>
                              <a:rPr lang="en-US" altLang="zh-CN" b="0" i="1" smtClean="0">
                                <a:latin typeface="Cambria Math" panose="02040503050406030204" pitchFamily="18" charset="0"/>
                              </a:rPr>
                              <m:t>𝑘</m:t>
                            </m:r>
                          </m:sup>
                        </m:sSup>
                      </m:e>
                    </m:d>
                    <m:r>
                      <a:rPr lang="en-US" altLang="zh-CN" b="0" i="1" smtClean="0">
                        <a:latin typeface="Cambria Math" panose="02040503050406030204" pitchFamily="18" charset="0"/>
                      </a:rPr>
                      <m:t>∗</m:t>
                    </m:r>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𝑖</m:t>
                            </m:r>
                          </m:num>
                          <m:den>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𝑞</m:t>
                                </m:r>
                              </m:e>
                              <m:sup>
                                <m:r>
                                  <a:rPr lang="en-US" altLang="zh-CN" b="0" i="1" smtClean="0">
                                    <a:latin typeface="Cambria Math" panose="02040503050406030204" pitchFamily="18" charset="0"/>
                                  </a:rPr>
                                  <m:t>𝑘</m:t>
                                </m:r>
                              </m:sup>
                            </m:sSup>
                          </m:den>
                        </m:f>
                      </m:e>
                    </m:d>
                  </m:oMath>
                </a14:m>
                <a:endParaRPr lang="en-US" altLang="zh-CN" b="0" dirty="0"/>
              </a:p>
              <a:p>
                <a:endParaRPr lang="zh-CN" altLang="en-US" dirty="0"/>
              </a:p>
            </p:txBody>
          </p:sp>
        </mc:Choice>
        <mc:Fallback xmlns="">
          <p:sp>
            <p:nvSpPr>
              <p:cNvPr id="2" name="内容占位符 1">
                <a:extLst>
                  <a:ext uri="{FF2B5EF4-FFF2-40B4-BE49-F238E27FC236}">
                    <a16:creationId xmlns:a16="http://schemas.microsoft.com/office/drawing/2014/main" id="{EB09DB7A-67DB-47E8-8587-126CC4729A68}"/>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069B832-94DF-43F0-B508-6603E257644E}"/>
              </a:ext>
            </a:extLst>
          </p:cNvPr>
          <p:cNvSpPr>
            <a:spLocks noGrp="1"/>
          </p:cNvSpPr>
          <p:nvPr>
            <p:ph type="ctrTitle"/>
          </p:nvPr>
        </p:nvSpPr>
        <p:spPr/>
        <p:txBody>
          <a:bodyPr/>
          <a:lstStyle/>
          <a:p>
            <a:r>
              <a:rPr lang="zh-CN" altLang="en-US" dirty="0"/>
              <a:t>线性筛求积性函数模板</a:t>
            </a:r>
          </a:p>
        </p:txBody>
      </p:sp>
      <p:sp>
        <p:nvSpPr>
          <p:cNvPr id="4" name="内容占位符 3">
            <a:extLst>
              <a:ext uri="{FF2B5EF4-FFF2-40B4-BE49-F238E27FC236}">
                <a16:creationId xmlns:a16="http://schemas.microsoft.com/office/drawing/2014/main" id="{FCB2C186-E24A-4A0D-8405-7165F91A977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368981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B50737E-B8AF-4B4A-B0AB-0875724F5445}"/>
              </a:ext>
            </a:extLst>
          </p:cNvPr>
          <p:cNvSpPr>
            <a:spLocks noGrp="1"/>
          </p:cNvSpPr>
          <p:nvPr>
            <p:ph idx="1"/>
          </p:nvPr>
        </p:nvSpPr>
        <p:spPr/>
        <p:txBody>
          <a:bodyPr/>
          <a:lstStyle/>
          <a:p>
            <a:r>
              <a:rPr lang="en-US" altLang="zh-CN" dirty="0"/>
              <a:t>1.</a:t>
            </a:r>
            <a:r>
              <a:rPr lang="zh-CN" altLang="en-US" dirty="0"/>
              <a:t>先猜测，再使用定义证明</a:t>
            </a:r>
            <a:endParaRPr lang="en-US" altLang="zh-CN" dirty="0"/>
          </a:p>
          <a:p>
            <a:r>
              <a:rPr lang="en-US" altLang="zh-CN" dirty="0"/>
              <a:t>2.</a:t>
            </a:r>
            <a:r>
              <a:rPr lang="zh-CN" altLang="en-US" dirty="0"/>
              <a:t>使用极限的</a:t>
            </a:r>
            <a:r>
              <a:rPr lang="zh-CN" altLang="en-US" dirty="0">
                <a:solidFill>
                  <a:srgbClr val="FFC000"/>
                </a:solidFill>
              </a:rPr>
              <a:t>四则运算</a:t>
            </a:r>
            <a:r>
              <a:rPr lang="zh-CN" altLang="en-US" dirty="0"/>
              <a:t>法则求解</a:t>
            </a:r>
            <a:endParaRPr lang="en-US" altLang="zh-CN" dirty="0"/>
          </a:p>
          <a:p>
            <a:r>
              <a:rPr lang="en-US" altLang="zh-CN" dirty="0"/>
              <a:t>3.</a:t>
            </a:r>
            <a:r>
              <a:rPr lang="zh-CN" altLang="en-US" dirty="0"/>
              <a:t>夹逼定理</a:t>
            </a:r>
          </a:p>
        </p:txBody>
      </p:sp>
      <p:sp>
        <p:nvSpPr>
          <p:cNvPr id="3" name="标题 2">
            <a:extLst>
              <a:ext uri="{FF2B5EF4-FFF2-40B4-BE49-F238E27FC236}">
                <a16:creationId xmlns:a16="http://schemas.microsoft.com/office/drawing/2014/main" id="{10F20C46-823E-43CA-8E5D-0A363DB4826E}"/>
              </a:ext>
            </a:extLst>
          </p:cNvPr>
          <p:cNvSpPr>
            <a:spLocks noGrp="1"/>
          </p:cNvSpPr>
          <p:nvPr>
            <p:ph type="ctrTitle"/>
          </p:nvPr>
        </p:nvSpPr>
        <p:spPr/>
        <p:txBody>
          <a:bodyPr/>
          <a:lstStyle/>
          <a:p>
            <a:r>
              <a:rPr lang="zh-CN" altLang="en-US" dirty="0"/>
              <a:t>求极限</a:t>
            </a:r>
          </a:p>
        </p:txBody>
      </p:sp>
      <p:sp>
        <p:nvSpPr>
          <p:cNvPr id="4" name="内容占位符 3">
            <a:extLst>
              <a:ext uri="{FF2B5EF4-FFF2-40B4-BE49-F238E27FC236}">
                <a16:creationId xmlns:a16="http://schemas.microsoft.com/office/drawing/2014/main" id="{949919B4-BEB6-4BAA-8EEC-8403BE00AD0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206243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9408709-B62F-4FB0-A7D7-65F6A1572EA2}"/>
                  </a:ext>
                </a:extLst>
              </p:cNvPr>
              <p:cNvSpPr>
                <a:spLocks noGrp="1"/>
              </p:cNvSpPr>
              <p:nvPr>
                <p:ph idx="1"/>
              </p:nvPr>
            </p:nvSpPr>
            <p:spPr>
              <a:xfrm>
                <a:off x="838200" y="1663700"/>
                <a:ext cx="10515600" cy="5079999"/>
              </a:xfrm>
            </p:spPr>
            <p:txBody>
              <a:bodyPr>
                <a:normAutofit lnSpcReduction="10000"/>
              </a:bodyPr>
              <a:lstStyle/>
              <a:p>
                <a:r>
                  <a:rPr lang="zh-CN" altLang="en-US" dirty="0"/>
                  <a:t>欧拉函数 </a:t>
                </a:r>
                <a14:m>
                  <m:oMath xmlns:m="http://schemas.openxmlformats.org/officeDocument/2006/math">
                    <m:r>
                      <a:rPr lang="zh-CN" altLang="en-US" i="1">
                        <a:latin typeface="Cambria Math" panose="02040503050406030204" pitchFamily="18" charset="0"/>
                      </a:rPr>
                      <m:t>𝜑</m:t>
                    </m:r>
                    <m:d>
                      <m:dPr>
                        <m:ctrlPr>
                          <a:rPr lang="zh-CN" altLang="en-US" i="1" smtClean="0">
                            <a:latin typeface="Cambria Math" panose="02040503050406030204" pitchFamily="18" charset="0"/>
                          </a:rPr>
                        </m:ctrlPr>
                      </m:dPr>
                      <m:e>
                        <m:r>
                          <m:rPr>
                            <m:sty m:val="p"/>
                          </m:rPr>
                          <a:rPr lang="en-US" altLang="zh-CN" i="1">
                            <a:latin typeface="Cambria Math" panose="02040503050406030204" pitchFamily="18" charset="0"/>
                          </a:rPr>
                          <m:t>n</m:t>
                        </m:r>
                      </m:e>
                    </m:d>
                    <m:r>
                      <a:rPr lang="zh-CN" altLang="en-US" i="1">
                        <a:latin typeface="Cambria Math" panose="02040503050406030204" pitchFamily="18" charset="0"/>
                      </a:rPr>
                      <m:t>=</m:t>
                    </m:r>
                    <m:r>
                      <a:rPr lang="en-US" altLang="zh-CN" b="0" i="1" smtClean="0">
                        <a:latin typeface="Cambria Math" panose="02040503050406030204" pitchFamily="18" charset="0"/>
                      </a:rPr>
                      <m:t>𝑛</m:t>
                    </m:r>
                    <m:d>
                      <m:dPr>
                        <m:ctrlPr>
                          <a:rPr lang="zh-CN" altLang="en-US" i="1">
                            <a:latin typeface="Cambria Math" panose="02040503050406030204" pitchFamily="18" charset="0"/>
                          </a:rPr>
                        </m:ctrlPr>
                      </m:dPr>
                      <m:e>
                        <m:r>
                          <a:rPr lang="zh-CN" altLang="en-US" i="1">
                            <a:latin typeface="Cambria Math" panose="02040503050406030204" pitchFamily="18" charset="0"/>
                          </a:rPr>
                          <m:t>1−</m:t>
                        </m:r>
                        <m:f>
                          <m:fPr>
                            <m:ctrlPr>
                              <a:rPr lang="zh-CN" altLang="en-US" i="1">
                                <a:latin typeface="Cambria Math" panose="02040503050406030204" pitchFamily="18" charset="0"/>
                              </a:rPr>
                            </m:ctrlPr>
                          </m:fPr>
                          <m:num>
                            <m:r>
                              <a:rPr lang="zh-CN" altLang="en-US" i="1">
                                <a:latin typeface="Cambria Math" panose="02040503050406030204" pitchFamily="18" charset="0"/>
                              </a:rPr>
                              <m:t>1</m:t>
                            </m:r>
                          </m:num>
                          <m:den>
                            <m:sSub>
                              <m:sSubPr>
                                <m:ctrlPr>
                                  <a:rPr lang="zh-CN" altLang="en-US" i="1">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1</m:t>
                                </m:r>
                              </m:sub>
                            </m:sSub>
                          </m:den>
                        </m:f>
                      </m:e>
                    </m:d>
                    <m:d>
                      <m:dPr>
                        <m:ctrlPr>
                          <a:rPr lang="zh-CN" altLang="en-US" i="1">
                            <a:latin typeface="Cambria Math" panose="02040503050406030204" pitchFamily="18" charset="0"/>
                          </a:rPr>
                        </m:ctrlPr>
                      </m:dPr>
                      <m:e>
                        <m:r>
                          <a:rPr lang="zh-CN" altLang="en-US" i="1">
                            <a:latin typeface="Cambria Math" panose="02040503050406030204" pitchFamily="18" charset="0"/>
                          </a:rPr>
                          <m:t>1−</m:t>
                        </m:r>
                        <m:f>
                          <m:fPr>
                            <m:ctrlPr>
                              <a:rPr lang="zh-CN" altLang="en-US" i="1">
                                <a:latin typeface="Cambria Math" panose="02040503050406030204" pitchFamily="18" charset="0"/>
                              </a:rPr>
                            </m:ctrlPr>
                          </m:fPr>
                          <m:num>
                            <m:r>
                              <a:rPr lang="zh-CN" altLang="en-US" i="1">
                                <a:latin typeface="Cambria Math" panose="02040503050406030204" pitchFamily="18" charset="0"/>
                              </a:rPr>
                              <m:t>1</m:t>
                            </m:r>
                          </m:num>
                          <m:den>
                            <m:sSub>
                              <m:sSubPr>
                                <m:ctrlPr>
                                  <a:rPr lang="zh-CN" altLang="en-US" i="1">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2</m:t>
                                </m:r>
                              </m:sub>
                            </m:sSub>
                          </m:den>
                        </m:f>
                      </m:e>
                    </m:d>
                    <m:r>
                      <a:rPr lang="zh-CN" altLang="en-US" i="1">
                        <a:latin typeface="Cambria Math" panose="02040503050406030204" pitchFamily="18" charset="0"/>
                      </a:rPr>
                      <m:t>⋯</m:t>
                    </m:r>
                    <m:d>
                      <m:dPr>
                        <m:ctrlPr>
                          <a:rPr lang="zh-CN" altLang="en-US" i="1">
                            <a:latin typeface="Cambria Math" panose="02040503050406030204" pitchFamily="18" charset="0"/>
                          </a:rPr>
                        </m:ctrlPr>
                      </m:dPr>
                      <m:e>
                        <m:r>
                          <a:rPr lang="zh-CN" altLang="en-US" i="1">
                            <a:latin typeface="Cambria Math" panose="02040503050406030204" pitchFamily="18" charset="0"/>
                          </a:rPr>
                          <m:t>1−</m:t>
                        </m:r>
                        <m:f>
                          <m:fPr>
                            <m:ctrlPr>
                              <a:rPr lang="zh-CN" altLang="en-US" i="1">
                                <a:latin typeface="Cambria Math" panose="02040503050406030204" pitchFamily="18" charset="0"/>
                              </a:rPr>
                            </m:ctrlPr>
                          </m:fPr>
                          <m:num>
                            <m:r>
                              <a:rPr lang="zh-CN" altLang="en-US" i="1">
                                <a:latin typeface="Cambria Math" panose="02040503050406030204" pitchFamily="18" charset="0"/>
                              </a:rPr>
                              <m:t>1</m:t>
                            </m:r>
                          </m:num>
                          <m:den>
                            <m:sSub>
                              <m:sSubPr>
                                <m:ctrlPr>
                                  <a:rPr lang="zh-CN" altLang="en-US" i="1">
                                    <a:latin typeface="Cambria Math" panose="02040503050406030204" pitchFamily="18" charset="0"/>
                                  </a:rPr>
                                </m:ctrlPr>
                              </m:sSubPr>
                              <m:e>
                                <m:r>
                                  <a:rPr lang="zh-CN" altLang="en-US" i="1">
                                    <a:latin typeface="Cambria Math" panose="02040503050406030204" pitchFamily="18" charset="0"/>
                                  </a:rPr>
                                  <m:t>𝑝</m:t>
                                </m:r>
                              </m:e>
                              <m:sub>
                                <m:r>
                                  <a:rPr lang="en-US" altLang="zh-CN" i="1">
                                    <a:latin typeface="Cambria Math" panose="02040503050406030204" pitchFamily="18" charset="0"/>
                                  </a:rPr>
                                  <m:t>𝑛</m:t>
                                </m:r>
                              </m:sub>
                            </m:sSub>
                          </m:den>
                        </m:f>
                      </m:e>
                    </m:d>
                  </m:oMath>
                </a14:m>
                <a:endParaRPr lang="en-US" altLang="zh-CN" dirty="0"/>
              </a:p>
              <a:p>
                <a:r>
                  <a:rPr lang="en-US" altLang="zh-CN" dirty="0"/>
                  <a:t> </a:t>
                </a:r>
                <a14:m>
                  <m:oMath xmlns:m="http://schemas.openxmlformats.org/officeDocument/2006/math">
                    <m:r>
                      <a:rPr lang="en-US" altLang="zh-CN" i="1" dirty="0">
                        <a:latin typeface="Cambria Math" panose="02040503050406030204" pitchFamily="18" charset="0"/>
                      </a:rPr>
                      <m:t>𝑖𝑑</m:t>
                    </m:r>
                    <m:r>
                      <a:rPr lang="en-US" altLang="zh-CN" i="1" dirty="0">
                        <a:latin typeface="Cambria Math" panose="02040503050406030204" pitchFamily="18" charset="0"/>
                      </a:rPr>
                      <m:t>(</m:t>
                    </m:r>
                    <m:r>
                      <a:rPr lang="en-US" altLang="zh-CN" b="0" i="1" dirty="0" smtClean="0">
                        <a:latin typeface="Cambria Math" panose="02040503050406030204" pitchFamily="18" charset="0"/>
                      </a:rPr>
                      <m:t>𝑛</m:t>
                    </m:r>
                    <m:r>
                      <a:rPr lang="en-US" altLang="zh-CN" i="1" dirty="0">
                        <a:latin typeface="Cambria Math" panose="02040503050406030204" pitchFamily="18" charset="0"/>
                      </a:rPr>
                      <m:t>)=</m:t>
                    </m:r>
                    <m:r>
                      <a:rPr lang="en-US" altLang="zh-CN" b="0" i="1" dirty="0" smtClean="0">
                        <a:latin typeface="Cambria Math" panose="02040503050406030204" pitchFamily="18" charset="0"/>
                      </a:rPr>
                      <m:t>𝑛</m:t>
                    </m:r>
                  </m:oMath>
                </a14:m>
                <a:r>
                  <a:rPr lang="en-US" altLang="zh-CN" dirty="0"/>
                  <a:t>(</a:t>
                </a:r>
                <a:r>
                  <a:rPr lang="zh-CN" altLang="en-US" dirty="0"/>
                  <a:t>完全积性</a:t>
                </a:r>
                <a:r>
                  <a:rPr lang="en-US" altLang="zh-CN" dirty="0"/>
                  <a:t>)</a:t>
                </a:r>
              </a:p>
              <a:p>
                <a:r>
                  <a:rPr lang="en-US" altLang="zh-CN" dirty="0"/>
                  <a:t> </a:t>
                </a:r>
                <a14:m>
                  <m:oMath xmlns:m="http://schemas.openxmlformats.org/officeDocument/2006/math">
                    <m:r>
                      <a:rPr lang="en-US" altLang="zh-CN" i="1" dirty="0">
                        <a:latin typeface="Cambria Math" panose="02040503050406030204" pitchFamily="18" charset="0"/>
                      </a:rPr>
                      <m:t>𝑒</m:t>
                    </m:r>
                    <m:r>
                      <a:rPr lang="en-US" altLang="zh-CN" i="1" dirty="0">
                        <a:latin typeface="Cambria Math" panose="02040503050406030204" pitchFamily="18" charset="0"/>
                      </a:rPr>
                      <m:t>(</m:t>
                    </m:r>
                    <m:r>
                      <a:rPr lang="en-US" altLang="zh-CN" b="0" i="1" dirty="0" smtClean="0">
                        <a:latin typeface="Cambria Math" panose="02040503050406030204" pitchFamily="18" charset="0"/>
                      </a:rPr>
                      <m:t>𝑛</m:t>
                    </m:r>
                    <m:r>
                      <a:rPr lang="en-US" altLang="zh-CN" i="1" dirty="0">
                        <a:latin typeface="Cambria Math" panose="02040503050406030204" pitchFamily="18" charset="0"/>
                      </a:rPr>
                      <m:t>)=</m:t>
                    </m:r>
                    <m:d>
                      <m:dPr>
                        <m:begChr m:val="{"/>
                        <m:endChr m:val=""/>
                        <m:ctrlPr>
                          <a:rPr lang="en-US" altLang="zh-CN" i="1" dirty="0">
                            <a:latin typeface="Cambria Math" panose="02040503050406030204" pitchFamily="18" charset="0"/>
                          </a:rPr>
                        </m:ctrlPr>
                      </m:dPr>
                      <m:e>
                        <m:eqArr>
                          <m:eqArrPr>
                            <m:ctrlPr>
                              <a:rPr lang="en-US" altLang="zh-CN" i="1" dirty="0">
                                <a:latin typeface="Cambria Math" panose="02040503050406030204" pitchFamily="18" charset="0"/>
                              </a:rPr>
                            </m:ctrlPr>
                          </m:eqArrPr>
                          <m:e>
                            <m:r>
                              <a:rPr lang="en-US" altLang="zh-CN" i="1" dirty="0">
                                <a:latin typeface="Cambria Math" panose="02040503050406030204" pitchFamily="18" charset="0"/>
                              </a:rPr>
                              <m:t>1      </m:t>
                            </m:r>
                            <m:r>
                              <a:rPr lang="en-US" altLang="zh-CN" i="1" dirty="0" smtClean="0">
                                <a:latin typeface="Cambria Math" panose="02040503050406030204" pitchFamily="18" charset="0"/>
                              </a:rPr>
                              <m:t>𝑖𝑓</m:t>
                            </m:r>
                            <m:r>
                              <a:rPr lang="en-US" altLang="zh-CN" i="1" dirty="0" smtClean="0">
                                <a:latin typeface="Cambria Math" panose="02040503050406030204" pitchFamily="18" charset="0"/>
                              </a:rPr>
                              <m:t> </m:t>
                            </m:r>
                            <m:r>
                              <a:rPr lang="en-US" altLang="zh-CN" b="0" i="1" dirty="0" smtClean="0">
                                <a:latin typeface="Cambria Math" panose="02040503050406030204" pitchFamily="18" charset="0"/>
                              </a:rPr>
                              <m:t>𝑛</m:t>
                            </m:r>
                            <m:r>
                              <a:rPr lang="en-US" altLang="zh-CN" i="1" dirty="0">
                                <a:latin typeface="Cambria Math" panose="02040503050406030204" pitchFamily="18" charset="0"/>
                              </a:rPr>
                              <m:t>=</m:t>
                            </m:r>
                            <m:r>
                              <a:rPr lang="en-US" altLang="zh-CN" b="0" i="1" dirty="0" smtClean="0">
                                <a:latin typeface="Cambria Math" panose="02040503050406030204" pitchFamily="18" charset="0"/>
                              </a:rPr>
                              <m:t>1</m:t>
                            </m:r>
                          </m:e>
                          <m:e>
                            <m:r>
                              <a:rPr lang="en-US" altLang="zh-CN" i="1" dirty="0">
                                <a:latin typeface="Cambria Math" panose="02040503050406030204" pitchFamily="18" charset="0"/>
                              </a:rPr>
                              <m:t>0  </m:t>
                            </m:r>
                            <m:r>
                              <a:rPr lang="en-US" altLang="zh-CN" i="1" dirty="0">
                                <a:latin typeface="Cambria Math" panose="02040503050406030204" pitchFamily="18" charset="0"/>
                              </a:rPr>
                              <m:t>𝑜𝑡h𝑒𝑟𝑤𝑖𝑠𝑒</m:t>
                            </m:r>
                          </m:e>
                        </m:eqArr>
                      </m:e>
                    </m:d>
                  </m:oMath>
                </a14:m>
                <a:endParaRPr lang="en-US" altLang="zh-CN" dirty="0"/>
              </a:p>
              <a:p>
                <a:r>
                  <a:rPr lang="zh-CN" altLang="en-US" dirty="0"/>
                  <a:t>常函数</a:t>
                </a:r>
                <a14:m>
                  <m:oMath xmlns:m="http://schemas.openxmlformats.org/officeDocument/2006/math">
                    <m:r>
                      <a:rPr lang="en-US" altLang="zh-CN" i="1" dirty="0">
                        <a:latin typeface="Cambria Math" panose="02040503050406030204" pitchFamily="18" charset="0"/>
                      </a:rPr>
                      <m:t>1</m:t>
                    </m:r>
                  </m:oMath>
                </a14:m>
                <a:r>
                  <a:rPr lang="en-US" altLang="zh-CN" dirty="0"/>
                  <a:t>(</a:t>
                </a:r>
                <a:r>
                  <a:rPr lang="zh-CN" altLang="en-US" dirty="0"/>
                  <a:t>完全积性</a:t>
                </a:r>
                <a:r>
                  <a:rPr lang="en-US" altLang="zh-CN" dirty="0"/>
                  <a:t>)</a:t>
                </a:r>
              </a:p>
              <a:p>
                <a:r>
                  <a:rPr lang="en-US" altLang="zh-CN" dirty="0"/>
                  <a:t> </a:t>
                </a:r>
                <a14:m>
                  <m:oMath xmlns:m="http://schemas.openxmlformats.org/officeDocument/2006/math">
                    <m:r>
                      <a:rPr lang="en-US" altLang="zh-CN" i="1">
                        <a:latin typeface="Cambria Math" panose="02040503050406030204" pitchFamily="18" charset="0"/>
                      </a:rPr>
                      <m:t>𝜇</m:t>
                    </m:r>
                    <m:d>
                      <m:dPr>
                        <m:ctrlPr>
                          <a:rPr lang="en-US" altLang="zh-CN"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i="1">
                        <a:latin typeface="Cambria Math" panose="02040503050406030204" pitchFamily="18" charset="0"/>
                      </a:rPr>
                      <m:t>=</m:t>
                    </m:r>
                    <m:d>
                      <m:dPr>
                        <m:begChr m:val="{"/>
                        <m:endChr m:val=""/>
                        <m:ctrlPr>
                          <a:rPr lang="en-US" altLang="zh-CN" i="1">
                            <a:latin typeface="Cambria Math" panose="02040503050406030204" pitchFamily="18" charset="0"/>
                          </a:rPr>
                        </m:ctrlPr>
                      </m:dPr>
                      <m:e>
                        <m:eqArr>
                          <m:eqArrPr>
                            <m:ctrlPr>
                              <a:rPr lang="en-US" altLang="zh-CN" i="1">
                                <a:latin typeface="Cambria Math" panose="02040503050406030204" pitchFamily="18" charset="0"/>
                              </a:rPr>
                            </m:ctrlPr>
                          </m:eqArrPr>
                          <m:e>
                            <m:r>
                              <a:rPr lang="en-US" altLang="zh-CN" i="1">
                                <a:latin typeface="Cambria Math" panose="02040503050406030204" pitchFamily="18" charset="0"/>
                              </a:rPr>
                              <m:t>1                         </m:t>
                            </m:r>
                            <m:r>
                              <a:rPr lang="en-US" altLang="zh-CN" i="1">
                                <a:latin typeface="Cambria Math" panose="02040503050406030204" pitchFamily="18" charset="0"/>
                              </a:rPr>
                              <m:t>𝑖𝑓</m:t>
                            </m:r>
                            <m:r>
                              <a:rPr lang="en-US" altLang="zh-CN" i="1">
                                <a:latin typeface="Cambria Math" panose="02040503050406030204" pitchFamily="18" charset="0"/>
                              </a:rPr>
                              <m:t> </m:t>
                            </m:r>
                            <m:r>
                              <a:rPr lang="en-US" altLang="zh-CN" b="0" i="1" smtClean="0">
                                <a:latin typeface="Cambria Math" panose="02040503050406030204" pitchFamily="18" charset="0"/>
                              </a:rPr>
                              <m:t>𝑛</m:t>
                            </m:r>
                            <m:r>
                              <a:rPr lang="en-US" altLang="zh-CN" i="1">
                                <a:latin typeface="Cambria Math" panose="02040503050406030204" pitchFamily="18" charset="0"/>
                              </a:rPr>
                              <m:t>=1</m:t>
                            </m:r>
                          </m:e>
                          <m:e>
                            <m:r>
                              <a:rPr lang="en-US" altLang="zh-CN" i="1">
                                <a:latin typeface="Cambria Math" panose="02040503050406030204" pitchFamily="18" charset="0"/>
                              </a:rPr>
                              <m:t>0      </m:t>
                            </m:r>
                            <m:r>
                              <a:rPr lang="en-US" altLang="zh-CN" i="1">
                                <a:latin typeface="Cambria Math" panose="02040503050406030204" pitchFamily="18" charset="0"/>
                              </a:rPr>
                              <m:t>𝑖𝑓</m:t>
                            </m:r>
                            <m:r>
                              <a:rPr lang="en-US" altLang="zh-CN" i="1">
                                <a:latin typeface="Cambria Math" panose="02040503050406030204" pitchFamily="18" charset="0"/>
                              </a:rPr>
                              <m:t> </m:t>
                            </m:r>
                            <m:r>
                              <a:rPr lang="en-US" altLang="zh-CN" b="0" i="1" smtClean="0">
                                <a:latin typeface="Cambria Math" panose="02040503050406030204" pitchFamily="18" charset="0"/>
                              </a:rPr>
                              <m:t>𝑛</m:t>
                            </m:r>
                            <m:r>
                              <a:rPr lang="zh-CN" altLang="en-US" i="1">
                                <a:latin typeface="Cambria Math" panose="02040503050406030204" pitchFamily="18" charset="0"/>
                              </a:rPr>
                              <m:t>包含平方因子</m:t>
                            </m:r>
                          </m:e>
                          <m:e>
                            <m:sSup>
                              <m:sSupPr>
                                <m:ctrlPr>
                                  <a:rPr lang="en-US" altLang="zh-CN" i="1">
                                    <a:latin typeface="Cambria Math" panose="02040503050406030204" pitchFamily="18" charset="0"/>
                                  </a:rPr>
                                </m:ctrlPr>
                              </m:sSupPr>
                              <m:e>
                                <m:r>
                                  <a:rPr lang="en-US" altLang="zh-CN" i="1">
                                    <a:latin typeface="Cambria Math" panose="02040503050406030204" pitchFamily="18" charset="0"/>
                                  </a:rPr>
                                  <m:t>(−1)</m:t>
                                </m:r>
                              </m:e>
                              <m:sup>
                                <m:r>
                                  <a:rPr lang="en-US" altLang="zh-CN" i="1">
                                    <a:latin typeface="Cambria Math" panose="02040503050406030204" pitchFamily="18" charset="0"/>
                                  </a:rPr>
                                  <m:t>𝑟</m:t>
                                </m:r>
                              </m:sup>
                            </m:sSup>
                            <m:r>
                              <a:rPr lang="en-US" altLang="zh-CN" i="1">
                                <a:latin typeface="Cambria Math" panose="02040503050406030204" pitchFamily="18" charset="0"/>
                              </a:rPr>
                              <m:t>   </m:t>
                            </m:r>
                            <m:r>
                              <a:rPr lang="en-US" altLang="zh-CN" i="1">
                                <a:latin typeface="Cambria Math" panose="02040503050406030204" pitchFamily="18" charset="0"/>
                              </a:rPr>
                              <m:t>𝑟</m:t>
                            </m:r>
                            <m:r>
                              <a:rPr lang="zh-CN" altLang="en-US" i="1">
                                <a:latin typeface="Cambria Math" panose="02040503050406030204" pitchFamily="18" charset="0"/>
                              </a:rPr>
                              <m:t>是</m:t>
                            </m:r>
                            <m:r>
                              <a:rPr lang="en-US" altLang="zh-CN" i="1">
                                <a:latin typeface="Cambria Math" panose="02040503050406030204" pitchFamily="18" charset="0"/>
                              </a:rPr>
                              <m:t>𝑥</m:t>
                            </m:r>
                            <m:r>
                              <a:rPr lang="zh-CN" altLang="en-US" i="1">
                                <a:latin typeface="Cambria Math" panose="02040503050406030204" pitchFamily="18" charset="0"/>
                              </a:rPr>
                              <m:t>的质因子个数</m:t>
                            </m:r>
                          </m:e>
                        </m:eqArr>
                      </m:e>
                    </m:d>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𝑑</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𝑛</m:t>
                        </m:r>
                      </m:e>
                    </m:d>
                    <m:r>
                      <a:rPr lang="en-US" altLang="zh-CN" i="1">
                        <a:latin typeface="Cambria Math" panose="02040503050406030204" pitchFamily="18" charset="0"/>
                      </a:rPr>
                      <m:t>=</m:t>
                    </m:r>
                    <m:r>
                      <a:rPr lang="en-US" altLang="zh-CN" b="0" i="1" smtClean="0">
                        <a:latin typeface="Cambria Math" panose="02040503050406030204" pitchFamily="18" charset="0"/>
                      </a:rPr>
                      <m:t>𝑛</m:t>
                    </m:r>
                    <m:r>
                      <a:rPr lang="zh-CN" altLang="en-US" i="1">
                        <a:latin typeface="Cambria Math" panose="02040503050406030204" pitchFamily="18" charset="0"/>
                      </a:rPr>
                      <m:t>的约数个数</m:t>
                    </m:r>
                    <m:r>
                      <a:rPr lang="en-US" altLang="zh-CN" i="1" smtClean="0">
                        <a:latin typeface="Cambria Math" panose="02040503050406030204" pitchFamily="18" charset="0"/>
                      </a:rPr>
                      <m:t>=</m:t>
                    </m:r>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𝑘</m:t>
                        </m:r>
                      </m:sup>
                      <m:e>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+1)</m:t>
                        </m:r>
                      </m:e>
                    </m:nary>
                  </m:oMath>
                </a14:m>
                <a:endParaRPr lang="en-US" altLang="zh-CN" dirty="0"/>
              </a:p>
              <a:p>
                <a:r>
                  <a:rPr lang="zh-CN" altLang="en-US" dirty="0"/>
                  <a:t> </a:t>
                </a:r>
                <a14:m>
                  <m:oMath xmlns:m="http://schemas.openxmlformats.org/officeDocument/2006/math">
                    <m:r>
                      <a:rPr lang="zh-CN" altLang="en-US" i="1">
                        <a:latin typeface="Cambria Math" panose="02040503050406030204" pitchFamily="18" charset="0"/>
                      </a:rPr>
                      <m:t>𝜎</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𝑛</m:t>
                        </m:r>
                      </m:e>
                    </m:d>
                    <m:r>
                      <a:rPr lang="en-US" altLang="zh-CN" i="1">
                        <a:latin typeface="Cambria Math" panose="02040503050406030204" pitchFamily="18" charset="0"/>
                      </a:rPr>
                      <m:t>=</m:t>
                    </m:r>
                    <m:r>
                      <a:rPr lang="en-US" altLang="zh-CN" b="0" i="1" smtClean="0">
                        <a:latin typeface="Cambria Math" panose="02040503050406030204" pitchFamily="18" charset="0"/>
                      </a:rPr>
                      <m:t>𝑛</m:t>
                    </m:r>
                    <m:r>
                      <a:rPr lang="zh-CN" altLang="en-US" i="1">
                        <a:latin typeface="Cambria Math" panose="02040503050406030204" pitchFamily="18" charset="0"/>
                      </a:rPr>
                      <m:t>的约数和</m:t>
                    </m:r>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𝑘</m:t>
                        </m:r>
                      </m:sup>
                      <m:e>
                        <m:d>
                          <m:dPr>
                            <m:ctrlPr>
                              <a:rPr lang="en-US" altLang="zh-CN" b="0" i="1" smtClean="0">
                                <a:latin typeface="Cambria Math" panose="02040503050406030204" pitchFamily="18" charset="0"/>
                              </a:rPr>
                            </m:ctrlPr>
                          </m:dPr>
                          <m:e>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𝑗</m:t>
                                </m:r>
                                <m:r>
                                  <a:rPr lang="en-US" altLang="zh-CN" b="0" i="1" smtClean="0">
                                    <a:latin typeface="Cambria Math" panose="02040503050406030204" pitchFamily="18" charset="0"/>
                                  </a:rPr>
                                  <m:t>=0</m:t>
                                </m:r>
                              </m:sub>
                              <m:sup>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𝑖</m:t>
                                    </m:r>
                                  </m:sub>
                                </m:sSub>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𝑗</m:t>
                                    </m:r>
                                  </m:sup>
                                </m:sSubSup>
                              </m:e>
                            </m:nary>
                          </m:e>
                        </m:d>
                      </m:e>
                    </m:nary>
                  </m:oMath>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09408709-B62F-4FB0-A7D7-65F6A1572EA2}"/>
                  </a:ext>
                </a:extLst>
              </p:cNvPr>
              <p:cNvSpPr>
                <a:spLocks noGrp="1" noRot="1" noChangeAspect="1" noMove="1" noResize="1" noEditPoints="1" noAdjustHandles="1" noChangeArrowheads="1" noChangeShapeType="1" noTextEdit="1"/>
              </p:cNvSpPr>
              <p:nvPr>
                <p:ph idx="1"/>
              </p:nvPr>
            </p:nvSpPr>
            <p:spPr>
              <a:xfrm>
                <a:off x="838200" y="1663700"/>
                <a:ext cx="10515600" cy="5079999"/>
              </a:xfrm>
              <a:blipFill>
                <a:blip r:embed="rId2"/>
                <a:stretch>
                  <a:fillRect l="-1217" t="-4682"/>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AC883EF-F619-4932-8615-DC0474680CC3}"/>
              </a:ext>
            </a:extLst>
          </p:cNvPr>
          <p:cNvSpPr>
            <a:spLocks noGrp="1"/>
          </p:cNvSpPr>
          <p:nvPr>
            <p:ph type="ctrTitle"/>
          </p:nvPr>
        </p:nvSpPr>
        <p:spPr/>
        <p:txBody>
          <a:bodyPr/>
          <a:lstStyle/>
          <a:p>
            <a:r>
              <a:rPr lang="zh-CN" altLang="en-US" dirty="0"/>
              <a:t>常见积性函数</a:t>
            </a:r>
          </a:p>
        </p:txBody>
      </p:sp>
      <p:sp>
        <p:nvSpPr>
          <p:cNvPr id="4" name="内容占位符 3">
            <a:extLst>
              <a:ext uri="{FF2B5EF4-FFF2-40B4-BE49-F238E27FC236}">
                <a16:creationId xmlns:a16="http://schemas.microsoft.com/office/drawing/2014/main" id="{7592C68C-6690-4F40-AC39-7C5345BB7A2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238708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5600C48D-3575-43F5-94C1-DC6A84BEB657}"/>
                  </a:ext>
                </a:extLst>
              </p:cNvPr>
              <p:cNvSpPr>
                <a:spLocks noGrp="1"/>
              </p:cNvSpPr>
              <p:nvPr>
                <p:ph type="ctrTitle"/>
              </p:nvPr>
            </p:nvSpPr>
            <p:spPr/>
            <p:txBody>
              <a:bodyPr/>
              <a:lstStyle/>
              <a:p>
                <a:r>
                  <a:rPr lang="zh-CN" altLang="en-US" dirty="0"/>
                  <a:t>筛</a:t>
                </a:r>
                <a14:m>
                  <m:oMath xmlns:m="http://schemas.openxmlformats.org/officeDocument/2006/math">
                    <m:r>
                      <a:rPr lang="en-US" altLang="zh-CN" i="1">
                        <a:latin typeface="Cambria Math" panose="02040503050406030204" pitchFamily="18" charset="0"/>
                      </a:rPr>
                      <m:t>𝜇</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oMath>
                </a14:m>
                <a:endParaRPr lang="zh-CN" altLang="en-US" dirty="0"/>
              </a:p>
            </p:txBody>
          </p:sp>
        </mc:Choice>
        <mc:Fallback xmlns="">
          <p:sp>
            <p:nvSpPr>
              <p:cNvPr id="3" name="标题 2">
                <a:extLst>
                  <a:ext uri="{FF2B5EF4-FFF2-40B4-BE49-F238E27FC236}">
                    <a16:creationId xmlns:a16="http://schemas.microsoft.com/office/drawing/2014/main" id="{5600C48D-3575-43F5-94C1-DC6A84BEB657}"/>
                  </a:ext>
                </a:extLst>
              </p:cNvPr>
              <p:cNvSpPr>
                <a:spLocks noGrp="1" noRot="1" noChangeAspect="1" noMove="1" noResize="1" noEditPoints="1" noAdjustHandles="1" noChangeArrowheads="1" noChangeShapeType="1" noTextEdit="1"/>
              </p:cNvSpPr>
              <p:nvPr>
                <p:ph type="ctrTitle"/>
              </p:nvPr>
            </p:nvSpPr>
            <p:spPr>
              <a:blipFill>
                <a:blip r:embed="rId2"/>
                <a:stretch>
                  <a:fillRect l="-2067" b="-5128"/>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31788B5F-020B-43C6-AC40-0F66ACB18780}"/>
              </a:ext>
            </a:extLst>
          </p:cNvPr>
          <p:cNvSpPr>
            <a:spLocks noGrp="1"/>
          </p:cNvSpPr>
          <p:nvPr>
            <p:ph sz="quarter" idx="10"/>
          </p:nvPr>
        </p:nvSpPr>
        <p:spPr/>
        <p:txBody>
          <a:bodyPr/>
          <a:lstStyle/>
          <a:p>
            <a:endParaRPr lang="zh-CN" altLang="en-US"/>
          </a:p>
        </p:txBody>
      </p:sp>
      <p:pic>
        <p:nvPicPr>
          <p:cNvPr id="8" name="图片 7">
            <a:extLst>
              <a:ext uri="{FF2B5EF4-FFF2-40B4-BE49-F238E27FC236}">
                <a16:creationId xmlns:a16="http://schemas.microsoft.com/office/drawing/2014/main" id="{80A553ED-3FF2-4489-8946-55D95F87489C}"/>
              </a:ext>
            </a:extLst>
          </p:cNvPr>
          <p:cNvPicPr>
            <a:picLocks noChangeAspect="1"/>
          </p:cNvPicPr>
          <p:nvPr/>
        </p:nvPicPr>
        <p:blipFill>
          <a:blip r:embed="rId3"/>
          <a:stretch>
            <a:fillRect/>
          </a:stretch>
        </p:blipFill>
        <p:spPr>
          <a:xfrm>
            <a:off x="3933825" y="1382233"/>
            <a:ext cx="4324350" cy="4600575"/>
          </a:xfrm>
          <a:prstGeom prst="rect">
            <a:avLst/>
          </a:prstGeom>
        </p:spPr>
      </p:pic>
    </p:spTree>
    <p:extLst>
      <p:ext uri="{BB962C8B-B14F-4D97-AF65-F5344CB8AC3E}">
        <p14:creationId xmlns:p14="http://schemas.microsoft.com/office/powerpoint/2010/main" val="3651876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71BE80D-D7BC-4DEB-9800-3EDD1E99EE2E}"/>
              </a:ext>
            </a:extLst>
          </p:cNvPr>
          <p:cNvSpPr>
            <a:spLocks noGrp="1"/>
          </p:cNvSpPr>
          <p:nvPr>
            <p:ph idx="1"/>
          </p:nvPr>
        </p:nvSpPr>
        <p:spPr/>
        <p:txBody>
          <a:bodyPr/>
          <a:lstStyle/>
          <a:p>
            <a:r>
              <a:rPr lang="zh-CN" altLang="en-US" dirty="0"/>
              <a:t>两个数论函数的加法结果仍是一个数论函数</a:t>
            </a:r>
            <a:endParaRPr lang="en-US" altLang="zh-CN" dirty="0"/>
          </a:p>
          <a:p>
            <a:r>
              <a:rPr lang="zh-CN" altLang="en-US" dirty="0"/>
              <a:t>如果</a:t>
            </a:r>
            <a:r>
              <a:rPr lang="en-US" altLang="zh-CN" dirty="0" err="1"/>
              <a:t>f+g</a:t>
            </a:r>
            <a:r>
              <a:rPr lang="en-US" altLang="zh-CN" dirty="0"/>
              <a:t>=h</a:t>
            </a:r>
            <a:r>
              <a:rPr lang="zh-CN" altLang="en-US" dirty="0"/>
              <a:t>，那么</a:t>
            </a:r>
            <a:r>
              <a:rPr lang="en-US" altLang="zh-CN" dirty="0"/>
              <a:t>h(n)=f(n)+g(n)</a:t>
            </a:r>
            <a:endParaRPr lang="zh-CN" altLang="en-US" dirty="0"/>
          </a:p>
        </p:txBody>
      </p:sp>
      <p:sp>
        <p:nvSpPr>
          <p:cNvPr id="3" name="标题 2">
            <a:extLst>
              <a:ext uri="{FF2B5EF4-FFF2-40B4-BE49-F238E27FC236}">
                <a16:creationId xmlns:a16="http://schemas.microsoft.com/office/drawing/2014/main" id="{3AA55D6A-9F2C-4696-A702-B7A160DD9F50}"/>
              </a:ext>
            </a:extLst>
          </p:cNvPr>
          <p:cNvSpPr>
            <a:spLocks noGrp="1"/>
          </p:cNvSpPr>
          <p:nvPr>
            <p:ph type="ctrTitle"/>
          </p:nvPr>
        </p:nvSpPr>
        <p:spPr/>
        <p:txBody>
          <a:bodyPr/>
          <a:lstStyle/>
          <a:p>
            <a:r>
              <a:rPr lang="zh-CN" altLang="en-US" dirty="0"/>
              <a:t>数论函数的加法</a:t>
            </a:r>
          </a:p>
        </p:txBody>
      </p:sp>
      <p:sp>
        <p:nvSpPr>
          <p:cNvPr id="4" name="内容占位符 3">
            <a:extLst>
              <a:ext uri="{FF2B5EF4-FFF2-40B4-BE49-F238E27FC236}">
                <a16:creationId xmlns:a16="http://schemas.microsoft.com/office/drawing/2014/main" id="{25CA911D-A282-4809-9523-2AD8F0E3D78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860113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5A6C024-9E4C-4FCD-B00F-3B49A14D002D}"/>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sup>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oMath>
                  </m:oMathPara>
                </a14:m>
                <a:endParaRPr lang="en-US" altLang="zh-CN" dirty="0"/>
              </a:p>
              <a:p>
                <a:pPr/>
                <a14:m>
                  <m:oMathPara xmlns:m="http://schemas.openxmlformats.org/officeDocument/2006/math">
                    <m:oMathParaPr>
                      <m:jc m:val="centerGroup"/>
                    </m:oMathParaPr>
                    <m:oMath xmlns:m="http://schemas.openxmlformats.org/officeDocument/2006/math">
                      <m:nary>
                        <m:naryPr>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𝑎</m:t>
                          </m:r>
                        </m:sub>
                        <m:sup>
                          <m:r>
                            <a:rPr lang="en-US" altLang="zh-CN" b="0" i="1" smtClean="0">
                              <a:latin typeface="Cambria Math" panose="02040503050406030204" pitchFamily="18" charset="0"/>
                            </a:rPr>
                            <m:t>𝑏</m:t>
                          </m:r>
                        </m:sup>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𝑡</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e>
                          </m:d>
                          <m:r>
                            <a:rPr lang="en-US" altLang="zh-CN" b="0" i="1" smtClean="0">
                              <a:latin typeface="Cambria Math" panose="02040503050406030204" pitchFamily="18" charset="0"/>
                            </a:rPr>
                            <m:t>𝑑𝑡</m:t>
                          </m:r>
                        </m:e>
                      </m:nary>
                    </m:oMath>
                  </m:oMathPara>
                </a14:m>
                <a:endParaRPr lang="en-US" altLang="zh-CN" dirty="0"/>
              </a:p>
            </p:txBody>
          </p:sp>
        </mc:Choice>
        <mc:Fallback xmlns="">
          <p:sp>
            <p:nvSpPr>
              <p:cNvPr id="2" name="内容占位符 1">
                <a:extLst>
                  <a:ext uri="{FF2B5EF4-FFF2-40B4-BE49-F238E27FC236}">
                    <a16:creationId xmlns:a16="http://schemas.microsoft.com/office/drawing/2014/main" id="{45A6C024-9E4C-4FCD-B00F-3B49A14D002D}"/>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BE01787-123A-408C-9C87-595B1104E892}"/>
              </a:ext>
            </a:extLst>
          </p:cNvPr>
          <p:cNvSpPr>
            <a:spLocks noGrp="1"/>
          </p:cNvSpPr>
          <p:nvPr>
            <p:ph type="ctrTitle"/>
          </p:nvPr>
        </p:nvSpPr>
        <p:spPr/>
        <p:txBody>
          <a:bodyPr/>
          <a:lstStyle/>
          <a:p>
            <a:r>
              <a:rPr lang="zh-CN" altLang="en-US" dirty="0"/>
              <a:t>卷积</a:t>
            </a:r>
          </a:p>
        </p:txBody>
      </p:sp>
      <p:sp>
        <p:nvSpPr>
          <p:cNvPr id="4" name="内容占位符 3">
            <a:extLst>
              <a:ext uri="{FF2B5EF4-FFF2-40B4-BE49-F238E27FC236}">
                <a16:creationId xmlns:a16="http://schemas.microsoft.com/office/drawing/2014/main" id="{DFD04AEE-1A31-4EDB-A277-59E3C60BDE4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96559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C9E9812-B70F-4860-A04C-0BB0485F1849}"/>
                  </a:ext>
                </a:extLst>
              </p:cNvPr>
              <p:cNvSpPr>
                <a:spLocks noGrp="1"/>
              </p:cNvSpPr>
              <p:nvPr>
                <p:ph idx="1"/>
              </p:nvPr>
            </p:nvSpPr>
            <p:spPr/>
            <p:txBody>
              <a:bodyPr/>
              <a:lstStyle/>
              <a:p>
                <a:r>
                  <a:rPr lang="zh-CN" altLang="en-US" dirty="0"/>
                  <a:t>两个数论函数的狄利克雷卷积结果仍是一个数论函数</a:t>
                </a:r>
                <a:endParaRPr lang="en-US" altLang="zh-CN" dirty="0"/>
              </a:p>
              <a:p>
                <a:r>
                  <a:rPr lang="zh-CN" altLang="en-US" dirty="0"/>
                  <a:t>如果</a:t>
                </a:r>
                <a14:m>
                  <m:oMath xmlns:m="http://schemas.openxmlformats.org/officeDocument/2006/math">
                    <m:r>
                      <a:rPr lang="en-US" altLang="zh-CN" b="0" i="1" smtClean="0">
                        <a:latin typeface="Cambria Math" panose="02040503050406030204" pitchFamily="18" charset="0"/>
                      </a:rPr>
                      <m:t>𝑓</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𝑔</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h</m:t>
                    </m:r>
                  </m:oMath>
                </a14:m>
                <a:r>
                  <a:rPr lang="zh-CN" altLang="en-US" dirty="0"/>
                  <a:t>，那么</a:t>
                </a:r>
                <a14:m>
                  <m:oMath xmlns:m="http://schemas.openxmlformats.org/officeDocument/2006/math">
                    <m:r>
                      <a:rPr lang="en-US" altLang="zh-CN" b="0" i="1" smtClean="0">
                        <a:latin typeface="Cambria Math" panose="02040503050406030204" pitchFamily="18" charset="0"/>
                      </a:rPr>
                      <m:t>h</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supHide m:val="on"/>
                        <m:ctrlPr>
                          <a:rPr lang="en-US" altLang="zh-CN" b="0" i="1" smtClean="0">
                            <a:latin typeface="Cambria Math" panose="02040503050406030204" pitchFamily="18" charset="0"/>
                          </a:rPr>
                        </m:ctrlPr>
                      </m:naryPr>
                      <m:sub>
                        <m:r>
                          <m:rPr>
                            <m:brk m:alnAt="7"/>
                          </m:rPr>
                          <a:rPr lang="en-US" altLang="zh-CN" b="0" i="1" smtClean="0">
                            <a:solidFill>
                              <a:srgbClr val="FFCC00"/>
                            </a:solidFill>
                            <a:latin typeface="Cambria Math" panose="02040503050406030204" pitchFamily="18" charset="0"/>
                          </a:rPr>
                          <m:t>𝑖</m:t>
                        </m:r>
                        <m: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𝑛</m:t>
                        </m:r>
                      </m:sub>
                      <m:sup/>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𝑖</m:t>
                                </m:r>
                              </m:den>
                            </m:f>
                          </m:e>
                        </m:d>
                      </m:e>
                    </m:nary>
                  </m:oMath>
                </a14:m>
                <a:endParaRPr lang="en-US" altLang="zh-CN" dirty="0"/>
              </a:p>
              <a:p>
                <a:r>
                  <a:rPr lang="zh-CN" altLang="en-US" dirty="0"/>
                  <a:t>两个积性函数的狄利克雷卷积</a:t>
                </a:r>
                <a:r>
                  <a:rPr lang="zh-CN" altLang="en-US" dirty="0">
                    <a:solidFill>
                      <a:srgbClr val="FFCC00"/>
                    </a:solidFill>
                  </a:rPr>
                  <a:t>仍是一个积性函数</a:t>
                </a:r>
                <a:endParaRPr lang="en-US" altLang="zh-CN" dirty="0">
                  <a:solidFill>
                    <a:srgbClr val="FFCC00"/>
                  </a:solidFill>
                </a:endParaRPr>
              </a:p>
              <a:p>
                <a:r>
                  <a:rPr lang="zh-CN" altLang="en-US" dirty="0"/>
                  <a:t>狄利克雷卷积满足交换律、结合律</a:t>
                </a:r>
                <a:endParaRPr lang="en-US" altLang="zh-CN" dirty="0"/>
              </a:p>
              <a:p>
                <a:pPr/>
                <a14:m>
                  <m:oMathPara xmlns:m="http://schemas.openxmlformats.org/officeDocument/2006/math">
                    <m:oMathParaPr>
                      <m:jc m:val="centerGroup"/>
                    </m:oMathParaPr>
                    <m:oMath xmlns:m="http://schemas.openxmlformats.org/officeDocument/2006/math">
                      <m:r>
                        <a:rPr lang="zh-CN" altLang="en-US" i="1">
                          <a:latin typeface="Cambria Math" panose="02040503050406030204" pitchFamily="18" charset="0"/>
                        </a:rPr>
                        <m:t>ⅇ=</m:t>
                      </m:r>
                      <m:r>
                        <a:rPr lang="zh-CN" altLang="en-US" i="1">
                          <a:latin typeface="Cambria Math" panose="02040503050406030204" pitchFamily="18" charset="0"/>
                        </a:rPr>
                        <m:t>𝜇</m:t>
                      </m:r>
                      <m:r>
                        <a:rPr lang="zh-CN" altLang="en-US" i="1">
                          <a:latin typeface="Cambria Math" panose="02040503050406030204" pitchFamily="18" charset="0"/>
                        </a:rPr>
                        <m:t>×1</m:t>
                      </m:r>
                    </m:oMath>
                  </m:oMathPara>
                </a14:m>
                <a:endParaRPr lang="en-US" altLang="zh-CN" dirty="0"/>
              </a:p>
              <a:p>
                <a:pPr/>
                <a14:m>
                  <m:oMathPara xmlns:m="http://schemas.openxmlformats.org/officeDocument/2006/math">
                    <m:oMathParaPr>
                      <m:jc m:val="centerGroup"/>
                    </m:oMathParaPr>
                    <m:oMath xmlns:m="http://schemas.openxmlformats.org/officeDocument/2006/math">
                      <m:r>
                        <a:rPr lang="zh-CN" altLang="en-US" i="1">
                          <a:latin typeface="Cambria Math" panose="02040503050406030204" pitchFamily="18" charset="0"/>
                        </a:rPr>
                        <m:t>𝑖𝑑</m:t>
                      </m:r>
                      <m:r>
                        <a:rPr lang="zh-CN" altLang="en-US" i="1">
                          <a:latin typeface="Cambria Math" panose="02040503050406030204" pitchFamily="18" charset="0"/>
                        </a:rPr>
                        <m:t>=</m:t>
                      </m:r>
                      <m:r>
                        <a:rPr lang="zh-CN" altLang="en-US" i="1">
                          <a:latin typeface="Cambria Math" panose="02040503050406030204" pitchFamily="18" charset="0"/>
                        </a:rPr>
                        <m:t>𝜑</m:t>
                      </m:r>
                      <m:r>
                        <a:rPr lang="zh-CN" altLang="en-US" i="1">
                          <a:latin typeface="Cambria Math" panose="02040503050406030204" pitchFamily="18" charset="0"/>
                        </a:rPr>
                        <m:t>×1</m:t>
                      </m:r>
                    </m:oMath>
                  </m:oMathPara>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7C9E9812-B70F-4860-A04C-0BB0485F1849}"/>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16B7E555-D4A7-457A-8E0B-EDB2E67B917B}"/>
              </a:ext>
            </a:extLst>
          </p:cNvPr>
          <p:cNvSpPr>
            <a:spLocks noGrp="1"/>
          </p:cNvSpPr>
          <p:nvPr>
            <p:ph type="ctrTitle"/>
          </p:nvPr>
        </p:nvSpPr>
        <p:spPr/>
        <p:txBody>
          <a:bodyPr/>
          <a:lstStyle/>
          <a:p>
            <a:r>
              <a:rPr lang="zh-CN" altLang="en-US" dirty="0"/>
              <a:t>狄利克雷卷积</a:t>
            </a:r>
          </a:p>
        </p:txBody>
      </p:sp>
      <p:sp>
        <p:nvSpPr>
          <p:cNvPr id="4" name="内容占位符 3">
            <a:extLst>
              <a:ext uri="{FF2B5EF4-FFF2-40B4-BE49-F238E27FC236}">
                <a16:creationId xmlns:a16="http://schemas.microsoft.com/office/drawing/2014/main" id="{A9D8FD89-E34F-4FF1-9024-3D32F8DD1CC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514949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1877DA3-277E-4E12-A945-14C025669671}"/>
                  </a:ext>
                </a:extLst>
              </p:cNvPr>
              <p:cNvSpPr>
                <a:spLocks noGrp="1"/>
              </p:cNvSpPr>
              <p:nvPr>
                <p:ph idx="1"/>
              </p:nvPr>
            </p:nvSpPr>
            <p:spPr>
              <a:xfrm>
                <a:off x="838200" y="1382233"/>
                <a:ext cx="7416800" cy="4938546"/>
              </a:xfrm>
            </p:spPr>
            <p:txBody>
              <a:bodyPr/>
              <a:lstStyle/>
              <a:p>
                <a:r>
                  <a:rPr lang="zh-CN" altLang="en-US" dirty="0"/>
                  <a:t>如果</a:t>
                </a:r>
                <a14:m>
                  <m:oMath xmlns:m="http://schemas.openxmlformats.org/officeDocument/2006/math">
                    <m: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ea typeface="Cambria Math" panose="02040503050406030204" pitchFamily="18" charset="0"/>
                      </a:rPr>
                      <m:t>×1</m:t>
                    </m:r>
                  </m:oMath>
                </a14:m>
                <a:r>
                  <a:rPr lang="zh-CN" altLang="en-US" dirty="0"/>
                  <a:t>，则</a:t>
                </a:r>
                <a14:m>
                  <m:oMath xmlns:m="http://schemas.openxmlformats.org/officeDocument/2006/math">
                    <m:r>
                      <a:rPr lang="en-US" altLang="zh-CN" i="1">
                        <a:latin typeface="Cambria Math" panose="02040503050406030204" pitchFamily="18" charset="0"/>
                      </a:rPr>
                      <m:t>𝑓</m:t>
                    </m:r>
                    <m:r>
                      <a:rPr lang="en-US" altLang="zh-CN" i="1">
                        <a:latin typeface="Cambria Math" panose="02040503050406030204" pitchFamily="18" charset="0"/>
                      </a:rPr>
                      <m:t>=</m:t>
                    </m:r>
                    <m:r>
                      <a:rPr lang="en-US" altLang="zh-CN" i="1">
                        <a:latin typeface="Cambria Math" panose="02040503050406030204" pitchFamily="18" charset="0"/>
                      </a:rPr>
                      <m:t>𝑔</m:t>
                    </m:r>
                    <m:r>
                      <a:rPr lang="en-US" altLang="zh-CN" i="1">
                        <a:latin typeface="Cambria Math" panose="02040503050406030204" pitchFamily="18" charset="0"/>
                        <a:ea typeface="Cambria Math" panose="02040503050406030204" pitchFamily="18" charset="0"/>
                      </a:rPr>
                      <m:t>×</m:t>
                    </m:r>
                    <m:r>
                      <a:rPr lang="zh-CN" altLang="en-US" i="1">
                        <a:latin typeface="Cambria Math" panose="02040503050406030204" pitchFamily="18" charset="0"/>
                      </a:rPr>
                      <m:t>𝜇</m:t>
                    </m:r>
                  </m:oMath>
                </a14:m>
                <a:endParaRPr lang="en-US" altLang="zh-CN" i="1" dirty="0">
                  <a:latin typeface="Cambria Math" panose="02040503050406030204" pitchFamily="18" charset="0"/>
                </a:endParaRPr>
              </a:p>
            </p:txBody>
          </p:sp>
        </mc:Choice>
        <mc:Fallback xmlns="">
          <p:sp>
            <p:nvSpPr>
              <p:cNvPr id="2" name="内容占位符 1">
                <a:extLst>
                  <a:ext uri="{FF2B5EF4-FFF2-40B4-BE49-F238E27FC236}">
                    <a16:creationId xmlns:a16="http://schemas.microsoft.com/office/drawing/2014/main" id="{D1877DA3-277E-4E12-A945-14C025669671}"/>
                  </a:ext>
                </a:extLst>
              </p:cNvPr>
              <p:cNvSpPr>
                <a:spLocks noGrp="1" noRot="1" noChangeAspect="1" noMove="1" noResize="1" noEditPoints="1" noAdjustHandles="1" noChangeArrowheads="1" noChangeShapeType="1" noTextEdit="1"/>
              </p:cNvSpPr>
              <p:nvPr>
                <p:ph idx="1"/>
              </p:nvPr>
            </p:nvSpPr>
            <p:spPr>
              <a:xfrm>
                <a:off x="838200" y="1382233"/>
                <a:ext cx="7416800" cy="4938546"/>
              </a:xfrm>
              <a:blipFill>
                <a:blip r:embed="rId2"/>
                <a:stretch>
                  <a:fillRect l="-172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EAC8E40-3F72-4384-A376-7F3B2F3ECCED}"/>
              </a:ext>
            </a:extLst>
          </p:cNvPr>
          <p:cNvSpPr>
            <a:spLocks noGrp="1"/>
          </p:cNvSpPr>
          <p:nvPr>
            <p:ph type="ctrTitle"/>
          </p:nvPr>
        </p:nvSpPr>
        <p:spPr/>
        <p:txBody>
          <a:bodyPr/>
          <a:lstStyle/>
          <a:p>
            <a:r>
              <a:rPr lang="zh-CN" altLang="en-US" dirty="0"/>
              <a:t>莫比乌斯反演</a:t>
            </a:r>
          </a:p>
        </p:txBody>
      </p:sp>
      <p:sp>
        <p:nvSpPr>
          <p:cNvPr id="4" name="内容占位符 3">
            <a:extLst>
              <a:ext uri="{FF2B5EF4-FFF2-40B4-BE49-F238E27FC236}">
                <a16:creationId xmlns:a16="http://schemas.microsoft.com/office/drawing/2014/main" id="{B01C3BCB-18A9-4386-9296-E5216E594BFC}"/>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0E1F99E4-95C0-42EE-A114-336F9AA0EC27}"/>
                  </a:ext>
                </a:extLst>
              </p:cNvPr>
              <p:cNvSpPr txBox="1">
                <a:spLocks/>
              </p:cNvSpPr>
              <p:nvPr/>
            </p:nvSpPr>
            <p:spPr>
              <a:xfrm>
                <a:off x="8636000" y="1395967"/>
                <a:ext cx="3352800" cy="4763533"/>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a:t>欧拉函数 </a:t>
                </a:r>
                <a14:m>
                  <m:oMath xmlns:m="http://schemas.openxmlformats.org/officeDocument/2006/math">
                    <m:r>
                      <a:rPr lang="zh-CN" altLang="en-US" sz="1600" i="1">
                        <a:latin typeface="Cambria Math" panose="02040503050406030204" pitchFamily="18" charset="0"/>
                      </a:rPr>
                      <m:t>𝜑</m:t>
                    </m:r>
                    <m:d>
                      <m:dPr>
                        <m:ctrlPr>
                          <a:rPr lang="zh-CN" altLang="en-US" sz="1600" i="1" smtClean="0">
                            <a:latin typeface="Cambria Math" panose="02040503050406030204" pitchFamily="18" charset="0"/>
                          </a:rPr>
                        </m:ctrlPr>
                      </m:dPr>
                      <m:e>
                        <m:r>
                          <m:rPr>
                            <m:sty m:val="p"/>
                          </m:rPr>
                          <a:rPr lang="en-US" altLang="zh-CN" sz="1600" i="1">
                            <a:latin typeface="Cambria Math" panose="02040503050406030204" pitchFamily="18" charset="0"/>
                          </a:rPr>
                          <m:t>n</m:t>
                        </m:r>
                      </m:e>
                    </m:d>
                  </m:oMath>
                </a14:m>
                <a:endParaRPr lang="en-US" altLang="zh-CN" sz="1600" dirty="0"/>
              </a:p>
              <a:p>
                <a:r>
                  <a:rPr lang="en-US" altLang="zh-CN" sz="1600" dirty="0"/>
                  <a:t> </a:t>
                </a:r>
                <a14:m>
                  <m:oMath xmlns:m="http://schemas.openxmlformats.org/officeDocument/2006/math">
                    <m:r>
                      <a:rPr lang="en-US" altLang="zh-CN" sz="1600" i="1" dirty="0">
                        <a:latin typeface="Cambria Math" panose="02040503050406030204" pitchFamily="18" charset="0"/>
                      </a:rPr>
                      <m:t>𝑖𝑑</m:t>
                    </m:r>
                    <m:r>
                      <a:rPr lang="en-US" altLang="zh-CN" sz="1600" i="1" dirty="0">
                        <a:latin typeface="Cambria Math" panose="02040503050406030204" pitchFamily="18" charset="0"/>
                      </a:rPr>
                      <m:t>(</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r>
                      <a:rPr lang="en-US" altLang="zh-CN" sz="1600" i="1" dirty="0" smtClean="0">
                        <a:latin typeface="Cambria Math" panose="02040503050406030204" pitchFamily="18" charset="0"/>
                      </a:rPr>
                      <m:t>𝑛</m:t>
                    </m:r>
                  </m:oMath>
                </a14:m>
                <a:r>
                  <a:rPr lang="en-US" altLang="zh-CN" sz="1600" dirty="0"/>
                  <a:t> </a:t>
                </a:r>
              </a:p>
              <a:p>
                <a:r>
                  <a:rPr lang="en-US" altLang="zh-CN" sz="1600" dirty="0"/>
                  <a:t> </a:t>
                </a:r>
                <a14:m>
                  <m:oMath xmlns:m="http://schemas.openxmlformats.org/officeDocument/2006/math">
                    <m:r>
                      <a:rPr lang="en-US" altLang="zh-CN" sz="1600" i="1" dirty="0">
                        <a:latin typeface="Cambria Math" panose="02040503050406030204" pitchFamily="18" charset="0"/>
                      </a:rPr>
                      <m:t>𝑒</m:t>
                    </m:r>
                    <m:r>
                      <a:rPr lang="en-US" altLang="zh-CN" sz="1600" i="1" dirty="0">
                        <a:latin typeface="Cambria Math" panose="02040503050406030204" pitchFamily="18" charset="0"/>
                      </a:rPr>
                      <m:t>(</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d>
                      <m:dPr>
                        <m:begChr m:val="{"/>
                        <m:endChr m:val=""/>
                        <m:ctrlPr>
                          <a:rPr lang="en-US" altLang="zh-CN" sz="1600" i="1" dirty="0">
                            <a:latin typeface="Cambria Math" panose="02040503050406030204" pitchFamily="18" charset="0"/>
                          </a:rPr>
                        </m:ctrlPr>
                      </m:dPr>
                      <m:e>
                        <m:eqArr>
                          <m:eqArrPr>
                            <m:ctrlPr>
                              <a:rPr lang="en-US" altLang="zh-CN" sz="1600" i="1" dirty="0">
                                <a:latin typeface="Cambria Math" panose="02040503050406030204" pitchFamily="18" charset="0"/>
                              </a:rPr>
                            </m:ctrlPr>
                          </m:eqArrPr>
                          <m:e>
                            <m:r>
                              <a:rPr lang="en-US" altLang="zh-CN" sz="1600" i="1" dirty="0">
                                <a:latin typeface="Cambria Math" panose="02040503050406030204" pitchFamily="18" charset="0"/>
                              </a:rPr>
                              <m:t>1      </m:t>
                            </m:r>
                            <m:r>
                              <a:rPr lang="en-US" altLang="zh-CN" sz="1600" i="1" dirty="0" smtClean="0">
                                <a:latin typeface="Cambria Math" panose="02040503050406030204" pitchFamily="18" charset="0"/>
                              </a:rPr>
                              <m:t>𝑖𝑓</m:t>
                            </m:r>
                            <m:r>
                              <a:rPr lang="en-US" altLang="zh-CN" sz="1600" i="1" dirty="0" smtClean="0">
                                <a:latin typeface="Cambria Math" panose="02040503050406030204" pitchFamily="18" charset="0"/>
                              </a:rPr>
                              <m:t> </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r>
                              <a:rPr lang="en-US" altLang="zh-CN" sz="1600" b="0" i="1" dirty="0" smtClean="0">
                                <a:latin typeface="Cambria Math" panose="02040503050406030204" pitchFamily="18" charset="0"/>
                              </a:rPr>
                              <m:t>1</m:t>
                            </m:r>
                          </m:e>
                          <m:e>
                            <m:r>
                              <a:rPr lang="en-US" altLang="zh-CN" sz="1600" i="1" dirty="0">
                                <a:latin typeface="Cambria Math" panose="02040503050406030204" pitchFamily="18" charset="0"/>
                              </a:rPr>
                              <m:t>0  </m:t>
                            </m:r>
                            <m:r>
                              <a:rPr lang="en-US" altLang="zh-CN" sz="1600" i="1" dirty="0">
                                <a:latin typeface="Cambria Math" panose="02040503050406030204" pitchFamily="18" charset="0"/>
                              </a:rPr>
                              <m:t>𝑜𝑡h𝑒𝑟𝑤𝑖𝑠𝑒</m:t>
                            </m:r>
                          </m:e>
                        </m:eqArr>
                      </m:e>
                    </m:d>
                  </m:oMath>
                </a14:m>
                <a:endParaRPr lang="en-US" altLang="zh-CN" sz="1600" dirty="0"/>
              </a:p>
              <a:p>
                <a:r>
                  <a:rPr lang="zh-CN" altLang="en-US" sz="1600" dirty="0"/>
                  <a:t>常函数</a:t>
                </a:r>
                <a14:m>
                  <m:oMath xmlns:m="http://schemas.openxmlformats.org/officeDocument/2006/math">
                    <m:r>
                      <a:rPr lang="en-US" altLang="zh-CN" sz="1600" i="1" dirty="0">
                        <a:latin typeface="Cambria Math" panose="02040503050406030204" pitchFamily="18" charset="0"/>
                      </a:rPr>
                      <m:t>1</m:t>
                    </m:r>
                  </m:oMath>
                </a14:m>
                <a:endParaRPr lang="en-US" altLang="zh-CN" sz="1600" dirty="0"/>
              </a:p>
              <a:p>
                <a:r>
                  <a:rPr lang="en-US" altLang="zh-CN" sz="1600" dirty="0"/>
                  <a:t> </a:t>
                </a:r>
                <a14:m>
                  <m:oMath xmlns:m="http://schemas.openxmlformats.org/officeDocument/2006/math">
                    <m:r>
                      <a:rPr lang="en-US" altLang="zh-CN" sz="1600" i="1">
                        <a:latin typeface="Cambria Math" panose="02040503050406030204" pitchFamily="18" charset="0"/>
                      </a:rPr>
                      <m:t>𝜇</m:t>
                    </m:r>
                    <m:d>
                      <m:dPr>
                        <m:ctrlPr>
                          <a:rPr lang="en-US" altLang="zh-CN" sz="1600" i="1" smtClean="0">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d>
                      <m:dPr>
                        <m:begChr m:val="{"/>
                        <m:endChr m:val=""/>
                        <m:ctrlPr>
                          <a:rPr lang="en-US" altLang="zh-CN" sz="1600" i="1">
                            <a:latin typeface="Cambria Math" panose="02040503050406030204" pitchFamily="18" charset="0"/>
                          </a:rPr>
                        </m:ctrlPr>
                      </m:dPr>
                      <m:e>
                        <m:eqArr>
                          <m:eqArrPr>
                            <m:ctrlPr>
                              <a:rPr lang="en-US" altLang="zh-CN" sz="1600" i="1">
                                <a:latin typeface="Cambria Math" panose="02040503050406030204" pitchFamily="18" charset="0"/>
                              </a:rPr>
                            </m:ctrlPr>
                          </m:eqArrPr>
                          <m:e>
                            <m:r>
                              <a:rPr lang="en-US" altLang="zh-CN" sz="1600" i="1">
                                <a:latin typeface="Cambria Math" panose="02040503050406030204" pitchFamily="18" charset="0"/>
                              </a:rPr>
                              <m:t>1                         </m:t>
                            </m:r>
                            <m:r>
                              <a:rPr lang="en-US" altLang="zh-CN" sz="1600" i="1">
                                <a:latin typeface="Cambria Math" panose="02040503050406030204" pitchFamily="18" charset="0"/>
                              </a:rPr>
                              <m:t>𝑖𝑓</m:t>
                            </m:r>
                            <m:r>
                              <a:rPr lang="en-US" altLang="zh-CN" sz="1600" i="1">
                                <a:latin typeface="Cambria Math" panose="02040503050406030204" pitchFamily="18" charset="0"/>
                              </a:rPr>
                              <m:t> </m:t>
                            </m:r>
                            <m:r>
                              <a:rPr lang="en-US" altLang="zh-CN" sz="1600" i="1" smtClean="0">
                                <a:latin typeface="Cambria Math" panose="02040503050406030204" pitchFamily="18" charset="0"/>
                              </a:rPr>
                              <m:t>𝑛</m:t>
                            </m:r>
                            <m:r>
                              <a:rPr lang="en-US" altLang="zh-CN" sz="1600" i="1">
                                <a:latin typeface="Cambria Math" panose="02040503050406030204" pitchFamily="18" charset="0"/>
                              </a:rPr>
                              <m:t>=1</m:t>
                            </m:r>
                          </m:e>
                          <m:e>
                            <m:r>
                              <a:rPr lang="en-US" altLang="zh-CN" sz="1600" i="1">
                                <a:latin typeface="Cambria Math" panose="02040503050406030204" pitchFamily="18" charset="0"/>
                              </a:rPr>
                              <m:t>0      </m:t>
                            </m:r>
                            <m:r>
                              <a:rPr lang="en-US" altLang="zh-CN" sz="1600" i="1">
                                <a:latin typeface="Cambria Math" panose="02040503050406030204" pitchFamily="18" charset="0"/>
                              </a:rPr>
                              <m:t>𝑖𝑓</m:t>
                            </m:r>
                            <m:r>
                              <a:rPr lang="en-US" altLang="zh-CN" sz="1600" i="1">
                                <a:latin typeface="Cambria Math" panose="02040503050406030204" pitchFamily="18" charset="0"/>
                              </a:rPr>
                              <m:t> </m:t>
                            </m:r>
                            <m:r>
                              <a:rPr lang="en-US" altLang="zh-CN" sz="1600" i="1" smtClean="0">
                                <a:latin typeface="Cambria Math" panose="02040503050406030204" pitchFamily="18" charset="0"/>
                              </a:rPr>
                              <m:t>𝑛</m:t>
                            </m:r>
                            <m:r>
                              <a:rPr lang="zh-CN" altLang="en-US" sz="1600" i="1">
                                <a:latin typeface="Cambria Math" panose="02040503050406030204" pitchFamily="18" charset="0"/>
                              </a:rPr>
                              <m:t>包含平方因子</m:t>
                            </m:r>
                          </m:e>
                          <m:e>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(−1)</m:t>
                                </m:r>
                              </m:e>
                              <m:sup>
                                <m:r>
                                  <a:rPr lang="en-US" altLang="zh-CN" sz="1600" i="1">
                                    <a:latin typeface="Cambria Math" panose="02040503050406030204" pitchFamily="18" charset="0"/>
                                  </a:rPr>
                                  <m:t>𝑟</m:t>
                                </m:r>
                              </m:sup>
                            </m:sSup>
                            <m:r>
                              <a:rPr lang="en-US" altLang="zh-CN" sz="1600" i="1">
                                <a:latin typeface="Cambria Math" panose="02040503050406030204" pitchFamily="18" charset="0"/>
                              </a:rPr>
                              <m:t>   </m:t>
                            </m:r>
                            <m:r>
                              <a:rPr lang="en-US" altLang="zh-CN" sz="1600" i="1">
                                <a:latin typeface="Cambria Math" panose="02040503050406030204" pitchFamily="18" charset="0"/>
                              </a:rPr>
                              <m:t>𝑟</m:t>
                            </m:r>
                            <m:r>
                              <a:rPr lang="zh-CN" altLang="en-US" sz="1600" i="1">
                                <a:latin typeface="Cambria Math" panose="02040503050406030204" pitchFamily="18" charset="0"/>
                              </a:rPr>
                              <m:t>是</m:t>
                            </m:r>
                            <m:r>
                              <a:rPr lang="en-US" altLang="zh-CN" sz="1600" i="1">
                                <a:latin typeface="Cambria Math" panose="02040503050406030204" pitchFamily="18" charset="0"/>
                              </a:rPr>
                              <m:t>𝑥</m:t>
                            </m:r>
                            <m:r>
                              <a:rPr lang="zh-CN" altLang="en-US" sz="1600" i="1">
                                <a:latin typeface="Cambria Math" panose="02040503050406030204" pitchFamily="18" charset="0"/>
                              </a:rPr>
                              <m:t>的质因子个数</m:t>
                            </m:r>
                          </m:e>
                        </m:eqArr>
                      </m:e>
                    </m:d>
                  </m:oMath>
                </a14:m>
                <a:endParaRPr lang="en-US" altLang="zh-CN" sz="1600" dirty="0"/>
              </a:p>
              <a:p>
                <a:r>
                  <a:rPr lang="en-US" altLang="zh-CN" sz="1600" dirty="0"/>
                  <a:t> </a:t>
                </a:r>
                <a14:m>
                  <m:oMath xmlns:m="http://schemas.openxmlformats.org/officeDocument/2006/math">
                    <m:r>
                      <a:rPr lang="en-US" altLang="zh-CN" sz="1600" i="1">
                        <a:latin typeface="Cambria Math" panose="02040503050406030204" pitchFamily="18" charset="0"/>
                      </a:rPr>
                      <m:t>𝑑</m:t>
                    </m:r>
                    <m:d>
                      <m:dPr>
                        <m:ctrlPr>
                          <a:rPr lang="en-US" altLang="zh-CN" sz="1600" i="1">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r>
                      <a:rPr lang="en-US" altLang="zh-CN" sz="1600" i="1" smtClean="0">
                        <a:latin typeface="Cambria Math" panose="02040503050406030204" pitchFamily="18" charset="0"/>
                      </a:rPr>
                      <m:t>𝑛</m:t>
                    </m:r>
                    <m:r>
                      <a:rPr lang="zh-CN" altLang="en-US" sz="1600" i="1">
                        <a:latin typeface="Cambria Math" panose="02040503050406030204" pitchFamily="18" charset="0"/>
                      </a:rPr>
                      <m:t>的约数个数</m:t>
                    </m:r>
                  </m:oMath>
                </a14:m>
                <a:endParaRPr lang="en-US" altLang="zh-CN" sz="1600" dirty="0"/>
              </a:p>
              <a:p>
                <a:r>
                  <a:rPr lang="zh-CN" altLang="en-US" sz="1600" dirty="0"/>
                  <a:t> </a:t>
                </a:r>
                <a14:m>
                  <m:oMath xmlns:m="http://schemas.openxmlformats.org/officeDocument/2006/math">
                    <m:r>
                      <a:rPr lang="zh-CN" altLang="en-US" sz="1600" i="1">
                        <a:latin typeface="Cambria Math" panose="02040503050406030204" pitchFamily="18" charset="0"/>
                      </a:rPr>
                      <m:t>𝜎</m:t>
                    </m:r>
                    <m:d>
                      <m:dPr>
                        <m:ctrlPr>
                          <a:rPr lang="en-US" altLang="zh-CN" sz="1600" i="1">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r>
                      <a:rPr lang="en-US" altLang="zh-CN" sz="1600" i="1" smtClean="0">
                        <a:latin typeface="Cambria Math" panose="02040503050406030204" pitchFamily="18" charset="0"/>
                      </a:rPr>
                      <m:t>𝑛</m:t>
                    </m:r>
                    <m:r>
                      <a:rPr lang="zh-CN" altLang="en-US" sz="1600" i="1">
                        <a:latin typeface="Cambria Math" panose="02040503050406030204" pitchFamily="18" charset="0"/>
                      </a:rPr>
                      <m:t>的约数和</m:t>
                    </m:r>
                  </m:oMath>
                </a14:m>
                <a:endParaRPr lang="en-US" altLang="zh-CN" sz="1600" dirty="0"/>
              </a:p>
              <a:p>
                <a:endParaRPr lang="zh-CN" altLang="en-US" sz="1600" dirty="0"/>
              </a:p>
            </p:txBody>
          </p:sp>
        </mc:Choice>
        <mc:Fallback xmlns="">
          <p:sp>
            <p:nvSpPr>
              <p:cNvPr id="5" name="内容占位符 1">
                <a:extLst>
                  <a:ext uri="{FF2B5EF4-FFF2-40B4-BE49-F238E27FC236}">
                    <a16:creationId xmlns:a16="http://schemas.microsoft.com/office/drawing/2014/main" id="{0E1F99E4-95C0-42EE-A114-336F9AA0EC27}"/>
                  </a:ext>
                </a:extLst>
              </p:cNvPr>
              <p:cNvSpPr txBox="1">
                <a:spLocks noRot="1" noChangeAspect="1" noMove="1" noResize="1" noEditPoints="1" noAdjustHandles="1" noChangeArrowheads="1" noChangeShapeType="1" noTextEdit="1"/>
              </p:cNvSpPr>
              <p:nvPr/>
            </p:nvSpPr>
            <p:spPr>
              <a:xfrm>
                <a:off x="8636000" y="1395967"/>
                <a:ext cx="3352800" cy="4763533"/>
              </a:xfrm>
              <a:prstGeom prst="rect">
                <a:avLst/>
              </a:prstGeom>
              <a:blipFill>
                <a:blip r:embed="rId3"/>
                <a:stretch>
                  <a:fillRect l="-10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138470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BC74A21-F05D-439F-9B9E-DBB72FDAC096}"/>
                  </a:ext>
                </a:extLst>
              </p:cNvPr>
              <p:cNvSpPr>
                <a:spLocks noGrp="1"/>
              </p:cNvSpPr>
              <p:nvPr>
                <p:ph idx="1"/>
              </p:nvPr>
            </p:nvSpPr>
            <p:spPr/>
            <p:txBody>
              <a:bodyPr/>
              <a:lstStyle/>
              <a:p>
                <a:r>
                  <a:rPr lang="zh-CN" altLang="en-US" dirty="0"/>
                  <a:t>求</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m:rPr>
                            <m:sty m:val="p"/>
                          </m:rPr>
                          <a:rPr lang="en-US" altLang="zh-CN">
                            <a:latin typeface="Cambria Math" panose="02040503050406030204" pitchFamily="18" charset="0"/>
                          </a:rPr>
                          <m:t>gcd</m:t>
                        </m:r>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oMath>
                </a14:m>
                <a:endParaRPr lang="en-US" altLang="zh-CN" dirty="0"/>
              </a:p>
              <a:p>
                <a:endParaRPr lang="en-US" altLang="zh-CN" dirty="0"/>
              </a:p>
              <a:p>
                <a:r>
                  <a:rPr lang="zh-CN" altLang="en-US" dirty="0"/>
                  <a:t>其中</a:t>
                </a:r>
                <a14:m>
                  <m:oMath xmlns:m="http://schemas.openxmlformats.org/officeDocument/2006/math">
                    <m:r>
                      <a:rPr lang="en-US" altLang="zh-CN" i="1">
                        <a:latin typeface="Cambria Math" panose="02040503050406030204" pitchFamily="18" charset="0"/>
                      </a:rPr>
                      <m:t>𝑛</m:t>
                    </m:r>
                    <m:r>
                      <a:rPr lang="en-US" altLang="zh-CN" i="1">
                        <a:latin typeface="Cambria Math" panose="02040503050406030204" pitchFamily="18" charset="0"/>
                        <a:ea typeface="Cambria Math" panose="02040503050406030204" pitchFamily="18" charset="0"/>
                      </a:rPr>
                      <m:t>≤</m:t>
                    </m:r>
                    <m:sSup>
                      <m:sSupPr>
                        <m:ctrlPr>
                          <a:rPr lang="en-US" altLang="zh-CN" i="1">
                            <a:latin typeface="Cambria Math" panose="02040503050406030204" pitchFamily="18" charset="0"/>
                            <a:ea typeface="Cambria Math" panose="02040503050406030204" pitchFamily="18" charset="0"/>
                          </a:rPr>
                        </m:ctrlPr>
                      </m:sSupPr>
                      <m:e>
                        <m:r>
                          <a:rPr lang="en-US" altLang="zh-CN" i="1">
                            <a:latin typeface="Cambria Math" panose="02040503050406030204" pitchFamily="18" charset="0"/>
                            <a:ea typeface="Cambria Math" panose="02040503050406030204" pitchFamily="18" charset="0"/>
                          </a:rPr>
                          <m:t>10</m:t>
                        </m:r>
                      </m:e>
                      <m:sup>
                        <m:r>
                          <a:rPr lang="en-US" altLang="zh-CN" i="1">
                            <a:latin typeface="Cambria Math" panose="02040503050406030204" pitchFamily="18" charset="0"/>
                            <a:ea typeface="Cambria Math" panose="02040503050406030204" pitchFamily="18" charset="0"/>
                          </a:rPr>
                          <m:t>9</m:t>
                        </m:r>
                      </m:sup>
                    </m:sSup>
                  </m:oMath>
                </a14:m>
                <a:endParaRPr lang="zh-CN" altLang="en-US" dirty="0"/>
              </a:p>
            </p:txBody>
          </p:sp>
        </mc:Choice>
        <mc:Fallback xmlns="">
          <p:sp>
            <p:nvSpPr>
              <p:cNvPr id="2" name="内容占位符 1">
                <a:extLst>
                  <a:ext uri="{FF2B5EF4-FFF2-40B4-BE49-F238E27FC236}">
                    <a16:creationId xmlns:a16="http://schemas.microsoft.com/office/drawing/2014/main" id="{3BC74A21-F05D-439F-9B9E-DBB72FDAC096}"/>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2E622E7-0CC9-4C92-A215-46EA9DD792E9}"/>
              </a:ext>
            </a:extLst>
          </p:cNvPr>
          <p:cNvSpPr>
            <a:spLocks noGrp="1"/>
          </p:cNvSpPr>
          <p:nvPr>
            <p:ph type="ctrTitle"/>
          </p:nvPr>
        </p:nvSpPr>
        <p:spPr/>
        <p:txBody>
          <a:bodyPr/>
          <a:lstStyle/>
          <a:p>
            <a:r>
              <a:rPr lang="zh-CN" altLang="en-US" dirty="0"/>
              <a:t>祖传例题</a:t>
            </a:r>
          </a:p>
        </p:txBody>
      </p:sp>
      <p:sp>
        <p:nvSpPr>
          <p:cNvPr id="4" name="内容占位符 3">
            <a:extLst>
              <a:ext uri="{FF2B5EF4-FFF2-40B4-BE49-F238E27FC236}">
                <a16:creationId xmlns:a16="http://schemas.microsoft.com/office/drawing/2014/main" id="{A746BEF7-B4A1-47CF-977C-3A418C5FF80C}"/>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BCDBDB71-F3A7-4C9C-A18E-FE015910BB37}"/>
                  </a:ext>
                </a:extLst>
              </p:cNvPr>
              <p:cNvSpPr txBox="1">
                <a:spLocks/>
              </p:cNvSpPr>
              <p:nvPr/>
            </p:nvSpPr>
            <p:spPr>
              <a:xfrm>
                <a:off x="8636000" y="1395967"/>
                <a:ext cx="3352800" cy="4763533"/>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a:t>欧拉函数 </a:t>
                </a:r>
                <a14:m>
                  <m:oMath xmlns:m="http://schemas.openxmlformats.org/officeDocument/2006/math">
                    <m:r>
                      <a:rPr lang="zh-CN" altLang="en-US" sz="1600" i="1">
                        <a:latin typeface="Cambria Math" panose="02040503050406030204" pitchFamily="18" charset="0"/>
                      </a:rPr>
                      <m:t>𝜑</m:t>
                    </m:r>
                    <m:d>
                      <m:dPr>
                        <m:ctrlPr>
                          <a:rPr lang="zh-CN" altLang="en-US" sz="1600" i="1" smtClean="0">
                            <a:latin typeface="Cambria Math" panose="02040503050406030204" pitchFamily="18" charset="0"/>
                          </a:rPr>
                        </m:ctrlPr>
                      </m:dPr>
                      <m:e>
                        <m:r>
                          <m:rPr>
                            <m:sty m:val="p"/>
                          </m:rPr>
                          <a:rPr lang="en-US" altLang="zh-CN" sz="1600" i="1">
                            <a:latin typeface="Cambria Math" panose="02040503050406030204" pitchFamily="18" charset="0"/>
                          </a:rPr>
                          <m:t>n</m:t>
                        </m:r>
                      </m:e>
                    </m:d>
                  </m:oMath>
                </a14:m>
                <a:endParaRPr lang="en-US" altLang="zh-CN" sz="1600" dirty="0"/>
              </a:p>
              <a:p>
                <a:r>
                  <a:rPr lang="en-US" altLang="zh-CN" sz="1600" dirty="0"/>
                  <a:t> </a:t>
                </a:r>
                <a14:m>
                  <m:oMath xmlns:m="http://schemas.openxmlformats.org/officeDocument/2006/math">
                    <m:r>
                      <a:rPr lang="en-US" altLang="zh-CN" sz="1600" i="1" dirty="0">
                        <a:latin typeface="Cambria Math" panose="02040503050406030204" pitchFamily="18" charset="0"/>
                      </a:rPr>
                      <m:t>𝑖𝑑</m:t>
                    </m:r>
                    <m:r>
                      <a:rPr lang="en-US" altLang="zh-CN" sz="1600" i="1" dirty="0">
                        <a:latin typeface="Cambria Math" panose="02040503050406030204" pitchFamily="18" charset="0"/>
                      </a:rPr>
                      <m:t>(</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r>
                      <a:rPr lang="en-US" altLang="zh-CN" sz="1600" i="1" dirty="0" smtClean="0">
                        <a:latin typeface="Cambria Math" panose="02040503050406030204" pitchFamily="18" charset="0"/>
                      </a:rPr>
                      <m:t>𝑛</m:t>
                    </m:r>
                  </m:oMath>
                </a14:m>
                <a:r>
                  <a:rPr lang="en-US" altLang="zh-CN" sz="1600" dirty="0"/>
                  <a:t> </a:t>
                </a:r>
              </a:p>
              <a:p>
                <a:r>
                  <a:rPr lang="en-US" altLang="zh-CN" sz="1600" dirty="0"/>
                  <a:t> </a:t>
                </a:r>
                <a14:m>
                  <m:oMath xmlns:m="http://schemas.openxmlformats.org/officeDocument/2006/math">
                    <m:r>
                      <a:rPr lang="en-US" altLang="zh-CN" sz="1600" i="1" dirty="0">
                        <a:latin typeface="Cambria Math" panose="02040503050406030204" pitchFamily="18" charset="0"/>
                      </a:rPr>
                      <m:t>𝑒</m:t>
                    </m:r>
                    <m:r>
                      <a:rPr lang="en-US" altLang="zh-CN" sz="1600" i="1" dirty="0">
                        <a:latin typeface="Cambria Math" panose="02040503050406030204" pitchFamily="18" charset="0"/>
                      </a:rPr>
                      <m:t>(</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d>
                      <m:dPr>
                        <m:begChr m:val="{"/>
                        <m:endChr m:val=""/>
                        <m:ctrlPr>
                          <a:rPr lang="en-US" altLang="zh-CN" sz="1600" i="1" dirty="0">
                            <a:latin typeface="Cambria Math" panose="02040503050406030204" pitchFamily="18" charset="0"/>
                          </a:rPr>
                        </m:ctrlPr>
                      </m:dPr>
                      <m:e>
                        <m:eqArr>
                          <m:eqArrPr>
                            <m:ctrlPr>
                              <a:rPr lang="en-US" altLang="zh-CN" sz="1600" i="1" dirty="0">
                                <a:latin typeface="Cambria Math" panose="02040503050406030204" pitchFamily="18" charset="0"/>
                              </a:rPr>
                            </m:ctrlPr>
                          </m:eqArrPr>
                          <m:e>
                            <m:r>
                              <a:rPr lang="en-US" altLang="zh-CN" sz="1600" i="1" dirty="0">
                                <a:latin typeface="Cambria Math" panose="02040503050406030204" pitchFamily="18" charset="0"/>
                              </a:rPr>
                              <m:t>1      </m:t>
                            </m:r>
                            <m:r>
                              <a:rPr lang="en-US" altLang="zh-CN" sz="1600" i="1" dirty="0" smtClean="0">
                                <a:latin typeface="Cambria Math" panose="02040503050406030204" pitchFamily="18" charset="0"/>
                              </a:rPr>
                              <m:t>𝑖𝑓</m:t>
                            </m:r>
                            <m:r>
                              <a:rPr lang="en-US" altLang="zh-CN" sz="1600" i="1" dirty="0" smtClean="0">
                                <a:latin typeface="Cambria Math" panose="02040503050406030204" pitchFamily="18" charset="0"/>
                              </a:rPr>
                              <m:t> </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r>
                              <a:rPr lang="en-US" altLang="zh-CN" sz="1600" b="0" i="1" dirty="0" smtClean="0">
                                <a:latin typeface="Cambria Math" panose="02040503050406030204" pitchFamily="18" charset="0"/>
                              </a:rPr>
                              <m:t>1</m:t>
                            </m:r>
                          </m:e>
                          <m:e>
                            <m:r>
                              <a:rPr lang="en-US" altLang="zh-CN" sz="1600" i="1" dirty="0">
                                <a:latin typeface="Cambria Math" panose="02040503050406030204" pitchFamily="18" charset="0"/>
                              </a:rPr>
                              <m:t>0  </m:t>
                            </m:r>
                            <m:r>
                              <a:rPr lang="en-US" altLang="zh-CN" sz="1600" i="1" dirty="0">
                                <a:latin typeface="Cambria Math" panose="02040503050406030204" pitchFamily="18" charset="0"/>
                              </a:rPr>
                              <m:t>𝑜𝑡h𝑒𝑟𝑤𝑖𝑠𝑒</m:t>
                            </m:r>
                          </m:e>
                        </m:eqArr>
                      </m:e>
                    </m:d>
                  </m:oMath>
                </a14:m>
                <a:endParaRPr lang="en-US" altLang="zh-CN" sz="1600" dirty="0"/>
              </a:p>
              <a:p>
                <a:r>
                  <a:rPr lang="zh-CN" altLang="en-US" sz="1600" dirty="0"/>
                  <a:t>常函数</a:t>
                </a:r>
                <a14:m>
                  <m:oMath xmlns:m="http://schemas.openxmlformats.org/officeDocument/2006/math">
                    <m:r>
                      <a:rPr lang="en-US" altLang="zh-CN" sz="1600" i="1" dirty="0">
                        <a:latin typeface="Cambria Math" panose="02040503050406030204" pitchFamily="18" charset="0"/>
                      </a:rPr>
                      <m:t>1</m:t>
                    </m:r>
                  </m:oMath>
                </a14:m>
                <a:endParaRPr lang="en-US" altLang="zh-CN" sz="1600" i="1" dirty="0">
                  <a:latin typeface="Cambria Math" panose="02040503050406030204" pitchFamily="18" charset="0"/>
                </a:endParaRPr>
              </a:p>
              <a:p>
                <a:r>
                  <a:rPr lang="en-US" altLang="zh-CN" sz="1600" dirty="0"/>
                  <a:t> </a:t>
                </a:r>
                <a14:m>
                  <m:oMath xmlns:m="http://schemas.openxmlformats.org/officeDocument/2006/math">
                    <m:r>
                      <a:rPr lang="en-US" altLang="zh-CN" sz="1600" i="1">
                        <a:latin typeface="Cambria Math" panose="02040503050406030204" pitchFamily="18" charset="0"/>
                      </a:rPr>
                      <m:t>𝜇</m:t>
                    </m:r>
                    <m:d>
                      <m:dPr>
                        <m:ctrlPr>
                          <a:rPr lang="en-US" altLang="zh-CN" sz="1600" i="1" smtClean="0">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d>
                      <m:dPr>
                        <m:begChr m:val="{"/>
                        <m:endChr m:val=""/>
                        <m:ctrlPr>
                          <a:rPr lang="en-US" altLang="zh-CN" sz="1600" i="1">
                            <a:latin typeface="Cambria Math" panose="02040503050406030204" pitchFamily="18" charset="0"/>
                          </a:rPr>
                        </m:ctrlPr>
                      </m:dPr>
                      <m:e>
                        <m:eqArr>
                          <m:eqArrPr>
                            <m:ctrlPr>
                              <a:rPr lang="en-US" altLang="zh-CN" sz="1600" i="1">
                                <a:latin typeface="Cambria Math" panose="02040503050406030204" pitchFamily="18" charset="0"/>
                              </a:rPr>
                            </m:ctrlPr>
                          </m:eqArrPr>
                          <m:e>
                            <m:r>
                              <a:rPr lang="en-US" altLang="zh-CN" sz="1600" i="1">
                                <a:latin typeface="Cambria Math" panose="02040503050406030204" pitchFamily="18" charset="0"/>
                              </a:rPr>
                              <m:t>1                         </m:t>
                            </m:r>
                            <m:r>
                              <a:rPr lang="en-US" altLang="zh-CN" sz="1600" i="1">
                                <a:latin typeface="Cambria Math" panose="02040503050406030204" pitchFamily="18" charset="0"/>
                              </a:rPr>
                              <m:t>𝑖𝑓</m:t>
                            </m:r>
                            <m:r>
                              <a:rPr lang="en-US" altLang="zh-CN" sz="1600" i="1">
                                <a:latin typeface="Cambria Math" panose="02040503050406030204" pitchFamily="18" charset="0"/>
                              </a:rPr>
                              <m:t> </m:t>
                            </m:r>
                            <m:r>
                              <a:rPr lang="en-US" altLang="zh-CN" sz="1600" i="1" smtClean="0">
                                <a:latin typeface="Cambria Math" panose="02040503050406030204" pitchFamily="18" charset="0"/>
                              </a:rPr>
                              <m:t>𝑛</m:t>
                            </m:r>
                            <m:r>
                              <a:rPr lang="en-US" altLang="zh-CN" sz="1600" i="1">
                                <a:latin typeface="Cambria Math" panose="02040503050406030204" pitchFamily="18" charset="0"/>
                              </a:rPr>
                              <m:t>=1</m:t>
                            </m:r>
                          </m:e>
                          <m:e>
                            <m:r>
                              <a:rPr lang="en-US" altLang="zh-CN" sz="1600" i="1">
                                <a:latin typeface="Cambria Math" panose="02040503050406030204" pitchFamily="18" charset="0"/>
                              </a:rPr>
                              <m:t>0      </m:t>
                            </m:r>
                            <m:r>
                              <a:rPr lang="en-US" altLang="zh-CN" sz="1600" i="1">
                                <a:latin typeface="Cambria Math" panose="02040503050406030204" pitchFamily="18" charset="0"/>
                              </a:rPr>
                              <m:t>𝑖𝑓</m:t>
                            </m:r>
                            <m:r>
                              <a:rPr lang="en-US" altLang="zh-CN" sz="1600" i="1">
                                <a:latin typeface="Cambria Math" panose="02040503050406030204" pitchFamily="18" charset="0"/>
                              </a:rPr>
                              <m:t> </m:t>
                            </m:r>
                            <m:r>
                              <a:rPr lang="en-US" altLang="zh-CN" sz="1600" i="1" smtClean="0">
                                <a:latin typeface="Cambria Math" panose="02040503050406030204" pitchFamily="18" charset="0"/>
                              </a:rPr>
                              <m:t>𝑛</m:t>
                            </m:r>
                            <m:r>
                              <a:rPr lang="zh-CN" altLang="en-US" sz="1600" i="1">
                                <a:latin typeface="Cambria Math" panose="02040503050406030204" pitchFamily="18" charset="0"/>
                              </a:rPr>
                              <m:t>包含平方因子</m:t>
                            </m:r>
                          </m:e>
                          <m:e>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(−1)</m:t>
                                </m:r>
                              </m:e>
                              <m:sup>
                                <m:r>
                                  <a:rPr lang="en-US" altLang="zh-CN" sz="1600" i="1">
                                    <a:latin typeface="Cambria Math" panose="02040503050406030204" pitchFamily="18" charset="0"/>
                                  </a:rPr>
                                  <m:t>𝑟</m:t>
                                </m:r>
                              </m:sup>
                            </m:sSup>
                            <m:r>
                              <a:rPr lang="en-US" altLang="zh-CN" sz="1600" i="1">
                                <a:latin typeface="Cambria Math" panose="02040503050406030204" pitchFamily="18" charset="0"/>
                              </a:rPr>
                              <m:t>   </m:t>
                            </m:r>
                            <m:r>
                              <a:rPr lang="en-US" altLang="zh-CN" sz="1600" i="1">
                                <a:latin typeface="Cambria Math" panose="02040503050406030204" pitchFamily="18" charset="0"/>
                              </a:rPr>
                              <m:t>𝑟</m:t>
                            </m:r>
                            <m:r>
                              <a:rPr lang="zh-CN" altLang="en-US" sz="1600" i="1">
                                <a:latin typeface="Cambria Math" panose="02040503050406030204" pitchFamily="18" charset="0"/>
                              </a:rPr>
                              <m:t>是</m:t>
                            </m:r>
                            <m:r>
                              <a:rPr lang="en-US" altLang="zh-CN" sz="1600" i="1">
                                <a:latin typeface="Cambria Math" panose="02040503050406030204" pitchFamily="18" charset="0"/>
                              </a:rPr>
                              <m:t>𝑥</m:t>
                            </m:r>
                            <m:r>
                              <a:rPr lang="zh-CN" altLang="en-US" sz="1600" i="1">
                                <a:latin typeface="Cambria Math" panose="02040503050406030204" pitchFamily="18" charset="0"/>
                              </a:rPr>
                              <m:t>的质因子个数</m:t>
                            </m:r>
                          </m:e>
                        </m:eqArr>
                      </m:e>
                    </m:d>
                  </m:oMath>
                </a14:m>
                <a:endParaRPr lang="en-US" altLang="zh-CN" sz="1600" dirty="0"/>
              </a:p>
              <a:p>
                <a:r>
                  <a:rPr lang="en-US" altLang="zh-CN" sz="1600" dirty="0"/>
                  <a:t> </a:t>
                </a:r>
                <a14:m>
                  <m:oMath xmlns:m="http://schemas.openxmlformats.org/officeDocument/2006/math">
                    <m:r>
                      <a:rPr lang="en-US" altLang="zh-CN" sz="1600" i="1">
                        <a:latin typeface="Cambria Math" panose="02040503050406030204" pitchFamily="18" charset="0"/>
                      </a:rPr>
                      <m:t>𝑑</m:t>
                    </m:r>
                    <m:d>
                      <m:dPr>
                        <m:ctrlPr>
                          <a:rPr lang="en-US" altLang="zh-CN" sz="1600" i="1">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r>
                      <a:rPr lang="en-US" altLang="zh-CN" sz="1600" i="1" smtClean="0">
                        <a:latin typeface="Cambria Math" panose="02040503050406030204" pitchFamily="18" charset="0"/>
                      </a:rPr>
                      <m:t>𝑛</m:t>
                    </m:r>
                    <m:r>
                      <a:rPr lang="zh-CN" altLang="en-US" sz="1600" i="1">
                        <a:latin typeface="Cambria Math" panose="02040503050406030204" pitchFamily="18" charset="0"/>
                      </a:rPr>
                      <m:t>的约数个数</m:t>
                    </m:r>
                  </m:oMath>
                </a14:m>
                <a:endParaRPr lang="en-US" altLang="zh-CN" sz="1600" dirty="0"/>
              </a:p>
              <a:p>
                <a:r>
                  <a:rPr lang="zh-CN" altLang="en-US" sz="1600" dirty="0"/>
                  <a:t> </a:t>
                </a:r>
                <a14:m>
                  <m:oMath xmlns:m="http://schemas.openxmlformats.org/officeDocument/2006/math">
                    <m:r>
                      <a:rPr lang="zh-CN" altLang="en-US" sz="1600" i="1">
                        <a:latin typeface="Cambria Math" panose="02040503050406030204" pitchFamily="18" charset="0"/>
                      </a:rPr>
                      <m:t>𝜎</m:t>
                    </m:r>
                    <m:d>
                      <m:dPr>
                        <m:ctrlPr>
                          <a:rPr lang="en-US" altLang="zh-CN" sz="1600" i="1">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r>
                      <a:rPr lang="en-US" altLang="zh-CN" sz="1600" i="1" smtClean="0">
                        <a:latin typeface="Cambria Math" panose="02040503050406030204" pitchFamily="18" charset="0"/>
                      </a:rPr>
                      <m:t>𝑛</m:t>
                    </m:r>
                    <m:r>
                      <a:rPr lang="zh-CN" altLang="en-US" sz="1600" i="1">
                        <a:latin typeface="Cambria Math" panose="02040503050406030204" pitchFamily="18" charset="0"/>
                      </a:rPr>
                      <m:t>的约数和</m:t>
                    </m:r>
                  </m:oMath>
                </a14:m>
                <a:endParaRPr lang="en-US" altLang="zh-CN" sz="1600" dirty="0"/>
              </a:p>
              <a:p>
                <a:r>
                  <a:rPr lang="zh-CN" altLang="en-US" sz="1600" dirty="0"/>
                  <a:t> </a:t>
                </a:r>
                <a14:m>
                  <m:oMath xmlns:m="http://schemas.openxmlformats.org/officeDocument/2006/math">
                    <m:r>
                      <a:rPr lang="zh-CN" altLang="en-US" sz="1600" i="1">
                        <a:latin typeface="Cambria Math" panose="02040503050406030204" pitchFamily="18" charset="0"/>
                      </a:rPr>
                      <m:t>ⅇ=</m:t>
                    </m:r>
                    <m:r>
                      <a:rPr lang="zh-CN" altLang="en-US" sz="1600" i="1">
                        <a:latin typeface="Cambria Math" panose="02040503050406030204" pitchFamily="18" charset="0"/>
                      </a:rPr>
                      <m:t>𝜇</m:t>
                    </m:r>
                    <m:r>
                      <a:rPr lang="zh-CN" altLang="en-US" sz="1600" i="1">
                        <a:latin typeface="Cambria Math" panose="02040503050406030204" pitchFamily="18" charset="0"/>
                      </a:rPr>
                      <m:t>×1</m:t>
                    </m:r>
                  </m:oMath>
                </a14:m>
                <a:endParaRPr lang="en-US" altLang="zh-CN" sz="1600" dirty="0"/>
              </a:p>
              <a:p>
                <a:r>
                  <a:rPr lang="zh-CN" altLang="en-US" sz="1600" dirty="0"/>
                  <a:t> </a:t>
                </a:r>
                <a14:m>
                  <m:oMath xmlns:m="http://schemas.openxmlformats.org/officeDocument/2006/math">
                    <m:r>
                      <a:rPr lang="zh-CN" altLang="en-US" sz="1600" i="1">
                        <a:latin typeface="Cambria Math" panose="02040503050406030204" pitchFamily="18" charset="0"/>
                      </a:rPr>
                      <m:t>𝑖𝑑</m:t>
                    </m:r>
                    <m:r>
                      <a:rPr lang="zh-CN" altLang="en-US" sz="1600" i="1">
                        <a:latin typeface="Cambria Math" panose="02040503050406030204" pitchFamily="18" charset="0"/>
                      </a:rPr>
                      <m:t>=</m:t>
                    </m:r>
                    <m:r>
                      <a:rPr lang="zh-CN" altLang="en-US" sz="1600" i="1">
                        <a:latin typeface="Cambria Math" panose="02040503050406030204" pitchFamily="18" charset="0"/>
                      </a:rPr>
                      <m:t>𝜑</m:t>
                    </m:r>
                    <m:r>
                      <a:rPr lang="zh-CN" altLang="en-US" sz="1600" i="1">
                        <a:latin typeface="Cambria Math" panose="02040503050406030204" pitchFamily="18" charset="0"/>
                      </a:rPr>
                      <m:t>×1</m:t>
                    </m:r>
                  </m:oMath>
                </a14:m>
                <a:endParaRPr lang="en-US" altLang="zh-CN" sz="1600" dirty="0"/>
              </a:p>
              <a:p>
                <a:endParaRPr lang="en-US" altLang="zh-CN" sz="1600" dirty="0"/>
              </a:p>
            </p:txBody>
          </p:sp>
        </mc:Choice>
        <mc:Fallback xmlns="">
          <p:sp>
            <p:nvSpPr>
              <p:cNvPr id="5" name="内容占位符 1">
                <a:extLst>
                  <a:ext uri="{FF2B5EF4-FFF2-40B4-BE49-F238E27FC236}">
                    <a16:creationId xmlns:a16="http://schemas.microsoft.com/office/drawing/2014/main" id="{BCDBDB71-F3A7-4C9C-A18E-FE015910BB37}"/>
                  </a:ext>
                </a:extLst>
              </p:cNvPr>
              <p:cNvSpPr txBox="1">
                <a:spLocks noRot="1" noChangeAspect="1" noMove="1" noResize="1" noEditPoints="1" noAdjustHandles="1" noChangeArrowheads="1" noChangeShapeType="1" noTextEdit="1"/>
              </p:cNvSpPr>
              <p:nvPr/>
            </p:nvSpPr>
            <p:spPr>
              <a:xfrm>
                <a:off x="8636000" y="1395967"/>
                <a:ext cx="3352800" cy="4763533"/>
              </a:xfrm>
              <a:prstGeom prst="rect">
                <a:avLst/>
              </a:prstGeom>
              <a:blipFill>
                <a:blip r:embed="rId3"/>
                <a:stretch>
                  <a:fillRect l="-10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57735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A0A2E77-206F-4C31-BF54-84F5A61EC5F0}"/>
                  </a:ext>
                </a:extLst>
              </p:cNvPr>
              <p:cNvSpPr>
                <a:spLocks noGrp="1"/>
              </p:cNvSpPr>
              <p:nvPr>
                <p:ph idx="1"/>
              </p:nvPr>
            </p:nvSpPr>
            <p:spPr/>
            <p:txBody>
              <a:bodyPr>
                <a:normAutofit/>
              </a:bodyPr>
              <a:lstStyle/>
              <a:p>
                <a:r>
                  <a:rPr lang="zh-CN" altLang="en-US" dirty="0"/>
                  <a:t>考虑贡献，即枚举</a:t>
                </a:r>
                <a:r>
                  <a:rPr lang="en-US" altLang="zh-CN" dirty="0" err="1"/>
                  <a:t>gcd</a:t>
                </a:r>
                <a:r>
                  <a:rPr lang="en-US" altLang="zh-CN" dirty="0"/>
                  <a:t>(</a:t>
                </a:r>
                <a:r>
                  <a:rPr lang="en-US" altLang="zh-CN" dirty="0" err="1"/>
                  <a:t>n,i</a:t>
                </a:r>
                <a:r>
                  <a:rPr lang="en-US" altLang="zh-CN" dirty="0"/>
                  <a:t>)=g</a:t>
                </a:r>
                <a:r>
                  <a:rPr lang="zh-CN" altLang="en-US" dirty="0"/>
                  <a:t>，再计算有多少个</a:t>
                </a:r>
                <a:r>
                  <a:rPr lang="en-US" altLang="zh-CN" dirty="0" err="1"/>
                  <a:t>i</a:t>
                </a:r>
                <a:r>
                  <a:rPr lang="zh-CN" altLang="en-US" dirty="0"/>
                  <a:t>满足</a:t>
                </a:r>
                <a:r>
                  <a:rPr lang="en-US" altLang="zh-CN" dirty="0" err="1"/>
                  <a:t>gcd</a:t>
                </a:r>
                <a:r>
                  <a:rPr lang="en-US" altLang="zh-CN" dirty="0"/>
                  <a:t>(</a:t>
                </a:r>
                <a:r>
                  <a:rPr lang="en-US" altLang="zh-CN" dirty="0" err="1"/>
                  <a:t>n,i</a:t>
                </a:r>
                <a:r>
                  <a:rPr lang="en-US" altLang="zh-CN" dirty="0"/>
                  <a:t>)==g</a:t>
                </a:r>
              </a:p>
              <a:p>
                <a:r>
                  <a:rPr lang="zh-CN" altLang="en-US" dirty="0"/>
                  <a:t> </a:t>
                </a:r>
                <a14:m>
                  <m:oMath xmlns:m="http://schemas.openxmlformats.org/officeDocument/2006/math">
                    <m:r>
                      <a:rPr lang="en-US" altLang="zh-CN" b="0" i="0" smtClean="0">
                        <a:latin typeface="Cambria Math" panose="02040503050406030204" pitchFamily="18" charset="0"/>
                      </a:rPr>
                      <m:t>     </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m:rPr>
                            <m:sty m:val="p"/>
                          </m:rPr>
                          <a:rPr lang="en-US" altLang="zh-CN">
                            <a:latin typeface="Cambria Math" panose="02040503050406030204" pitchFamily="18" charset="0"/>
                          </a:rPr>
                          <m:t>gcd</m:t>
                        </m:r>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oMath>
                </a14:m>
                <a:endParaRPr lang="en-US" altLang="zh-CN" i="1" dirty="0">
                  <a:latin typeface="Cambria Math" panose="02040503050406030204" pitchFamily="18" charset="0"/>
                </a:endParaRPr>
              </a:p>
              <a:p>
                <a:r>
                  <a:rPr lang="en-US" altLang="zh-CN" dirty="0"/>
                  <a:t> </a:t>
                </a:r>
                <a14:m>
                  <m:oMath xmlns:m="http://schemas.openxmlformats.org/officeDocument/2006/math">
                    <m:r>
                      <a:rPr lang="en-US" altLang="zh-CN" i="1" smtClean="0">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sub>
                      <m:sup/>
                      <m:e>
                        <m:r>
                          <a:rPr lang="en-US" altLang="zh-CN" b="0" i="1" smtClean="0">
                            <a:latin typeface="Cambria Math" panose="02040503050406030204" pitchFamily="18" charset="0"/>
                          </a:rPr>
                          <m:t>𝑔</m:t>
                        </m:r>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zh-CN" altLang="en-US" i="1">
                                <a:latin typeface="Cambria Math" panose="02040503050406030204" pitchFamily="18" charset="0"/>
                              </a:rPr>
                              <m:t>多少个</m:t>
                            </m:r>
                            <m:r>
                              <m:rPr>
                                <m:sty m:val="p"/>
                              </m:rPr>
                              <a:rPr lang="en-US" altLang="zh-CN" i="1" smtClean="0">
                                <a:latin typeface="Cambria Math" panose="02040503050406030204" pitchFamily="18" charset="0"/>
                              </a:rPr>
                              <m:t>i</m:t>
                            </m:r>
                            <m:r>
                              <a:rPr lang="zh-CN" altLang="en-US" i="1">
                                <a:latin typeface="Cambria Math" panose="02040503050406030204" pitchFamily="18" charset="0"/>
                              </a:rPr>
                              <m:t>满足</m:t>
                            </m:r>
                            <m:r>
                              <m:rPr>
                                <m:nor/>
                              </m:rPr>
                              <a:rPr lang="en-US" altLang="zh-CN" dirty="0"/>
                              <m:t>gcd</m:t>
                            </m:r>
                            <m:r>
                              <m:rPr>
                                <m:nor/>
                              </m:rPr>
                              <a:rPr lang="en-US" altLang="zh-CN" dirty="0"/>
                              <m:t>(</m:t>
                            </m:r>
                            <m:r>
                              <m:rPr>
                                <m:nor/>
                              </m:rPr>
                              <a:rPr lang="en-US" altLang="zh-CN" dirty="0"/>
                              <m:t>n</m:t>
                            </m:r>
                            <m:r>
                              <m:rPr>
                                <m:nor/>
                              </m:rPr>
                              <a:rPr lang="en-US" altLang="zh-CN" dirty="0"/>
                              <m:t>,</m:t>
                            </m:r>
                            <m:r>
                              <m:rPr>
                                <m:nor/>
                              </m:rPr>
                              <a:rPr lang="en-US" altLang="zh-CN" dirty="0"/>
                              <m:t>i</m:t>
                            </m:r>
                            <m:r>
                              <m:rPr>
                                <m:nor/>
                              </m:rPr>
                              <a:rPr lang="en-US" altLang="zh-CN" dirty="0"/>
                              <m:t>)==</m:t>
                            </m:r>
                            <m:r>
                              <m:rPr>
                                <m:nor/>
                              </m:rPr>
                              <a:rPr lang="en-US" altLang="zh-CN" dirty="0"/>
                              <m:t>g</m:t>
                            </m:r>
                            <m:r>
                              <m:rPr>
                                <m:nor/>
                              </m:rPr>
                              <a:rPr lang="en-US" altLang="zh-CN" dirty="0"/>
                              <m:t> </m:t>
                            </m:r>
                          </m:e>
                        </m:d>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𝑛</m:t>
                        </m:r>
                      </m:sub>
                      <m:sup/>
                      <m:e>
                        <m:r>
                          <a:rPr lang="en-US" altLang="zh-CN" b="0" i="1" smtClean="0">
                            <a:latin typeface="Cambria Math" panose="02040503050406030204" pitchFamily="18" charset="0"/>
                          </a:rPr>
                          <m:t>𝑔</m:t>
                        </m:r>
                        <m:r>
                          <a:rPr lang="en-US" altLang="zh-CN" i="1">
                            <a:latin typeface="Cambria Math" panose="02040503050406030204" pitchFamily="18" charset="0"/>
                          </a:rPr>
                          <m:t>∗</m:t>
                        </m:r>
                        <m:d>
                          <m:dPr>
                            <m:ctrlPr>
                              <a:rPr lang="en-US" altLang="zh-CN" i="1">
                                <a:latin typeface="Cambria Math" panose="02040503050406030204" pitchFamily="18" charset="0"/>
                              </a:rPr>
                            </m:ctrlPr>
                          </m:dPr>
                          <m:e>
                            <m:r>
                              <a:rPr lang="zh-CN" altLang="en-US" i="1" smtClean="0">
                                <a:latin typeface="Cambria Math" panose="02040503050406030204" pitchFamily="18" charset="0"/>
                              </a:rPr>
                              <m:t>多少个</m:t>
                            </m:r>
                            <m:r>
                              <m:rPr>
                                <m:sty m:val="p"/>
                              </m:rPr>
                              <a:rPr lang="en-US" altLang="zh-CN" i="1">
                                <a:latin typeface="Cambria Math" panose="02040503050406030204" pitchFamily="18" charset="0"/>
                              </a:rPr>
                              <m:t>i</m:t>
                            </m:r>
                            <m:r>
                              <a:rPr lang="zh-CN" altLang="en-US" i="1">
                                <a:latin typeface="Cambria Math" panose="02040503050406030204" pitchFamily="18" charset="0"/>
                              </a:rPr>
                              <m:t>满足</m:t>
                            </m:r>
                            <m:r>
                              <m:rPr>
                                <m:nor/>
                              </m:rPr>
                              <a:rPr lang="en-US" altLang="zh-CN" dirty="0"/>
                              <m:t>gcd</m:t>
                            </m:r>
                            <m:r>
                              <m:rPr>
                                <m:nor/>
                              </m:rPr>
                              <a:rPr lang="en-US" altLang="zh-CN" dirty="0"/>
                              <m:t>(</m:t>
                            </m:r>
                            <m:f>
                              <m:fPr>
                                <m:ctrlPr>
                                  <a:rPr lang="en-US" altLang="zh-CN" i="1">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𝑔</m:t>
                                </m:r>
                              </m:den>
                            </m:f>
                            <m:r>
                              <m:rPr>
                                <m:nor/>
                              </m:rPr>
                              <a:rPr lang="en-US" altLang="zh-CN" dirty="0"/>
                              <m:t>,</m:t>
                            </m:r>
                            <m:f>
                              <m:fPr>
                                <m:ctrlPr>
                                  <a:rPr lang="en-US" altLang="zh-CN" i="1">
                                    <a:latin typeface="Cambria Math" panose="02040503050406030204" pitchFamily="18" charset="0"/>
                                  </a:rPr>
                                </m:ctrlPr>
                              </m:fPr>
                              <m:num>
                                <m:r>
                                  <a:rPr lang="en-US" altLang="zh-CN" b="0" i="1" smtClean="0">
                                    <a:latin typeface="Cambria Math" panose="02040503050406030204" pitchFamily="18" charset="0"/>
                                  </a:rPr>
                                  <m:t>𝑖</m:t>
                                </m:r>
                              </m:num>
                              <m:den>
                                <m:r>
                                  <a:rPr lang="en-US" altLang="zh-CN" b="0" i="1" smtClean="0">
                                    <a:latin typeface="Cambria Math" panose="02040503050406030204" pitchFamily="18" charset="0"/>
                                  </a:rPr>
                                  <m:t>𝑔</m:t>
                                </m:r>
                              </m:den>
                            </m:f>
                            <m:r>
                              <m:rPr>
                                <m:nor/>
                              </m:rPr>
                              <a:rPr lang="en-US" altLang="zh-CN" dirty="0"/>
                              <m:t>)==</m:t>
                            </m:r>
                            <m:r>
                              <m:rPr>
                                <m:nor/>
                              </m:rPr>
                              <a:rPr lang="en-US" altLang="zh-CN" b="0" i="0" dirty="0" smtClean="0"/>
                              <m:t>1</m:t>
                            </m:r>
                            <m:r>
                              <m:rPr>
                                <m:nor/>
                              </m:rPr>
                              <a:rPr lang="en-US" altLang="zh-CN" dirty="0"/>
                              <m:t> </m:t>
                            </m:r>
                          </m:e>
                        </m:d>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𝑛</m:t>
                        </m:r>
                      </m:sub>
                      <m:sup/>
                      <m:e>
                        <m: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dirty="0" smtClean="0">
                            <a:latin typeface="Cambria Math" panose="02040503050406030204" pitchFamily="18" charset="0"/>
                          </a:rPr>
                          <m:t>𝜑</m:t>
                        </m:r>
                        <m:d>
                          <m:dPr>
                            <m:ctrlPr>
                              <a:rPr lang="en-US" altLang="zh-CN" i="1" dirty="0">
                                <a:latin typeface="Cambria Math" panose="02040503050406030204" pitchFamily="18" charset="0"/>
                              </a:rPr>
                            </m:ctrlPr>
                          </m:dPr>
                          <m:e>
                            <m:f>
                              <m:fPr>
                                <m:ctrlPr>
                                  <a:rPr lang="en-US" altLang="zh-CN" i="1" dirty="0">
                                    <a:latin typeface="Cambria Math" panose="02040503050406030204" pitchFamily="18" charset="0"/>
                                  </a:rPr>
                                </m:ctrlPr>
                              </m:fPr>
                              <m:num>
                                <m:r>
                                  <a:rPr lang="en-US" altLang="zh-CN" i="1" dirty="0">
                                    <a:latin typeface="Cambria Math" panose="02040503050406030204" pitchFamily="18" charset="0"/>
                                  </a:rPr>
                                  <m:t>𝑛</m:t>
                                </m:r>
                              </m:num>
                              <m:den>
                                <m:r>
                                  <a:rPr lang="en-US" altLang="zh-CN" i="1" dirty="0">
                                    <a:latin typeface="Cambria Math" panose="02040503050406030204" pitchFamily="18" charset="0"/>
                                  </a:rPr>
                                  <m:t>𝑔</m:t>
                                </m:r>
                              </m:den>
                            </m:f>
                          </m:e>
                        </m:d>
                      </m:e>
                    </m:nary>
                  </m:oMath>
                </a14:m>
                <a:endParaRPr lang="en-US" altLang="zh-CN" dirty="0"/>
              </a:p>
            </p:txBody>
          </p:sp>
        </mc:Choice>
        <mc:Fallback xmlns="">
          <p:sp>
            <p:nvSpPr>
              <p:cNvPr id="2" name="内容占位符 1">
                <a:extLst>
                  <a:ext uri="{FF2B5EF4-FFF2-40B4-BE49-F238E27FC236}">
                    <a16:creationId xmlns:a16="http://schemas.microsoft.com/office/drawing/2014/main" id="{DA0A2E77-206F-4C31-BF54-84F5A61EC5F0}"/>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979E62E-53EC-4692-B344-1CDA0BF848B7}"/>
              </a:ext>
            </a:extLst>
          </p:cNvPr>
          <p:cNvSpPr>
            <a:spLocks noGrp="1"/>
          </p:cNvSpPr>
          <p:nvPr>
            <p:ph type="ctrTitle"/>
          </p:nvPr>
        </p:nvSpPr>
        <p:spPr/>
        <p:txBody>
          <a:bodyPr/>
          <a:lstStyle/>
          <a:p>
            <a:r>
              <a:rPr lang="zh-CN" altLang="en-US" dirty="0"/>
              <a:t>解法</a:t>
            </a:r>
            <a:r>
              <a:rPr lang="en-US" altLang="zh-CN" dirty="0"/>
              <a:t>1</a:t>
            </a:r>
            <a:endParaRPr lang="zh-CN" altLang="en-US" dirty="0"/>
          </a:p>
        </p:txBody>
      </p:sp>
      <p:sp>
        <p:nvSpPr>
          <p:cNvPr id="4" name="内容占位符 3">
            <a:extLst>
              <a:ext uri="{FF2B5EF4-FFF2-40B4-BE49-F238E27FC236}">
                <a16:creationId xmlns:a16="http://schemas.microsoft.com/office/drawing/2014/main" id="{39305051-2C69-4323-AA1E-F0FDCFE2785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141349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E52587C-6ABF-442C-864C-8BC5DDA049A9}"/>
                  </a:ext>
                </a:extLst>
              </p:cNvPr>
              <p:cNvSpPr>
                <a:spLocks noGrp="1"/>
              </p:cNvSpPr>
              <p:nvPr>
                <p:ph idx="1"/>
              </p:nvPr>
            </p:nvSpPr>
            <p:spPr/>
            <p:txBody>
              <a:bodyPr>
                <a:normAutofit lnSpcReduction="10000"/>
              </a:bodyPr>
              <a:lstStyle/>
              <a:p>
                <a:r>
                  <a:rPr lang="en-US" altLang="zh-CN" dirty="0"/>
                  <a:t> </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a:latin typeface="Cambria Math" panose="02040503050406030204" pitchFamily="18" charset="0"/>
                          </a:rPr>
                          <m:t>𝑛</m:t>
                        </m:r>
                      </m:sub>
                      <m:sup/>
                      <m:e>
                        <m:r>
                          <a:rPr lang="en-US" altLang="zh-CN" i="1">
                            <a:latin typeface="Cambria Math" panose="02040503050406030204" pitchFamily="18" charset="0"/>
                          </a:rPr>
                          <m:t>𝑔</m:t>
                        </m:r>
                        <m:r>
                          <a:rPr lang="en-US" altLang="zh-CN" i="1">
                            <a:latin typeface="Cambria Math" panose="02040503050406030204" pitchFamily="18" charset="0"/>
                          </a:rPr>
                          <m:t>∗</m:t>
                        </m:r>
                        <m:r>
                          <a:rPr lang="en-US" altLang="zh-CN" i="1" dirty="0">
                            <a:latin typeface="Cambria Math" panose="02040503050406030204" pitchFamily="18" charset="0"/>
                          </a:rPr>
                          <m:t>𝜑</m:t>
                        </m:r>
                        <m:d>
                          <m:dPr>
                            <m:ctrlPr>
                              <a:rPr lang="en-US" altLang="zh-CN" i="1" dirty="0">
                                <a:latin typeface="Cambria Math" panose="02040503050406030204" pitchFamily="18" charset="0"/>
                              </a:rPr>
                            </m:ctrlPr>
                          </m:dPr>
                          <m:e>
                            <m:f>
                              <m:fPr>
                                <m:ctrlPr>
                                  <a:rPr lang="en-US" altLang="zh-CN" i="1" dirty="0">
                                    <a:latin typeface="Cambria Math" panose="02040503050406030204" pitchFamily="18" charset="0"/>
                                  </a:rPr>
                                </m:ctrlPr>
                              </m:fPr>
                              <m:num>
                                <m:r>
                                  <a:rPr lang="en-US" altLang="zh-CN" i="1" dirty="0">
                                    <a:latin typeface="Cambria Math" panose="02040503050406030204" pitchFamily="18" charset="0"/>
                                  </a:rPr>
                                  <m:t>𝑛</m:t>
                                </m:r>
                              </m:num>
                              <m:den>
                                <m:r>
                                  <a:rPr lang="en-US" altLang="zh-CN" i="1" dirty="0">
                                    <a:latin typeface="Cambria Math" panose="02040503050406030204" pitchFamily="18" charset="0"/>
                                  </a:rPr>
                                  <m:t>𝑔</m:t>
                                </m:r>
                              </m:den>
                            </m:f>
                          </m:e>
                        </m:d>
                      </m:e>
                    </m:nary>
                  </m:oMath>
                </a14:m>
                <a:endParaRPr lang="en-US" altLang="zh-CN" dirty="0">
                  <a:latin typeface="Cambria Math" panose="02040503050406030204" pitchFamily="18" charset="0"/>
                </a:endParaRPr>
              </a:p>
              <a:p>
                <a:r>
                  <a:rPr lang="en-US" altLang="zh-CN" dirty="0">
                    <a:latin typeface="Cambria Math" panose="02040503050406030204" pitchFamily="18" charset="0"/>
                  </a:rPr>
                  <a:t>1.</a:t>
                </a:r>
                <a:r>
                  <a:rPr lang="zh-CN" altLang="en-US" dirty="0">
                    <a:latin typeface="Cambria Math" panose="02040503050406030204" pitchFamily="18" charset="0"/>
                  </a:rPr>
                  <a:t>枚举</a:t>
                </a:r>
                <a:r>
                  <a:rPr lang="en-US" altLang="zh-CN" dirty="0">
                    <a:latin typeface="Cambria Math" panose="02040503050406030204" pitchFamily="18" charset="0"/>
                  </a:rPr>
                  <a:t>n</a:t>
                </a:r>
                <a:r>
                  <a:rPr lang="zh-CN" altLang="en-US" dirty="0">
                    <a:latin typeface="Cambria Math" panose="02040503050406030204" pitchFamily="18" charset="0"/>
                  </a:rPr>
                  <a:t>的所有因数</a:t>
                </a:r>
                <a:r>
                  <a:rPr lang="en-US" altLang="zh-CN" dirty="0">
                    <a:latin typeface="Cambria Math" panose="02040503050406030204" pitchFamily="18" charset="0"/>
                  </a:rPr>
                  <a:t>g</a:t>
                </a:r>
                <a:r>
                  <a:rPr lang="zh-CN" altLang="en-US" dirty="0">
                    <a:latin typeface="Cambria Math" panose="02040503050406030204" pitchFamily="18" charset="0"/>
                  </a:rPr>
                  <a:t>：成对枚举，</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r>
                      <a:rPr lang="en-US" altLang="zh-CN" b="0" i="1" smtClean="0">
                        <a:latin typeface="Cambria Math" panose="02040503050406030204" pitchFamily="18" charset="0"/>
                      </a:rPr>
                      <m:t>)</m:t>
                    </m:r>
                  </m:oMath>
                </a14:m>
                <a:endParaRPr lang="en-US" altLang="zh-CN" b="0" dirty="0">
                  <a:latin typeface="Cambria Math" panose="02040503050406030204" pitchFamily="18" charset="0"/>
                </a:endParaRPr>
              </a:p>
              <a:p>
                <a:r>
                  <a:rPr lang="en-US" altLang="zh-CN" dirty="0">
                    <a:latin typeface="Cambria Math" panose="02040503050406030204" pitchFamily="18" charset="0"/>
                  </a:rPr>
                  <a:t>2.</a:t>
                </a:r>
                <a:r>
                  <a:rPr lang="zh-CN" altLang="en-US" dirty="0">
                    <a:latin typeface="Cambria Math" panose="02040503050406030204" pitchFamily="18" charset="0"/>
                  </a:rPr>
                  <a:t>求</a:t>
                </a:r>
                <a14:m>
                  <m:oMath xmlns:m="http://schemas.openxmlformats.org/officeDocument/2006/math">
                    <m:f>
                      <m:fPr>
                        <m:ctrlPr>
                          <a:rPr lang="en-US" altLang="zh-CN" i="1" dirty="0">
                            <a:latin typeface="Cambria Math" panose="02040503050406030204" pitchFamily="18" charset="0"/>
                          </a:rPr>
                        </m:ctrlPr>
                      </m:fPr>
                      <m:num>
                        <m:r>
                          <a:rPr lang="en-US" altLang="zh-CN" i="1" dirty="0">
                            <a:latin typeface="Cambria Math" panose="02040503050406030204" pitchFamily="18" charset="0"/>
                          </a:rPr>
                          <m:t>𝑛</m:t>
                        </m:r>
                      </m:num>
                      <m:den>
                        <m:r>
                          <a:rPr lang="en-US" altLang="zh-CN" i="1" dirty="0">
                            <a:latin typeface="Cambria Math" panose="02040503050406030204" pitchFamily="18" charset="0"/>
                          </a:rPr>
                          <m:t>𝑔</m:t>
                        </m:r>
                      </m:den>
                    </m:f>
                  </m:oMath>
                </a14:m>
                <a:r>
                  <a:rPr lang="zh-CN" altLang="en-US" b="0" dirty="0">
                    <a:latin typeface="Cambria Math" panose="02040503050406030204" pitchFamily="18" charset="0"/>
                  </a:rPr>
                  <a:t>的欧拉函数值：</a:t>
                </a:r>
                <a:endParaRPr lang="en-US" altLang="zh-CN" b="0" dirty="0">
                  <a:latin typeface="Cambria Math" panose="02040503050406030204" pitchFamily="18" charset="0"/>
                </a:endParaRPr>
              </a:p>
              <a:p>
                <a:r>
                  <a:rPr lang="en-US" altLang="zh-CN" dirty="0">
                    <a:latin typeface="Cambria Math" panose="02040503050406030204" pitchFamily="18" charset="0"/>
                  </a:rPr>
                  <a:t>	g</a:t>
                </a:r>
                <a:r>
                  <a:rPr lang="zh-CN" altLang="en-US" dirty="0">
                    <a:latin typeface="Cambria Math" panose="02040503050406030204" pitchFamily="18" charset="0"/>
                  </a:rPr>
                  <a:t>和</a:t>
                </a:r>
                <a14:m>
                  <m:oMath xmlns:m="http://schemas.openxmlformats.org/officeDocument/2006/math">
                    <m:f>
                      <m:fPr>
                        <m:ctrlPr>
                          <a:rPr lang="en-US" altLang="zh-CN" i="1" dirty="0">
                            <a:latin typeface="Cambria Math" panose="02040503050406030204" pitchFamily="18" charset="0"/>
                          </a:rPr>
                        </m:ctrlPr>
                      </m:fPr>
                      <m:num>
                        <m:r>
                          <a:rPr lang="en-US" altLang="zh-CN" i="1" dirty="0">
                            <a:latin typeface="Cambria Math" panose="02040503050406030204" pitchFamily="18" charset="0"/>
                          </a:rPr>
                          <m:t>𝑛</m:t>
                        </m:r>
                      </m:num>
                      <m:den>
                        <m:r>
                          <a:rPr lang="en-US" altLang="zh-CN" i="1" dirty="0">
                            <a:latin typeface="Cambria Math" panose="02040503050406030204" pitchFamily="18" charset="0"/>
                          </a:rPr>
                          <m:t>𝑔</m:t>
                        </m:r>
                      </m:den>
                    </m:f>
                  </m:oMath>
                </a14:m>
                <a:r>
                  <a:rPr lang="zh-CN" altLang="en-US" dirty="0"/>
                  <a:t>至多</a:t>
                </a:r>
                <a:r>
                  <a:rPr lang="zh-CN" altLang="en-US" dirty="0">
                    <a:solidFill>
                      <a:srgbClr val="FFC000"/>
                    </a:solidFill>
                  </a:rPr>
                  <a:t>只有</a:t>
                </a:r>
                <a:r>
                  <a:rPr lang="en-US" altLang="zh-CN" dirty="0">
                    <a:solidFill>
                      <a:srgbClr val="FFC000"/>
                    </a:solidFill>
                  </a:rPr>
                  <a:t>1</a:t>
                </a:r>
                <a:r>
                  <a:rPr lang="zh-CN" altLang="en-US" dirty="0">
                    <a:solidFill>
                      <a:srgbClr val="FFC000"/>
                    </a:solidFill>
                  </a:rPr>
                  <a:t>个质因子大于</a:t>
                </a:r>
                <a14:m>
                  <m:oMath xmlns:m="http://schemas.openxmlformats.org/officeDocument/2006/math">
                    <m:rad>
                      <m:radPr>
                        <m:degHide m:val="on"/>
                        <m:ctrlPr>
                          <a:rPr lang="en-US" altLang="zh-CN" i="1">
                            <a:solidFill>
                              <a:srgbClr val="FFC000"/>
                            </a:solidFill>
                            <a:latin typeface="Cambria Math" panose="02040503050406030204" pitchFamily="18" charset="0"/>
                          </a:rPr>
                        </m:ctrlPr>
                      </m:radPr>
                      <m:deg/>
                      <m:e>
                        <m:r>
                          <a:rPr lang="en-US" altLang="zh-CN" i="1">
                            <a:solidFill>
                              <a:srgbClr val="FFC000"/>
                            </a:solidFill>
                            <a:latin typeface="Cambria Math" panose="02040503050406030204" pitchFamily="18" charset="0"/>
                          </a:rPr>
                          <m:t>𝑛</m:t>
                        </m:r>
                      </m:e>
                    </m:rad>
                  </m:oMath>
                </a14:m>
                <a:endParaRPr lang="en-US" altLang="zh-CN" b="0" dirty="0">
                  <a:latin typeface="Cambria Math" panose="02040503050406030204" pitchFamily="18" charset="0"/>
                </a:endParaRPr>
              </a:p>
              <a:p>
                <a:r>
                  <a:rPr lang="en-US" altLang="zh-CN" dirty="0">
                    <a:latin typeface="Cambria Math" panose="02040503050406030204" pitchFamily="18" charset="0"/>
                  </a:rPr>
                  <a:t>	</a:t>
                </a:r>
                <a:r>
                  <a:rPr lang="zh-CN" altLang="en-US" dirty="0">
                    <a:latin typeface="Cambria Math" panose="02040503050406030204" pitchFamily="18" charset="0"/>
                  </a:rPr>
                  <a:t>从第</a:t>
                </a:r>
                <a:r>
                  <a:rPr lang="en-US" altLang="zh-CN" dirty="0">
                    <a:latin typeface="Cambria Math" panose="02040503050406030204" pitchFamily="18" charset="0"/>
                  </a:rPr>
                  <a:t>1</a:t>
                </a:r>
                <a:r>
                  <a:rPr lang="zh-CN" altLang="en-US" dirty="0">
                    <a:latin typeface="Cambria Math" panose="02040503050406030204" pitchFamily="18" charset="0"/>
                  </a:rPr>
                  <a:t>步可以得到</a:t>
                </a:r>
                <a:r>
                  <a:rPr lang="en-US" altLang="zh-CN" dirty="0">
                    <a:latin typeface="Cambria Math" panose="02040503050406030204" pitchFamily="18" charset="0"/>
                  </a:rPr>
                  <a:t>n</a:t>
                </a:r>
                <a:r>
                  <a:rPr lang="zh-CN" altLang="en-US" dirty="0">
                    <a:latin typeface="Cambria Math" panose="02040503050406030204" pitchFamily="18" charset="0"/>
                  </a:rPr>
                  <a:t>的所有小于</a:t>
                </a:r>
                <a14:m>
                  <m:oMath xmlns:m="http://schemas.openxmlformats.org/officeDocument/2006/math">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𝑛</m:t>
                        </m:r>
                      </m:e>
                    </m:rad>
                  </m:oMath>
                </a14:m>
                <a:r>
                  <a:rPr lang="zh-CN" altLang="en-US" dirty="0">
                    <a:latin typeface="Cambria Math" panose="02040503050406030204" pitchFamily="18" charset="0"/>
                  </a:rPr>
                  <a:t>的质因子，用这些质因子除净</a:t>
                </a:r>
                <a14:m>
                  <m:oMath xmlns:m="http://schemas.openxmlformats.org/officeDocument/2006/math">
                    <m:f>
                      <m:fPr>
                        <m:ctrlPr>
                          <a:rPr lang="en-US" altLang="zh-CN" i="1" dirty="0">
                            <a:latin typeface="Cambria Math" panose="02040503050406030204" pitchFamily="18" charset="0"/>
                          </a:rPr>
                        </m:ctrlPr>
                      </m:fPr>
                      <m:num>
                        <m:r>
                          <a:rPr lang="en-US" altLang="zh-CN" i="1" dirty="0">
                            <a:latin typeface="Cambria Math" panose="02040503050406030204" pitchFamily="18" charset="0"/>
                          </a:rPr>
                          <m:t>𝑛</m:t>
                        </m:r>
                      </m:num>
                      <m:den>
                        <m:r>
                          <a:rPr lang="en-US" altLang="zh-CN" i="1" dirty="0">
                            <a:latin typeface="Cambria Math" panose="02040503050406030204" pitchFamily="18" charset="0"/>
                          </a:rPr>
                          <m:t>𝑔</m:t>
                        </m:r>
                      </m:den>
                    </m:f>
                  </m:oMath>
                </a14:m>
                <a:r>
                  <a:rPr lang="zh-CN" altLang="en-US" dirty="0">
                    <a:latin typeface="Cambria Math" panose="02040503050406030204" pitchFamily="18" charset="0"/>
                  </a:rPr>
                  <a:t>后剩下的数</a:t>
                </a:r>
                <a:r>
                  <a:rPr lang="en-US" altLang="zh-CN" dirty="0">
                    <a:latin typeface="Cambria Math" panose="02040503050406030204" pitchFamily="18" charset="0"/>
                  </a:rPr>
                  <a:t>(</a:t>
                </a:r>
                <a:r>
                  <a:rPr lang="zh-CN" altLang="en-US" dirty="0">
                    <a:latin typeface="Cambria Math" panose="02040503050406030204" pitchFamily="18" charset="0"/>
                  </a:rPr>
                  <a:t>如果大于</a:t>
                </a:r>
                <a:r>
                  <a:rPr lang="en-US" altLang="zh-CN" dirty="0">
                    <a:latin typeface="Cambria Math" panose="02040503050406030204" pitchFamily="18" charset="0"/>
                  </a:rPr>
                  <a:t>1</a:t>
                </a:r>
                <a:r>
                  <a:rPr lang="zh-CN" altLang="en-US" dirty="0">
                    <a:latin typeface="Cambria Math" panose="02040503050406030204" pitchFamily="18" charset="0"/>
                  </a:rPr>
                  <a:t>的话</a:t>
                </a:r>
                <a:r>
                  <a:rPr lang="en-US" altLang="zh-CN" dirty="0">
                    <a:latin typeface="Cambria Math" panose="02040503050406030204" pitchFamily="18" charset="0"/>
                  </a:rPr>
                  <a:t>)</a:t>
                </a:r>
                <a:r>
                  <a:rPr lang="zh-CN" altLang="en-US" dirty="0">
                    <a:latin typeface="Cambria Math" panose="02040503050406030204" pitchFamily="18" charset="0"/>
                  </a:rPr>
                  <a:t>即是大于</a:t>
                </a:r>
                <a14:m>
                  <m:oMath xmlns:m="http://schemas.openxmlformats.org/officeDocument/2006/math">
                    <m:rad>
                      <m:radPr>
                        <m:degHide m:val="on"/>
                        <m:ctrlPr>
                          <a:rPr lang="en-US" altLang="zh-CN" i="1">
                            <a:latin typeface="Cambria Math" panose="02040503050406030204" pitchFamily="18" charset="0"/>
                          </a:rPr>
                        </m:ctrlPr>
                      </m:radPr>
                      <m:deg/>
                      <m:e>
                        <m:r>
                          <a:rPr lang="en-US" altLang="zh-CN" i="1">
                            <a:latin typeface="Cambria Math" panose="02040503050406030204" pitchFamily="18" charset="0"/>
                          </a:rPr>
                          <m:t>𝑛</m:t>
                        </m:r>
                      </m:e>
                    </m:rad>
                  </m:oMath>
                </a14:m>
                <a:r>
                  <a:rPr lang="zh-CN" altLang="en-US" b="0" dirty="0">
                    <a:latin typeface="Cambria Math" panose="02040503050406030204" pitchFamily="18" charset="0"/>
                  </a:rPr>
                  <a:t>的质因子</a:t>
                </a:r>
                <a:endParaRPr lang="en-US" altLang="zh-CN" b="0" dirty="0">
                  <a:latin typeface="Cambria Math" panose="02040503050406030204" pitchFamily="18" charset="0"/>
                </a:endParaRPr>
              </a:p>
              <a:p>
                <a:r>
                  <a:rPr lang="en-US" altLang="zh-CN" dirty="0">
                    <a:latin typeface="Cambria Math" panose="02040503050406030204" pitchFamily="18" charset="0"/>
                  </a:rPr>
                  <a:t>	</a:t>
                </a:r>
                <a:r>
                  <a:rPr lang="zh-CN" altLang="en-US" dirty="0">
                    <a:latin typeface="Cambria Math" panose="02040503050406030204" pitchFamily="18" charset="0"/>
                  </a:rPr>
                  <a:t>这样即得到</a:t>
                </a:r>
                <a14:m>
                  <m:oMath xmlns:m="http://schemas.openxmlformats.org/officeDocument/2006/math">
                    <m:f>
                      <m:fPr>
                        <m:ctrlPr>
                          <a:rPr lang="en-US" altLang="zh-CN" i="1" dirty="0">
                            <a:latin typeface="Cambria Math" panose="02040503050406030204" pitchFamily="18" charset="0"/>
                          </a:rPr>
                        </m:ctrlPr>
                      </m:fPr>
                      <m:num>
                        <m:r>
                          <a:rPr lang="en-US" altLang="zh-CN" i="1" dirty="0">
                            <a:latin typeface="Cambria Math" panose="02040503050406030204" pitchFamily="18" charset="0"/>
                          </a:rPr>
                          <m:t>𝑛</m:t>
                        </m:r>
                      </m:num>
                      <m:den>
                        <m:r>
                          <a:rPr lang="en-US" altLang="zh-CN" i="1" dirty="0">
                            <a:latin typeface="Cambria Math" panose="02040503050406030204" pitchFamily="18" charset="0"/>
                          </a:rPr>
                          <m:t>𝑔</m:t>
                        </m:r>
                      </m:den>
                    </m:f>
                  </m:oMath>
                </a14:m>
                <a:r>
                  <a:rPr lang="zh-CN" altLang="en-US" dirty="0"/>
                  <a:t>所有的质因子，可以计算欧拉函数</a:t>
                </a:r>
                <a:endParaRPr lang="en-US" altLang="zh-CN" dirty="0"/>
              </a:p>
              <a:p>
                <a:r>
                  <a:rPr lang="zh-CN" altLang="en-US" dirty="0"/>
                  <a:t>对于每个</a:t>
                </a:r>
                <a:r>
                  <a:rPr lang="en-US" altLang="zh-CN" dirty="0"/>
                  <a:t>g</a:t>
                </a:r>
                <a:r>
                  <a:rPr lang="zh-CN" altLang="en-US" dirty="0"/>
                  <a:t>，复杂度为</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𝑔</m:t>
                                </m:r>
                              </m:den>
                            </m:f>
                          </m:e>
                        </m:func>
                      </m:e>
                    </m:d>
                  </m:oMath>
                </a14:m>
                <a:r>
                  <a:rPr lang="zh-CN" altLang="en-US" dirty="0"/>
                  <a:t>，总复杂度为</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log</m:t>
                            </m:r>
                          </m:fName>
                          <m:e>
                            <m:r>
                              <a:rPr lang="en-US" altLang="zh-CN" b="0" i="1" smtClean="0">
                                <a:latin typeface="Cambria Math" panose="02040503050406030204" pitchFamily="18" charset="0"/>
                              </a:rPr>
                              <m:t>𝑛</m:t>
                            </m:r>
                          </m:e>
                        </m:func>
                      </m:e>
                    </m:d>
                  </m:oMath>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7E52587C-6ABF-442C-864C-8BC5DDA049A9}"/>
                  </a:ext>
                </a:extLst>
              </p:cNvPr>
              <p:cNvSpPr>
                <a:spLocks noGrp="1" noRot="1" noChangeAspect="1" noMove="1" noResize="1" noEditPoints="1" noAdjustHandles="1" noChangeArrowheads="1" noChangeShapeType="1" noTextEdit="1"/>
              </p:cNvSpPr>
              <p:nvPr>
                <p:ph idx="1"/>
              </p:nvPr>
            </p:nvSpPr>
            <p:spPr>
              <a:blipFill>
                <a:blip r:embed="rId2"/>
                <a:stretch>
                  <a:fillRect l="-1217" t="-1605" r="-464"/>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DED81304-AAE1-493F-B6A9-F057FE366036}"/>
              </a:ext>
            </a:extLst>
          </p:cNvPr>
          <p:cNvSpPr>
            <a:spLocks noGrp="1"/>
          </p:cNvSpPr>
          <p:nvPr>
            <p:ph type="ctrTitle"/>
          </p:nvPr>
        </p:nvSpPr>
        <p:spPr/>
        <p:txBody>
          <a:bodyPr/>
          <a:lstStyle/>
          <a:p>
            <a:r>
              <a:rPr lang="zh-CN" altLang="en-US" dirty="0"/>
              <a:t>实现问题</a:t>
            </a:r>
          </a:p>
        </p:txBody>
      </p:sp>
      <p:sp>
        <p:nvSpPr>
          <p:cNvPr id="4" name="内容占位符 3">
            <a:extLst>
              <a:ext uri="{FF2B5EF4-FFF2-40B4-BE49-F238E27FC236}">
                <a16:creationId xmlns:a16="http://schemas.microsoft.com/office/drawing/2014/main" id="{60FA0B78-D572-410B-845D-ECA885F9739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463062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DA7A81BD-C012-414C-B5B8-85ED851A9B47}"/>
                  </a:ext>
                </a:extLst>
              </p:cNvPr>
              <p:cNvSpPr>
                <a:spLocks noGrp="1"/>
              </p:cNvSpPr>
              <p:nvPr>
                <p:ph idx="1"/>
              </p:nvPr>
            </p:nvSpPr>
            <p:spPr/>
            <p:txBody>
              <a:bodyPr>
                <a:normAutofit fontScale="92500" lnSpcReduction="10000"/>
              </a:bodyPr>
              <a:lstStyle/>
              <a:p>
                <a:r>
                  <a:rPr lang="en-US" altLang="zh-CN" sz="2400" dirty="0"/>
                  <a:t>     </a:t>
                </a:r>
                <a14:m>
                  <m:oMath xmlns:m="http://schemas.openxmlformats.org/officeDocument/2006/math">
                    <m:r>
                      <a:rPr lang="en-US" altLang="zh-CN" sz="2400">
                        <a:latin typeface="Cambria Math" panose="02040503050406030204" pitchFamily="18" charset="0"/>
                      </a:rPr>
                      <m:t> </m:t>
                    </m:r>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r>
                          <m:rPr>
                            <m:sty m:val="p"/>
                          </m:rPr>
                          <a:rPr lang="en-US" altLang="zh-CN" sz="2400">
                            <a:latin typeface="Cambria Math" panose="02040503050406030204" pitchFamily="18" charset="0"/>
                          </a:rPr>
                          <m:t>gcd</m:t>
                        </m:r>
                        <m:r>
                          <a:rPr lang="en-US" altLang="zh-CN" sz="2400" i="1">
                            <a:latin typeface="Cambria Math" panose="02040503050406030204" pitchFamily="18" charset="0"/>
                          </a:rPr>
                          <m:t>⁡(</m:t>
                        </m:r>
                        <m:r>
                          <a:rPr lang="en-US" altLang="zh-CN" sz="2400" i="1">
                            <a:latin typeface="Cambria Math" panose="02040503050406030204" pitchFamily="18" charset="0"/>
                          </a:rPr>
                          <m:t>𝑛</m:t>
                        </m:r>
                        <m:r>
                          <a:rPr lang="en-US" altLang="zh-CN" sz="2400" i="1">
                            <a:latin typeface="Cambria Math" panose="02040503050406030204" pitchFamily="18" charset="0"/>
                          </a:rPr>
                          <m:t>,</m:t>
                        </m:r>
                        <m:r>
                          <a:rPr lang="en-US" altLang="zh-CN" sz="2400" i="1">
                            <a:latin typeface="Cambria Math" panose="02040503050406030204" pitchFamily="18" charset="0"/>
                          </a:rPr>
                          <m:t>𝑖</m:t>
                        </m:r>
                        <m:r>
                          <a:rPr lang="en-US" altLang="zh-CN" sz="2400" i="1">
                            <a:latin typeface="Cambria Math" panose="02040503050406030204" pitchFamily="18" charset="0"/>
                          </a:rPr>
                          <m:t>)</m:t>
                        </m:r>
                      </m:e>
                    </m:nary>
                  </m:oMath>
                </a14:m>
                <a:endParaRPr lang="en-US" altLang="zh-CN" sz="2400" dirty="0"/>
              </a:p>
              <a:p>
                <a:r>
                  <a:rPr lang="en-US" altLang="zh-CN" sz="2400" dirty="0"/>
                  <a:t> </a:t>
                </a:r>
                <a14:m>
                  <m:oMath xmlns:m="http://schemas.openxmlformats.org/officeDocument/2006/math">
                    <m:r>
                      <a:rPr lang="en-US" altLang="zh-CN" sz="2400" i="1" dirty="0">
                        <a:latin typeface="Cambria Math" panose="02040503050406030204" pitchFamily="18" charset="0"/>
                      </a:rPr>
                      <m:t>=</m:t>
                    </m:r>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r>
                          <m:rPr>
                            <m:sty m:val="p"/>
                          </m:rPr>
                          <a:rPr lang="en-US" altLang="zh-CN" sz="2400" i="1">
                            <a:latin typeface="Cambria Math" panose="02040503050406030204" pitchFamily="18" charset="0"/>
                          </a:rPr>
                          <m:t>id</m:t>
                        </m:r>
                        <m:d>
                          <m:dPr>
                            <m:ctrlPr>
                              <a:rPr lang="en-US" altLang="zh-CN" sz="2400" b="0" i="1" smtClean="0">
                                <a:latin typeface="Cambria Math" panose="02040503050406030204" pitchFamily="18" charset="0"/>
                              </a:rPr>
                            </m:ctrlPr>
                          </m:dPr>
                          <m:e>
                            <m:func>
                              <m:funcPr>
                                <m:ctrlPr>
                                  <a:rPr lang="en-US" altLang="zh-CN" sz="2400" i="1">
                                    <a:latin typeface="Cambria Math" panose="02040503050406030204" pitchFamily="18" charset="0"/>
                                  </a:rPr>
                                </m:ctrlPr>
                              </m:funcPr>
                              <m:fName>
                                <m:r>
                                  <m:rPr>
                                    <m:sty m:val="p"/>
                                  </m:rPr>
                                  <a:rPr lang="en-US" altLang="zh-CN" sz="2400">
                                    <a:latin typeface="Cambria Math" panose="02040503050406030204" pitchFamily="18" charset="0"/>
                                  </a:rPr>
                                  <m:t>gcd</m:t>
                                </m:r>
                              </m:fName>
                              <m:e>
                                <m:d>
                                  <m:dPr>
                                    <m:ctrlPr>
                                      <a:rPr lang="en-US" altLang="zh-CN" sz="2400" i="1">
                                        <a:latin typeface="Cambria Math" panose="02040503050406030204" pitchFamily="18" charset="0"/>
                                      </a:rPr>
                                    </m:ctrlPr>
                                  </m:dPr>
                                  <m:e>
                                    <m:r>
                                      <a:rPr lang="en-US" altLang="zh-CN" sz="2400" i="1">
                                        <a:latin typeface="Cambria Math" panose="02040503050406030204" pitchFamily="18" charset="0"/>
                                      </a:rPr>
                                      <m:t>𝑛</m:t>
                                    </m:r>
                                    <m:r>
                                      <a:rPr lang="en-US" altLang="zh-CN" sz="2400" i="1">
                                        <a:latin typeface="Cambria Math" panose="02040503050406030204" pitchFamily="18" charset="0"/>
                                      </a:rPr>
                                      <m:t>,</m:t>
                                    </m:r>
                                    <m:r>
                                      <a:rPr lang="en-US" altLang="zh-CN" sz="2400" i="1">
                                        <a:latin typeface="Cambria Math" panose="02040503050406030204" pitchFamily="18" charset="0"/>
                                      </a:rPr>
                                      <m:t>𝑖</m:t>
                                    </m:r>
                                  </m:e>
                                </m:d>
                              </m:e>
                            </m:func>
                          </m:e>
                        </m:d>
                      </m:e>
                    </m:nary>
                  </m:oMath>
                </a14:m>
                <a:endParaRPr lang="en-US" altLang="zh-CN" sz="2400" dirty="0"/>
              </a:p>
              <a:p>
                <a:r>
                  <a:rPr lang="en-US" altLang="zh-CN" sz="2400" dirty="0"/>
                  <a:t> </a:t>
                </a:r>
                <a14:m>
                  <m:oMath xmlns:m="http://schemas.openxmlformats.org/officeDocument/2006/math">
                    <m:r>
                      <a:rPr lang="en-US" altLang="zh-CN" sz="2400" i="1" dirty="0">
                        <a:latin typeface="Cambria Math" panose="02040503050406030204" pitchFamily="18" charset="0"/>
                      </a:rPr>
                      <m:t>=</m:t>
                    </m:r>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nary>
                          <m:naryPr>
                            <m:chr m:val="∑"/>
                            <m:supHide m:val="on"/>
                            <m:ctrlPr>
                              <a:rPr lang="en-US" altLang="zh-CN" sz="2400" i="1">
                                <a:latin typeface="Cambria Math" panose="02040503050406030204" pitchFamily="18" charset="0"/>
                              </a:rPr>
                            </m:ctrlPr>
                          </m:naryPr>
                          <m:sub>
                            <m:r>
                              <a:rPr lang="en-US" altLang="zh-CN" sz="2400" b="0" i="1" smtClean="0">
                                <a:latin typeface="Cambria Math" panose="02040503050406030204" pitchFamily="18" charset="0"/>
                              </a:rPr>
                              <m:t>𝑔</m:t>
                            </m:r>
                            <m:r>
                              <a:rPr lang="en-US" altLang="zh-CN" sz="2400" i="1">
                                <a:solidFill>
                                  <a:schemeClr val="bg1"/>
                                </a:solidFill>
                                <a:latin typeface="Cambria Math" panose="02040503050406030204" pitchFamily="18" charset="0"/>
                              </a:rPr>
                              <m:t>|</m:t>
                            </m:r>
                            <m:r>
                              <m:rPr>
                                <m:sty m:val="p"/>
                              </m:rPr>
                              <a:rPr lang="en-US" altLang="zh-CN" sz="2400" b="0" i="0" smtClean="0">
                                <a:solidFill>
                                  <a:schemeClr val="bg1"/>
                                </a:solidFill>
                                <a:latin typeface="Cambria Math" panose="02040503050406030204" pitchFamily="18" charset="0"/>
                              </a:rPr>
                              <m:t>gcd</m:t>
                            </m:r>
                            <m:r>
                              <a:rPr lang="en-US" altLang="zh-CN" sz="2400" b="0" i="1" smtClean="0">
                                <a:solidFill>
                                  <a:schemeClr val="bg1"/>
                                </a:solidFill>
                                <a:latin typeface="Cambria Math" panose="02040503050406030204" pitchFamily="18" charset="0"/>
                              </a:rPr>
                              <m:t>⁡(</m:t>
                            </m:r>
                            <m:r>
                              <a:rPr lang="en-US" altLang="zh-CN" sz="2400" b="0" i="1" smtClean="0">
                                <a:solidFill>
                                  <a:schemeClr val="bg1"/>
                                </a:solidFill>
                                <a:latin typeface="Cambria Math" panose="02040503050406030204" pitchFamily="18" charset="0"/>
                              </a:rPr>
                              <m:t>𝑛</m:t>
                            </m:r>
                            <m:r>
                              <a:rPr lang="en-US" altLang="zh-CN" sz="2400" b="0" i="1" smtClean="0">
                                <a:solidFill>
                                  <a:schemeClr val="bg1"/>
                                </a:solidFill>
                                <a:latin typeface="Cambria Math" panose="02040503050406030204" pitchFamily="18" charset="0"/>
                              </a:rPr>
                              <m:t>,</m:t>
                            </m:r>
                            <m:r>
                              <a:rPr lang="en-US" altLang="zh-CN" sz="2400" b="0" i="1" smtClean="0">
                                <a:solidFill>
                                  <a:schemeClr val="bg1"/>
                                </a:solidFill>
                                <a:latin typeface="Cambria Math" panose="02040503050406030204" pitchFamily="18" charset="0"/>
                              </a:rPr>
                              <m:t>𝑖</m:t>
                            </m:r>
                            <m:r>
                              <a:rPr lang="en-US" altLang="zh-CN" sz="2400" b="0" i="1" smtClean="0">
                                <a:solidFill>
                                  <a:schemeClr val="bg1"/>
                                </a:solidFill>
                                <a:latin typeface="Cambria Math" panose="02040503050406030204" pitchFamily="18" charset="0"/>
                              </a:rPr>
                              <m:t>)</m:t>
                            </m:r>
                          </m:sub>
                          <m:sup/>
                          <m:e>
                            <m:r>
                              <a:rPr lang="zh-CN" altLang="en-US" sz="2400" i="1">
                                <a:latin typeface="Cambria Math" panose="02040503050406030204" pitchFamily="18" charset="0"/>
                              </a:rPr>
                              <m:t>𝜑</m:t>
                            </m:r>
                            <m:d>
                              <m:dPr>
                                <m:ctrlPr>
                                  <a:rPr lang="en-US" altLang="zh-CN" sz="2400" i="1">
                                    <a:latin typeface="Cambria Math" panose="02040503050406030204" pitchFamily="18" charset="0"/>
                                  </a:rPr>
                                </m:ctrlPr>
                              </m:dPr>
                              <m:e>
                                <m:r>
                                  <a:rPr lang="en-US" altLang="zh-CN" sz="2400" b="0" i="1" smtClean="0">
                                    <a:latin typeface="Cambria Math" panose="02040503050406030204" pitchFamily="18" charset="0"/>
                                  </a:rPr>
                                  <m:t>𝑔</m:t>
                                </m:r>
                              </m:e>
                            </m:d>
                            <m:r>
                              <a:rPr lang="en-US" altLang="zh-CN" sz="2400" i="1">
                                <a:latin typeface="Cambria Math" panose="02040503050406030204" pitchFamily="18" charset="0"/>
                              </a:rPr>
                              <m:t>∗</m:t>
                            </m:r>
                            <m:r>
                              <a:rPr lang="en-US" altLang="zh-CN" sz="2400" b="0" i="1" smtClean="0">
                                <a:latin typeface="Cambria Math" panose="02040503050406030204" pitchFamily="18" charset="0"/>
                              </a:rPr>
                              <m:t>1</m:t>
                            </m:r>
                            <m:d>
                              <m:dPr>
                                <m:ctrlPr>
                                  <a:rPr lang="en-US" altLang="zh-CN" sz="2400" i="1">
                                    <a:latin typeface="Cambria Math" panose="02040503050406030204" pitchFamily="18" charset="0"/>
                                  </a:rPr>
                                </m:ctrlPr>
                              </m:dPr>
                              <m:e>
                                <m:f>
                                  <m:fPr>
                                    <m:ctrlPr>
                                      <a:rPr lang="en-US" altLang="zh-CN" sz="2400" i="1">
                                        <a:latin typeface="Cambria Math" panose="02040503050406030204" pitchFamily="18" charset="0"/>
                                      </a:rPr>
                                    </m:ctrlPr>
                                  </m:fPr>
                                  <m:num>
                                    <m:r>
                                      <m:rPr>
                                        <m:sty m:val="p"/>
                                      </m:rPr>
                                      <a:rPr lang="en-US" altLang="zh-CN" sz="2400" b="0" i="0" smtClean="0">
                                        <a:latin typeface="Cambria Math" panose="02040503050406030204" pitchFamily="18" charset="0"/>
                                      </a:rPr>
                                      <m:t>gcd</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num>
                                  <m:den>
                                    <m:r>
                                      <a:rPr lang="en-US" altLang="zh-CN" sz="2400" b="0" i="1" smtClean="0">
                                        <a:latin typeface="Cambria Math" panose="02040503050406030204" pitchFamily="18" charset="0"/>
                                      </a:rPr>
                                      <m:t>𝑔</m:t>
                                    </m:r>
                                  </m:den>
                                </m:f>
                              </m:e>
                            </m:d>
                          </m:e>
                        </m:nary>
                      </m:e>
                    </m:nary>
                  </m:oMath>
                </a14:m>
                <a:endParaRPr lang="en-US" altLang="zh-CN" sz="2400" dirty="0"/>
              </a:p>
              <a:p>
                <a:r>
                  <a:rPr lang="en-US" altLang="zh-CN" sz="2400" dirty="0"/>
                  <a:t> </a:t>
                </a:r>
                <a14:m>
                  <m:oMath xmlns:m="http://schemas.openxmlformats.org/officeDocument/2006/math">
                    <m:r>
                      <a:rPr lang="en-US" altLang="zh-CN" sz="2400" i="1" dirty="0">
                        <a:latin typeface="Cambria Math" panose="02040503050406030204" pitchFamily="18" charset="0"/>
                      </a:rPr>
                      <m:t>=</m:t>
                    </m:r>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nary>
                          <m:naryPr>
                            <m:chr m:val="∑"/>
                            <m:supHide m:val="on"/>
                            <m:ctrlPr>
                              <a:rPr lang="en-US" altLang="zh-CN" sz="2400" i="1">
                                <a:latin typeface="Cambria Math" panose="02040503050406030204" pitchFamily="18" charset="0"/>
                              </a:rPr>
                            </m:ctrlPr>
                          </m:naryPr>
                          <m:sub>
                            <m:r>
                              <a:rPr lang="en-US" altLang="zh-CN" sz="2400" i="1">
                                <a:latin typeface="Cambria Math" panose="02040503050406030204" pitchFamily="18" charset="0"/>
                              </a:rPr>
                              <m:t>𝑔</m:t>
                            </m:r>
                            <m:r>
                              <a:rPr lang="en-US" altLang="zh-CN" sz="2400" i="1">
                                <a:latin typeface="Cambria Math" panose="02040503050406030204" pitchFamily="18" charset="0"/>
                              </a:rPr>
                              <m:t>|</m:t>
                            </m:r>
                            <m:r>
                              <m:rPr>
                                <m:sty m:val="p"/>
                              </m:rPr>
                              <a:rPr lang="en-US" altLang="zh-CN" sz="2400">
                                <a:latin typeface="Cambria Math" panose="02040503050406030204" pitchFamily="18" charset="0"/>
                              </a:rPr>
                              <m:t>gcd</m:t>
                            </m:r>
                            <m:r>
                              <a:rPr lang="en-US" altLang="zh-CN" sz="2400" i="1">
                                <a:latin typeface="Cambria Math" panose="02040503050406030204" pitchFamily="18" charset="0"/>
                              </a:rPr>
                              <m:t>⁡(</m:t>
                            </m:r>
                            <m:r>
                              <a:rPr lang="en-US" altLang="zh-CN" sz="2400" i="1">
                                <a:latin typeface="Cambria Math" panose="02040503050406030204" pitchFamily="18" charset="0"/>
                              </a:rPr>
                              <m:t>𝑛</m:t>
                            </m:r>
                            <m:r>
                              <a:rPr lang="en-US" altLang="zh-CN" sz="2400" i="1">
                                <a:latin typeface="Cambria Math" panose="02040503050406030204" pitchFamily="18" charset="0"/>
                              </a:rPr>
                              <m:t>,</m:t>
                            </m:r>
                            <m:r>
                              <a:rPr lang="en-US" altLang="zh-CN" sz="2400" i="1">
                                <a:latin typeface="Cambria Math" panose="02040503050406030204" pitchFamily="18" charset="0"/>
                              </a:rPr>
                              <m:t>𝑖</m:t>
                            </m:r>
                            <m:r>
                              <a:rPr lang="en-US" altLang="zh-CN" sz="2400" i="1">
                                <a:latin typeface="Cambria Math" panose="02040503050406030204" pitchFamily="18" charset="0"/>
                              </a:rPr>
                              <m:t>)</m:t>
                            </m:r>
                          </m:sub>
                          <m:sup/>
                          <m:e>
                            <m:r>
                              <a:rPr lang="zh-CN" altLang="en-US" sz="2400" i="1">
                                <a:latin typeface="Cambria Math" panose="02040503050406030204" pitchFamily="18" charset="0"/>
                              </a:rPr>
                              <m:t>𝜑</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𝑔</m:t>
                                </m:r>
                              </m:e>
                            </m:d>
                          </m:e>
                        </m:nary>
                      </m:e>
                    </m:nary>
                  </m:oMath>
                </a14:m>
                <a:endParaRPr lang="en-US" altLang="zh-CN" sz="2400" dirty="0"/>
              </a:p>
              <a:p>
                <a:r>
                  <a:rPr lang="en-US" altLang="zh-CN" sz="2400" dirty="0"/>
                  <a:t> </a:t>
                </a:r>
                <a14:m>
                  <m:oMath xmlns:m="http://schemas.openxmlformats.org/officeDocument/2006/math">
                    <m:r>
                      <a:rPr lang="en-US" altLang="zh-CN" sz="2400" i="1" dirty="0">
                        <a:latin typeface="Cambria Math" panose="02040503050406030204" pitchFamily="18" charset="0"/>
                      </a:rPr>
                      <m:t>=</m:t>
                    </m:r>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nary>
                          <m:naryPr>
                            <m:chr m:val="∑"/>
                            <m:supHide m:val="on"/>
                            <m:ctrlPr>
                              <a:rPr lang="en-US" altLang="zh-CN" sz="2400" i="1">
                                <a:latin typeface="Cambria Math" panose="02040503050406030204" pitchFamily="18" charset="0"/>
                              </a:rPr>
                            </m:ctrlPr>
                          </m:naryPr>
                          <m:sub>
                            <m:r>
                              <a:rPr lang="en-US" altLang="zh-CN" sz="2400" b="0" i="1" smtClean="0">
                                <a:latin typeface="Cambria Math" panose="02040503050406030204" pitchFamily="18" charset="0"/>
                              </a:rPr>
                              <m:t>1≤</m:t>
                            </m:r>
                            <m:r>
                              <a:rPr lang="en-US" altLang="zh-CN" sz="2400" i="1" smtClean="0">
                                <a:latin typeface="Cambria Math" panose="02040503050406030204" pitchFamily="18" charset="0"/>
                              </a:rPr>
                              <m:t>𝑔</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𝑛</m:t>
                            </m:r>
                          </m:sub>
                          <m:sup/>
                          <m:e>
                            <m:d>
                              <m:dPr>
                                <m:begChr m:val="["/>
                                <m:endChr m:val="]"/>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𝑔</m:t>
                                </m:r>
                              </m:e>
                              <m:e>
                                <m:r>
                                  <a:rPr lang="en-US" altLang="zh-CN" sz="2400" b="0" i="1" smtClean="0">
                                    <a:latin typeface="Cambria Math" panose="02040503050406030204" pitchFamily="18" charset="0"/>
                                  </a:rPr>
                                  <m:t>𝑛</m:t>
                                </m:r>
                              </m:e>
                            </m:d>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𝑔</m:t>
                            </m:r>
                            <m:r>
                              <a:rPr lang="en-US" altLang="zh-CN" sz="2400" i="1">
                                <a:latin typeface="Cambria Math" panose="02040503050406030204" pitchFamily="18" charset="0"/>
                              </a:rPr>
                              <m:t>|</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zh-CN" altLang="en-US" sz="2400" i="1">
                                <a:latin typeface="Cambria Math" panose="02040503050406030204" pitchFamily="18" charset="0"/>
                              </a:rPr>
                              <m:t>𝜑</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𝑔</m:t>
                                </m:r>
                              </m:e>
                            </m:d>
                          </m:e>
                        </m:nary>
                      </m:e>
                    </m:nary>
                  </m:oMath>
                </a14:m>
                <a:endParaRPr lang="en-US" altLang="zh-CN" sz="2400" dirty="0"/>
              </a:p>
              <a:p>
                <a:r>
                  <a:rPr lang="zh-CN" altLang="en-US" sz="2400" dirty="0"/>
                  <a:t>更换枚举顺序</a:t>
                </a:r>
                <a:endParaRPr lang="en-US" altLang="zh-CN" sz="2400" dirty="0"/>
              </a:p>
              <a:p>
                <a:r>
                  <a:rPr lang="en-US" altLang="zh-CN" sz="2400" dirty="0"/>
                  <a:t> </a:t>
                </a:r>
                <a14:m>
                  <m:oMath xmlns:m="http://schemas.openxmlformats.org/officeDocument/2006/math">
                    <m:r>
                      <a:rPr lang="en-US" altLang="zh-CN" sz="2400" i="1" dirty="0">
                        <a:latin typeface="Cambria Math" panose="02040503050406030204" pitchFamily="18" charset="0"/>
                      </a:rPr>
                      <m:t>=</m:t>
                    </m:r>
                    <m:nary>
                      <m:naryPr>
                        <m:chr m:val="∑"/>
                        <m:supHide m:val="on"/>
                        <m:ctrlPr>
                          <a:rPr lang="en-US" altLang="zh-CN" sz="2400" i="1">
                            <a:latin typeface="Cambria Math" panose="02040503050406030204" pitchFamily="18" charset="0"/>
                          </a:rPr>
                        </m:ctrlPr>
                      </m:naryPr>
                      <m:sub>
                        <m:r>
                          <a:rPr lang="en-US" altLang="zh-CN" sz="2400" i="1">
                            <a:latin typeface="Cambria Math" panose="02040503050406030204" pitchFamily="18" charset="0"/>
                          </a:rPr>
                          <m:t>1≤</m:t>
                        </m:r>
                        <m:r>
                          <a:rPr lang="en-US" altLang="zh-CN" sz="2400" i="1">
                            <a:latin typeface="Cambria Math" panose="02040503050406030204" pitchFamily="18" charset="0"/>
                          </a:rPr>
                          <m:t>𝑔</m:t>
                        </m:r>
                        <m:r>
                          <a:rPr lang="en-US" altLang="zh-CN" sz="2400" i="1">
                            <a:latin typeface="Cambria Math" panose="02040503050406030204" pitchFamily="18" charset="0"/>
                          </a:rPr>
                          <m:t>≤</m:t>
                        </m:r>
                        <m:r>
                          <a:rPr lang="en-US" altLang="zh-CN" sz="2400" i="1">
                            <a:latin typeface="Cambria Math" panose="02040503050406030204" pitchFamily="18" charset="0"/>
                          </a:rPr>
                          <m:t>𝑛</m:t>
                        </m:r>
                      </m:sub>
                      <m:sup/>
                      <m:e>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𝑔</m:t>
                                </m:r>
                              </m:e>
                              <m:e>
                                <m:r>
                                  <a:rPr lang="en-US" altLang="zh-CN" sz="2400" i="1">
                                    <a:latin typeface="Cambria Math" panose="02040503050406030204" pitchFamily="18" charset="0"/>
                                  </a:rPr>
                                  <m:t>𝑛</m:t>
                                </m:r>
                              </m:e>
                            </m:d>
                            <m:r>
                              <a:rPr lang="en-US" altLang="zh-CN" sz="2400" i="1">
                                <a:latin typeface="Cambria Math" panose="02040503050406030204" pitchFamily="18" charset="0"/>
                              </a:rPr>
                              <m:t>[</m:t>
                            </m:r>
                            <m:r>
                              <a:rPr lang="en-US" altLang="zh-CN" sz="2400" i="1">
                                <a:latin typeface="Cambria Math" panose="02040503050406030204" pitchFamily="18" charset="0"/>
                              </a:rPr>
                              <m:t>𝑔</m:t>
                            </m:r>
                            <m:r>
                              <a:rPr lang="en-US" altLang="zh-CN" sz="2400" i="1">
                                <a:latin typeface="Cambria Math" panose="02040503050406030204" pitchFamily="18" charset="0"/>
                              </a:rPr>
                              <m:t>|</m:t>
                            </m:r>
                            <m:r>
                              <a:rPr lang="en-US" altLang="zh-CN" sz="2400" i="1">
                                <a:latin typeface="Cambria Math" panose="02040503050406030204" pitchFamily="18" charset="0"/>
                              </a:rPr>
                              <m:t>𝑖</m:t>
                            </m:r>
                            <m:r>
                              <a:rPr lang="en-US" altLang="zh-CN" sz="2400" i="1">
                                <a:latin typeface="Cambria Math" panose="02040503050406030204" pitchFamily="18" charset="0"/>
                              </a:rPr>
                              <m:t>]</m:t>
                            </m:r>
                            <m:r>
                              <a:rPr lang="zh-CN" altLang="en-US" sz="2400" i="1">
                                <a:latin typeface="Cambria Math" panose="02040503050406030204" pitchFamily="18" charset="0"/>
                              </a:rPr>
                              <m:t>𝜑</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𝑔</m:t>
                                </m:r>
                              </m:e>
                            </m:d>
                          </m:e>
                        </m:nary>
                      </m:e>
                    </m:nary>
                  </m:oMath>
                </a14:m>
                <a:endParaRPr lang="en-US" altLang="zh-CN" sz="2400" dirty="0"/>
              </a:p>
              <a:p>
                <a:r>
                  <a:rPr lang="en-US" altLang="zh-CN" sz="2400" dirty="0"/>
                  <a:t> </a:t>
                </a:r>
                <a14:m>
                  <m:oMath xmlns:m="http://schemas.openxmlformats.org/officeDocument/2006/math">
                    <m:r>
                      <a:rPr lang="en-US" altLang="zh-CN" sz="2400" i="1" dirty="0">
                        <a:latin typeface="Cambria Math" panose="02040503050406030204" pitchFamily="18" charset="0"/>
                      </a:rPr>
                      <m:t>=</m:t>
                    </m:r>
                    <m:nary>
                      <m:naryPr>
                        <m:chr m:val="∑"/>
                        <m:supHide m:val="on"/>
                        <m:ctrlPr>
                          <a:rPr lang="en-US" altLang="zh-CN" sz="2400" i="1">
                            <a:latin typeface="Cambria Math" panose="02040503050406030204" pitchFamily="18" charset="0"/>
                          </a:rPr>
                        </m:ctrlPr>
                      </m:naryPr>
                      <m:sub>
                        <m:r>
                          <a:rPr lang="en-US" altLang="zh-CN" sz="2400" b="0" i="1" smtClean="0">
                            <a:latin typeface="Cambria Math" panose="02040503050406030204" pitchFamily="18" charset="0"/>
                          </a:rPr>
                          <m:t>𝑔</m:t>
                        </m:r>
                        <m:r>
                          <a:rPr lang="en-US" altLang="zh-CN" sz="2400" b="0" i="1" smtClean="0">
                            <a:latin typeface="Cambria Math" panose="02040503050406030204" pitchFamily="18" charset="0"/>
                          </a:rPr>
                          <m:t>|</m:t>
                        </m:r>
                        <m:r>
                          <a:rPr lang="en-US" altLang="zh-CN" sz="2400" i="1" smtClean="0">
                            <a:latin typeface="Cambria Math" panose="02040503050406030204" pitchFamily="18" charset="0"/>
                          </a:rPr>
                          <m:t>𝑛</m:t>
                        </m:r>
                      </m:sub>
                      <m:sup/>
                      <m:e>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r>
                              <a:rPr lang="en-US" altLang="zh-CN" sz="2400" i="1" smtClean="0">
                                <a:latin typeface="Cambria Math" panose="02040503050406030204" pitchFamily="18" charset="0"/>
                              </a:rPr>
                              <m:t> </m:t>
                            </m:r>
                            <m:r>
                              <a:rPr lang="en-US" altLang="zh-CN" sz="2400" i="1">
                                <a:latin typeface="Cambria Math" panose="02040503050406030204" pitchFamily="18" charset="0"/>
                              </a:rPr>
                              <m:t>[</m:t>
                            </m:r>
                            <m:r>
                              <a:rPr lang="en-US" altLang="zh-CN" sz="2400" i="1">
                                <a:latin typeface="Cambria Math" panose="02040503050406030204" pitchFamily="18" charset="0"/>
                              </a:rPr>
                              <m:t>𝑔</m:t>
                            </m:r>
                            <m:r>
                              <a:rPr lang="en-US" altLang="zh-CN" sz="2400" i="1">
                                <a:latin typeface="Cambria Math" panose="02040503050406030204" pitchFamily="18" charset="0"/>
                              </a:rPr>
                              <m:t>|</m:t>
                            </m:r>
                            <m:r>
                              <a:rPr lang="en-US" altLang="zh-CN" sz="2400" i="1">
                                <a:latin typeface="Cambria Math" panose="02040503050406030204" pitchFamily="18" charset="0"/>
                              </a:rPr>
                              <m:t>𝑖</m:t>
                            </m:r>
                            <m:r>
                              <a:rPr lang="en-US" altLang="zh-CN" sz="2400" i="1">
                                <a:latin typeface="Cambria Math" panose="02040503050406030204" pitchFamily="18" charset="0"/>
                              </a:rPr>
                              <m:t>]</m:t>
                            </m:r>
                            <m:r>
                              <a:rPr lang="zh-CN" altLang="en-US" sz="2400" i="1">
                                <a:latin typeface="Cambria Math" panose="02040503050406030204" pitchFamily="18" charset="0"/>
                              </a:rPr>
                              <m:t>𝜑</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𝑔</m:t>
                                </m:r>
                              </m:e>
                            </m:d>
                          </m:e>
                        </m:nary>
                      </m:e>
                    </m:nary>
                  </m:oMath>
                </a14:m>
                <a:endParaRPr lang="en-US" altLang="zh-CN" sz="2400" dirty="0"/>
              </a:p>
              <a:p>
                <a:r>
                  <a:rPr lang="en-US" altLang="zh-CN" sz="2400" dirty="0"/>
                  <a:t> </a:t>
                </a:r>
                <a14:m>
                  <m:oMath xmlns:m="http://schemas.openxmlformats.org/officeDocument/2006/math">
                    <m:r>
                      <a:rPr lang="en-US" altLang="zh-CN" sz="2400" i="1" dirty="0">
                        <a:latin typeface="Cambria Math" panose="02040503050406030204" pitchFamily="18" charset="0"/>
                      </a:rPr>
                      <m:t>=</m:t>
                    </m:r>
                    <m:nary>
                      <m:naryPr>
                        <m:chr m:val="∑"/>
                        <m:supHide m:val="on"/>
                        <m:ctrlPr>
                          <a:rPr lang="en-US" altLang="zh-CN" sz="2400" i="1">
                            <a:latin typeface="Cambria Math" panose="02040503050406030204" pitchFamily="18" charset="0"/>
                          </a:rPr>
                        </m:ctrlPr>
                      </m:naryPr>
                      <m:sub>
                        <m:r>
                          <a:rPr lang="en-US" altLang="zh-CN" sz="2400" i="1">
                            <a:latin typeface="Cambria Math" panose="02040503050406030204" pitchFamily="18" charset="0"/>
                          </a:rPr>
                          <m:t>𝑔</m:t>
                        </m:r>
                        <m:r>
                          <a:rPr lang="en-US" altLang="zh-CN" sz="2400" i="1">
                            <a:latin typeface="Cambria Math" panose="02040503050406030204" pitchFamily="18" charset="0"/>
                          </a:rPr>
                          <m:t>|</m:t>
                        </m:r>
                        <m:r>
                          <m:rPr>
                            <m:sty m:val="p"/>
                          </m:rPr>
                          <a:rPr lang="en-US" altLang="zh-CN" sz="2400">
                            <a:latin typeface="Cambria Math" panose="02040503050406030204" pitchFamily="18" charset="0"/>
                          </a:rPr>
                          <m:t>n</m:t>
                        </m:r>
                      </m:sub>
                      <m:sup/>
                      <m:e>
                        <m:r>
                          <a:rPr lang="zh-CN" altLang="en-US" sz="2400" i="1">
                            <a:latin typeface="Cambria Math" panose="02040503050406030204" pitchFamily="18" charset="0"/>
                          </a:rPr>
                          <m:t>𝜑</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𝑔</m:t>
                            </m:r>
                          </m:e>
                        </m:d>
                        <m:nary>
                          <m:naryPr>
                            <m:chr m:val="∑"/>
                            <m:ctrlPr>
                              <a:rPr lang="zh-CN" altLang="en-US" sz="2400" i="1">
                                <a:latin typeface="Cambria Math" panose="02040503050406030204" pitchFamily="18" charset="0"/>
                              </a:rPr>
                            </m:ctrlPr>
                          </m:naryPr>
                          <m:sub>
                            <m:r>
                              <m:rPr>
                                <m:brk m:alnAt="23"/>
                              </m:rP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𝑛</m:t>
                            </m:r>
                          </m:sup>
                          <m:e>
                            <m:d>
                              <m:dPr>
                                <m:begChr m:val="["/>
                                <m:endChr m:val="]"/>
                                <m:ctrlPr>
                                  <a:rPr lang="en-US" altLang="zh-CN" sz="2400" i="1">
                                    <a:latin typeface="Cambria Math" panose="02040503050406030204" pitchFamily="18" charset="0"/>
                                  </a:rPr>
                                </m:ctrlPr>
                              </m:dPr>
                              <m:e>
                                <m:r>
                                  <a:rPr lang="en-US" altLang="zh-CN" sz="2400" i="1">
                                    <a:latin typeface="Cambria Math" panose="02040503050406030204" pitchFamily="18" charset="0"/>
                                  </a:rPr>
                                  <m:t>𝑔</m:t>
                                </m:r>
                              </m:e>
                              <m:e>
                                <m:r>
                                  <a:rPr lang="en-US" altLang="zh-CN" sz="2400" i="1">
                                    <a:latin typeface="Cambria Math" panose="02040503050406030204" pitchFamily="18" charset="0"/>
                                  </a:rPr>
                                  <m:t>𝑖</m:t>
                                </m:r>
                              </m:e>
                            </m:d>
                          </m:e>
                        </m:nary>
                      </m:e>
                    </m:nary>
                  </m:oMath>
                </a14:m>
                <a:endParaRPr lang="en-US" altLang="zh-CN" sz="2400" dirty="0"/>
              </a:p>
              <a:p>
                <a:r>
                  <a:rPr lang="en-US" altLang="zh-CN" sz="2400" dirty="0"/>
                  <a:t> </a:t>
                </a:r>
                <a14:m>
                  <m:oMath xmlns:m="http://schemas.openxmlformats.org/officeDocument/2006/math">
                    <m:r>
                      <a:rPr lang="en-US" altLang="zh-CN" sz="2400" i="1" dirty="0">
                        <a:latin typeface="Cambria Math" panose="02040503050406030204" pitchFamily="18" charset="0"/>
                      </a:rPr>
                      <m:t>=</m:t>
                    </m:r>
                    <m:nary>
                      <m:naryPr>
                        <m:chr m:val="∑"/>
                        <m:supHide m:val="on"/>
                        <m:ctrlPr>
                          <a:rPr lang="en-US" altLang="zh-CN" sz="2400" i="1">
                            <a:latin typeface="Cambria Math" panose="02040503050406030204" pitchFamily="18" charset="0"/>
                          </a:rPr>
                        </m:ctrlPr>
                      </m:naryPr>
                      <m:sub>
                        <m:r>
                          <a:rPr lang="en-US" altLang="zh-CN" sz="2400" i="1">
                            <a:latin typeface="Cambria Math" panose="02040503050406030204" pitchFamily="18" charset="0"/>
                          </a:rPr>
                          <m:t>𝑔</m:t>
                        </m:r>
                        <m:r>
                          <a:rPr lang="en-US" altLang="zh-CN" sz="2400" i="1">
                            <a:latin typeface="Cambria Math" panose="02040503050406030204" pitchFamily="18" charset="0"/>
                          </a:rPr>
                          <m:t>|</m:t>
                        </m:r>
                        <m:r>
                          <m:rPr>
                            <m:sty m:val="p"/>
                          </m:rPr>
                          <a:rPr lang="en-US" altLang="zh-CN" sz="2400">
                            <a:latin typeface="Cambria Math" panose="02040503050406030204" pitchFamily="18" charset="0"/>
                          </a:rPr>
                          <m:t>n</m:t>
                        </m:r>
                      </m:sub>
                      <m:sup/>
                      <m:e>
                        <m:r>
                          <a:rPr lang="zh-CN" altLang="en-US" sz="2400" i="1">
                            <a:latin typeface="Cambria Math" panose="02040503050406030204" pitchFamily="18" charset="0"/>
                          </a:rPr>
                          <m:t>𝜑</m:t>
                        </m:r>
                        <m:d>
                          <m:dPr>
                            <m:ctrlPr>
                              <a:rPr lang="en-US" altLang="zh-CN" sz="2400" i="1">
                                <a:latin typeface="Cambria Math" panose="02040503050406030204" pitchFamily="18" charset="0"/>
                              </a:rPr>
                            </m:ctrlPr>
                          </m:dPr>
                          <m:e>
                            <m:r>
                              <a:rPr lang="en-US" altLang="zh-CN" sz="2400" i="1">
                                <a:latin typeface="Cambria Math" panose="02040503050406030204" pitchFamily="18" charset="0"/>
                              </a:rPr>
                              <m:t>𝑔</m:t>
                            </m:r>
                          </m:e>
                        </m:d>
                        <m:r>
                          <a:rPr lang="en-US" altLang="zh-CN" sz="2400" b="0" i="1" smtClean="0">
                            <a:latin typeface="Cambria Math" panose="02040503050406030204" pitchFamily="18" charset="0"/>
                          </a:rPr>
                          <m:t>∗</m:t>
                        </m:r>
                        <m:f>
                          <m:fPr>
                            <m:ctrlPr>
                              <a:rPr lang="en-US" altLang="zh-CN" sz="2400" b="0" i="1" smtClean="0">
                                <a:latin typeface="Cambria Math" panose="02040503050406030204" pitchFamily="18" charset="0"/>
                              </a:rPr>
                            </m:ctrlPr>
                          </m:fPr>
                          <m:num>
                            <m:r>
                              <a:rPr lang="en-US" altLang="zh-CN" sz="2400" b="0" i="1" smtClean="0">
                                <a:latin typeface="Cambria Math" panose="02040503050406030204" pitchFamily="18" charset="0"/>
                              </a:rPr>
                              <m:t>𝑛</m:t>
                            </m:r>
                          </m:num>
                          <m:den>
                            <m:r>
                              <a:rPr lang="en-US" altLang="zh-CN" sz="2400" b="0" i="1" smtClean="0">
                                <a:latin typeface="Cambria Math" panose="02040503050406030204" pitchFamily="18" charset="0"/>
                              </a:rPr>
                              <m:t>𝑔</m:t>
                            </m:r>
                          </m:den>
                        </m:f>
                      </m:e>
                    </m:nary>
                  </m:oMath>
                </a14:m>
                <a:endParaRPr lang="en-US" altLang="zh-CN" sz="2400" dirty="0"/>
              </a:p>
              <a:p>
                <a:r>
                  <a:rPr lang="en-US" altLang="zh-CN" sz="2400" dirty="0"/>
                  <a:t> </a:t>
                </a:r>
                <a14:m>
                  <m:oMath xmlns:m="http://schemas.openxmlformats.org/officeDocument/2006/math">
                    <m:r>
                      <a:rPr lang="en-US" altLang="zh-CN" sz="2400" i="1" dirty="0">
                        <a:latin typeface="Cambria Math" panose="02040503050406030204" pitchFamily="18" charset="0"/>
                      </a:rPr>
                      <m:t>=</m:t>
                    </m:r>
                    <m:nary>
                      <m:naryPr>
                        <m:chr m:val="∑"/>
                        <m:supHide m:val="on"/>
                        <m:ctrlPr>
                          <a:rPr lang="en-US" altLang="zh-CN" sz="2400" i="1">
                            <a:latin typeface="Cambria Math" panose="02040503050406030204" pitchFamily="18" charset="0"/>
                          </a:rPr>
                        </m:ctrlPr>
                      </m:naryPr>
                      <m:sub>
                        <m:r>
                          <a:rPr lang="en-US" altLang="zh-CN" sz="2400" i="1">
                            <a:latin typeface="Cambria Math" panose="02040503050406030204" pitchFamily="18" charset="0"/>
                          </a:rPr>
                          <m:t>𝑔</m:t>
                        </m:r>
                        <m:r>
                          <a:rPr lang="en-US" altLang="zh-CN" sz="2400" i="1">
                            <a:latin typeface="Cambria Math" panose="02040503050406030204" pitchFamily="18" charset="0"/>
                          </a:rPr>
                          <m:t>|</m:t>
                        </m:r>
                        <m:r>
                          <m:rPr>
                            <m:sty m:val="p"/>
                          </m:rPr>
                          <a:rPr lang="en-US" altLang="zh-CN" sz="2400">
                            <a:latin typeface="Cambria Math" panose="02040503050406030204" pitchFamily="18" charset="0"/>
                          </a:rPr>
                          <m:t>n</m:t>
                        </m:r>
                      </m:sub>
                      <m:sup/>
                      <m:e>
                        <m:r>
                          <a:rPr lang="zh-CN" altLang="en-US" sz="2400" i="1">
                            <a:latin typeface="Cambria Math" panose="02040503050406030204" pitchFamily="18" charset="0"/>
                          </a:rPr>
                          <m:t>𝜑</m:t>
                        </m:r>
                        <m:d>
                          <m:dPr>
                            <m:ctrlPr>
                              <a:rPr lang="en-US" altLang="zh-CN" sz="2400" i="1">
                                <a:latin typeface="Cambria Math" panose="02040503050406030204" pitchFamily="18" charset="0"/>
                              </a:rPr>
                            </m:ctrlPr>
                          </m:dPr>
                          <m:e>
                            <m:f>
                              <m:fPr>
                                <m:ctrlPr>
                                  <a:rPr lang="en-US" altLang="zh-CN" sz="2400" i="1">
                                    <a:latin typeface="Cambria Math" panose="02040503050406030204" pitchFamily="18" charset="0"/>
                                  </a:rPr>
                                </m:ctrlPr>
                              </m:fPr>
                              <m:num>
                                <m:r>
                                  <a:rPr lang="en-US" altLang="zh-CN" sz="2400" i="1">
                                    <a:latin typeface="Cambria Math" panose="02040503050406030204" pitchFamily="18" charset="0"/>
                                  </a:rPr>
                                  <m:t>𝑛</m:t>
                                </m:r>
                              </m:num>
                              <m:den>
                                <m:r>
                                  <a:rPr lang="en-US" altLang="zh-CN" sz="2400" i="1">
                                    <a:latin typeface="Cambria Math" panose="02040503050406030204" pitchFamily="18" charset="0"/>
                                  </a:rPr>
                                  <m:t>𝑔</m:t>
                                </m:r>
                              </m:den>
                            </m:f>
                          </m:e>
                        </m:d>
                        <m:r>
                          <a:rPr lang="en-US" altLang="zh-CN" sz="2400" i="1">
                            <a:latin typeface="Cambria Math" panose="02040503050406030204" pitchFamily="18" charset="0"/>
                          </a:rPr>
                          <m:t>∗</m:t>
                        </m:r>
                        <m:r>
                          <a:rPr lang="en-US" altLang="zh-CN" sz="2400" b="0" i="1" smtClean="0">
                            <a:latin typeface="Cambria Math" panose="02040503050406030204" pitchFamily="18" charset="0"/>
                          </a:rPr>
                          <m:t>𝑔</m:t>
                        </m:r>
                      </m:e>
                    </m:nary>
                  </m:oMath>
                </a14:m>
                <a:endParaRPr lang="en-US" altLang="zh-CN" sz="2400" dirty="0"/>
              </a:p>
            </p:txBody>
          </p:sp>
        </mc:Choice>
        <mc:Fallback xmlns="">
          <p:sp>
            <p:nvSpPr>
              <p:cNvPr id="2" name="内容占位符 1">
                <a:extLst>
                  <a:ext uri="{FF2B5EF4-FFF2-40B4-BE49-F238E27FC236}">
                    <a16:creationId xmlns:a16="http://schemas.microsoft.com/office/drawing/2014/main" id="{DA7A81BD-C012-414C-B5B8-85ED851A9B47}"/>
                  </a:ext>
                </a:extLst>
              </p:cNvPr>
              <p:cNvSpPr>
                <a:spLocks noGrp="1" noRot="1" noChangeAspect="1" noMove="1" noResize="1" noEditPoints="1" noAdjustHandles="1" noChangeArrowheads="1" noChangeShapeType="1" noTextEdit="1"/>
              </p:cNvSpPr>
              <p:nvPr>
                <p:ph idx="1"/>
              </p:nvPr>
            </p:nvSpPr>
            <p:spPr>
              <a:blipFill>
                <a:blip r:embed="rId2"/>
                <a:stretch>
                  <a:fillRect l="-754" t="-12346" b="-308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3EF5EB94-4DC8-4EE3-9A40-4DFBC2BE458F}"/>
              </a:ext>
            </a:extLst>
          </p:cNvPr>
          <p:cNvSpPr>
            <a:spLocks noGrp="1"/>
          </p:cNvSpPr>
          <p:nvPr>
            <p:ph type="ctrTitle"/>
          </p:nvPr>
        </p:nvSpPr>
        <p:spPr/>
        <p:txBody>
          <a:bodyPr/>
          <a:lstStyle/>
          <a:p>
            <a:r>
              <a:rPr lang="zh-CN" altLang="en-US" dirty="0"/>
              <a:t>解法</a:t>
            </a:r>
            <a:r>
              <a:rPr lang="en-US" altLang="zh-CN" dirty="0"/>
              <a:t>2</a:t>
            </a:r>
            <a:r>
              <a:rPr lang="zh-CN" altLang="en-US" dirty="0"/>
              <a:t>：练习使用莫比乌斯反演</a:t>
            </a:r>
          </a:p>
        </p:txBody>
      </p:sp>
      <p:sp>
        <p:nvSpPr>
          <p:cNvPr id="4" name="内容占位符 3">
            <a:extLst>
              <a:ext uri="{FF2B5EF4-FFF2-40B4-BE49-F238E27FC236}">
                <a16:creationId xmlns:a16="http://schemas.microsoft.com/office/drawing/2014/main" id="{02282215-02F5-490B-A49B-2D7697C27896}"/>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777C71B0-2563-4166-BC35-CC4B98A96342}"/>
                  </a:ext>
                </a:extLst>
              </p:cNvPr>
              <p:cNvSpPr txBox="1">
                <a:spLocks/>
              </p:cNvSpPr>
              <p:nvPr/>
            </p:nvSpPr>
            <p:spPr>
              <a:xfrm>
                <a:off x="8636000" y="1395967"/>
                <a:ext cx="3352800" cy="4763533"/>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a:t>欧拉函数 </a:t>
                </a:r>
                <a14:m>
                  <m:oMath xmlns:m="http://schemas.openxmlformats.org/officeDocument/2006/math">
                    <m:r>
                      <a:rPr lang="zh-CN" altLang="en-US" sz="1600" i="1">
                        <a:latin typeface="Cambria Math" panose="02040503050406030204" pitchFamily="18" charset="0"/>
                      </a:rPr>
                      <m:t>𝜑</m:t>
                    </m:r>
                    <m:d>
                      <m:dPr>
                        <m:ctrlPr>
                          <a:rPr lang="zh-CN" altLang="en-US" sz="1600" i="1" smtClean="0">
                            <a:latin typeface="Cambria Math" panose="02040503050406030204" pitchFamily="18" charset="0"/>
                          </a:rPr>
                        </m:ctrlPr>
                      </m:dPr>
                      <m:e>
                        <m:r>
                          <m:rPr>
                            <m:sty m:val="p"/>
                          </m:rPr>
                          <a:rPr lang="en-US" altLang="zh-CN" sz="1600" i="1">
                            <a:latin typeface="Cambria Math" panose="02040503050406030204" pitchFamily="18" charset="0"/>
                          </a:rPr>
                          <m:t>n</m:t>
                        </m:r>
                      </m:e>
                    </m:d>
                  </m:oMath>
                </a14:m>
                <a:endParaRPr lang="en-US" altLang="zh-CN" sz="1600" dirty="0"/>
              </a:p>
              <a:p>
                <a:r>
                  <a:rPr lang="en-US" altLang="zh-CN" sz="1600" dirty="0"/>
                  <a:t> </a:t>
                </a:r>
                <a14:m>
                  <m:oMath xmlns:m="http://schemas.openxmlformats.org/officeDocument/2006/math">
                    <m:r>
                      <a:rPr lang="en-US" altLang="zh-CN" sz="1600" i="1" dirty="0" smtClean="0">
                        <a:solidFill>
                          <a:srgbClr val="FFC000"/>
                        </a:solidFill>
                        <a:latin typeface="Cambria Math" panose="02040503050406030204" pitchFamily="18" charset="0"/>
                      </a:rPr>
                      <m:t>𝑖𝑑</m:t>
                    </m:r>
                    <m:r>
                      <a:rPr lang="en-US" altLang="zh-CN" sz="1600" i="1" dirty="0" smtClean="0">
                        <a:solidFill>
                          <a:srgbClr val="FFC000"/>
                        </a:solidFill>
                        <a:latin typeface="Cambria Math" panose="02040503050406030204" pitchFamily="18" charset="0"/>
                      </a:rPr>
                      <m:t>(</m:t>
                    </m:r>
                    <m:r>
                      <a:rPr lang="en-US" altLang="zh-CN" sz="1600" i="1" dirty="0" smtClean="0">
                        <a:solidFill>
                          <a:srgbClr val="FFC000"/>
                        </a:solidFill>
                        <a:latin typeface="Cambria Math" panose="02040503050406030204" pitchFamily="18" charset="0"/>
                      </a:rPr>
                      <m:t>𝑛</m:t>
                    </m:r>
                    <m:r>
                      <a:rPr lang="en-US" altLang="zh-CN" sz="1600" i="1" dirty="0">
                        <a:solidFill>
                          <a:srgbClr val="FFC000"/>
                        </a:solidFill>
                        <a:latin typeface="Cambria Math" panose="02040503050406030204" pitchFamily="18" charset="0"/>
                      </a:rPr>
                      <m:t>)=</m:t>
                    </m:r>
                    <m:r>
                      <a:rPr lang="en-US" altLang="zh-CN" sz="1600" i="1" dirty="0" smtClean="0">
                        <a:solidFill>
                          <a:srgbClr val="FFC000"/>
                        </a:solidFill>
                        <a:latin typeface="Cambria Math" panose="02040503050406030204" pitchFamily="18" charset="0"/>
                      </a:rPr>
                      <m:t>𝑛</m:t>
                    </m:r>
                  </m:oMath>
                </a14:m>
                <a:r>
                  <a:rPr lang="en-US" altLang="zh-CN" sz="1600" dirty="0">
                    <a:solidFill>
                      <a:srgbClr val="FFC000"/>
                    </a:solidFill>
                  </a:rPr>
                  <a:t> </a:t>
                </a:r>
              </a:p>
              <a:p>
                <a:r>
                  <a:rPr lang="en-US" altLang="zh-CN" sz="1600" dirty="0"/>
                  <a:t> </a:t>
                </a:r>
                <a14:m>
                  <m:oMath xmlns:m="http://schemas.openxmlformats.org/officeDocument/2006/math">
                    <m:r>
                      <a:rPr lang="en-US" altLang="zh-CN" sz="1600" i="1" dirty="0">
                        <a:latin typeface="Cambria Math" panose="02040503050406030204" pitchFamily="18" charset="0"/>
                      </a:rPr>
                      <m:t>𝑒</m:t>
                    </m:r>
                    <m:r>
                      <a:rPr lang="en-US" altLang="zh-CN" sz="1600" i="1" dirty="0">
                        <a:latin typeface="Cambria Math" panose="02040503050406030204" pitchFamily="18" charset="0"/>
                      </a:rPr>
                      <m:t>(</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d>
                      <m:dPr>
                        <m:begChr m:val="{"/>
                        <m:endChr m:val=""/>
                        <m:ctrlPr>
                          <a:rPr lang="en-US" altLang="zh-CN" sz="1600" i="1" dirty="0">
                            <a:latin typeface="Cambria Math" panose="02040503050406030204" pitchFamily="18" charset="0"/>
                          </a:rPr>
                        </m:ctrlPr>
                      </m:dPr>
                      <m:e>
                        <m:eqArr>
                          <m:eqArrPr>
                            <m:ctrlPr>
                              <a:rPr lang="en-US" altLang="zh-CN" sz="1600" i="1" dirty="0">
                                <a:latin typeface="Cambria Math" panose="02040503050406030204" pitchFamily="18" charset="0"/>
                              </a:rPr>
                            </m:ctrlPr>
                          </m:eqArrPr>
                          <m:e>
                            <m:r>
                              <a:rPr lang="en-US" altLang="zh-CN" sz="1600" i="1" dirty="0">
                                <a:latin typeface="Cambria Math" panose="02040503050406030204" pitchFamily="18" charset="0"/>
                              </a:rPr>
                              <m:t>1      </m:t>
                            </m:r>
                            <m:r>
                              <a:rPr lang="en-US" altLang="zh-CN" sz="1600" i="1" dirty="0" smtClean="0">
                                <a:latin typeface="Cambria Math" panose="02040503050406030204" pitchFamily="18" charset="0"/>
                              </a:rPr>
                              <m:t>𝑖𝑓</m:t>
                            </m:r>
                            <m:r>
                              <a:rPr lang="en-US" altLang="zh-CN" sz="1600" i="1" dirty="0" smtClean="0">
                                <a:latin typeface="Cambria Math" panose="02040503050406030204" pitchFamily="18" charset="0"/>
                              </a:rPr>
                              <m:t> </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r>
                              <a:rPr lang="en-US" altLang="zh-CN" sz="1600" b="0" i="1" dirty="0" smtClean="0">
                                <a:latin typeface="Cambria Math" panose="02040503050406030204" pitchFamily="18" charset="0"/>
                              </a:rPr>
                              <m:t>1</m:t>
                            </m:r>
                          </m:e>
                          <m:e>
                            <m:r>
                              <a:rPr lang="en-US" altLang="zh-CN" sz="1600" i="1" dirty="0">
                                <a:latin typeface="Cambria Math" panose="02040503050406030204" pitchFamily="18" charset="0"/>
                              </a:rPr>
                              <m:t>0  </m:t>
                            </m:r>
                            <m:r>
                              <a:rPr lang="en-US" altLang="zh-CN" sz="1600" i="1" dirty="0">
                                <a:latin typeface="Cambria Math" panose="02040503050406030204" pitchFamily="18" charset="0"/>
                              </a:rPr>
                              <m:t>𝑜𝑡h𝑒𝑟𝑤𝑖𝑠𝑒</m:t>
                            </m:r>
                          </m:e>
                        </m:eqArr>
                      </m:e>
                    </m:d>
                  </m:oMath>
                </a14:m>
                <a:endParaRPr lang="en-US" altLang="zh-CN" sz="1600" dirty="0"/>
              </a:p>
              <a:p>
                <a:r>
                  <a:rPr lang="zh-CN" altLang="en-US" sz="1600" dirty="0"/>
                  <a:t>常函数</a:t>
                </a:r>
                <a14:m>
                  <m:oMath xmlns:m="http://schemas.openxmlformats.org/officeDocument/2006/math">
                    <m:r>
                      <a:rPr lang="en-US" altLang="zh-CN" sz="1600" i="1" dirty="0">
                        <a:latin typeface="Cambria Math" panose="02040503050406030204" pitchFamily="18" charset="0"/>
                      </a:rPr>
                      <m:t>1</m:t>
                    </m:r>
                  </m:oMath>
                </a14:m>
                <a:r>
                  <a:rPr lang="en-US" altLang="zh-CN" sz="1600" dirty="0"/>
                  <a:t> </a:t>
                </a:r>
              </a:p>
              <a:p>
                <a:r>
                  <a:rPr lang="en-US" altLang="zh-CN" sz="1600" dirty="0"/>
                  <a:t> </a:t>
                </a:r>
                <a14:m>
                  <m:oMath xmlns:m="http://schemas.openxmlformats.org/officeDocument/2006/math">
                    <m:r>
                      <a:rPr lang="en-US" altLang="zh-CN" sz="1600" i="1">
                        <a:latin typeface="Cambria Math" panose="02040503050406030204" pitchFamily="18" charset="0"/>
                      </a:rPr>
                      <m:t>𝜇</m:t>
                    </m:r>
                    <m:d>
                      <m:dPr>
                        <m:ctrlPr>
                          <a:rPr lang="en-US" altLang="zh-CN" sz="1600" i="1" smtClean="0">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d>
                      <m:dPr>
                        <m:begChr m:val="{"/>
                        <m:endChr m:val=""/>
                        <m:ctrlPr>
                          <a:rPr lang="en-US" altLang="zh-CN" sz="1600" i="1">
                            <a:latin typeface="Cambria Math" panose="02040503050406030204" pitchFamily="18" charset="0"/>
                          </a:rPr>
                        </m:ctrlPr>
                      </m:dPr>
                      <m:e>
                        <m:eqArr>
                          <m:eqArrPr>
                            <m:ctrlPr>
                              <a:rPr lang="en-US" altLang="zh-CN" sz="1600" i="1">
                                <a:latin typeface="Cambria Math" panose="02040503050406030204" pitchFamily="18" charset="0"/>
                              </a:rPr>
                            </m:ctrlPr>
                          </m:eqArrPr>
                          <m:e>
                            <m:r>
                              <a:rPr lang="en-US" altLang="zh-CN" sz="1600" i="1">
                                <a:latin typeface="Cambria Math" panose="02040503050406030204" pitchFamily="18" charset="0"/>
                              </a:rPr>
                              <m:t>1                         </m:t>
                            </m:r>
                            <m:r>
                              <a:rPr lang="en-US" altLang="zh-CN" sz="1600" i="1">
                                <a:latin typeface="Cambria Math" panose="02040503050406030204" pitchFamily="18" charset="0"/>
                              </a:rPr>
                              <m:t>𝑖𝑓</m:t>
                            </m:r>
                            <m:r>
                              <a:rPr lang="en-US" altLang="zh-CN" sz="1600" i="1">
                                <a:latin typeface="Cambria Math" panose="02040503050406030204" pitchFamily="18" charset="0"/>
                              </a:rPr>
                              <m:t> </m:t>
                            </m:r>
                            <m:r>
                              <a:rPr lang="en-US" altLang="zh-CN" sz="1600" i="1" smtClean="0">
                                <a:latin typeface="Cambria Math" panose="02040503050406030204" pitchFamily="18" charset="0"/>
                              </a:rPr>
                              <m:t>𝑛</m:t>
                            </m:r>
                            <m:r>
                              <a:rPr lang="en-US" altLang="zh-CN" sz="1600" i="1">
                                <a:latin typeface="Cambria Math" panose="02040503050406030204" pitchFamily="18" charset="0"/>
                              </a:rPr>
                              <m:t>=1</m:t>
                            </m:r>
                          </m:e>
                          <m:e>
                            <m:r>
                              <a:rPr lang="en-US" altLang="zh-CN" sz="1600" i="1">
                                <a:latin typeface="Cambria Math" panose="02040503050406030204" pitchFamily="18" charset="0"/>
                              </a:rPr>
                              <m:t>0      </m:t>
                            </m:r>
                            <m:r>
                              <a:rPr lang="en-US" altLang="zh-CN" sz="1600" i="1">
                                <a:latin typeface="Cambria Math" panose="02040503050406030204" pitchFamily="18" charset="0"/>
                              </a:rPr>
                              <m:t>𝑖𝑓</m:t>
                            </m:r>
                            <m:r>
                              <a:rPr lang="en-US" altLang="zh-CN" sz="1600" i="1">
                                <a:latin typeface="Cambria Math" panose="02040503050406030204" pitchFamily="18" charset="0"/>
                              </a:rPr>
                              <m:t> </m:t>
                            </m:r>
                            <m:r>
                              <a:rPr lang="en-US" altLang="zh-CN" sz="1600" i="1" smtClean="0">
                                <a:latin typeface="Cambria Math" panose="02040503050406030204" pitchFamily="18" charset="0"/>
                              </a:rPr>
                              <m:t>𝑛</m:t>
                            </m:r>
                            <m:r>
                              <a:rPr lang="zh-CN" altLang="en-US" sz="1600" i="1">
                                <a:latin typeface="Cambria Math" panose="02040503050406030204" pitchFamily="18" charset="0"/>
                              </a:rPr>
                              <m:t>包含平方因子</m:t>
                            </m:r>
                          </m:e>
                          <m:e>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(−1)</m:t>
                                </m:r>
                              </m:e>
                              <m:sup>
                                <m:r>
                                  <a:rPr lang="en-US" altLang="zh-CN" sz="1600" i="1">
                                    <a:latin typeface="Cambria Math" panose="02040503050406030204" pitchFamily="18" charset="0"/>
                                  </a:rPr>
                                  <m:t>𝑟</m:t>
                                </m:r>
                              </m:sup>
                            </m:sSup>
                            <m:r>
                              <a:rPr lang="en-US" altLang="zh-CN" sz="1600" i="1">
                                <a:latin typeface="Cambria Math" panose="02040503050406030204" pitchFamily="18" charset="0"/>
                              </a:rPr>
                              <m:t>   </m:t>
                            </m:r>
                            <m:r>
                              <a:rPr lang="en-US" altLang="zh-CN" sz="1600" i="1">
                                <a:latin typeface="Cambria Math" panose="02040503050406030204" pitchFamily="18" charset="0"/>
                              </a:rPr>
                              <m:t>𝑟</m:t>
                            </m:r>
                            <m:r>
                              <a:rPr lang="zh-CN" altLang="en-US" sz="1600" i="1">
                                <a:latin typeface="Cambria Math" panose="02040503050406030204" pitchFamily="18" charset="0"/>
                              </a:rPr>
                              <m:t>是</m:t>
                            </m:r>
                            <m:r>
                              <a:rPr lang="en-US" altLang="zh-CN" sz="1600" i="1">
                                <a:latin typeface="Cambria Math" panose="02040503050406030204" pitchFamily="18" charset="0"/>
                              </a:rPr>
                              <m:t>𝑥</m:t>
                            </m:r>
                            <m:r>
                              <a:rPr lang="zh-CN" altLang="en-US" sz="1600" i="1">
                                <a:latin typeface="Cambria Math" panose="02040503050406030204" pitchFamily="18" charset="0"/>
                              </a:rPr>
                              <m:t>的质因子个数</m:t>
                            </m:r>
                          </m:e>
                        </m:eqArr>
                      </m:e>
                    </m:d>
                  </m:oMath>
                </a14:m>
                <a:endParaRPr lang="en-US" altLang="zh-CN" sz="1600" dirty="0"/>
              </a:p>
              <a:p>
                <a:r>
                  <a:rPr lang="en-US" altLang="zh-CN" sz="1600" dirty="0"/>
                  <a:t> </a:t>
                </a:r>
                <a14:m>
                  <m:oMath xmlns:m="http://schemas.openxmlformats.org/officeDocument/2006/math">
                    <m:r>
                      <a:rPr lang="en-US" altLang="zh-CN" sz="1600" i="1">
                        <a:latin typeface="Cambria Math" panose="02040503050406030204" pitchFamily="18" charset="0"/>
                      </a:rPr>
                      <m:t>𝑑</m:t>
                    </m:r>
                    <m:d>
                      <m:dPr>
                        <m:ctrlPr>
                          <a:rPr lang="en-US" altLang="zh-CN" sz="1600" i="1">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r>
                      <a:rPr lang="en-US" altLang="zh-CN" sz="1600" i="1" smtClean="0">
                        <a:latin typeface="Cambria Math" panose="02040503050406030204" pitchFamily="18" charset="0"/>
                      </a:rPr>
                      <m:t>𝑛</m:t>
                    </m:r>
                    <m:r>
                      <a:rPr lang="zh-CN" altLang="en-US" sz="1600" i="1">
                        <a:latin typeface="Cambria Math" panose="02040503050406030204" pitchFamily="18" charset="0"/>
                      </a:rPr>
                      <m:t>的约数个数</m:t>
                    </m:r>
                  </m:oMath>
                </a14:m>
                <a:endParaRPr lang="en-US" altLang="zh-CN" sz="1600" dirty="0"/>
              </a:p>
              <a:p>
                <a:r>
                  <a:rPr lang="zh-CN" altLang="en-US" sz="1600" dirty="0"/>
                  <a:t> </a:t>
                </a:r>
                <a14:m>
                  <m:oMath xmlns:m="http://schemas.openxmlformats.org/officeDocument/2006/math">
                    <m:r>
                      <a:rPr lang="zh-CN" altLang="en-US" sz="1600" i="1">
                        <a:latin typeface="Cambria Math" panose="02040503050406030204" pitchFamily="18" charset="0"/>
                      </a:rPr>
                      <m:t>𝜎</m:t>
                    </m:r>
                    <m:d>
                      <m:dPr>
                        <m:ctrlPr>
                          <a:rPr lang="en-US" altLang="zh-CN" sz="1600" i="1">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r>
                      <a:rPr lang="en-US" altLang="zh-CN" sz="1600" i="1" smtClean="0">
                        <a:latin typeface="Cambria Math" panose="02040503050406030204" pitchFamily="18" charset="0"/>
                      </a:rPr>
                      <m:t>𝑛</m:t>
                    </m:r>
                    <m:r>
                      <a:rPr lang="zh-CN" altLang="en-US" sz="1600" i="1">
                        <a:latin typeface="Cambria Math" panose="02040503050406030204" pitchFamily="18" charset="0"/>
                      </a:rPr>
                      <m:t>的约数和</m:t>
                    </m:r>
                  </m:oMath>
                </a14:m>
                <a:endParaRPr lang="en-US" altLang="zh-CN" sz="1600" dirty="0"/>
              </a:p>
              <a:p>
                <a:r>
                  <a:rPr lang="zh-CN" altLang="en-US" sz="1600" dirty="0"/>
                  <a:t> </a:t>
                </a:r>
                <a14:m>
                  <m:oMath xmlns:m="http://schemas.openxmlformats.org/officeDocument/2006/math">
                    <m:r>
                      <a:rPr lang="zh-CN" altLang="en-US" sz="1600" i="1">
                        <a:latin typeface="Cambria Math" panose="02040503050406030204" pitchFamily="18" charset="0"/>
                      </a:rPr>
                      <m:t>ⅇ=</m:t>
                    </m:r>
                    <m:r>
                      <a:rPr lang="zh-CN" altLang="en-US" sz="1600" i="1">
                        <a:latin typeface="Cambria Math" panose="02040503050406030204" pitchFamily="18" charset="0"/>
                      </a:rPr>
                      <m:t>𝜇</m:t>
                    </m:r>
                    <m:r>
                      <a:rPr lang="zh-CN" altLang="en-US" sz="1600" i="1">
                        <a:latin typeface="Cambria Math" panose="02040503050406030204" pitchFamily="18" charset="0"/>
                      </a:rPr>
                      <m:t>×1</m:t>
                    </m:r>
                  </m:oMath>
                </a14:m>
                <a:endParaRPr lang="en-US" altLang="zh-CN" sz="1600" dirty="0"/>
              </a:p>
              <a:p>
                <a:r>
                  <a:rPr lang="zh-CN" altLang="en-US" sz="1600" dirty="0">
                    <a:solidFill>
                      <a:srgbClr val="FFCC00"/>
                    </a:solidFill>
                  </a:rPr>
                  <a:t> </a:t>
                </a:r>
                <a14:m>
                  <m:oMath xmlns:m="http://schemas.openxmlformats.org/officeDocument/2006/math">
                    <m:r>
                      <a:rPr lang="zh-CN" altLang="en-US" sz="1600" i="1">
                        <a:solidFill>
                          <a:srgbClr val="FFCC00"/>
                        </a:solidFill>
                        <a:latin typeface="Cambria Math" panose="02040503050406030204" pitchFamily="18" charset="0"/>
                      </a:rPr>
                      <m:t>𝑖𝑑</m:t>
                    </m:r>
                    <m:r>
                      <a:rPr lang="zh-CN" altLang="en-US" sz="1600" i="1">
                        <a:solidFill>
                          <a:srgbClr val="FFCC00"/>
                        </a:solidFill>
                        <a:latin typeface="Cambria Math" panose="02040503050406030204" pitchFamily="18" charset="0"/>
                      </a:rPr>
                      <m:t>=</m:t>
                    </m:r>
                    <m:r>
                      <a:rPr lang="zh-CN" altLang="en-US" sz="1600" i="1">
                        <a:solidFill>
                          <a:srgbClr val="FFCC00"/>
                        </a:solidFill>
                        <a:latin typeface="Cambria Math" panose="02040503050406030204" pitchFamily="18" charset="0"/>
                      </a:rPr>
                      <m:t>𝜑</m:t>
                    </m:r>
                    <m:r>
                      <a:rPr lang="zh-CN" altLang="en-US" sz="1600" i="1">
                        <a:solidFill>
                          <a:srgbClr val="FFCC00"/>
                        </a:solidFill>
                        <a:latin typeface="Cambria Math" panose="02040503050406030204" pitchFamily="18" charset="0"/>
                      </a:rPr>
                      <m:t>×1</m:t>
                    </m:r>
                  </m:oMath>
                </a14:m>
                <a:endParaRPr lang="en-US" altLang="zh-CN" sz="1600" dirty="0">
                  <a:solidFill>
                    <a:srgbClr val="FFCC00"/>
                  </a:solidFill>
                </a:endParaRPr>
              </a:p>
              <a:p>
                <a:endParaRPr lang="en-US" altLang="zh-CN" sz="1600" dirty="0"/>
              </a:p>
              <a:p>
                <a:endParaRPr lang="zh-CN" altLang="en-US" sz="1600" dirty="0"/>
              </a:p>
            </p:txBody>
          </p:sp>
        </mc:Choice>
        <mc:Fallback xmlns="">
          <p:sp>
            <p:nvSpPr>
              <p:cNvPr id="5" name="内容占位符 1">
                <a:extLst>
                  <a:ext uri="{FF2B5EF4-FFF2-40B4-BE49-F238E27FC236}">
                    <a16:creationId xmlns:a16="http://schemas.microsoft.com/office/drawing/2014/main" id="{777C71B0-2563-4166-BC35-CC4B98A96342}"/>
                  </a:ext>
                </a:extLst>
              </p:cNvPr>
              <p:cNvSpPr txBox="1">
                <a:spLocks noRot="1" noChangeAspect="1" noMove="1" noResize="1" noEditPoints="1" noAdjustHandles="1" noChangeArrowheads="1" noChangeShapeType="1" noTextEdit="1"/>
              </p:cNvSpPr>
              <p:nvPr/>
            </p:nvSpPr>
            <p:spPr>
              <a:xfrm>
                <a:off x="8636000" y="1395967"/>
                <a:ext cx="3352800" cy="4763533"/>
              </a:xfrm>
              <a:prstGeom prst="rect">
                <a:avLst/>
              </a:prstGeom>
              <a:blipFill>
                <a:blip r:embed="rId3"/>
                <a:stretch>
                  <a:fillRect l="-10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623659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31F7C329-2FD1-49B5-8F9B-91E7939FC18C}"/>
                  </a:ext>
                </a:extLst>
              </p:cNvPr>
              <p:cNvSpPr>
                <a:spLocks noGrp="1"/>
              </p:cNvSpPr>
              <p:nvPr>
                <p:ph idx="1"/>
              </p:nvPr>
            </p:nvSpPr>
            <p:spPr/>
            <p:txBody>
              <a:bodyPr/>
              <a:lstStyle/>
              <a:p>
                <a14:m>
                  <m:oMath xmlns:m="http://schemas.openxmlformats.org/officeDocument/2006/math">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lim>
                        </m:limLow>
                      </m:fName>
                      <m:e>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𝑛</m:t>
                            </m:r>
                          </m:sub>
                        </m:sSub>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𝑦</m:t>
                            </m:r>
                          </m:e>
                          <m:sub>
                            <m:r>
                              <a:rPr lang="en-US" altLang="zh-CN" b="0" i="1" dirty="0" smtClean="0">
                                <a:latin typeface="Cambria Math" panose="02040503050406030204" pitchFamily="18" charset="0"/>
                              </a:rPr>
                              <m:t>𝑛</m:t>
                            </m:r>
                          </m:sub>
                        </m:sSub>
                        <m:r>
                          <a:rPr lang="en-US" altLang="zh-CN" b="0" i="1" dirty="0" smtClean="0">
                            <a:latin typeface="Cambria Math" panose="02040503050406030204" pitchFamily="18" charset="0"/>
                          </a:rPr>
                          <m:t>)</m:t>
                        </m:r>
                      </m:e>
                    </m:func>
                    <m:r>
                      <a:rPr lang="en-US" altLang="zh-CN" b="0" i="1" dirty="0" smtClean="0">
                        <a:latin typeface="Cambria Math" panose="02040503050406030204" pitchFamily="18" charset="0"/>
                      </a:rPr>
                      <m:t>=</m:t>
                    </m:r>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lim>
                        </m:limLow>
                      </m:fName>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𝑛</m:t>
                            </m:r>
                          </m:sub>
                        </m:sSub>
                      </m:e>
                    </m:func>
                    <m:r>
                      <a:rPr lang="en-US" altLang="zh-CN" b="0" i="1" dirty="0" smtClean="0">
                        <a:latin typeface="Cambria Math" panose="02040503050406030204" pitchFamily="18" charset="0"/>
                      </a:rPr>
                      <m:t>±</m:t>
                    </m:r>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lim>
                        </m:limLow>
                      </m:fName>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𝑦</m:t>
                            </m:r>
                          </m:e>
                          <m:sub>
                            <m:r>
                              <a:rPr lang="en-US" altLang="zh-CN" b="0" i="1" dirty="0" smtClean="0">
                                <a:latin typeface="Cambria Math" panose="02040503050406030204" pitchFamily="18" charset="0"/>
                              </a:rPr>
                              <m:t>𝑛</m:t>
                            </m:r>
                          </m:sub>
                        </m:sSub>
                      </m:e>
                    </m:func>
                  </m:oMath>
                </a14:m>
                <a:r>
                  <a:rPr lang="en-US" altLang="zh-CN" dirty="0"/>
                  <a:t> </a:t>
                </a:r>
              </a:p>
              <a:p>
                <a:endParaRPr lang="en-US" altLang="zh-CN" dirty="0"/>
              </a:p>
              <a:p>
                <a14:m>
                  <m:oMath xmlns:m="http://schemas.openxmlformats.org/officeDocument/2006/math">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lim>
                        </m:limLow>
                      </m:fName>
                      <m:e>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𝑛</m:t>
                            </m:r>
                          </m:sub>
                        </m:sSub>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𝑦</m:t>
                            </m:r>
                          </m:e>
                          <m:sub>
                            <m:r>
                              <a:rPr lang="en-US" altLang="zh-CN" b="0" i="1" dirty="0" smtClean="0">
                                <a:latin typeface="Cambria Math" panose="02040503050406030204" pitchFamily="18" charset="0"/>
                              </a:rPr>
                              <m:t>𝑛</m:t>
                            </m:r>
                          </m:sub>
                        </m:sSub>
                        <m:r>
                          <a:rPr lang="en-US" altLang="zh-CN" b="0" i="1" dirty="0" smtClean="0">
                            <a:latin typeface="Cambria Math" panose="02040503050406030204" pitchFamily="18" charset="0"/>
                          </a:rPr>
                          <m:t>)</m:t>
                        </m:r>
                      </m:e>
                    </m:func>
                    <m:r>
                      <a:rPr lang="en-US" altLang="zh-CN" b="0" i="1" dirty="0" smtClean="0">
                        <a:latin typeface="Cambria Math" panose="02040503050406030204" pitchFamily="18" charset="0"/>
                      </a:rPr>
                      <m:t>=</m:t>
                    </m:r>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lim>
                        </m:limLow>
                      </m:fName>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𝑛</m:t>
                            </m:r>
                          </m:sub>
                        </m:sSub>
                      </m:e>
                    </m:func>
                    <m:r>
                      <a:rPr lang="en-US" altLang="zh-CN" b="0" i="1" dirty="0" smtClean="0">
                        <a:latin typeface="Cambria Math" panose="02040503050406030204" pitchFamily="18" charset="0"/>
                      </a:rPr>
                      <m:t>∗</m:t>
                    </m:r>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lim>
                        </m:limLow>
                      </m:fName>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𝑦</m:t>
                            </m:r>
                          </m:e>
                          <m:sub>
                            <m:r>
                              <a:rPr lang="en-US" altLang="zh-CN" b="0" i="1" dirty="0" smtClean="0">
                                <a:latin typeface="Cambria Math" panose="02040503050406030204" pitchFamily="18" charset="0"/>
                              </a:rPr>
                              <m:t>𝑛</m:t>
                            </m:r>
                          </m:sub>
                        </m:sSub>
                      </m:e>
                    </m:func>
                  </m:oMath>
                </a14:m>
                <a:r>
                  <a:rPr lang="en-US" altLang="zh-CN" dirty="0"/>
                  <a:t> </a:t>
                </a:r>
              </a:p>
              <a:p>
                <a:endParaRPr lang="en-US" altLang="zh-CN" dirty="0"/>
              </a:p>
              <a:p>
                <a:r>
                  <a:rPr lang="zh-CN" altLang="en-US" dirty="0"/>
                  <a:t>如果</a:t>
                </a:r>
                <a14:m>
                  <m:oMath xmlns:m="http://schemas.openxmlformats.org/officeDocument/2006/math">
                    <m:func>
                      <m:funcPr>
                        <m:ctrlPr>
                          <a:rPr lang="en-US" altLang="zh-CN" i="1" dirty="0" smtClean="0">
                            <a:latin typeface="Cambria Math" panose="02040503050406030204" pitchFamily="18" charset="0"/>
                          </a:rPr>
                        </m:ctrlPr>
                      </m:funcPr>
                      <m:fName>
                        <m:limLow>
                          <m:limLowPr>
                            <m:ctrlPr>
                              <a:rPr lang="en-US" altLang="zh-CN" i="1" dirty="0">
                                <a:latin typeface="Cambria Math" panose="02040503050406030204" pitchFamily="18" charset="0"/>
                              </a:rPr>
                            </m:ctrlPr>
                          </m:limLowPr>
                          <m:e>
                            <m:r>
                              <m:rPr>
                                <m:sty m:val="p"/>
                              </m:rPr>
                              <a:rPr lang="en-US" altLang="zh-CN" dirty="0">
                                <a:latin typeface="Cambria Math" panose="02040503050406030204" pitchFamily="18" charset="0"/>
                              </a:rPr>
                              <m:t>lim</m:t>
                            </m:r>
                          </m:e>
                          <m:lim>
                            <m:r>
                              <a:rPr lang="en-US" altLang="zh-CN" i="1" dirty="0">
                                <a:latin typeface="Cambria Math" panose="02040503050406030204" pitchFamily="18" charset="0"/>
                              </a:rPr>
                              <m:t>𝑛</m:t>
                            </m:r>
                            <m:r>
                              <a:rPr lang="en-US" altLang="zh-CN" i="1" dirty="0">
                                <a:latin typeface="Cambria Math" panose="02040503050406030204" pitchFamily="18" charset="0"/>
                              </a:rPr>
                              <m:t>→∞</m:t>
                            </m:r>
                          </m:lim>
                        </m:limLow>
                      </m:fName>
                      <m:e>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𝑦</m:t>
                            </m:r>
                          </m:e>
                          <m:sub>
                            <m:r>
                              <a:rPr lang="en-US" altLang="zh-CN" i="1" dirty="0">
                                <a:latin typeface="Cambria Math" panose="02040503050406030204" pitchFamily="18" charset="0"/>
                              </a:rPr>
                              <m:t>𝑛</m:t>
                            </m:r>
                          </m:sub>
                        </m:sSub>
                      </m:e>
                    </m:func>
                    <m:r>
                      <a:rPr lang="en-US" altLang="zh-CN" b="0" i="1" dirty="0" smtClean="0">
                        <a:latin typeface="Cambria Math" panose="02040503050406030204" pitchFamily="18" charset="0"/>
                      </a:rPr>
                      <m:t>≠0</m:t>
                    </m:r>
                  </m:oMath>
                </a14:m>
                <a:r>
                  <a:rPr lang="zh-CN" altLang="en-US" dirty="0"/>
                  <a:t>：</a:t>
                </a:r>
                <a14:m>
                  <m:oMath xmlns:m="http://schemas.openxmlformats.org/officeDocument/2006/math">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lim>
                        </m:limLow>
                      </m:fName>
                      <m:e>
                        <m:r>
                          <a:rPr lang="en-US" altLang="zh-CN" b="0" i="1" dirty="0" smtClean="0">
                            <a:latin typeface="Cambria Math" panose="02040503050406030204" pitchFamily="18" charset="0"/>
                          </a:rPr>
                          <m:t>(</m:t>
                        </m:r>
                        <m:f>
                          <m:fPr>
                            <m:ctrlPr>
                              <a:rPr lang="en-US" altLang="zh-CN" b="0" i="1" dirty="0" smtClean="0">
                                <a:latin typeface="Cambria Math" panose="02040503050406030204" pitchFamily="18" charset="0"/>
                              </a:rPr>
                            </m:ctrlPr>
                          </m:fPr>
                          <m:num>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𝑛</m:t>
                                </m:r>
                              </m:sub>
                            </m:sSub>
                          </m:num>
                          <m:den>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𝑦</m:t>
                                </m:r>
                              </m:e>
                              <m:sub>
                                <m:r>
                                  <a:rPr lang="en-US" altLang="zh-CN" b="0" i="1" dirty="0" smtClean="0">
                                    <a:latin typeface="Cambria Math" panose="02040503050406030204" pitchFamily="18" charset="0"/>
                                  </a:rPr>
                                  <m:t>𝑛</m:t>
                                </m:r>
                              </m:sub>
                            </m:sSub>
                          </m:den>
                        </m:f>
                        <m:r>
                          <a:rPr lang="en-US" altLang="zh-CN" b="0" i="1" dirty="0" smtClean="0">
                            <a:latin typeface="Cambria Math" panose="02040503050406030204" pitchFamily="18" charset="0"/>
                          </a:rPr>
                          <m:t>)</m:t>
                        </m:r>
                      </m:e>
                    </m:func>
                    <m:r>
                      <a:rPr lang="en-US" altLang="zh-CN" b="0" i="1" dirty="0" smtClean="0">
                        <a:latin typeface="Cambria Math" panose="02040503050406030204" pitchFamily="18" charset="0"/>
                      </a:rPr>
                      <m:t>=</m:t>
                    </m:r>
                    <m:f>
                      <m:fPr>
                        <m:ctrlPr>
                          <a:rPr lang="en-US" altLang="zh-CN" b="0" i="1" dirty="0" smtClean="0">
                            <a:latin typeface="Cambria Math" panose="02040503050406030204" pitchFamily="18" charset="0"/>
                          </a:rPr>
                        </m:ctrlPr>
                      </m:fPr>
                      <m:num>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lim>
                            </m:limLow>
                          </m:fName>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𝑥</m:t>
                                </m:r>
                              </m:e>
                              <m:sub>
                                <m:r>
                                  <a:rPr lang="en-US" altLang="zh-CN" b="0" i="1" dirty="0" smtClean="0">
                                    <a:latin typeface="Cambria Math" panose="02040503050406030204" pitchFamily="18" charset="0"/>
                                  </a:rPr>
                                  <m:t>𝑛</m:t>
                                </m:r>
                              </m:sub>
                            </m:sSub>
                          </m:e>
                        </m:func>
                      </m:num>
                      <m:den>
                        <m:func>
                          <m:funcPr>
                            <m:ctrlPr>
                              <a:rPr lang="en-US" altLang="zh-CN" i="1" dirty="0" smtClean="0">
                                <a:latin typeface="Cambria Math" panose="02040503050406030204" pitchFamily="18" charset="0"/>
                              </a:rPr>
                            </m:ctrlPr>
                          </m:funcPr>
                          <m:fName>
                            <m:limLow>
                              <m:limLowPr>
                                <m:ctrlPr>
                                  <a:rPr lang="en-US" altLang="zh-CN" i="1" dirty="0" smtClean="0">
                                    <a:latin typeface="Cambria Math" panose="02040503050406030204" pitchFamily="18" charset="0"/>
                                  </a:rPr>
                                </m:ctrlPr>
                              </m:limLowPr>
                              <m:e>
                                <m:r>
                                  <m:rPr>
                                    <m:sty m:val="p"/>
                                  </m:rPr>
                                  <a:rPr lang="en-US" altLang="zh-CN" i="0" dirty="0" smtClean="0">
                                    <a:latin typeface="Cambria Math" panose="02040503050406030204" pitchFamily="18" charset="0"/>
                                  </a:rPr>
                                  <m:t>lim</m:t>
                                </m:r>
                              </m:e>
                              <m:lim>
                                <m:r>
                                  <a:rPr lang="en-US" altLang="zh-CN" b="0" i="1" dirty="0" smtClean="0">
                                    <a:latin typeface="Cambria Math" panose="02040503050406030204" pitchFamily="18" charset="0"/>
                                  </a:rPr>
                                  <m:t>𝑛</m:t>
                                </m:r>
                                <m:r>
                                  <a:rPr lang="en-US" altLang="zh-CN" b="0" i="1" dirty="0" smtClean="0">
                                    <a:latin typeface="Cambria Math" panose="02040503050406030204" pitchFamily="18" charset="0"/>
                                  </a:rPr>
                                  <m:t>→∞</m:t>
                                </m:r>
                              </m:lim>
                            </m:limLow>
                          </m:fName>
                          <m:e>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𝑦</m:t>
                                </m:r>
                              </m:e>
                              <m:sub>
                                <m:r>
                                  <a:rPr lang="en-US" altLang="zh-CN" b="0" i="1" dirty="0" smtClean="0">
                                    <a:latin typeface="Cambria Math" panose="02040503050406030204" pitchFamily="18" charset="0"/>
                                  </a:rPr>
                                  <m:t>𝑛</m:t>
                                </m:r>
                              </m:sub>
                            </m:sSub>
                          </m:e>
                        </m:func>
                      </m:den>
                    </m:f>
                  </m:oMath>
                </a14:m>
                <a:endParaRPr lang="zh-CN" altLang="en-US" dirty="0"/>
              </a:p>
            </p:txBody>
          </p:sp>
        </mc:Choice>
        <mc:Fallback xmlns="">
          <p:sp>
            <p:nvSpPr>
              <p:cNvPr id="2" name="内容占位符 1">
                <a:extLst>
                  <a:ext uri="{FF2B5EF4-FFF2-40B4-BE49-F238E27FC236}">
                    <a16:creationId xmlns:a16="http://schemas.microsoft.com/office/drawing/2014/main" id="{31F7C329-2FD1-49B5-8F9B-91E7939FC18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1F392EB-A280-463B-A82E-9C5D9430E95D}"/>
              </a:ext>
            </a:extLst>
          </p:cNvPr>
          <p:cNvSpPr>
            <a:spLocks noGrp="1"/>
          </p:cNvSpPr>
          <p:nvPr>
            <p:ph type="ctrTitle"/>
          </p:nvPr>
        </p:nvSpPr>
        <p:spPr/>
        <p:txBody>
          <a:bodyPr/>
          <a:lstStyle/>
          <a:p>
            <a:r>
              <a:rPr lang="zh-CN" altLang="en-US" dirty="0"/>
              <a:t>极限的四则运算</a:t>
            </a:r>
          </a:p>
        </p:txBody>
      </p:sp>
      <p:sp>
        <p:nvSpPr>
          <p:cNvPr id="4" name="内容占位符 3">
            <a:extLst>
              <a:ext uri="{FF2B5EF4-FFF2-40B4-BE49-F238E27FC236}">
                <a16:creationId xmlns:a16="http://schemas.microsoft.com/office/drawing/2014/main" id="{C18A1A02-C884-40CE-A985-812EC111B507}"/>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17219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BAF49AE-1D52-4F1C-8A7B-2FED02C4DD96}"/>
                  </a:ext>
                </a:extLst>
              </p:cNvPr>
              <p:cNvSpPr>
                <a:spLocks noGrp="1"/>
              </p:cNvSpPr>
              <p:nvPr>
                <p:ph idx="1"/>
              </p:nvPr>
            </p:nvSpPr>
            <p:spPr/>
            <p:txBody>
              <a:bodyPr/>
              <a:lstStyle/>
              <a:p>
                <a:r>
                  <a:rPr lang="zh-CN" altLang="en-US" dirty="0"/>
                  <a:t>小于等于</a:t>
                </a:r>
                <a:r>
                  <a:rPr lang="en-US" altLang="zh-CN" dirty="0"/>
                  <a:t>n</a:t>
                </a:r>
                <a:r>
                  <a:rPr lang="zh-CN" altLang="en-US" dirty="0"/>
                  <a:t>的</a:t>
                </a:r>
                <a:r>
                  <a:rPr lang="en-US" altLang="zh-CN" dirty="0"/>
                  <a:t>a</a:t>
                </a:r>
                <a:r>
                  <a:rPr lang="zh-CN" altLang="en-US" dirty="0"/>
                  <a:t>的倍数有</a:t>
                </a:r>
                <a14:m>
                  <m:oMath xmlns:m="http://schemas.openxmlformats.org/officeDocument/2006/math">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zh-CN" altLang="en-US" i="1">
                                <a:latin typeface="Cambria Math" panose="02040503050406030204" pitchFamily="18" charset="0"/>
                              </a:rPr>
                              <m:t>𝑛</m:t>
                            </m:r>
                          </m:num>
                          <m:den>
                            <m:r>
                              <a:rPr lang="zh-CN" altLang="en-US" i="1">
                                <a:latin typeface="Cambria Math" panose="02040503050406030204" pitchFamily="18" charset="0"/>
                              </a:rPr>
                              <m:t>𝑎</m:t>
                            </m:r>
                          </m:den>
                        </m:f>
                      </m:e>
                    </m:d>
                    <m:r>
                      <a:rPr lang="zh-CN" altLang="en-US" i="1">
                        <a:latin typeface="Cambria Math" panose="02040503050406030204" pitchFamily="18" charset="0"/>
                      </a:rPr>
                      <m:t>个</m:t>
                    </m:r>
                  </m:oMath>
                </a14:m>
                <a:endParaRPr lang="en-US" altLang="zh-CN" i="1" dirty="0">
                  <a:latin typeface="Cambria Math" panose="02040503050406030204" pitchFamily="18" charset="0"/>
                </a:endParaRPr>
              </a:p>
              <a:p>
                <a14:m>
                  <m:oMath xmlns:m="http://schemas.openxmlformats.org/officeDocument/2006/math">
                    <m:d>
                      <m:dPr>
                        <m:begChr m:val="⌊"/>
                        <m:endChr m:val="⌋"/>
                        <m:ctrlPr>
                          <a:rPr lang="zh-CN" altLang="en-US" i="1" smtClean="0">
                            <a:latin typeface="Cambria Math" panose="02040503050406030204" pitchFamily="18" charset="0"/>
                          </a:rPr>
                        </m:ctrlPr>
                      </m:dPr>
                      <m:e>
                        <m:f>
                          <m:fPr>
                            <m:ctrlPr>
                              <a:rPr lang="zh-CN" altLang="en-US" i="1" smtClean="0">
                                <a:latin typeface="Cambria Math" panose="02040503050406030204" pitchFamily="18" charset="0"/>
                              </a:rPr>
                            </m:ctrlPr>
                          </m:fPr>
                          <m:num>
                            <m:r>
                              <a:rPr lang="zh-CN" altLang="en-US" i="1" smtClean="0">
                                <a:latin typeface="Cambria Math" panose="02040503050406030204" pitchFamily="18" charset="0"/>
                              </a:rPr>
                              <m:t>𝑛</m:t>
                            </m:r>
                          </m:num>
                          <m:den>
                            <m:r>
                              <a:rPr lang="zh-CN" altLang="en-US" i="1" smtClean="0">
                                <a:latin typeface="Cambria Math" panose="02040503050406030204" pitchFamily="18" charset="0"/>
                              </a:rPr>
                              <m:t>ⅈ</m:t>
                            </m:r>
                          </m:den>
                        </m:f>
                      </m:e>
                    </m:d>
                    <m:r>
                      <a:rPr lang="zh-CN" altLang="en-US" i="1">
                        <a:latin typeface="Cambria Math" panose="02040503050406030204" pitchFamily="18" charset="0"/>
                      </a:rPr>
                      <m:t>只有</m:t>
                    </m:r>
                    <m:r>
                      <a:rPr lang="en-US" altLang="zh-CN" b="0" i="1" smtClean="0">
                        <a:latin typeface="Cambria Math" panose="02040503050406030204" pitchFamily="18" charset="0"/>
                      </a:rPr>
                      <m:t>𝑂</m:t>
                    </m:r>
                    <m:r>
                      <a:rPr lang="en-US" altLang="zh-CN" b="0" i="1" smtClean="0">
                        <a:latin typeface="Cambria Math" panose="02040503050406030204" pitchFamily="18" charset="0"/>
                      </a:rPr>
                      <m:t>(</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r>
                      <a:rPr lang="en-US" altLang="zh-CN" b="0" i="1" smtClean="0">
                        <a:latin typeface="Cambria Math" panose="02040503050406030204" pitchFamily="18" charset="0"/>
                      </a:rPr>
                      <m:t>)</m:t>
                    </m:r>
                    <m:r>
                      <a:rPr lang="zh-CN" altLang="en-US" i="1">
                        <a:latin typeface="Cambria Math" panose="02040503050406030204" pitchFamily="18" charset="0"/>
                      </a:rPr>
                      <m:t>种</m:t>
                    </m:r>
                  </m:oMath>
                </a14:m>
                <a:r>
                  <a:rPr lang="zh-CN" altLang="en-US" dirty="0"/>
                  <a:t>取值，</a:t>
                </a:r>
                <a14:m>
                  <m:oMath xmlns:m="http://schemas.openxmlformats.org/officeDocument/2006/math">
                    <m:r>
                      <m:rPr>
                        <m:sty m:val="p"/>
                      </m:rPr>
                      <a:rPr lang="en-US" altLang="zh-CN" i="1" dirty="0">
                        <a:latin typeface="Cambria Math" panose="02040503050406030204" pitchFamily="18" charset="0"/>
                      </a:rPr>
                      <m:t>i</m:t>
                    </m:r>
                    <m:r>
                      <a:rPr lang="en-US" altLang="zh-CN" b="0" i="1" dirty="0" smtClean="0">
                        <a:latin typeface="Cambria Math" panose="02040503050406030204" pitchFamily="18" charset="0"/>
                      </a:rPr>
                      <m:t>∈(</m:t>
                    </m:r>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𝑛</m:t>
                        </m:r>
                      </m:num>
                      <m:den>
                        <m:r>
                          <a:rPr lang="en-US" altLang="zh-CN" b="0" i="1" dirty="0" smtClean="0">
                            <a:latin typeface="Cambria Math" panose="02040503050406030204" pitchFamily="18" charset="0"/>
                          </a:rPr>
                          <m:t>𝑘</m:t>
                        </m:r>
                        <m:r>
                          <a:rPr lang="en-US" altLang="zh-CN" b="0" i="1" dirty="0" smtClean="0">
                            <a:latin typeface="Cambria Math" panose="02040503050406030204" pitchFamily="18" charset="0"/>
                          </a:rPr>
                          <m:t>+1</m:t>
                        </m:r>
                      </m:den>
                    </m:f>
                    <m:r>
                      <a:rPr lang="en-US" altLang="zh-CN" b="0" i="1" dirty="0" smtClean="0">
                        <a:latin typeface="Cambria Math" panose="02040503050406030204" pitchFamily="18" charset="0"/>
                      </a:rPr>
                      <m:t>,</m:t>
                    </m:r>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𝑛</m:t>
                        </m:r>
                      </m:num>
                      <m:den>
                        <m:r>
                          <a:rPr lang="en-US" altLang="zh-CN" b="0" i="1" dirty="0" smtClean="0">
                            <a:latin typeface="Cambria Math" panose="02040503050406030204" pitchFamily="18" charset="0"/>
                          </a:rPr>
                          <m:t>𝑘</m:t>
                        </m:r>
                      </m:den>
                    </m:f>
                    <m:r>
                      <a:rPr lang="en-US" altLang="zh-CN" b="0" i="1" dirty="0" smtClean="0">
                        <a:latin typeface="Cambria Math" panose="02040503050406030204" pitchFamily="18" charset="0"/>
                      </a:rPr>
                      <m:t>]</m:t>
                    </m:r>
                    <m:r>
                      <a:rPr lang="zh-CN" altLang="en-US" i="1" dirty="0">
                        <a:latin typeface="Cambria Math" panose="02040503050406030204" pitchFamily="18" charset="0"/>
                      </a:rPr>
                      <m:t>时</m:t>
                    </m:r>
                  </m:oMath>
                </a14:m>
                <a:r>
                  <a:rPr lang="zh-CN" altLang="en-US" dirty="0"/>
                  <a:t>， </a:t>
                </a:r>
                <a14:m>
                  <m:oMath xmlns:m="http://schemas.openxmlformats.org/officeDocument/2006/math">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zh-CN" altLang="en-US" i="1">
                                <a:latin typeface="Cambria Math" panose="02040503050406030204" pitchFamily="18" charset="0"/>
                              </a:rPr>
                              <m:t>𝑛</m:t>
                            </m:r>
                          </m:num>
                          <m:den>
                            <m:r>
                              <a:rPr lang="zh-CN" altLang="en-US" i="1">
                                <a:latin typeface="Cambria Math" panose="02040503050406030204" pitchFamily="18" charset="0"/>
                              </a:rPr>
                              <m:t>ⅈ</m:t>
                            </m:r>
                          </m:den>
                        </m:f>
                      </m:e>
                    </m:d>
                  </m:oMath>
                </a14:m>
                <a:r>
                  <a:rPr lang="en-US" altLang="zh-CN" dirty="0"/>
                  <a:t>=k</a:t>
                </a:r>
              </a:p>
              <a:p>
                <a:r>
                  <a:rPr lang="en-US" altLang="zh-CN" b="0" dirty="0"/>
                  <a:t> </a:t>
                </a:r>
                <a14:m>
                  <m:oMath xmlns:m="http://schemas.openxmlformats.org/officeDocument/2006/math">
                    <m:r>
                      <a:rPr lang="en-US" altLang="zh-CN" b="0" i="1" smtClean="0">
                        <a:latin typeface="Cambria Math" panose="02040503050406030204" pitchFamily="18" charset="0"/>
                      </a:rPr>
                      <m:t>𝑎</m:t>
                    </m:r>
                    <m:r>
                      <a:rPr lang="en-US" altLang="zh-CN" b="0" i="1" smtClean="0">
                        <a:latin typeface="Cambria Math" panose="02040503050406030204" pitchFamily="18" charset="0"/>
                      </a:rPr>
                      <m:t> </m:t>
                    </m:r>
                    <m:r>
                      <a:rPr lang="en-US" altLang="zh-CN" b="0" i="1" smtClean="0">
                        <a:latin typeface="Cambria Math" panose="02040503050406030204" pitchFamily="18" charset="0"/>
                      </a:rPr>
                      <m:t>𝑚𝑜𝑑</m:t>
                    </m:r>
                    <m:r>
                      <a:rPr lang="en-US" altLang="zh-CN" b="0" i="1" smtClean="0">
                        <a:latin typeface="Cambria Math" panose="02040503050406030204" pitchFamily="18" charset="0"/>
                      </a:rPr>
                      <m:t> </m:t>
                    </m:r>
                    <m:r>
                      <a:rPr lang="en-US" altLang="zh-CN" b="0" i="1" smtClean="0">
                        <a:latin typeface="Cambria Math" panose="02040503050406030204" pitchFamily="18" charset="0"/>
                      </a:rPr>
                      <m:t>𝑝</m:t>
                    </m:r>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en-US" altLang="zh-CN" b="0" i="1" smtClean="0">
                                <a:latin typeface="Cambria Math" panose="02040503050406030204" pitchFamily="18" charset="0"/>
                              </a:rPr>
                              <m:t>𝑎</m:t>
                            </m:r>
                          </m:num>
                          <m:den>
                            <m:r>
                              <a:rPr lang="en-US" altLang="zh-CN" b="0" i="1" smtClean="0">
                                <a:latin typeface="Cambria Math" panose="02040503050406030204" pitchFamily="18" charset="0"/>
                              </a:rPr>
                              <m:t>𝑝</m:t>
                            </m:r>
                          </m:den>
                        </m:f>
                      </m:e>
                    </m:d>
                    <m:r>
                      <a:rPr lang="en-US" altLang="zh-CN" b="0" i="1" smtClean="0">
                        <a:latin typeface="Cambria Math" panose="02040503050406030204" pitchFamily="18" charset="0"/>
                      </a:rPr>
                      <m:t>∗</m:t>
                    </m:r>
                    <m:r>
                      <a:rPr lang="en-US" altLang="zh-CN" b="0" i="1" smtClean="0">
                        <a:latin typeface="Cambria Math" panose="02040503050406030204" pitchFamily="18" charset="0"/>
                      </a:rPr>
                      <m:t>𝑝</m:t>
                    </m:r>
                  </m:oMath>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4BAF49AE-1D52-4F1C-8A7B-2FED02C4DD96}"/>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A9FC6660-D8A2-4D44-A638-2C2F38AAFD88}"/>
              </a:ext>
            </a:extLst>
          </p:cNvPr>
          <p:cNvSpPr>
            <a:spLocks noGrp="1"/>
          </p:cNvSpPr>
          <p:nvPr>
            <p:ph type="ctrTitle"/>
          </p:nvPr>
        </p:nvSpPr>
        <p:spPr/>
        <p:txBody>
          <a:bodyPr/>
          <a:lstStyle/>
          <a:p>
            <a:r>
              <a:rPr lang="zh-CN" altLang="en-US" dirty="0"/>
              <a:t>一些技巧</a:t>
            </a:r>
          </a:p>
        </p:txBody>
      </p:sp>
      <p:sp>
        <p:nvSpPr>
          <p:cNvPr id="4" name="内容占位符 3">
            <a:extLst>
              <a:ext uri="{FF2B5EF4-FFF2-40B4-BE49-F238E27FC236}">
                <a16:creationId xmlns:a16="http://schemas.microsoft.com/office/drawing/2014/main" id="{E7F5FA7A-87F2-408E-965D-9BB4F973F296}"/>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9372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4BC76AAF-E757-436F-A4FF-4EF33DCF12FA}"/>
                  </a:ext>
                </a:extLst>
              </p:cNvPr>
              <p:cNvSpPr>
                <a:spLocks noGrp="1"/>
              </p:cNvSpPr>
              <p:nvPr>
                <p:ph idx="1"/>
              </p:nvPr>
            </p:nvSpPr>
            <p:spPr/>
            <p:txBody>
              <a:bodyPr/>
              <a:lstStyle/>
              <a:p>
                <a:r>
                  <a:rPr lang="zh-CN" altLang="en-US" dirty="0"/>
                  <a:t>求</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func>
                          <m:funcPr>
                            <m:ctrlPr>
                              <a:rPr lang="en-US" altLang="zh-CN" i="1">
                                <a:latin typeface="Cambria Math" panose="02040503050406030204" pitchFamily="18" charset="0"/>
                              </a:rPr>
                            </m:ctrlPr>
                          </m:funcPr>
                          <m:fName>
                            <m:r>
                              <m:rPr>
                                <m:sty m:val="p"/>
                              </m:rPr>
                              <a:rPr lang="en-US" altLang="zh-CN" b="0" i="0" smtClean="0">
                                <a:latin typeface="Cambria Math" panose="02040503050406030204" pitchFamily="18" charset="0"/>
                              </a:rPr>
                              <m:t>A</m:t>
                            </m:r>
                            <m:r>
                              <a:rPr lang="en-US" altLang="zh-CN" i="1">
                                <a:latin typeface="Cambria Math" panose="02040503050406030204" pitchFamily="18" charset="0"/>
                              </a:rPr>
                              <m:t> </m:t>
                            </m:r>
                          </m:fName>
                          <m:e>
                            <m:r>
                              <a:rPr lang="en-US" altLang="zh-CN" i="1">
                                <a:latin typeface="Cambria Math" panose="02040503050406030204" pitchFamily="18" charset="0"/>
                              </a:rPr>
                              <m:t>𝑚𝑜𝑑</m:t>
                            </m:r>
                            <m:r>
                              <a:rPr lang="en-US" altLang="zh-CN" i="1">
                                <a:latin typeface="Cambria Math" panose="02040503050406030204" pitchFamily="18" charset="0"/>
                              </a:rPr>
                              <m:t> </m:t>
                            </m:r>
                          </m:e>
                        </m:func>
                        <m:r>
                          <a:rPr lang="en-US" altLang="zh-CN" i="1">
                            <a:latin typeface="Cambria Math" panose="02040503050406030204" pitchFamily="18" charset="0"/>
                          </a:rPr>
                          <m:t>𝑖</m:t>
                        </m:r>
                      </m:e>
                    </m:nary>
                  </m:oMath>
                </a14:m>
                <a:endParaRPr lang="en-US" altLang="zh-CN" dirty="0"/>
              </a:p>
            </p:txBody>
          </p:sp>
        </mc:Choice>
        <mc:Fallback xmlns="">
          <p:sp>
            <p:nvSpPr>
              <p:cNvPr id="2" name="内容占位符 1">
                <a:extLst>
                  <a:ext uri="{FF2B5EF4-FFF2-40B4-BE49-F238E27FC236}">
                    <a16:creationId xmlns:a16="http://schemas.microsoft.com/office/drawing/2014/main" id="{4BC76AAF-E757-436F-A4FF-4EF33DCF12FA}"/>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5012008-5C0F-404B-A647-CD80A530BF7B}"/>
              </a:ext>
            </a:extLst>
          </p:cNvPr>
          <p:cNvSpPr>
            <a:spLocks noGrp="1"/>
          </p:cNvSpPr>
          <p:nvPr>
            <p:ph type="ctrTitle"/>
          </p:nvPr>
        </p:nvSpPr>
        <p:spPr/>
        <p:txBody>
          <a:bodyPr/>
          <a:lstStyle/>
          <a:p>
            <a:r>
              <a:rPr lang="zh-CN" altLang="en-US" dirty="0"/>
              <a:t>祖传例题</a:t>
            </a:r>
          </a:p>
        </p:txBody>
      </p:sp>
      <p:sp>
        <p:nvSpPr>
          <p:cNvPr id="4" name="内容占位符 3">
            <a:extLst>
              <a:ext uri="{FF2B5EF4-FFF2-40B4-BE49-F238E27FC236}">
                <a16:creationId xmlns:a16="http://schemas.microsoft.com/office/drawing/2014/main" id="{239ABC67-BB32-4EE3-832B-5B37872C56C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900890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B53B744-68B2-4D64-AE72-63329D4612C0}"/>
                  </a:ext>
                </a:extLst>
              </p:cNvPr>
              <p:cNvSpPr>
                <a:spLocks noGrp="1"/>
              </p:cNvSpPr>
              <p:nvPr>
                <p:ph idx="1"/>
              </p:nvPr>
            </p:nvSpPr>
            <p:spPr/>
            <p:txBody>
              <a:bodyPr/>
              <a:lstStyle/>
              <a:p>
                <a:r>
                  <a:rPr lang="zh-CN" altLang="en-US" dirty="0"/>
                  <a:t> </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func>
                          <m:funcPr>
                            <m:ctrlPr>
                              <a:rPr lang="en-US" altLang="zh-CN" i="1">
                                <a:latin typeface="Cambria Math" panose="02040503050406030204" pitchFamily="18" charset="0"/>
                              </a:rPr>
                            </m:ctrlPr>
                          </m:funcPr>
                          <m:fName>
                            <m:r>
                              <m:rPr>
                                <m:sty m:val="p"/>
                              </m:rPr>
                              <a:rPr lang="en-US" altLang="zh-CN" b="0" i="0" smtClean="0">
                                <a:latin typeface="Cambria Math" panose="02040503050406030204" pitchFamily="18" charset="0"/>
                              </a:rPr>
                              <m:t>A</m:t>
                            </m:r>
                            <m:r>
                              <a:rPr lang="en-US" altLang="zh-CN" i="1">
                                <a:latin typeface="Cambria Math" panose="02040503050406030204" pitchFamily="18" charset="0"/>
                              </a:rPr>
                              <m:t> </m:t>
                            </m:r>
                          </m:fName>
                          <m:e>
                            <m:r>
                              <a:rPr lang="en-US" altLang="zh-CN" i="1">
                                <a:latin typeface="Cambria Math" panose="02040503050406030204" pitchFamily="18" charset="0"/>
                              </a:rPr>
                              <m:t>𝑚𝑜𝑑</m:t>
                            </m:r>
                            <m:r>
                              <a:rPr lang="en-US" altLang="zh-CN" i="1">
                                <a:latin typeface="Cambria Math" panose="02040503050406030204" pitchFamily="18" charset="0"/>
                              </a:rPr>
                              <m:t> </m:t>
                            </m:r>
                          </m:e>
                        </m:func>
                        <m:r>
                          <a:rPr lang="en-US" altLang="zh-CN" i="1">
                            <a:latin typeface="Cambria Math" panose="02040503050406030204" pitchFamily="18" charset="0"/>
                          </a:rPr>
                          <m:t>𝑖</m:t>
                        </m:r>
                      </m:e>
                    </m:nary>
                  </m:oMath>
                </a14:m>
                <a:endParaRPr lang="en-US" altLang="zh-CN" dirty="0"/>
              </a:p>
              <a:p>
                <a:r>
                  <a:rPr lang="en-US" altLang="zh-CN" dirty="0"/>
                  <a:t>=</a:t>
                </a:r>
                <a:r>
                  <a:rPr lang="zh-CN" altLang="en-US" dirty="0"/>
                  <a:t> </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m:t>
                        </m:r>
                        <m:r>
                          <a:rPr lang="en-US" altLang="zh-CN" b="0" i="1" smtClean="0">
                            <a:latin typeface="Cambria Math" panose="02040503050406030204" pitchFamily="18" charset="0"/>
                          </a:rPr>
                          <m:t>𝐴</m:t>
                        </m:r>
                        <m:r>
                          <a:rPr lang="en-US" altLang="zh-CN" b="0" i="1" smtClean="0">
                            <a:latin typeface="Cambria Math" panose="02040503050406030204" pitchFamily="18" charset="0"/>
                          </a:rPr>
                          <m:t>−</m:t>
                        </m:r>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en-US" altLang="zh-CN" b="0" i="1" smtClean="0">
                                    <a:latin typeface="Cambria Math" panose="02040503050406030204" pitchFamily="18" charset="0"/>
                                  </a:rPr>
                                  <m:t>𝐴</m:t>
                                </m:r>
                              </m:num>
                              <m:den>
                                <m:r>
                                  <a:rPr lang="en-US" altLang="zh-CN" b="0" i="1" smtClean="0">
                                    <a:latin typeface="Cambria Math" panose="02040503050406030204" pitchFamily="18" charset="0"/>
                                  </a:rPr>
                                  <m:t>𝑖</m:t>
                                </m:r>
                              </m:den>
                            </m:f>
                          </m:e>
                        </m:d>
                        <m:r>
                          <a:rPr lang="en-US" altLang="zh-CN" i="1">
                            <a:latin typeface="Cambria Math" panose="02040503050406030204" pitchFamily="18" charset="0"/>
                          </a:rPr>
                          <m:t>∗</m:t>
                        </m:r>
                        <m:r>
                          <m:rPr>
                            <m:nor/>
                          </m:rPr>
                          <a:rPr lang="en-US" altLang="zh-CN" b="0" i="0" smtClean="0">
                            <a:latin typeface="Cambria Math" panose="02040503050406030204" pitchFamily="18" charset="0"/>
                          </a:rPr>
                          <m:t>i</m:t>
                        </m:r>
                        <m:r>
                          <m:rPr>
                            <m:nor/>
                          </m:rPr>
                          <a:rPr lang="en-US" altLang="zh-CN" dirty="0"/>
                          <m:t> </m:t>
                        </m:r>
                        <m:r>
                          <a:rPr lang="en-US" altLang="zh-CN" b="0" i="1" smtClean="0">
                            <a:latin typeface="Cambria Math" panose="02040503050406030204" pitchFamily="18" charset="0"/>
                          </a:rPr>
                          <m:t>)</m:t>
                        </m:r>
                      </m:e>
                    </m:nary>
                  </m:oMath>
                </a14:m>
                <a:endParaRPr lang="en-US" altLang="zh-CN" dirty="0"/>
              </a:p>
              <a:p>
                <a:r>
                  <a:rPr lang="en-US" altLang="zh-CN" dirty="0"/>
                  <a:t>=</a:t>
                </a:r>
                <a:r>
                  <a:rPr lang="zh-CN" altLang="en-US" dirty="0"/>
                  <a:t> </a:t>
                </a:r>
                <a14:m>
                  <m:oMath xmlns:m="http://schemas.openxmlformats.org/officeDocument/2006/math">
                    <m:r>
                      <m:rPr>
                        <m:sty m:val="p"/>
                      </m:rPr>
                      <a:rPr lang="en-US" altLang="zh-CN" b="0" i="0" smtClean="0">
                        <a:latin typeface="Cambria Math" panose="02040503050406030204" pitchFamily="18" charset="0"/>
                      </a:rPr>
                      <m:t>n</m:t>
                    </m:r>
                    <m:r>
                      <a:rPr lang="en-US" altLang="zh-CN" b="0" i="0" smtClean="0">
                        <a:latin typeface="Cambria Math" panose="02040503050406030204" pitchFamily="18" charset="0"/>
                      </a:rPr>
                      <m:t>∗</m:t>
                    </m:r>
                    <m:r>
                      <m:rPr>
                        <m:sty m:val="p"/>
                      </m:rPr>
                      <a:rPr lang="en-US" altLang="zh-CN" b="0" i="0" smtClean="0">
                        <a:latin typeface="Cambria Math" panose="02040503050406030204" pitchFamily="18" charset="0"/>
                      </a:rPr>
                      <m:t>A</m:t>
                    </m:r>
                    <m:r>
                      <a:rPr lang="en-US" altLang="zh-CN" b="0" i="0" smtClean="0">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en-US" altLang="zh-CN" i="1">
                                    <a:latin typeface="Cambria Math" panose="02040503050406030204" pitchFamily="18" charset="0"/>
                                  </a:rPr>
                                  <m:t>𝐴</m:t>
                                </m:r>
                              </m:num>
                              <m:den>
                                <m:r>
                                  <a:rPr lang="en-US" altLang="zh-CN" i="1">
                                    <a:latin typeface="Cambria Math" panose="02040503050406030204" pitchFamily="18" charset="0"/>
                                  </a:rPr>
                                  <m:t>𝑖</m:t>
                                </m:r>
                              </m:den>
                            </m:f>
                          </m:e>
                        </m:d>
                        <m:r>
                          <a:rPr lang="en-US" altLang="zh-CN" i="1">
                            <a:latin typeface="Cambria Math" panose="02040503050406030204" pitchFamily="18" charset="0"/>
                          </a:rPr>
                          <m:t>∗</m:t>
                        </m:r>
                        <m:r>
                          <m:rPr>
                            <m:nor/>
                          </m:rPr>
                          <a:rPr lang="en-US" altLang="zh-CN">
                            <a:latin typeface="Cambria Math" panose="02040503050406030204" pitchFamily="18" charset="0"/>
                          </a:rPr>
                          <m:t>i</m:t>
                        </m:r>
                        <m:r>
                          <m:rPr>
                            <m:nor/>
                          </m:rPr>
                          <a:rPr lang="en-US" altLang="zh-CN" dirty="0"/>
                          <m:t> </m:t>
                        </m:r>
                      </m:e>
                    </m:nary>
                  </m:oMath>
                </a14:m>
                <a:endParaRPr lang="en-US" altLang="zh-CN" dirty="0"/>
              </a:p>
              <a:p>
                <a:endParaRPr lang="en-US" altLang="zh-CN" dirty="0"/>
              </a:p>
              <a:p>
                <a:r>
                  <a:rPr lang="zh-CN" altLang="en-US" dirty="0"/>
                  <a:t>枚举</a:t>
                </a:r>
                <a14:m>
                  <m:oMath xmlns:m="http://schemas.openxmlformats.org/officeDocument/2006/math">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en-US" altLang="zh-CN" i="1">
                                <a:latin typeface="Cambria Math" panose="02040503050406030204" pitchFamily="18" charset="0"/>
                              </a:rPr>
                              <m:t>𝐴</m:t>
                            </m:r>
                          </m:num>
                          <m:den>
                            <m:r>
                              <a:rPr lang="en-US" altLang="zh-CN" i="1">
                                <a:latin typeface="Cambria Math" panose="02040503050406030204" pitchFamily="18" charset="0"/>
                              </a:rPr>
                              <m:t>𝑖</m:t>
                            </m:r>
                          </m:den>
                        </m:f>
                      </m:e>
                    </m:d>
                  </m:oMath>
                </a14:m>
                <a:r>
                  <a:rPr lang="zh-CN" altLang="en-US" dirty="0"/>
                  <a:t>，共</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e>
                    </m:d>
                  </m:oMath>
                </a14:m>
                <a:r>
                  <a:rPr lang="zh-CN" altLang="en-US" dirty="0"/>
                  <a:t>段，求出每段对应哪些</a:t>
                </a:r>
                <a:r>
                  <a:rPr lang="en-US" altLang="zh-CN" dirty="0" err="1"/>
                  <a:t>i</a:t>
                </a:r>
                <a:r>
                  <a:rPr lang="zh-CN" altLang="en-US" dirty="0"/>
                  <a:t>，利用等差数列求和公式求解</a:t>
                </a:r>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9B53B744-68B2-4D64-AE72-63329D4612C0}"/>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6F1ECDA7-A8B5-4FFB-991F-768827274532}"/>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F906F54C-4C48-46F4-BF05-B60E8B955218}"/>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3759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DBFEB3D-6301-445E-94C4-8AC372D1F333}"/>
                  </a:ext>
                </a:extLst>
              </p:cNvPr>
              <p:cNvSpPr>
                <a:spLocks noGrp="1"/>
              </p:cNvSpPr>
              <p:nvPr>
                <p:ph idx="1"/>
              </p:nvPr>
            </p:nvSpPr>
            <p:spPr/>
            <p:txBody>
              <a:bodyPr/>
              <a:lstStyle/>
              <a:p>
                <a:r>
                  <a:rPr lang="zh-CN" altLang="en-US" dirty="0"/>
                  <a:t>求</a:t>
                </a:r>
                <a14:m>
                  <m:oMath xmlns:m="http://schemas.openxmlformats.org/officeDocument/2006/math">
                    <m:nary>
                      <m:naryPr>
                        <m:chr m:val="∑"/>
                        <m:limLoc m:val="subSup"/>
                        <m:ctrlPr>
                          <a:rPr lang="zh-CN" altLang="en-US" i="1">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i="1">
                                <a:latin typeface="Cambria Math" panose="02040503050406030204" pitchFamily="18" charset="0"/>
                              </a:rPr>
                              <m:t>𝑚</m:t>
                            </m:r>
                          </m:sup>
                          <m:e>
                            <m:r>
                              <m:rPr>
                                <m:sty m:val="p"/>
                              </m:rPr>
                              <a:rPr lang="en-US" altLang="zh-CN">
                                <a:latin typeface="Cambria Math" panose="02040503050406030204" pitchFamily="18" charset="0"/>
                              </a:rPr>
                              <m:t>gcd</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e>
                        </m:nary>
                      </m:e>
                    </m:nary>
                  </m:oMath>
                </a14:m>
                <a:endParaRPr lang="en-US" altLang="zh-CN" dirty="0"/>
              </a:p>
              <a:p>
                <a14:m>
                  <m:oMath xmlns:m="http://schemas.openxmlformats.org/officeDocument/2006/math">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𝑚</m:t>
                    </m:r>
                    <m:r>
                      <a:rPr lang="en-US" altLang="zh-CN" i="1">
                        <a:latin typeface="Cambria Math" panose="02040503050406030204" pitchFamily="18" charset="0"/>
                        <a:ea typeface="Cambria Math" panose="02040503050406030204" pitchFamily="18" charset="0"/>
                      </a:rPr>
                      <m:t>≤</m:t>
                    </m:r>
                    <m:sSup>
                      <m:sSupPr>
                        <m:ctrlPr>
                          <a:rPr lang="en-US" altLang="zh-CN" i="1">
                            <a:latin typeface="Cambria Math" panose="02040503050406030204" pitchFamily="18" charset="0"/>
                            <a:ea typeface="Cambria Math" panose="02040503050406030204" pitchFamily="18" charset="0"/>
                          </a:rPr>
                        </m:ctrlPr>
                      </m:sSupPr>
                      <m:e>
                        <m:r>
                          <a:rPr lang="en-US" altLang="zh-CN" i="1">
                            <a:latin typeface="Cambria Math" panose="02040503050406030204" pitchFamily="18" charset="0"/>
                            <a:ea typeface="Cambria Math" panose="02040503050406030204" pitchFamily="18" charset="0"/>
                          </a:rPr>
                          <m:t>10</m:t>
                        </m:r>
                      </m:e>
                      <m:sup>
                        <m:r>
                          <a:rPr lang="en-US" altLang="zh-CN" i="1">
                            <a:latin typeface="Cambria Math" panose="02040503050406030204" pitchFamily="18" charset="0"/>
                            <a:ea typeface="Cambria Math" panose="02040503050406030204" pitchFamily="18" charset="0"/>
                          </a:rPr>
                          <m:t>6</m:t>
                        </m:r>
                      </m:sup>
                    </m:sSup>
                    <m:r>
                      <a:rPr lang="zh-CN" altLang="en-US" i="1">
                        <a:latin typeface="Cambria Math" panose="02040503050406030204" pitchFamily="18" charset="0"/>
                        <a:ea typeface="Cambria Math" panose="02040503050406030204" pitchFamily="18" charset="0"/>
                      </a:rPr>
                      <m:t>，</m:t>
                    </m:r>
                  </m:oMath>
                </a14:m>
                <a:r>
                  <a:rPr lang="zh-CN" altLang="en-US" dirty="0"/>
                  <a:t>询问组数不超过</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4</m:t>
                        </m:r>
                      </m:sup>
                    </m:sSup>
                  </m:oMath>
                </a14:m>
                <a:endParaRPr lang="zh-CN" altLang="en-US" dirty="0"/>
              </a:p>
            </p:txBody>
          </p:sp>
        </mc:Choice>
        <mc:Fallback xmlns="">
          <p:sp>
            <p:nvSpPr>
              <p:cNvPr id="2" name="内容占位符 1">
                <a:extLst>
                  <a:ext uri="{FF2B5EF4-FFF2-40B4-BE49-F238E27FC236}">
                    <a16:creationId xmlns:a16="http://schemas.microsoft.com/office/drawing/2014/main" id="{5DBFEB3D-6301-445E-94C4-8AC372D1F333}"/>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7132C1AB-76D9-450A-A502-8E4AB94C9874}"/>
              </a:ext>
            </a:extLst>
          </p:cNvPr>
          <p:cNvSpPr>
            <a:spLocks noGrp="1"/>
          </p:cNvSpPr>
          <p:nvPr>
            <p:ph type="ctrTitle"/>
          </p:nvPr>
        </p:nvSpPr>
        <p:spPr/>
        <p:txBody>
          <a:bodyPr/>
          <a:lstStyle/>
          <a:p>
            <a:r>
              <a:rPr lang="zh-CN" altLang="en-US" dirty="0"/>
              <a:t>祖传例题</a:t>
            </a:r>
          </a:p>
        </p:txBody>
      </p:sp>
      <p:sp>
        <p:nvSpPr>
          <p:cNvPr id="4" name="内容占位符 3">
            <a:extLst>
              <a:ext uri="{FF2B5EF4-FFF2-40B4-BE49-F238E27FC236}">
                <a16:creationId xmlns:a16="http://schemas.microsoft.com/office/drawing/2014/main" id="{15858EDC-BFCA-49CD-B920-5C0AE211D68C}"/>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8FF7E3CA-DFCB-42A1-BE2B-AD2A414AB13B}"/>
                  </a:ext>
                </a:extLst>
              </p:cNvPr>
              <p:cNvSpPr txBox="1">
                <a:spLocks/>
              </p:cNvSpPr>
              <p:nvPr/>
            </p:nvSpPr>
            <p:spPr>
              <a:xfrm>
                <a:off x="8636000" y="1395967"/>
                <a:ext cx="3352800" cy="4763533"/>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a:solidFill>
                      <a:schemeClr val="bg1"/>
                    </a:solidFill>
                  </a:rPr>
                  <a:t>欧拉函数 </a:t>
                </a:r>
                <a14:m>
                  <m:oMath xmlns:m="http://schemas.openxmlformats.org/officeDocument/2006/math">
                    <m:r>
                      <a:rPr lang="zh-CN" altLang="en-US" sz="1600" i="1">
                        <a:solidFill>
                          <a:schemeClr val="bg1"/>
                        </a:solidFill>
                        <a:latin typeface="Cambria Math" panose="02040503050406030204" pitchFamily="18" charset="0"/>
                      </a:rPr>
                      <m:t>𝜑</m:t>
                    </m:r>
                    <m:d>
                      <m:dPr>
                        <m:ctrlPr>
                          <a:rPr lang="zh-CN" altLang="en-US" sz="1600" i="1" smtClean="0">
                            <a:solidFill>
                              <a:schemeClr val="bg1"/>
                            </a:solidFill>
                            <a:latin typeface="Cambria Math" panose="02040503050406030204" pitchFamily="18" charset="0"/>
                          </a:rPr>
                        </m:ctrlPr>
                      </m:dPr>
                      <m:e>
                        <m:r>
                          <m:rPr>
                            <m:sty m:val="p"/>
                          </m:rPr>
                          <a:rPr lang="en-US" altLang="zh-CN" sz="1600" i="1">
                            <a:solidFill>
                              <a:schemeClr val="bg1"/>
                            </a:solidFill>
                            <a:latin typeface="Cambria Math" panose="02040503050406030204" pitchFamily="18" charset="0"/>
                          </a:rPr>
                          <m:t>n</m:t>
                        </m:r>
                      </m:e>
                    </m:d>
                  </m:oMath>
                </a14:m>
                <a:endParaRPr lang="en-US" altLang="zh-CN" sz="1600" dirty="0">
                  <a:solidFill>
                    <a:schemeClr val="bg1"/>
                  </a:solidFill>
                </a:endParaRPr>
              </a:p>
              <a:p>
                <a:r>
                  <a:rPr lang="en-US" altLang="zh-CN" sz="1600" dirty="0">
                    <a:solidFill>
                      <a:schemeClr val="bg1"/>
                    </a:solidFill>
                  </a:rPr>
                  <a:t> </a:t>
                </a:r>
                <a14:m>
                  <m:oMath xmlns:m="http://schemas.openxmlformats.org/officeDocument/2006/math">
                    <m:r>
                      <a:rPr lang="en-US" altLang="zh-CN" sz="1600" i="1" dirty="0" smtClean="0">
                        <a:solidFill>
                          <a:schemeClr val="bg1"/>
                        </a:solidFill>
                        <a:latin typeface="Cambria Math" panose="02040503050406030204" pitchFamily="18" charset="0"/>
                      </a:rPr>
                      <m:t>𝑖𝑑</m:t>
                    </m:r>
                    <m:r>
                      <a:rPr lang="en-US" altLang="zh-CN" sz="1600" i="1" dirty="0" smtClean="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oMath>
                </a14:m>
                <a:r>
                  <a:rPr lang="en-US" altLang="zh-CN" sz="1600" dirty="0">
                    <a:solidFill>
                      <a:schemeClr val="bg1"/>
                    </a:solidFill>
                  </a:rPr>
                  <a:t> </a:t>
                </a:r>
              </a:p>
              <a:p>
                <a:r>
                  <a:rPr lang="en-US" altLang="zh-CN" sz="1600" dirty="0">
                    <a:solidFill>
                      <a:schemeClr val="bg1"/>
                    </a:solidFill>
                  </a:rPr>
                  <a:t> </a:t>
                </a:r>
                <a14:m>
                  <m:oMath xmlns:m="http://schemas.openxmlformats.org/officeDocument/2006/math">
                    <m:r>
                      <a:rPr lang="en-US" altLang="zh-CN" sz="1600" i="1" dirty="0">
                        <a:solidFill>
                          <a:schemeClr val="bg1"/>
                        </a:solidFill>
                        <a:latin typeface="Cambria Math" panose="02040503050406030204" pitchFamily="18" charset="0"/>
                      </a:rPr>
                      <m:t>𝑒</m:t>
                    </m:r>
                    <m:r>
                      <a:rPr lang="en-US" altLang="zh-CN" sz="1600" i="1" dirty="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d>
                      <m:dPr>
                        <m:begChr m:val="{"/>
                        <m:endChr m:val=""/>
                        <m:ctrlPr>
                          <a:rPr lang="en-US" altLang="zh-CN" sz="1600" i="1" dirty="0">
                            <a:solidFill>
                              <a:schemeClr val="bg1"/>
                            </a:solidFill>
                            <a:latin typeface="Cambria Math" panose="02040503050406030204" pitchFamily="18" charset="0"/>
                          </a:rPr>
                        </m:ctrlPr>
                      </m:dPr>
                      <m:e>
                        <m:eqArr>
                          <m:eqArrPr>
                            <m:ctrlPr>
                              <a:rPr lang="en-US" altLang="zh-CN" sz="1600" i="1" dirty="0">
                                <a:solidFill>
                                  <a:schemeClr val="bg1"/>
                                </a:solidFill>
                                <a:latin typeface="Cambria Math" panose="02040503050406030204" pitchFamily="18" charset="0"/>
                              </a:rPr>
                            </m:ctrlPr>
                          </m:eqArrPr>
                          <m:e>
                            <m:r>
                              <a:rPr lang="en-US" altLang="zh-CN" sz="1600" i="1" dirty="0">
                                <a:solidFill>
                                  <a:schemeClr val="bg1"/>
                                </a:solidFill>
                                <a:latin typeface="Cambria Math" panose="02040503050406030204" pitchFamily="18" charset="0"/>
                              </a:rPr>
                              <m:t>1      </m:t>
                            </m:r>
                            <m:r>
                              <a:rPr lang="en-US" altLang="zh-CN" sz="1600" i="1" dirty="0" smtClean="0">
                                <a:solidFill>
                                  <a:schemeClr val="bg1"/>
                                </a:solidFill>
                                <a:latin typeface="Cambria Math" panose="02040503050406030204" pitchFamily="18" charset="0"/>
                              </a:rPr>
                              <m:t>𝑖𝑓</m:t>
                            </m:r>
                            <m:r>
                              <a:rPr lang="en-US" altLang="zh-CN" sz="1600" i="1" dirty="0" smtClean="0">
                                <a:solidFill>
                                  <a:schemeClr val="bg1"/>
                                </a:solidFill>
                                <a:latin typeface="Cambria Math" panose="02040503050406030204" pitchFamily="18" charset="0"/>
                              </a:rPr>
                              <m:t> </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r>
                              <a:rPr lang="en-US" altLang="zh-CN" sz="1600" b="0" i="1" dirty="0" smtClean="0">
                                <a:solidFill>
                                  <a:schemeClr val="bg1"/>
                                </a:solidFill>
                                <a:latin typeface="Cambria Math" panose="02040503050406030204" pitchFamily="18" charset="0"/>
                              </a:rPr>
                              <m:t>1</m:t>
                            </m:r>
                          </m:e>
                          <m:e>
                            <m:r>
                              <a:rPr lang="en-US" altLang="zh-CN" sz="1600" i="1" dirty="0">
                                <a:solidFill>
                                  <a:schemeClr val="bg1"/>
                                </a:solidFill>
                                <a:latin typeface="Cambria Math" panose="02040503050406030204" pitchFamily="18" charset="0"/>
                              </a:rPr>
                              <m:t>0  </m:t>
                            </m:r>
                            <m:r>
                              <a:rPr lang="en-US" altLang="zh-CN" sz="1600" i="1" dirty="0">
                                <a:solidFill>
                                  <a:schemeClr val="bg1"/>
                                </a:solidFill>
                                <a:latin typeface="Cambria Math" panose="02040503050406030204" pitchFamily="18" charset="0"/>
                              </a:rPr>
                              <m:t>𝑜𝑡h𝑒𝑟𝑤𝑖𝑠𝑒</m:t>
                            </m:r>
                          </m:e>
                        </m:eqArr>
                      </m:e>
                    </m:d>
                  </m:oMath>
                </a14:m>
                <a:endParaRPr lang="en-US" altLang="zh-CN" sz="1600" dirty="0">
                  <a:solidFill>
                    <a:schemeClr val="bg1"/>
                  </a:solidFill>
                </a:endParaRPr>
              </a:p>
              <a:p>
                <a:r>
                  <a:rPr lang="zh-CN" altLang="en-US" sz="1600" dirty="0">
                    <a:solidFill>
                      <a:schemeClr val="bg1"/>
                    </a:solidFill>
                  </a:rPr>
                  <a:t>常函数</a:t>
                </a:r>
                <a14:m>
                  <m:oMath xmlns:m="http://schemas.openxmlformats.org/officeDocument/2006/math">
                    <m:r>
                      <a:rPr lang="en-US" altLang="zh-CN" sz="1600" i="1" dirty="0">
                        <a:solidFill>
                          <a:schemeClr val="bg1"/>
                        </a:solidFill>
                        <a:latin typeface="Cambria Math" panose="02040503050406030204" pitchFamily="18" charset="0"/>
                      </a:rPr>
                      <m:t>1</m:t>
                    </m:r>
                  </m:oMath>
                </a14:m>
                <a:r>
                  <a:rPr lang="en-US" altLang="zh-CN" sz="1600" dirty="0">
                    <a:solidFill>
                      <a:schemeClr val="bg1"/>
                    </a:solidFill>
                  </a:rPr>
                  <a:t> </a:t>
                </a:r>
              </a:p>
              <a:p>
                <a:r>
                  <a:rPr lang="en-US" altLang="zh-CN" sz="1600" dirty="0">
                    <a:solidFill>
                      <a:schemeClr val="bg1"/>
                    </a:solidFill>
                  </a:rPr>
                  <a:t> </a:t>
                </a:r>
                <a14:m>
                  <m:oMath xmlns:m="http://schemas.openxmlformats.org/officeDocument/2006/math">
                    <m:r>
                      <a:rPr lang="en-US" altLang="zh-CN" sz="1600" i="1">
                        <a:solidFill>
                          <a:schemeClr val="bg1"/>
                        </a:solidFill>
                        <a:latin typeface="Cambria Math" panose="02040503050406030204" pitchFamily="18" charset="0"/>
                      </a:rPr>
                      <m:t>𝜇</m:t>
                    </m:r>
                    <m:d>
                      <m:dPr>
                        <m:ctrlPr>
                          <a:rPr lang="en-US" altLang="zh-CN" sz="1600" i="1" smtClean="0">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d>
                      <m:dPr>
                        <m:begChr m:val="{"/>
                        <m:endChr m:val=""/>
                        <m:ctrlPr>
                          <a:rPr lang="en-US" altLang="zh-CN" sz="1600" i="1">
                            <a:solidFill>
                              <a:schemeClr val="bg1"/>
                            </a:solidFill>
                            <a:latin typeface="Cambria Math" panose="02040503050406030204" pitchFamily="18" charset="0"/>
                          </a:rPr>
                        </m:ctrlPr>
                      </m:dPr>
                      <m:e>
                        <m:eqArr>
                          <m:eqArrPr>
                            <m:ctrlPr>
                              <a:rPr lang="en-US" altLang="zh-CN" sz="1600" i="1">
                                <a:solidFill>
                                  <a:schemeClr val="bg1"/>
                                </a:solidFill>
                                <a:latin typeface="Cambria Math" panose="02040503050406030204" pitchFamily="18" charset="0"/>
                              </a:rPr>
                            </m:ctrlPr>
                          </m:eqArrPr>
                          <m:e>
                            <m:r>
                              <a:rPr lang="en-US" altLang="zh-CN" sz="1600" i="1">
                                <a:solidFill>
                                  <a:schemeClr val="bg1"/>
                                </a:solidFill>
                                <a:latin typeface="Cambria Math" panose="02040503050406030204" pitchFamily="18" charset="0"/>
                              </a:rPr>
                              <m:t>1                         </m:t>
                            </m:r>
                            <m:r>
                              <a:rPr lang="en-US" altLang="zh-CN" sz="1600" i="1">
                                <a:solidFill>
                                  <a:schemeClr val="bg1"/>
                                </a:solidFill>
                                <a:latin typeface="Cambria Math" panose="02040503050406030204" pitchFamily="18" charset="0"/>
                              </a:rPr>
                              <m:t>𝑖𝑓</m:t>
                            </m:r>
                            <m:r>
                              <a:rPr lang="en-US" altLang="zh-CN" sz="1600" i="1">
                                <a:solidFill>
                                  <a:schemeClr val="bg1"/>
                                </a:solidFill>
                                <a:latin typeface="Cambria Math" panose="02040503050406030204" pitchFamily="18" charset="0"/>
                              </a:rPr>
                              <m:t> </m:t>
                            </m:r>
                            <m:r>
                              <a:rPr lang="en-US" altLang="zh-CN" sz="1600" i="1" smtClean="0">
                                <a:solidFill>
                                  <a:schemeClr val="bg1"/>
                                </a:solidFill>
                                <a:latin typeface="Cambria Math" panose="02040503050406030204" pitchFamily="18" charset="0"/>
                              </a:rPr>
                              <m:t>𝑛</m:t>
                            </m:r>
                            <m:r>
                              <a:rPr lang="en-US" altLang="zh-CN" sz="1600" i="1">
                                <a:solidFill>
                                  <a:schemeClr val="bg1"/>
                                </a:solidFill>
                                <a:latin typeface="Cambria Math" panose="02040503050406030204" pitchFamily="18" charset="0"/>
                              </a:rPr>
                              <m:t>=1</m:t>
                            </m:r>
                          </m:e>
                          <m:e>
                            <m:r>
                              <a:rPr lang="en-US" altLang="zh-CN" sz="1600" i="1">
                                <a:solidFill>
                                  <a:schemeClr val="bg1"/>
                                </a:solidFill>
                                <a:latin typeface="Cambria Math" panose="02040503050406030204" pitchFamily="18" charset="0"/>
                              </a:rPr>
                              <m:t>0      </m:t>
                            </m:r>
                            <m:r>
                              <a:rPr lang="en-US" altLang="zh-CN" sz="1600" i="1">
                                <a:solidFill>
                                  <a:schemeClr val="bg1"/>
                                </a:solidFill>
                                <a:latin typeface="Cambria Math" panose="02040503050406030204" pitchFamily="18" charset="0"/>
                              </a:rPr>
                              <m:t>𝑖𝑓</m:t>
                            </m:r>
                            <m:r>
                              <a:rPr lang="en-US" altLang="zh-CN" sz="1600" i="1">
                                <a:solidFill>
                                  <a:schemeClr val="bg1"/>
                                </a:solidFill>
                                <a:latin typeface="Cambria Math" panose="02040503050406030204" pitchFamily="18" charset="0"/>
                              </a:rPr>
                              <m:t> </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包含平方因子</m:t>
                            </m:r>
                          </m:e>
                          <m:e>
                            <m:sSup>
                              <m:sSupPr>
                                <m:ctrlPr>
                                  <a:rPr lang="en-US" altLang="zh-CN" sz="1600" i="1">
                                    <a:solidFill>
                                      <a:schemeClr val="bg1"/>
                                    </a:solidFill>
                                    <a:latin typeface="Cambria Math" panose="02040503050406030204" pitchFamily="18" charset="0"/>
                                  </a:rPr>
                                </m:ctrlPr>
                              </m:sSupPr>
                              <m:e>
                                <m:r>
                                  <a:rPr lang="en-US" altLang="zh-CN" sz="1600" i="1">
                                    <a:solidFill>
                                      <a:schemeClr val="bg1"/>
                                    </a:solidFill>
                                    <a:latin typeface="Cambria Math" panose="02040503050406030204" pitchFamily="18" charset="0"/>
                                  </a:rPr>
                                  <m:t>(−1)</m:t>
                                </m:r>
                              </m:e>
                              <m:sup>
                                <m:r>
                                  <a:rPr lang="en-US" altLang="zh-CN" sz="1600" i="1">
                                    <a:solidFill>
                                      <a:schemeClr val="bg1"/>
                                    </a:solidFill>
                                    <a:latin typeface="Cambria Math" panose="02040503050406030204" pitchFamily="18" charset="0"/>
                                  </a:rPr>
                                  <m:t>𝑟</m:t>
                                </m:r>
                              </m:sup>
                            </m:sSup>
                            <m:r>
                              <a:rPr lang="en-US" altLang="zh-CN" sz="1600" i="1">
                                <a:solidFill>
                                  <a:schemeClr val="bg1"/>
                                </a:solidFill>
                                <a:latin typeface="Cambria Math" panose="02040503050406030204" pitchFamily="18" charset="0"/>
                              </a:rPr>
                              <m:t>   </m:t>
                            </m:r>
                            <m:r>
                              <a:rPr lang="en-US" altLang="zh-CN" sz="1600" i="1">
                                <a:solidFill>
                                  <a:schemeClr val="bg1"/>
                                </a:solidFill>
                                <a:latin typeface="Cambria Math" panose="02040503050406030204" pitchFamily="18" charset="0"/>
                              </a:rPr>
                              <m:t>𝑟</m:t>
                            </m:r>
                            <m:r>
                              <a:rPr lang="zh-CN" altLang="en-US" sz="1600" i="1">
                                <a:solidFill>
                                  <a:schemeClr val="bg1"/>
                                </a:solidFill>
                                <a:latin typeface="Cambria Math" panose="02040503050406030204" pitchFamily="18" charset="0"/>
                              </a:rPr>
                              <m:t>是</m:t>
                            </m:r>
                            <m:r>
                              <a:rPr lang="en-US" altLang="zh-CN" sz="1600" i="1">
                                <a:solidFill>
                                  <a:schemeClr val="bg1"/>
                                </a:solidFill>
                                <a:latin typeface="Cambria Math" panose="02040503050406030204" pitchFamily="18" charset="0"/>
                              </a:rPr>
                              <m:t>𝑥</m:t>
                            </m:r>
                            <m:r>
                              <a:rPr lang="zh-CN" altLang="en-US" sz="1600" i="1">
                                <a:solidFill>
                                  <a:schemeClr val="bg1"/>
                                </a:solidFill>
                                <a:latin typeface="Cambria Math" panose="02040503050406030204" pitchFamily="18" charset="0"/>
                              </a:rPr>
                              <m:t>的质因子个数</m:t>
                            </m:r>
                          </m:e>
                        </m:eqArr>
                      </m:e>
                    </m:d>
                  </m:oMath>
                </a14:m>
                <a:endParaRPr lang="en-US" altLang="zh-CN" sz="1600" dirty="0">
                  <a:solidFill>
                    <a:schemeClr val="bg1"/>
                  </a:solidFill>
                </a:endParaRPr>
              </a:p>
              <a:p>
                <a:r>
                  <a:rPr lang="en-US" altLang="zh-CN" sz="1600" dirty="0">
                    <a:solidFill>
                      <a:schemeClr val="bg1"/>
                    </a:solidFill>
                  </a:rPr>
                  <a:t> </a:t>
                </a:r>
                <a14:m>
                  <m:oMath xmlns:m="http://schemas.openxmlformats.org/officeDocument/2006/math">
                    <m:r>
                      <a:rPr lang="en-US" altLang="zh-CN" sz="1600" i="1">
                        <a:solidFill>
                          <a:schemeClr val="bg1"/>
                        </a:solidFill>
                        <a:latin typeface="Cambria Math" panose="02040503050406030204" pitchFamily="18" charset="0"/>
                      </a:rPr>
                      <m:t>𝑑</m:t>
                    </m:r>
                    <m:d>
                      <m:dPr>
                        <m:ctrlPr>
                          <a:rPr lang="en-US" altLang="zh-CN" sz="1600" i="1">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的约数个数</m:t>
                    </m:r>
                  </m:oMath>
                </a14:m>
                <a:endParaRPr lang="en-US" altLang="zh-CN" sz="1600" dirty="0">
                  <a:solidFill>
                    <a:schemeClr val="bg1"/>
                  </a:solidFill>
                </a:endParaRPr>
              </a:p>
              <a:p>
                <a:r>
                  <a:rPr lang="zh-CN" altLang="en-US" sz="1600" dirty="0">
                    <a:solidFill>
                      <a:schemeClr val="bg1"/>
                    </a:solidFill>
                  </a:rPr>
                  <a:t> </a:t>
                </a:r>
                <a14:m>
                  <m:oMath xmlns:m="http://schemas.openxmlformats.org/officeDocument/2006/math">
                    <m:r>
                      <a:rPr lang="zh-CN" altLang="en-US" sz="1600" i="1">
                        <a:solidFill>
                          <a:schemeClr val="bg1"/>
                        </a:solidFill>
                        <a:latin typeface="Cambria Math" panose="02040503050406030204" pitchFamily="18" charset="0"/>
                      </a:rPr>
                      <m:t>𝜎</m:t>
                    </m:r>
                    <m:d>
                      <m:dPr>
                        <m:ctrlPr>
                          <a:rPr lang="en-US" altLang="zh-CN" sz="1600" i="1">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的约数和</m:t>
                    </m:r>
                  </m:oMath>
                </a14:m>
                <a:endParaRPr lang="en-US" altLang="zh-CN" sz="1600" dirty="0">
                  <a:solidFill>
                    <a:schemeClr val="bg1"/>
                  </a:solidFill>
                </a:endParaRPr>
              </a:p>
              <a:p>
                <a:r>
                  <a:rPr lang="zh-CN" altLang="en-US" sz="1600" dirty="0">
                    <a:solidFill>
                      <a:schemeClr val="bg1"/>
                    </a:solidFill>
                  </a:rPr>
                  <a:t> </a:t>
                </a:r>
                <a14:m>
                  <m:oMath xmlns:m="http://schemas.openxmlformats.org/officeDocument/2006/math">
                    <m:r>
                      <a:rPr lang="zh-CN" altLang="en-US" sz="1600" i="1">
                        <a:solidFill>
                          <a:schemeClr val="bg1"/>
                        </a:solidFill>
                        <a:latin typeface="Cambria Math" panose="02040503050406030204" pitchFamily="18" charset="0"/>
                      </a:rPr>
                      <m:t>ⅇ=</m:t>
                    </m:r>
                    <m:r>
                      <a:rPr lang="zh-CN" altLang="en-US" sz="1600" i="1">
                        <a:solidFill>
                          <a:schemeClr val="bg1"/>
                        </a:solidFill>
                        <a:latin typeface="Cambria Math" panose="02040503050406030204" pitchFamily="18" charset="0"/>
                      </a:rPr>
                      <m:t>𝜇</m:t>
                    </m:r>
                    <m:r>
                      <a:rPr lang="zh-CN" altLang="en-US" sz="1600" i="1">
                        <a:solidFill>
                          <a:schemeClr val="bg1"/>
                        </a:solidFill>
                        <a:latin typeface="Cambria Math" panose="02040503050406030204" pitchFamily="18" charset="0"/>
                      </a:rPr>
                      <m:t>×1</m:t>
                    </m:r>
                  </m:oMath>
                </a14:m>
                <a:endParaRPr lang="en-US" altLang="zh-CN" sz="1600" dirty="0">
                  <a:solidFill>
                    <a:schemeClr val="bg1"/>
                  </a:solidFill>
                </a:endParaRPr>
              </a:p>
              <a:p>
                <a:r>
                  <a:rPr lang="zh-CN" altLang="en-US" sz="1600" dirty="0">
                    <a:solidFill>
                      <a:schemeClr val="bg1"/>
                    </a:solidFill>
                  </a:rPr>
                  <a:t> </a:t>
                </a:r>
                <a14:m>
                  <m:oMath xmlns:m="http://schemas.openxmlformats.org/officeDocument/2006/math">
                    <m:r>
                      <a:rPr lang="zh-CN" altLang="en-US" sz="1600" i="1">
                        <a:solidFill>
                          <a:schemeClr val="bg1"/>
                        </a:solidFill>
                        <a:latin typeface="Cambria Math" panose="02040503050406030204" pitchFamily="18" charset="0"/>
                      </a:rPr>
                      <m:t>𝑖𝑑</m:t>
                    </m:r>
                    <m:r>
                      <a:rPr lang="zh-CN" altLang="en-US" sz="1600" i="1">
                        <a:solidFill>
                          <a:schemeClr val="bg1"/>
                        </a:solidFill>
                        <a:latin typeface="Cambria Math" panose="02040503050406030204" pitchFamily="18" charset="0"/>
                      </a:rPr>
                      <m:t>=</m:t>
                    </m:r>
                    <m:r>
                      <a:rPr lang="zh-CN" altLang="en-US" sz="1600" i="1">
                        <a:solidFill>
                          <a:schemeClr val="bg1"/>
                        </a:solidFill>
                        <a:latin typeface="Cambria Math" panose="02040503050406030204" pitchFamily="18" charset="0"/>
                      </a:rPr>
                      <m:t>𝜑</m:t>
                    </m:r>
                    <m:r>
                      <a:rPr lang="zh-CN" altLang="en-US" sz="1600" i="1">
                        <a:solidFill>
                          <a:schemeClr val="bg1"/>
                        </a:solidFill>
                        <a:latin typeface="Cambria Math" panose="02040503050406030204" pitchFamily="18" charset="0"/>
                      </a:rPr>
                      <m:t>×1</m:t>
                    </m:r>
                  </m:oMath>
                </a14:m>
                <a:endParaRPr lang="en-US" altLang="zh-CN" sz="1600" dirty="0">
                  <a:solidFill>
                    <a:schemeClr val="bg1"/>
                  </a:solidFill>
                </a:endParaRPr>
              </a:p>
              <a:p>
                <a:endParaRPr lang="en-US" altLang="zh-CN" sz="1600" dirty="0">
                  <a:solidFill>
                    <a:schemeClr val="bg1"/>
                  </a:solidFill>
                </a:endParaRPr>
              </a:p>
              <a:p>
                <a:endParaRPr lang="zh-CN" altLang="en-US" sz="1600" dirty="0">
                  <a:solidFill>
                    <a:schemeClr val="bg1"/>
                  </a:solidFill>
                </a:endParaRPr>
              </a:p>
            </p:txBody>
          </p:sp>
        </mc:Choice>
        <mc:Fallback xmlns="">
          <p:sp>
            <p:nvSpPr>
              <p:cNvPr id="5" name="内容占位符 1">
                <a:extLst>
                  <a:ext uri="{FF2B5EF4-FFF2-40B4-BE49-F238E27FC236}">
                    <a16:creationId xmlns:a16="http://schemas.microsoft.com/office/drawing/2014/main" id="{8FF7E3CA-DFCB-42A1-BE2B-AD2A414AB13B}"/>
                  </a:ext>
                </a:extLst>
              </p:cNvPr>
              <p:cNvSpPr txBox="1">
                <a:spLocks noRot="1" noChangeAspect="1" noMove="1" noResize="1" noEditPoints="1" noAdjustHandles="1" noChangeArrowheads="1" noChangeShapeType="1" noTextEdit="1"/>
              </p:cNvSpPr>
              <p:nvPr/>
            </p:nvSpPr>
            <p:spPr>
              <a:xfrm>
                <a:off x="8636000" y="1395967"/>
                <a:ext cx="3352800" cy="4763533"/>
              </a:xfrm>
              <a:prstGeom prst="rect">
                <a:avLst/>
              </a:prstGeom>
              <a:blipFill>
                <a:blip r:embed="rId3"/>
                <a:stretch>
                  <a:fillRect l="-10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068603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2BB33EF3-F4DF-4348-8E60-ECFD41196895}"/>
                  </a:ext>
                </a:extLst>
              </p:cNvPr>
              <p:cNvSpPr>
                <a:spLocks noGrp="1"/>
              </p:cNvSpPr>
              <p:nvPr>
                <p:ph idx="1"/>
              </p:nvPr>
            </p:nvSpPr>
            <p:spPr/>
            <p:txBody>
              <a:bodyPr>
                <a:normAutofit fontScale="92500" lnSpcReduction="10000"/>
              </a:bodyPr>
              <a:lstStyle/>
              <a:p>
                <a:r>
                  <a:rPr lang="zh-CN" altLang="en-US" dirty="0"/>
                  <a:t>     </a:t>
                </a:r>
                <a14:m>
                  <m:oMath xmlns:m="http://schemas.openxmlformats.org/officeDocument/2006/math">
                    <m:nary>
                      <m:naryPr>
                        <m:chr m:val="∑"/>
                        <m:limLoc m:val="subSup"/>
                        <m:ctrlPr>
                          <a:rPr lang="zh-CN" altLang="en-US" i="1">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i="1">
                                <a:latin typeface="Cambria Math" panose="02040503050406030204" pitchFamily="18" charset="0"/>
                              </a:rPr>
                              <m:t>𝑚</m:t>
                            </m:r>
                          </m:sup>
                          <m:e>
                            <m:r>
                              <m:rPr>
                                <m:sty m:val="p"/>
                              </m:rPr>
                              <a:rPr lang="en-US" altLang="zh-CN">
                                <a:latin typeface="Cambria Math" panose="02040503050406030204" pitchFamily="18" charset="0"/>
                              </a:rPr>
                              <m:t>gcd</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e>
                        </m:nary>
                      </m:e>
                    </m:nary>
                  </m:oMath>
                </a14:m>
                <a:endParaRPr lang="en-US" altLang="zh-CN" dirty="0"/>
              </a:p>
              <a:p>
                <a:r>
                  <a:rPr lang="en-US" altLang="zh-CN" dirty="0"/>
                  <a:t> </a:t>
                </a:r>
                <a14:m>
                  <m:oMath xmlns:m="http://schemas.openxmlformats.org/officeDocument/2006/math">
                    <m:r>
                      <a:rPr lang="en-US" altLang="zh-CN" i="1" dirty="0">
                        <a:latin typeface="Cambria Math" panose="02040503050406030204" pitchFamily="18" charset="0"/>
                      </a:rPr>
                      <m:t>=</m:t>
                    </m:r>
                    <m:nary>
                      <m:naryPr>
                        <m:chr m:val="∑"/>
                        <m:limLoc m:val="subSup"/>
                        <m:ctrlPr>
                          <a:rPr lang="zh-CN" altLang="en-US" i="1">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smtClean="0">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i="1">
                                <a:latin typeface="Cambria Math" panose="02040503050406030204" pitchFamily="18" charset="0"/>
                              </a:rPr>
                              <m:t>𝑚</m:t>
                            </m:r>
                          </m:sup>
                          <m:e>
                            <m:r>
                              <m:rPr>
                                <m:sty m:val="p"/>
                              </m:rPr>
                              <a:rPr lang="en-US" altLang="zh-CN" i="1">
                                <a:latin typeface="Cambria Math" panose="02040503050406030204" pitchFamily="18" charset="0"/>
                              </a:rPr>
                              <m:t>id</m:t>
                            </m:r>
                            <m:d>
                              <m:dPr>
                                <m:ctrlPr>
                                  <a:rPr lang="en-US" altLang="zh-CN" b="0" i="1" smtClean="0">
                                    <a:latin typeface="Cambria Math" panose="02040503050406030204" pitchFamily="18" charset="0"/>
                                  </a:rPr>
                                </m:ctrlPr>
                              </m:d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gcd</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e>
                                    </m:d>
                                  </m:e>
                                </m:func>
                              </m:e>
                            </m:d>
                          </m:e>
                        </m:nary>
                      </m:e>
                    </m:nary>
                  </m:oMath>
                </a14:m>
                <a:endParaRPr lang="en-US" altLang="zh-CN" dirty="0"/>
              </a:p>
              <a:p>
                <a:r>
                  <a:rPr lang="en-US" altLang="zh-CN" dirty="0"/>
                  <a:t> </a:t>
                </a:r>
                <a14:m>
                  <m:oMath xmlns:m="http://schemas.openxmlformats.org/officeDocument/2006/math">
                    <m:r>
                      <a:rPr lang="en-US" altLang="zh-CN" i="1" dirty="0">
                        <a:latin typeface="Cambria Math" panose="02040503050406030204" pitchFamily="18" charset="0"/>
                      </a:rPr>
                      <m:t>=</m:t>
                    </m:r>
                    <m:nary>
                      <m:naryPr>
                        <m:chr m:val="∑"/>
                        <m:limLoc m:val="subSup"/>
                        <m:ctrlPr>
                          <a:rPr lang="zh-CN" altLang="en-US" i="1">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i="1">
                                <a:latin typeface="Cambria Math" panose="02040503050406030204" pitchFamily="18" charset="0"/>
                              </a:rPr>
                              <m:t>𝑚</m:t>
                            </m:r>
                          </m:sup>
                          <m:e>
                            <m:nary>
                              <m:naryPr>
                                <m:chr m:val="∑"/>
                                <m:supHide m:val="on"/>
                                <m:ctrlPr>
                                  <a:rPr lang="en-US" altLang="zh-CN" i="1">
                                    <a:latin typeface="Cambria Math" panose="02040503050406030204" pitchFamily="18" charset="0"/>
                                  </a:rPr>
                                </m:ctrlPr>
                              </m:naryPr>
                              <m:sub>
                                <m:r>
                                  <a:rPr lang="en-US" altLang="zh-CN" i="1">
                                    <a:latin typeface="Cambria Math" panose="02040503050406030204" pitchFamily="18" charset="0"/>
                                  </a:rPr>
                                  <m:t>𝑔</m:t>
                                </m:r>
                                <m:r>
                                  <a:rPr lang="en-US" altLang="zh-CN" i="1">
                                    <a:latin typeface="Cambria Math" panose="02040503050406030204" pitchFamily="18" charset="0"/>
                                  </a:rPr>
                                  <m:t>|</m:t>
                                </m:r>
                                <m:r>
                                  <m:rPr>
                                    <m:sty m:val="p"/>
                                  </m:rPr>
                                  <a:rPr lang="en-US" altLang="zh-CN">
                                    <a:latin typeface="Cambria Math" panose="02040503050406030204" pitchFamily="18" charset="0"/>
                                  </a:rPr>
                                  <m:t>gcd</m:t>
                                </m:r>
                                <m:r>
                                  <a:rPr lang="en-US" altLang="zh-CN" i="1">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r>
                                  <a:rPr lang="en-US" altLang="zh-CN" i="1">
                                    <a:latin typeface="Cambria Math" panose="02040503050406030204" pitchFamily="18" charset="0"/>
                                  </a:rPr>
                                  <m:t>)</m:t>
                                </m:r>
                              </m:sub>
                              <m:sup/>
                              <m:e>
                                <m:r>
                                  <a:rPr lang="zh-CN" altLang="en-US"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𝑔</m:t>
                                    </m:r>
                                  </m:e>
                                </m:d>
                                <m:r>
                                  <a:rPr lang="en-US" altLang="zh-CN" i="1">
                                    <a:latin typeface="Cambria Math" panose="02040503050406030204" pitchFamily="18" charset="0"/>
                                  </a:rPr>
                                  <m:t>∗1</m:t>
                                </m:r>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m:rPr>
                                            <m:sty m:val="p"/>
                                          </m:rPr>
                                          <a:rPr lang="en-US" altLang="zh-CN">
                                            <a:latin typeface="Cambria Math" panose="02040503050406030204" pitchFamily="18" charset="0"/>
                                          </a:rPr>
                                          <m:t>gcd</m:t>
                                        </m:r>
                                        <m:r>
                                          <a:rPr lang="en-US" altLang="zh-CN" i="1">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r>
                                          <a:rPr lang="en-US" altLang="zh-CN" i="1">
                                            <a:latin typeface="Cambria Math" panose="02040503050406030204" pitchFamily="18" charset="0"/>
                                          </a:rPr>
                                          <m:t>)</m:t>
                                        </m:r>
                                      </m:num>
                                      <m:den>
                                        <m:r>
                                          <a:rPr lang="en-US" altLang="zh-CN" i="1">
                                            <a:latin typeface="Cambria Math" panose="02040503050406030204" pitchFamily="18" charset="0"/>
                                          </a:rPr>
                                          <m:t>𝑔</m:t>
                                        </m:r>
                                      </m:den>
                                    </m:f>
                                  </m:e>
                                </m:d>
                              </m:e>
                            </m:nary>
                          </m:e>
                        </m:nary>
                      </m:e>
                    </m:nary>
                  </m:oMath>
                </a14:m>
                <a:endParaRPr lang="en-US" altLang="zh-CN" dirty="0"/>
              </a:p>
              <a:p>
                <a:r>
                  <a:rPr lang="en-US" altLang="zh-CN" dirty="0"/>
                  <a:t> </a:t>
                </a:r>
                <a14:m>
                  <m:oMath xmlns:m="http://schemas.openxmlformats.org/officeDocument/2006/math">
                    <m:r>
                      <a:rPr lang="en-US" altLang="zh-CN" i="1" dirty="0">
                        <a:latin typeface="Cambria Math" panose="02040503050406030204" pitchFamily="18" charset="0"/>
                      </a:rPr>
                      <m:t>=</m:t>
                    </m:r>
                    <m:nary>
                      <m:naryPr>
                        <m:chr m:val="∑"/>
                        <m:limLoc m:val="subSup"/>
                        <m:ctrlPr>
                          <a:rPr lang="zh-CN" altLang="en-US" i="1">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i="1">
                                <a:latin typeface="Cambria Math" panose="02040503050406030204" pitchFamily="18" charset="0"/>
                              </a:rPr>
                              <m:t>𝑚</m:t>
                            </m:r>
                          </m:sup>
                          <m:e>
                            <m:nary>
                              <m:naryPr>
                                <m:chr m:val="∑"/>
                                <m:supHide m:val="on"/>
                                <m:ctrlPr>
                                  <a:rPr lang="en-US" altLang="zh-CN" i="1">
                                    <a:latin typeface="Cambria Math" panose="02040503050406030204" pitchFamily="18" charset="0"/>
                                  </a:rPr>
                                </m:ctrlPr>
                              </m:naryPr>
                              <m:sub>
                                <m:r>
                                  <a:rPr lang="en-US" altLang="zh-CN" b="0" i="1" smtClean="0">
                                    <a:latin typeface="Cambria Math" panose="02040503050406030204" pitchFamily="18" charset="0"/>
                                  </a:rPr>
                                  <m:t>1≤</m:t>
                                </m:r>
                                <m:r>
                                  <a:rPr lang="en-US" altLang="zh-CN" i="1">
                                    <a:latin typeface="Cambria Math" panose="02040503050406030204" pitchFamily="18" charset="0"/>
                                  </a:rPr>
                                  <m:t>𝑔</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min</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sub>
                              <m:sup/>
                              <m:e>
                                <m:r>
                                  <a:rPr lang="zh-CN" altLang="en-US"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𝑔</m:t>
                                    </m:r>
                                  </m:e>
                                </m:d>
                              </m:e>
                            </m:nary>
                          </m:e>
                        </m:nary>
                      </m:e>
                    </m:nary>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𝑔</m:t>
                        </m:r>
                      </m:e>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r>
                      <a:rPr lang="en-US" altLang="zh-CN" b="0" i="1" smtClean="0">
                        <a:latin typeface="Cambria Math" panose="02040503050406030204" pitchFamily="18" charset="0"/>
                      </a:rPr>
                      <m:t>]</m:t>
                    </m:r>
                  </m:oMath>
                </a14:m>
                <a:endParaRPr lang="en-US" altLang="zh-CN" dirty="0"/>
              </a:p>
              <a:p>
                <a:r>
                  <a:rPr lang="zh-CN" altLang="en-US" dirty="0"/>
                  <a:t>更换枚举顺序</a:t>
                </a:r>
                <a:endParaRPr lang="en-US" altLang="zh-CN" dirty="0"/>
              </a:p>
              <a:p>
                <a:r>
                  <a:rPr lang="en-US" altLang="zh-CN" dirty="0"/>
                  <a:t> </a:t>
                </a:r>
                <a14:m>
                  <m:oMath xmlns:m="http://schemas.openxmlformats.org/officeDocument/2006/math">
                    <m:r>
                      <a:rPr lang="en-US" altLang="zh-CN" i="1" dirty="0">
                        <a:latin typeface="Cambria Math" panose="02040503050406030204" pitchFamily="18" charset="0"/>
                      </a:rPr>
                      <m:t>=</m:t>
                    </m:r>
                    <m:nary>
                      <m:naryPr>
                        <m:chr m:val="∑"/>
                        <m:supHide m:val="on"/>
                        <m:ctrlPr>
                          <a:rPr lang="en-US" altLang="zh-CN" i="1">
                            <a:latin typeface="Cambria Math" panose="02040503050406030204" pitchFamily="18" charset="0"/>
                          </a:rPr>
                        </m:ctrlPr>
                      </m:naryPr>
                      <m:sub>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min</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𝑚</m:t>
                        </m:r>
                        <m:r>
                          <a:rPr lang="en-US" altLang="zh-CN" b="0" i="1" smtClean="0">
                            <a:latin typeface="Cambria Math" panose="02040503050406030204" pitchFamily="18" charset="0"/>
                          </a:rPr>
                          <m:t>)</m:t>
                        </m:r>
                      </m:sub>
                      <m:sup/>
                      <m:e>
                        <m:r>
                          <a:rPr lang="zh-CN" altLang="en-US"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𝑔</m:t>
                            </m:r>
                          </m:e>
                        </m:d>
                      </m:e>
                    </m:nary>
                    <m:nary>
                      <m:naryPr>
                        <m:chr m:val="∑"/>
                        <m:limLoc m:val="subSup"/>
                        <m:ctrlPr>
                          <a:rPr lang="zh-CN" altLang="en-US" i="1">
                            <a:latin typeface="Cambria Math" panose="02040503050406030204" pitchFamily="18" charset="0"/>
                          </a:rPr>
                        </m:ctrlPr>
                      </m:naryPr>
                      <m:sub>
                        <m:r>
                          <m:rPr>
                            <m:brk m:alnAt="25"/>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i="1">
                                <a:latin typeface="Cambria Math" panose="02040503050406030204" pitchFamily="18" charset="0"/>
                              </a:rPr>
                              <m:t>𝑚</m:t>
                            </m:r>
                          </m:sup>
                          <m:e>
                            <m:r>
                              <a:rPr lang="en-US" altLang="zh-CN" b="0" i="1" smtClean="0">
                                <a:latin typeface="Cambria Math" panose="02040503050406030204" pitchFamily="18" charset="0"/>
                              </a:rPr>
                              <m:t>[</m:t>
                            </m:r>
                            <m:r>
                              <a:rPr lang="en-US" altLang="zh-CN" b="0" i="1" smtClean="0">
                                <a:latin typeface="Cambria Math" panose="02040503050406030204" pitchFamily="18" charset="0"/>
                              </a:rPr>
                              <m:t>𝑔</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r>
                              <a:rPr lang="en-US" altLang="zh-CN" b="0" i="1" smtClean="0">
                                <a:latin typeface="Cambria Math" panose="02040503050406030204" pitchFamily="18" charset="0"/>
                              </a:rPr>
                              <m:t>]</m:t>
                            </m:r>
                          </m:e>
                        </m:nary>
                      </m:e>
                    </m:nary>
                  </m:oMath>
                </a14:m>
                <a:endParaRPr lang="en-US" altLang="zh-CN" dirty="0"/>
              </a:p>
              <a:p>
                <a:r>
                  <a:rPr lang="en-US" altLang="zh-CN" dirty="0"/>
                  <a:t> </a:t>
                </a:r>
                <a14:m>
                  <m:oMath xmlns:m="http://schemas.openxmlformats.org/officeDocument/2006/math">
                    <m:r>
                      <a:rPr lang="en-US" altLang="zh-CN" i="1" dirty="0">
                        <a:latin typeface="Cambria Math" panose="02040503050406030204" pitchFamily="18" charset="0"/>
                      </a:rPr>
                      <m:t>=</m:t>
                    </m:r>
                    <m:nary>
                      <m:naryPr>
                        <m:chr m:val="∑"/>
                        <m:supHide m:val="on"/>
                        <m:ctrlPr>
                          <a:rPr lang="en-US" altLang="zh-CN" i="1">
                            <a:latin typeface="Cambria Math" panose="02040503050406030204" pitchFamily="18" charset="0"/>
                          </a:rPr>
                        </m:ctrlPr>
                      </m:naryPr>
                      <m:sub>
                        <m:r>
                          <a:rPr lang="en-US" altLang="zh-CN" i="1">
                            <a:latin typeface="Cambria Math" panose="02040503050406030204" pitchFamily="18" charset="0"/>
                          </a:rPr>
                          <m:t>𝑔</m:t>
                        </m:r>
                        <m:r>
                          <a:rPr lang="en-US" altLang="zh-CN" i="1">
                            <a:latin typeface="Cambria Math" panose="02040503050406030204" pitchFamily="18" charset="0"/>
                          </a:rPr>
                          <m:t>≤</m:t>
                        </m:r>
                        <m:r>
                          <m:rPr>
                            <m:sty m:val="p"/>
                          </m:rPr>
                          <a:rPr lang="en-US" altLang="zh-CN">
                            <a:latin typeface="Cambria Math" panose="02040503050406030204" pitchFamily="18" charset="0"/>
                          </a:rPr>
                          <m:t>min</m:t>
                        </m:r>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𝑚</m:t>
                        </m:r>
                        <m:r>
                          <a:rPr lang="en-US" altLang="zh-CN" i="1">
                            <a:latin typeface="Cambria Math" panose="02040503050406030204" pitchFamily="18" charset="0"/>
                          </a:rPr>
                          <m:t>)</m:t>
                        </m:r>
                      </m:sub>
                      <m:sup/>
                      <m:e>
                        <m:r>
                          <a:rPr lang="zh-CN" altLang="en-US"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𝑔</m:t>
                            </m:r>
                          </m:e>
                        </m:d>
                      </m:e>
                    </m:nary>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zh-CN" altLang="en-US" i="1">
                                <a:latin typeface="Cambria Math" panose="02040503050406030204" pitchFamily="18" charset="0"/>
                              </a:rPr>
                              <m:t>𝑛</m:t>
                            </m:r>
                          </m:num>
                          <m:den>
                            <m:r>
                              <a:rPr lang="en-US" altLang="zh-CN" b="0" i="1" smtClean="0">
                                <a:latin typeface="Cambria Math" panose="02040503050406030204" pitchFamily="18" charset="0"/>
                              </a:rPr>
                              <m:t>𝑔</m:t>
                            </m:r>
                          </m:den>
                        </m:f>
                      </m:e>
                    </m:d>
                  </m:oMath>
                </a14:m>
                <a:r>
                  <a:rPr lang="zh-CN" altLang="en-US" dirty="0"/>
                  <a:t> </a:t>
                </a:r>
                <a14:m>
                  <m:oMath xmlns:m="http://schemas.openxmlformats.org/officeDocument/2006/math">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en-US" altLang="zh-CN" b="0" i="1" smtClean="0">
                                <a:latin typeface="Cambria Math" panose="02040503050406030204" pitchFamily="18" charset="0"/>
                              </a:rPr>
                              <m:t>𝑚</m:t>
                            </m:r>
                          </m:num>
                          <m:den>
                            <m:r>
                              <a:rPr lang="en-US" altLang="zh-CN" b="0" i="1" smtClean="0">
                                <a:latin typeface="Cambria Math" panose="02040503050406030204" pitchFamily="18" charset="0"/>
                              </a:rPr>
                              <m:t>𝑔</m:t>
                            </m:r>
                          </m:den>
                        </m:f>
                      </m:e>
                    </m:d>
                  </m:oMath>
                </a14:m>
                <a:endParaRPr lang="zh-CN" altLang="en-US" dirty="0"/>
              </a:p>
              <a:p>
                <a:r>
                  <a:rPr lang="zh-CN" altLang="en-US" dirty="0"/>
                  <a:t>枚举</a:t>
                </a:r>
                <a14:m>
                  <m:oMath xmlns:m="http://schemas.openxmlformats.org/officeDocument/2006/math">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zh-CN" altLang="en-US" i="1">
                                <a:latin typeface="Cambria Math" panose="02040503050406030204" pitchFamily="18" charset="0"/>
                              </a:rPr>
                              <m:t>𝑛</m:t>
                            </m:r>
                          </m:num>
                          <m:den>
                            <m:r>
                              <a:rPr lang="en-US" altLang="zh-CN" i="1">
                                <a:latin typeface="Cambria Math" panose="02040503050406030204" pitchFamily="18" charset="0"/>
                              </a:rPr>
                              <m:t>𝑔</m:t>
                            </m:r>
                          </m:den>
                        </m:f>
                      </m:e>
                    </m:d>
                  </m:oMath>
                </a14:m>
                <a:r>
                  <a:rPr lang="zh-CN" altLang="en-US" dirty="0"/>
                  <a:t> </a:t>
                </a:r>
                <a:r>
                  <a:rPr lang="en-US" altLang="zh-CN" dirty="0"/>
                  <a:t>,</a:t>
                </a:r>
                <a14:m>
                  <m:oMath xmlns:m="http://schemas.openxmlformats.org/officeDocument/2006/math">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en-US" altLang="zh-CN" i="1">
                                <a:latin typeface="Cambria Math" panose="02040503050406030204" pitchFamily="18" charset="0"/>
                              </a:rPr>
                              <m:t>𝑚</m:t>
                            </m:r>
                          </m:num>
                          <m:den>
                            <m:r>
                              <a:rPr lang="en-US" altLang="zh-CN" i="1">
                                <a:latin typeface="Cambria Math" panose="02040503050406030204" pitchFamily="18" charset="0"/>
                              </a:rPr>
                              <m:t>𝑔</m:t>
                            </m:r>
                          </m:den>
                        </m:f>
                      </m:e>
                    </m:d>
                  </m:oMath>
                </a14:m>
                <a:r>
                  <a:rPr lang="zh-CN" altLang="en-US" dirty="0"/>
                  <a:t>，共有</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r>
                          <a:rPr lang="en-US" altLang="zh-CN" b="0" i="1" smtClean="0">
                            <a:latin typeface="Cambria Math" panose="02040503050406030204" pitchFamily="18" charset="0"/>
                          </a:rPr>
                          <m:t>+</m:t>
                        </m:r>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𝑚</m:t>
                            </m:r>
                          </m:e>
                        </m:rad>
                      </m:e>
                    </m:d>
                  </m:oMath>
                </a14:m>
                <a:r>
                  <a:rPr lang="zh-CN" altLang="en-US" dirty="0"/>
                  <a:t>段取值，对每一段</a:t>
                </a:r>
                <a:endParaRPr lang="en-US" altLang="zh-CN" dirty="0"/>
              </a:p>
              <a:p>
                <a:r>
                  <a:rPr lang="zh-CN" altLang="en-US" dirty="0"/>
                  <a:t>利用欧拉函数的前缀和求解</a:t>
                </a:r>
              </a:p>
            </p:txBody>
          </p:sp>
        </mc:Choice>
        <mc:Fallback xmlns="">
          <p:sp>
            <p:nvSpPr>
              <p:cNvPr id="2" name="内容占位符 1">
                <a:extLst>
                  <a:ext uri="{FF2B5EF4-FFF2-40B4-BE49-F238E27FC236}">
                    <a16:creationId xmlns:a16="http://schemas.microsoft.com/office/drawing/2014/main" id="{2BB33EF3-F4DF-4348-8E60-ECFD41196895}"/>
                  </a:ext>
                </a:extLst>
              </p:cNvPr>
              <p:cNvSpPr>
                <a:spLocks noGrp="1" noRot="1" noChangeAspect="1" noMove="1" noResize="1" noEditPoints="1" noAdjustHandles="1" noChangeArrowheads="1" noChangeShapeType="1" noTextEdit="1"/>
              </p:cNvSpPr>
              <p:nvPr>
                <p:ph idx="1"/>
              </p:nvPr>
            </p:nvSpPr>
            <p:spPr>
              <a:blipFill>
                <a:blip r:embed="rId2"/>
                <a:stretch>
                  <a:fillRect l="-1043" b="-494"/>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D098B79-399E-41DC-9DF7-5E6BDDB61E9D}"/>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312F13E9-4ABB-4996-A397-9FD4E0EE13B1}"/>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EB306763-1DC0-4103-8487-3251A13C32C6}"/>
                  </a:ext>
                </a:extLst>
              </p:cNvPr>
              <p:cNvSpPr txBox="1">
                <a:spLocks/>
              </p:cNvSpPr>
              <p:nvPr/>
            </p:nvSpPr>
            <p:spPr>
              <a:xfrm>
                <a:off x="8636000" y="1395967"/>
                <a:ext cx="3352800" cy="4763533"/>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a:t>欧拉函数 </a:t>
                </a:r>
                <a14:m>
                  <m:oMath xmlns:m="http://schemas.openxmlformats.org/officeDocument/2006/math">
                    <m:r>
                      <a:rPr lang="zh-CN" altLang="en-US" sz="1600" i="1">
                        <a:latin typeface="Cambria Math" panose="02040503050406030204" pitchFamily="18" charset="0"/>
                      </a:rPr>
                      <m:t>𝜑</m:t>
                    </m:r>
                    <m:d>
                      <m:dPr>
                        <m:ctrlPr>
                          <a:rPr lang="zh-CN" altLang="en-US" sz="1600" i="1" smtClean="0">
                            <a:latin typeface="Cambria Math" panose="02040503050406030204" pitchFamily="18" charset="0"/>
                          </a:rPr>
                        </m:ctrlPr>
                      </m:dPr>
                      <m:e>
                        <m:r>
                          <m:rPr>
                            <m:sty m:val="p"/>
                          </m:rPr>
                          <a:rPr lang="en-US" altLang="zh-CN" sz="1600" i="1">
                            <a:latin typeface="Cambria Math" panose="02040503050406030204" pitchFamily="18" charset="0"/>
                          </a:rPr>
                          <m:t>n</m:t>
                        </m:r>
                      </m:e>
                    </m:d>
                  </m:oMath>
                </a14:m>
                <a:endParaRPr lang="en-US" altLang="zh-CN" sz="1600" dirty="0"/>
              </a:p>
              <a:p>
                <a:r>
                  <a:rPr lang="en-US" altLang="zh-CN" sz="1600" dirty="0"/>
                  <a:t> </a:t>
                </a:r>
                <a14:m>
                  <m:oMath xmlns:m="http://schemas.openxmlformats.org/officeDocument/2006/math">
                    <m:r>
                      <a:rPr lang="en-US" altLang="zh-CN" sz="1600" i="1" dirty="0" smtClean="0">
                        <a:solidFill>
                          <a:srgbClr val="FFC000"/>
                        </a:solidFill>
                        <a:latin typeface="Cambria Math" panose="02040503050406030204" pitchFamily="18" charset="0"/>
                      </a:rPr>
                      <m:t>𝑖𝑑</m:t>
                    </m:r>
                    <m:r>
                      <a:rPr lang="en-US" altLang="zh-CN" sz="1600" i="1" dirty="0" smtClean="0">
                        <a:solidFill>
                          <a:srgbClr val="FFC000"/>
                        </a:solidFill>
                        <a:latin typeface="Cambria Math" panose="02040503050406030204" pitchFamily="18" charset="0"/>
                      </a:rPr>
                      <m:t>(</m:t>
                    </m:r>
                    <m:r>
                      <a:rPr lang="en-US" altLang="zh-CN" sz="1600" i="1" dirty="0" smtClean="0">
                        <a:solidFill>
                          <a:srgbClr val="FFC000"/>
                        </a:solidFill>
                        <a:latin typeface="Cambria Math" panose="02040503050406030204" pitchFamily="18" charset="0"/>
                      </a:rPr>
                      <m:t>𝑛</m:t>
                    </m:r>
                    <m:r>
                      <a:rPr lang="en-US" altLang="zh-CN" sz="1600" i="1" dirty="0">
                        <a:solidFill>
                          <a:srgbClr val="FFC000"/>
                        </a:solidFill>
                        <a:latin typeface="Cambria Math" panose="02040503050406030204" pitchFamily="18" charset="0"/>
                      </a:rPr>
                      <m:t>)=</m:t>
                    </m:r>
                    <m:r>
                      <a:rPr lang="en-US" altLang="zh-CN" sz="1600" i="1" dirty="0" smtClean="0">
                        <a:solidFill>
                          <a:srgbClr val="FFC000"/>
                        </a:solidFill>
                        <a:latin typeface="Cambria Math" panose="02040503050406030204" pitchFamily="18" charset="0"/>
                      </a:rPr>
                      <m:t>𝑛</m:t>
                    </m:r>
                  </m:oMath>
                </a14:m>
                <a:r>
                  <a:rPr lang="en-US" altLang="zh-CN" sz="1600" dirty="0">
                    <a:solidFill>
                      <a:srgbClr val="FFC000"/>
                    </a:solidFill>
                  </a:rPr>
                  <a:t> </a:t>
                </a:r>
              </a:p>
              <a:p>
                <a:r>
                  <a:rPr lang="en-US" altLang="zh-CN" sz="1600" dirty="0"/>
                  <a:t> </a:t>
                </a:r>
                <a14:m>
                  <m:oMath xmlns:m="http://schemas.openxmlformats.org/officeDocument/2006/math">
                    <m:r>
                      <a:rPr lang="en-US" altLang="zh-CN" sz="1600" i="1" dirty="0">
                        <a:latin typeface="Cambria Math" panose="02040503050406030204" pitchFamily="18" charset="0"/>
                      </a:rPr>
                      <m:t>𝑒</m:t>
                    </m:r>
                    <m:r>
                      <a:rPr lang="en-US" altLang="zh-CN" sz="1600" i="1" dirty="0">
                        <a:latin typeface="Cambria Math" panose="02040503050406030204" pitchFamily="18" charset="0"/>
                      </a:rPr>
                      <m:t>(</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d>
                      <m:dPr>
                        <m:begChr m:val="{"/>
                        <m:endChr m:val=""/>
                        <m:ctrlPr>
                          <a:rPr lang="en-US" altLang="zh-CN" sz="1600" i="1" dirty="0">
                            <a:latin typeface="Cambria Math" panose="02040503050406030204" pitchFamily="18" charset="0"/>
                          </a:rPr>
                        </m:ctrlPr>
                      </m:dPr>
                      <m:e>
                        <m:eqArr>
                          <m:eqArrPr>
                            <m:ctrlPr>
                              <a:rPr lang="en-US" altLang="zh-CN" sz="1600" i="1" dirty="0">
                                <a:latin typeface="Cambria Math" panose="02040503050406030204" pitchFamily="18" charset="0"/>
                              </a:rPr>
                            </m:ctrlPr>
                          </m:eqArrPr>
                          <m:e>
                            <m:r>
                              <a:rPr lang="en-US" altLang="zh-CN" sz="1600" i="1" dirty="0">
                                <a:latin typeface="Cambria Math" panose="02040503050406030204" pitchFamily="18" charset="0"/>
                              </a:rPr>
                              <m:t>1      </m:t>
                            </m:r>
                            <m:r>
                              <a:rPr lang="en-US" altLang="zh-CN" sz="1600" i="1" dirty="0" smtClean="0">
                                <a:latin typeface="Cambria Math" panose="02040503050406030204" pitchFamily="18" charset="0"/>
                              </a:rPr>
                              <m:t>𝑖𝑓</m:t>
                            </m:r>
                            <m:r>
                              <a:rPr lang="en-US" altLang="zh-CN" sz="1600" i="1" dirty="0" smtClean="0">
                                <a:latin typeface="Cambria Math" panose="02040503050406030204" pitchFamily="18" charset="0"/>
                              </a:rPr>
                              <m:t> </m:t>
                            </m:r>
                            <m:r>
                              <a:rPr lang="en-US" altLang="zh-CN" sz="1600" i="1" dirty="0" smtClean="0">
                                <a:latin typeface="Cambria Math" panose="02040503050406030204" pitchFamily="18" charset="0"/>
                              </a:rPr>
                              <m:t>𝑛</m:t>
                            </m:r>
                            <m:r>
                              <a:rPr lang="en-US" altLang="zh-CN" sz="1600" i="1" dirty="0">
                                <a:latin typeface="Cambria Math" panose="02040503050406030204" pitchFamily="18" charset="0"/>
                              </a:rPr>
                              <m:t>=</m:t>
                            </m:r>
                            <m:r>
                              <a:rPr lang="en-US" altLang="zh-CN" sz="1600" b="0" i="1" dirty="0" smtClean="0">
                                <a:latin typeface="Cambria Math" panose="02040503050406030204" pitchFamily="18" charset="0"/>
                              </a:rPr>
                              <m:t>1</m:t>
                            </m:r>
                          </m:e>
                          <m:e>
                            <m:r>
                              <a:rPr lang="en-US" altLang="zh-CN" sz="1600" i="1" dirty="0">
                                <a:latin typeface="Cambria Math" panose="02040503050406030204" pitchFamily="18" charset="0"/>
                              </a:rPr>
                              <m:t>0  </m:t>
                            </m:r>
                            <m:r>
                              <a:rPr lang="en-US" altLang="zh-CN" sz="1600" i="1" dirty="0">
                                <a:latin typeface="Cambria Math" panose="02040503050406030204" pitchFamily="18" charset="0"/>
                              </a:rPr>
                              <m:t>𝑜𝑡h𝑒𝑟𝑤𝑖𝑠𝑒</m:t>
                            </m:r>
                          </m:e>
                        </m:eqArr>
                      </m:e>
                    </m:d>
                  </m:oMath>
                </a14:m>
                <a:endParaRPr lang="en-US" altLang="zh-CN" sz="1600" dirty="0"/>
              </a:p>
              <a:p>
                <a:r>
                  <a:rPr lang="zh-CN" altLang="en-US" sz="1600" dirty="0"/>
                  <a:t>常函数</a:t>
                </a:r>
                <a14:m>
                  <m:oMath xmlns:m="http://schemas.openxmlformats.org/officeDocument/2006/math">
                    <m:r>
                      <a:rPr lang="en-US" altLang="zh-CN" sz="1600" i="1" dirty="0">
                        <a:latin typeface="Cambria Math" panose="02040503050406030204" pitchFamily="18" charset="0"/>
                      </a:rPr>
                      <m:t>1</m:t>
                    </m:r>
                  </m:oMath>
                </a14:m>
                <a:r>
                  <a:rPr lang="en-US" altLang="zh-CN" sz="1600" dirty="0"/>
                  <a:t> </a:t>
                </a:r>
              </a:p>
              <a:p>
                <a:r>
                  <a:rPr lang="en-US" altLang="zh-CN" sz="1600" dirty="0"/>
                  <a:t> </a:t>
                </a:r>
                <a14:m>
                  <m:oMath xmlns:m="http://schemas.openxmlformats.org/officeDocument/2006/math">
                    <m:r>
                      <a:rPr lang="en-US" altLang="zh-CN" sz="1600" i="1">
                        <a:latin typeface="Cambria Math" panose="02040503050406030204" pitchFamily="18" charset="0"/>
                      </a:rPr>
                      <m:t>𝜇</m:t>
                    </m:r>
                    <m:d>
                      <m:dPr>
                        <m:ctrlPr>
                          <a:rPr lang="en-US" altLang="zh-CN" sz="1600" i="1" smtClean="0">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d>
                      <m:dPr>
                        <m:begChr m:val="{"/>
                        <m:endChr m:val=""/>
                        <m:ctrlPr>
                          <a:rPr lang="en-US" altLang="zh-CN" sz="1600" i="1">
                            <a:latin typeface="Cambria Math" panose="02040503050406030204" pitchFamily="18" charset="0"/>
                          </a:rPr>
                        </m:ctrlPr>
                      </m:dPr>
                      <m:e>
                        <m:eqArr>
                          <m:eqArrPr>
                            <m:ctrlPr>
                              <a:rPr lang="en-US" altLang="zh-CN" sz="1600" i="1">
                                <a:latin typeface="Cambria Math" panose="02040503050406030204" pitchFamily="18" charset="0"/>
                              </a:rPr>
                            </m:ctrlPr>
                          </m:eqArrPr>
                          <m:e>
                            <m:r>
                              <a:rPr lang="en-US" altLang="zh-CN" sz="1600" i="1">
                                <a:latin typeface="Cambria Math" panose="02040503050406030204" pitchFamily="18" charset="0"/>
                              </a:rPr>
                              <m:t>1                         </m:t>
                            </m:r>
                            <m:r>
                              <a:rPr lang="en-US" altLang="zh-CN" sz="1600" i="1">
                                <a:latin typeface="Cambria Math" panose="02040503050406030204" pitchFamily="18" charset="0"/>
                              </a:rPr>
                              <m:t>𝑖𝑓</m:t>
                            </m:r>
                            <m:r>
                              <a:rPr lang="en-US" altLang="zh-CN" sz="1600" i="1">
                                <a:latin typeface="Cambria Math" panose="02040503050406030204" pitchFamily="18" charset="0"/>
                              </a:rPr>
                              <m:t> </m:t>
                            </m:r>
                            <m:r>
                              <a:rPr lang="en-US" altLang="zh-CN" sz="1600" i="1" smtClean="0">
                                <a:latin typeface="Cambria Math" panose="02040503050406030204" pitchFamily="18" charset="0"/>
                              </a:rPr>
                              <m:t>𝑛</m:t>
                            </m:r>
                            <m:r>
                              <a:rPr lang="en-US" altLang="zh-CN" sz="1600" i="1">
                                <a:latin typeface="Cambria Math" panose="02040503050406030204" pitchFamily="18" charset="0"/>
                              </a:rPr>
                              <m:t>=1</m:t>
                            </m:r>
                          </m:e>
                          <m:e>
                            <m:r>
                              <a:rPr lang="en-US" altLang="zh-CN" sz="1600" i="1">
                                <a:latin typeface="Cambria Math" panose="02040503050406030204" pitchFamily="18" charset="0"/>
                              </a:rPr>
                              <m:t>0      </m:t>
                            </m:r>
                            <m:r>
                              <a:rPr lang="en-US" altLang="zh-CN" sz="1600" i="1">
                                <a:latin typeface="Cambria Math" panose="02040503050406030204" pitchFamily="18" charset="0"/>
                              </a:rPr>
                              <m:t>𝑖𝑓</m:t>
                            </m:r>
                            <m:r>
                              <a:rPr lang="en-US" altLang="zh-CN" sz="1600" i="1">
                                <a:latin typeface="Cambria Math" panose="02040503050406030204" pitchFamily="18" charset="0"/>
                              </a:rPr>
                              <m:t> </m:t>
                            </m:r>
                            <m:r>
                              <a:rPr lang="en-US" altLang="zh-CN" sz="1600" i="1" smtClean="0">
                                <a:latin typeface="Cambria Math" panose="02040503050406030204" pitchFamily="18" charset="0"/>
                              </a:rPr>
                              <m:t>𝑛</m:t>
                            </m:r>
                            <m:r>
                              <a:rPr lang="zh-CN" altLang="en-US" sz="1600" i="1">
                                <a:latin typeface="Cambria Math" panose="02040503050406030204" pitchFamily="18" charset="0"/>
                              </a:rPr>
                              <m:t>包含平方因子</m:t>
                            </m:r>
                          </m:e>
                          <m:e>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(−1)</m:t>
                                </m:r>
                              </m:e>
                              <m:sup>
                                <m:r>
                                  <a:rPr lang="en-US" altLang="zh-CN" sz="1600" i="1">
                                    <a:latin typeface="Cambria Math" panose="02040503050406030204" pitchFamily="18" charset="0"/>
                                  </a:rPr>
                                  <m:t>𝑟</m:t>
                                </m:r>
                              </m:sup>
                            </m:sSup>
                            <m:r>
                              <a:rPr lang="en-US" altLang="zh-CN" sz="1600" i="1">
                                <a:latin typeface="Cambria Math" panose="02040503050406030204" pitchFamily="18" charset="0"/>
                              </a:rPr>
                              <m:t>   </m:t>
                            </m:r>
                            <m:r>
                              <a:rPr lang="en-US" altLang="zh-CN" sz="1600" i="1">
                                <a:latin typeface="Cambria Math" panose="02040503050406030204" pitchFamily="18" charset="0"/>
                              </a:rPr>
                              <m:t>𝑟</m:t>
                            </m:r>
                            <m:r>
                              <a:rPr lang="zh-CN" altLang="en-US" sz="1600" i="1">
                                <a:latin typeface="Cambria Math" panose="02040503050406030204" pitchFamily="18" charset="0"/>
                              </a:rPr>
                              <m:t>是</m:t>
                            </m:r>
                            <m:r>
                              <a:rPr lang="en-US" altLang="zh-CN" sz="1600" i="1">
                                <a:latin typeface="Cambria Math" panose="02040503050406030204" pitchFamily="18" charset="0"/>
                              </a:rPr>
                              <m:t>𝑥</m:t>
                            </m:r>
                            <m:r>
                              <a:rPr lang="zh-CN" altLang="en-US" sz="1600" i="1">
                                <a:latin typeface="Cambria Math" panose="02040503050406030204" pitchFamily="18" charset="0"/>
                              </a:rPr>
                              <m:t>的质因子个数</m:t>
                            </m:r>
                          </m:e>
                        </m:eqArr>
                      </m:e>
                    </m:d>
                  </m:oMath>
                </a14:m>
                <a:endParaRPr lang="en-US" altLang="zh-CN" sz="1600" dirty="0"/>
              </a:p>
              <a:p>
                <a:r>
                  <a:rPr lang="en-US" altLang="zh-CN" sz="1600" dirty="0"/>
                  <a:t> </a:t>
                </a:r>
                <a14:m>
                  <m:oMath xmlns:m="http://schemas.openxmlformats.org/officeDocument/2006/math">
                    <m:r>
                      <a:rPr lang="en-US" altLang="zh-CN" sz="1600" i="1">
                        <a:latin typeface="Cambria Math" panose="02040503050406030204" pitchFamily="18" charset="0"/>
                      </a:rPr>
                      <m:t>𝑑</m:t>
                    </m:r>
                    <m:d>
                      <m:dPr>
                        <m:ctrlPr>
                          <a:rPr lang="en-US" altLang="zh-CN" sz="1600" i="1">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r>
                      <a:rPr lang="en-US" altLang="zh-CN" sz="1600" i="1" smtClean="0">
                        <a:latin typeface="Cambria Math" panose="02040503050406030204" pitchFamily="18" charset="0"/>
                      </a:rPr>
                      <m:t>𝑛</m:t>
                    </m:r>
                    <m:r>
                      <a:rPr lang="zh-CN" altLang="en-US" sz="1600" i="1">
                        <a:latin typeface="Cambria Math" panose="02040503050406030204" pitchFamily="18" charset="0"/>
                      </a:rPr>
                      <m:t>的约数个数</m:t>
                    </m:r>
                  </m:oMath>
                </a14:m>
                <a:endParaRPr lang="en-US" altLang="zh-CN" sz="1600" dirty="0"/>
              </a:p>
              <a:p>
                <a:r>
                  <a:rPr lang="zh-CN" altLang="en-US" sz="1600" dirty="0"/>
                  <a:t> </a:t>
                </a:r>
                <a14:m>
                  <m:oMath xmlns:m="http://schemas.openxmlformats.org/officeDocument/2006/math">
                    <m:r>
                      <a:rPr lang="zh-CN" altLang="en-US" sz="1600" i="1">
                        <a:latin typeface="Cambria Math" panose="02040503050406030204" pitchFamily="18" charset="0"/>
                      </a:rPr>
                      <m:t>𝜎</m:t>
                    </m:r>
                    <m:d>
                      <m:dPr>
                        <m:ctrlPr>
                          <a:rPr lang="en-US" altLang="zh-CN" sz="1600" i="1">
                            <a:latin typeface="Cambria Math" panose="02040503050406030204" pitchFamily="18" charset="0"/>
                          </a:rPr>
                        </m:ctrlPr>
                      </m:dPr>
                      <m:e>
                        <m:r>
                          <a:rPr lang="en-US" altLang="zh-CN" sz="1600" i="1" smtClean="0">
                            <a:latin typeface="Cambria Math" panose="02040503050406030204" pitchFamily="18" charset="0"/>
                          </a:rPr>
                          <m:t>𝑛</m:t>
                        </m:r>
                      </m:e>
                    </m:d>
                    <m:r>
                      <a:rPr lang="en-US" altLang="zh-CN" sz="1600" i="1">
                        <a:latin typeface="Cambria Math" panose="02040503050406030204" pitchFamily="18" charset="0"/>
                      </a:rPr>
                      <m:t>=</m:t>
                    </m:r>
                    <m:r>
                      <a:rPr lang="en-US" altLang="zh-CN" sz="1600" i="1" smtClean="0">
                        <a:latin typeface="Cambria Math" panose="02040503050406030204" pitchFamily="18" charset="0"/>
                      </a:rPr>
                      <m:t>𝑛</m:t>
                    </m:r>
                    <m:r>
                      <a:rPr lang="zh-CN" altLang="en-US" sz="1600" i="1">
                        <a:latin typeface="Cambria Math" panose="02040503050406030204" pitchFamily="18" charset="0"/>
                      </a:rPr>
                      <m:t>的约数和</m:t>
                    </m:r>
                  </m:oMath>
                </a14:m>
                <a:endParaRPr lang="en-US" altLang="zh-CN" sz="1600" dirty="0"/>
              </a:p>
              <a:p>
                <a:r>
                  <a:rPr lang="zh-CN" altLang="en-US" sz="1600" dirty="0"/>
                  <a:t> </a:t>
                </a:r>
                <a14:m>
                  <m:oMath xmlns:m="http://schemas.openxmlformats.org/officeDocument/2006/math">
                    <m:r>
                      <a:rPr lang="zh-CN" altLang="en-US" sz="1600" i="1">
                        <a:latin typeface="Cambria Math" panose="02040503050406030204" pitchFamily="18" charset="0"/>
                      </a:rPr>
                      <m:t>ⅇ=</m:t>
                    </m:r>
                    <m:r>
                      <a:rPr lang="zh-CN" altLang="en-US" sz="1600" i="1">
                        <a:latin typeface="Cambria Math" panose="02040503050406030204" pitchFamily="18" charset="0"/>
                      </a:rPr>
                      <m:t>𝜇</m:t>
                    </m:r>
                    <m:r>
                      <a:rPr lang="zh-CN" altLang="en-US" sz="1600" i="1">
                        <a:latin typeface="Cambria Math" panose="02040503050406030204" pitchFamily="18" charset="0"/>
                      </a:rPr>
                      <m:t>×1</m:t>
                    </m:r>
                  </m:oMath>
                </a14:m>
                <a:endParaRPr lang="en-US" altLang="zh-CN" sz="1600" dirty="0"/>
              </a:p>
              <a:p>
                <a:r>
                  <a:rPr lang="zh-CN" altLang="en-US" sz="1600" dirty="0">
                    <a:solidFill>
                      <a:srgbClr val="FFCC00"/>
                    </a:solidFill>
                  </a:rPr>
                  <a:t> </a:t>
                </a:r>
                <a14:m>
                  <m:oMath xmlns:m="http://schemas.openxmlformats.org/officeDocument/2006/math">
                    <m:r>
                      <a:rPr lang="zh-CN" altLang="en-US" sz="1600" i="1">
                        <a:solidFill>
                          <a:srgbClr val="FFCC00"/>
                        </a:solidFill>
                        <a:latin typeface="Cambria Math" panose="02040503050406030204" pitchFamily="18" charset="0"/>
                      </a:rPr>
                      <m:t>𝑖𝑑</m:t>
                    </m:r>
                    <m:r>
                      <a:rPr lang="zh-CN" altLang="en-US" sz="1600" i="1">
                        <a:solidFill>
                          <a:srgbClr val="FFCC00"/>
                        </a:solidFill>
                        <a:latin typeface="Cambria Math" panose="02040503050406030204" pitchFamily="18" charset="0"/>
                      </a:rPr>
                      <m:t>=</m:t>
                    </m:r>
                    <m:r>
                      <a:rPr lang="zh-CN" altLang="en-US" sz="1600" i="1">
                        <a:solidFill>
                          <a:srgbClr val="FFCC00"/>
                        </a:solidFill>
                        <a:latin typeface="Cambria Math" panose="02040503050406030204" pitchFamily="18" charset="0"/>
                      </a:rPr>
                      <m:t>𝜑</m:t>
                    </m:r>
                    <m:r>
                      <a:rPr lang="zh-CN" altLang="en-US" sz="1600" i="1">
                        <a:solidFill>
                          <a:srgbClr val="FFCC00"/>
                        </a:solidFill>
                        <a:latin typeface="Cambria Math" panose="02040503050406030204" pitchFamily="18" charset="0"/>
                      </a:rPr>
                      <m:t>×1</m:t>
                    </m:r>
                  </m:oMath>
                </a14:m>
                <a:endParaRPr lang="en-US" altLang="zh-CN" sz="1600" dirty="0">
                  <a:solidFill>
                    <a:srgbClr val="FFCC00"/>
                  </a:solidFill>
                </a:endParaRPr>
              </a:p>
              <a:p>
                <a:endParaRPr lang="en-US" altLang="zh-CN" sz="1600" dirty="0"/>
              </a:p>
              <a:p>
                <a:endParaRPr lang="zh-CN" altLang="en-US" sz="1600" dirty="0"/>
              </a:p>
            </p:txBody>
          </p:sp>
        </mc:Choice>
        <mc:Fallback xmlns="">
          <p:sp>
            <p:nvSpPr>
              <p:cNvPr id="5" name="内容占位符 1">
                <a:extLst>
                  <a:ext uri="{FF2B5EF4-FFF2-40B4-BE49-F238E27FC236}">
                    <a16:creationId xmlns:a16="http://schemas.microsoft.com/office/drawing/2014/main" id="{EB306763-1DC0-4103-8487-3251A13C32C6}"/>
                  </a:ext>
                </a:extLst>
              </p:cNvPr>
              <p:cNvSpPr txBox="1">
                <a:spLocks noRot="1" noChangeAspect="1" noMove="1" noResize="1" noEditPoints="1" noAdjustHandles="1" noChangeArrowheads="1" noChangeShapeType="1" noTextEdit="1"/>
              </p:cNvSpPr>
              <p:nvPr/>
            </p:nvSpPr>
            <p:spPr>
              <a:xfrm>
                <a:off x="8636000" y="1395967"/>
                <a:ext cx="3352800" cy="4763533"/>
              </a:xfrm>
              <a:prstGeom prst="rect">
                <a:avLst/>
              </a:prstGeom>
              <a:blipFill>
                <a:blip r:embed="rId3"/>
                <a:stretch>
                  <a:fillRect l="-10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171152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98FA220-AAD0-4B04-9663-BD34F3D617C2}"/>
              </a:ext>
            </a:extLst>
          </p:cNvPr>
          <p:cNvSpPr>
            <a:spLocks noGrp="1"/>
          </p:cNvSpPr>
          <p:nvPr>
            <p:ph idx="1"/>
          </p:nvPr>
        </p:nvSpPr>
        <p:spPr/>
        <p:txBody>
          <a:bodyPr/>
          <a:lstStyle/>
          <a:p>
            <a:r>
              <a:rPr lang="zh-CN" altLang="en-US" dirty="0"/>
              <a:t>求</a:t>
            </a:r>
            <a:r>
              <a:rPr lang="en-US" altLang="zh-CN" dirty="0"/>
              <a:t>1~n</a:t>
            </a:r>
            <a:r>
              <a:rPr lang="zh-CN" altLang="en-US" dirty="0"/>
              <a:t>中，与</a:t>
            </a:r>
            <a:r>
              <a:rPr lang="en-US" altLang="zh-CN" dirty="0"/>
              <a:t>n</a:t>
            </a:r>
            <a:r>
              <a:rPr lang="zh-CN" altLang="en-US" dirty="0"/>
              <a:t>互质的数的和</a:t>
            </a:r>
          </a:p>
        </p:txBody>
      </p:sp>
      <p:sp>
        <p:nvSpPr>
          <p:cNvPr id="3" name="标题 2">
            <a:extLst>
              <a:ext uri="{FF2B5EF4-FFF2-40B4-BE49-F238E27FC236}">
                <a16:creationId xmlns:a16="http://schemas.microsoft.com/office/drawing/2014/main" id="{0C5AC38C-37BB-4C7D-A960-95B087234F62}"/>
              </a:ext>
            </a:extLst>
          </p:cNvPr>
          <p:cNvSpPr>
            <a:spLocks noGrp="1"/>
          </p:cNvSpPr>
          <p:nvPr>
            <p:ph type="ctrTitle"/>
          </p:nvPr>
        </p:nvSpPr>
        <p:spPr/>
        <p:txBody>
          <a:bodyPr/>
          <a:lstStyle/>
          <a:p>
            <a:r>
              <a:rPr lang="zh-CN" altLang="en-US" dirty="0"/>
              <a:t>祖传例题</a:t>
            </a:r>
          </a:p>
        </p:txBody>
      </p:sp>
      <p:sp>
        <p:nvSpPr>
          <p:cNvPr id="4" name="内容占位符 3">
            <a:extLst>
              <a:ext uri="{FF2B5EF4-FFF2-40B4-BE49-F238E27FC236}">
                <a16:creationId xmlns:a16="http://schemas.microsoft.com/office/drawing/2014/main" id="{AD68B0B9-5CBB-4B92-BA4D-A0F5CF9467B0}"/>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3EED7B00-8922-4947-B3E7-7CF9B2C6C994}"/>
                  </a:ext>
                </a:extLst>
              </p:cNvPr>
              <p:cNvSpPr txBox="1">
                <a:spLocks/>
              </p:cNvSpPr>
              <p:nvPr/>
            </p:nvSpPr>
            <p:spPr>
              <a:xfrm>
                <a:off x="8636000" y="1395967"/>
                <a:ext cx="3352800" cy="4763533"/>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a:solidFill>
                      <a:schemeClr val="bg1"/>
                    </a:solidFill>
                  </a:rPr>
                  <a:t>欧拉函数 </a:t>
                </a:r>
                <a14:m>
                  <m:oMath xmlns:m="http://schemas.openxmlformats.org/officeDocument/2006/math">
                    <m:r>
                      <a:rPr lang="zh-CN" altLang="en-US" sz="1600" i="1">
                        <a:solidFill>
                          <a:schemeClr val="bg1"/>
                        </a:solidFill>
                        <a:latin typeface="Cambria Math" panose="02040503050406030204" pitchFamily="18" charset="0"/>
                      </a:rPr>
                      <m:t>𝜑</m:t>
                    </m:r>
                    <m:d>
                      <m:dPr>
                        <m:ctrlPr>
                          <a:rPr lang="zh-CN" altLang="en-US" sz="1600" i="1" smtClean="0">
                            <a:solidFill>
                              <a:schemeClr val="bg1"/>
                            </a:solidFill>
                            <a:latin typeface="Cambria Math" panose="02040503050406030204" pitchFamily="18" charset="0"/>
                          </a:rPr>
                        </m:ctrlPr>
                      </m:dPr>
                      <m:e>
                        <m:r>
                          <m:rPr>
                            <m:sty m:val="p"/>
                          </m:rPr>
                          <a:rPr lang="en-US" altLang="zh-CN" sz="1600" i="1">
                            <a:solidFill>
                              <a:schemeClr val="bg1"/>
                            </a:solidFill>
                            <a:latin typeface="Cambria Math" panose="02040503050406030204" pitchFamily="18" charset="0"/>
                          </a:rPr>
                          <m:t>n</m:t>
                        </m:r>
                      </m:e>
                    </m:d>
                  </m:oMath>
                </a14:m>
                <a:endParaRPr lang="en-US" altLang="zh-CN" sz="1600" dirty="0">
                  <a:solidFill>
                    <a:schemeClr val="bg1"/>
                  </a:solidFill>
                </a:endParaRPr>
              </a:p>
              <a:p>
                <a:r>
                  <a:rPr lang="en-US" altLang="zh-CN" sz="1600" dirty="0">
                    <a:solidFill>
                      <a:schemeClr val="bg1"/>
                    </a:solidFill>
                  </a:rPr>
                  <a:t> </a:t>
                </a:r>
                <a14:m>
                  <m:oMath xmlns:m="http://schemas.openxmlformats.org/officeDocument/2006/math">
                    <m:r>
                      <a:rPr lang="en-US" altLang="zh-CN" sz="1600" i="1" dirty="0" smtClean="0">
                        <a:solidFill>
                          <a:schemeClr val="bg1"/>
                        </a:solidFill>
                        <a:latin typeface="Cambria Math" panose="02040503050406030204" pitchFamily="18" charset="0"/>
                      </a:rPr>
                      <m:t>𝑖𝑑</m:t>
                    </m:r>
                    <m:r>
                      <a:rPr lang="en-US" altLang="zh-CN" sz="1600" i="1" dirty="0" smtClean="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oMath>
                </a14:m>
                <a:r>
                  <a:rPr lang="en-US" altLang="zh-CN" sz="1600" dirty="0">
                    <a:solidFill>
                      <a:schemeClr val="bg1"/>
                    </a:solidFill>
                  </a:rPr>
                  <a:t> </a:t>
                </a:r>
              </a:p>
              <a:p>
                <a:r>
                  <a:rPr lang="en-US" altLang="zh-CN" sz="1600" dirty="0">
                    <a:solidFill>
                      <a:schemeClr val="bg1"/>
                    </a:solidFill>
                  </a:rPr>
                  <a:t> </a:t>
                </a:r>
                <a14:m>
                  <m:oMath xmlns:m="http://schemas.openxmlformats.org/officeDocument/2006/math">
                    <m:r>
                      <a:rPr lang="en-US" altLang="zh-CN" sz="1600" i="1" dirty="0">
                        <a:solidFill>
                          <a:schemeClr val="bg1"/>
                        </a:solidFill>
                        <a:latin typeface="Cambria Math" panose="02040503050406030204" pitchFamily="18" charset="0"/>
                      </a:rPr>
                      <m:t>𝑒</m:t>
                    </m:r>
                    <m:r>
                      <a:rPr lang="en-US" altLang="zh-CN" sz="1600" i="1" dirty="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d>
                      <m:dPr>
                        <m:begChr m:val="{"/>
                        <m:endChr m:val=""/>
                        <m:ctrlPr>
                          <a:rPr lang="en-US" altLang="zh-CN" sz="1600" i="1" dirty="0">
                            <a:solidFill>
                              <a:schemeClr val="bg1"/>
                            </a:solidFill>
                            <a:latin typeface="Cambria Math" panose="02040503050406030204" pitchFamily="18" charset="0"/>
                          </a:rPr>
                        </m:ctrlPr>
                      </m:dPr>
                      <m:e>
                        <m:eqArr>
                          <m:eqArrPr>
                            <m:ctrlPr>
                              <a:rPr lang="en-US" altLang="zh-CN" sz="1600" i="1" dirty="0">
                                <a:solidFill>
                                  <a:schemeClr val="bg1"/>
                                </a:solidFill>
                                <a:latin typeface="Cambria Math" panose="02040503050406030204" pitchFamily="18" charset="0"/>
                              </a:rPr>
                            </m:ctrlPr>
                          </m:eqArrPr>
                          <m:e>
                            <m:r>
                              <a:rPr lang="en-US" altLang="zh-CN" sz="1600" i="1" dirty="0">
                                <a:solidFill>
                                  <a:schemeClr val="bg1"/>
                                </a:solidFill>
                                <a:latin typeface="Cambria Math" panose="02040503050406030204" pitchFamily="18" charset="0"/>
                              </a:rPr>
                              <m:t>1      </m:t>
                            </m:r>
                            <m:r>
                              <a:rPr lang="en-US" altLang="zh-CN" sz="1600" i="1" dirty="0" smtClean="0">
                                <a:solidFill>
                                  <a:schemeClr val="bg1"/>
                                </a:solidFill>
                                <a:latin typeface="Cambria Math" panose="02040503050406030204" pitchFamily="18" charset="0"/>
                              </a:rPr>
                              <m:t>𝑖𝑓</m:t>
                            </m:r>
                            <m:r>
                              <a:rPr lang="en-US" altLang="zh-CN" sz="1600" i="1" dirty="0" smtClean="0">
                                <a:solidFill>
                                  <a:schemeClr val="bg1"/>
                                </a:solidFill>
                                <a:latin typeface="Cambria Math" panose="02040503050406030204" pitchFamily="18" charset="0"/>
                              </a:rPr>
                              <m:t> </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r>
                              <a:rPr lang="en-US" altLang="zh-CN" sz="1600" b="0" i="1" dirty="0" smtClean="0">
                                <a:solidFill>
                                  <a:schemeClr val="bg1"/>
                                </a:solidFill>
                                <a:latin typeface="Cambria Math" panose="02040503050406030204" pitchFamily="18" charset="0"/>
                              </a:rPr>
                              <m:t>1</m:t>
                            </m:r>
                          </m:e>
                          <m:e>
                            <m:r>
                              <a:rPr lang="en-US" altLang="zh-CN" sz="1600" i="1" dirty="0">
                                <a:solidFill>
                                  <a:schemeClr val="bg1"/>
                                </a:solidFill>
                                <a:latin typeface="Cambria Math" panose="02040503050406030204" pitchFamily="18" charset="0"/>
                              </a:rPr>
                              <m:t>0  </m:t>
                            </m:r>
                            <m:r>
                              <a:rPr lang="en-US" altLang="zh-CN" sz="1600" i="1" dirty="0">
                                <a:solidFill>
                                  <a:schemeClr val="bg1"/>
                                </a:solidFill>
                                <a:latin typeface="Cambria Math" panose="02040503050406030204" pitchFamily="18" charset="0"/>
                              </a:rPr>
                              <m:t>𝑜𝑡h𝑒𝑟𝑤𝑖𝑠𝑒</m:t>
                            </m:r>
                          </m:e>
                        </m:eqArr>
                      </m:e>
                    </m:d>
                  </m:oMath>
                </a14:m>
                <a:endParaRPr lang="en-US" altLang="zh-CN" sz="1600" dirty="0">
                  <a:solidFill>
                    <a:schemeClr val="bg1"/>
                  </a:solidFill>
                </a:endParaRPr>
              </a:p>
              <a:p>
                <a:r>
                  <a:rPr lang="zh-CN" altLang="en-US" sz="1600" dirty="0">
                    <a:solidFill>
                      <a:schemeClr val="bg1"/>
                    </a:solidFill>
                  </a:rPr>
                  <a:t>常函数</a:t>
                </a:r>
                <a14:m>
                  <m:oMath xmlns:m="http://schemas.openxmlformats.org/officeDocument/2006/math">
                    <m:r>
                      <a:rPr lang="en-US" altLang="zh-CN" sz="1600" i="1" dirty="0">
                        <a:solidFill>
                          <a:schemeClr val="bg1"/>
                        </a:solidFill>
                        <a:latin typeface="Cambria Math" panose="02040503050406030204" pitchFamily="18" charset="0"/>
                      </a:rPr>
                      <m:t>1</m:t>
                    </m:r>
                  </m:oMath>
                </a14:m>
                <a:r>
                  <a:rPr lang="en-US" altLang="zh-CN" sz="1600" dirty="0">
                    <a:solidFill>
                      <a:schemeClr val="bg1"/>
                    </a:solidFill>
                  </a:rPr>
                  <a:t> </a:t>
                </a:r>
              </a:p>
              <a:p>
                <a:r>
                  <a:rPr lang="en-US" altLang="zh-CN" sz="1600" dirty="0">
                    <a:solidFill>
                      <a:schemeClr val="bg1"/>
                    </a:solidFill>
                  </a:rPr>
                  <a:t> </a:t>
                </a:r>
                <a14:m>
                  <m:oMath xmlns:m="http://schemas.openxmlformats.org/officeDocument/2006/math">
                    <m:r>
                      <a:rPr lang="en-US" altLang="zh-CN" sz="1600" i="1">
                        <a:solidFill>
                          <a:schemeClr val="bg1"/>
                        </a:solidFill>
                        <a:latin typeface="Cambria Math" panose="02040503050406030204" pitchFamily="18" charset="0"/>
                      </a:rPr>
                      <m:t>𝜇</m:t>
                    </m:r>
                    <m:d>
                      <m:dPr>
                        <m:ctrlPr>
                          <a:rPr lang="en-US" altLang="zh-CN" sz="1600" i="1" smtClean="0">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d>
                      <m:dPr>
                        <m:begChr m:val="{"/>
                        <m:endChr m:val=""/>
                        <m:ctrlPr>
                          <a:rPr lang="en-US" altLang="zh-CN" sz="1600" i="1">
                            <a:solidFill>
                              <a:schemeClr val="bg1"/>
                            </a:solidFill>
                            <a:latin typeface="Cambria Math" panose="02040503050406030204" pitchFamily="18" charset="0"/>
                          </a:rPr>
                        </m:ctrlPr>
                      </m:dPr>
                      <m:e>
                        <m:eqArr>
                          <m:eqArrPr>
                            <m:ctrlPr>
                              <a:rPr lang="en-US" altLang="zh-CN" sz="1600" i="1">
                                <a:solidFill>
                                  <a:schemeClr val="bg1"/>
                                </a:solidFill>
                                <a:latin typeface="Cambria Math" panose="02040503050406030204" pitchFamily="18" charset="0"/>
                              </a:rPr>
                            </m:ctrlPr>
                          </m:eqArrPr>
                          <m:e>
                            <m:r>
                              <a:rPr lang="en-US" altLang="zh-CN" sz="1600" i="1">
                                <a:solidFill>
                                  <a:schemeClr val="bg1"/>
                                </a:solidFill>
                                <a:latin typeface="Cambria Math" panose="02040503050406030204" pitchFamily="18" charset="0"/>
                              </a:rPr>
                              <m:t>1                         </m:t>
                            </m:r>
                            <m:r>
                              <a:rPr lang="en-US" altLang="zh-CN" sz="1600" i="1">
                                <a:solidFill>
                                  <a:schemeClr val="bg1"/>
                                </a:solidFill>
                                <a:latin typeface="Cambria Math" panose="02040503050406030204" pitchFamily="18" charset="0"/>
                              </a:rPr>
                              <m:t>𝑖𝑓</m:t>
                            </m:r>
                            <m:r>
                              <a:rPr lang="en-US" altLang="zh-CN" sz="1600" i="1">
                                <a:solidFill>
                                  <a:schemeClr val="bg1"/>
                                </a:solidFill>
                                <a:latin typeface="Cambria Math" panose="02040503050406030204" pitchFamily="18" charset="0"/>
                              </a:rPr>
                              <m:t> </m:t>
                            </m:r>
                            <m:r>
                              <a:rPr lang="en-US" altLang="zh-CN" sz="1600" i="1" smtClean="0">
                                <a:solidFill>
                                  <a:schemeClr val="bg1"/>
                                </a:solidFill>
                                <a:latin typeface="Cambria Math" panose="02040503050406030204" pitchFamily="18" charset="0"/>
                              </a:rPr>
                              <m:t>𝑛</m:t>
                            </m:r>
                            <m:r>
                              <a:rPr lang="en-US" altLang="zh-CN" sz="1600" i="1">
                                <a:solidFill>
                                  <a:schemeClr val="bg1"/>
                                </a:solidFill>
                                <a:latin typeface="Cambria Math" panose="02040503050406030204" pitchFamily="18" charset="0"/>
                              </a:rPr>
                              <m:t>=1</m:t>
                            </m:r>
                          </m:e>
                          <m:e>
                            <m:r>
                              <a:rPr lang="en-US" altLang="zh-CN" sz="1600" i="1">
                                <a:solidFill>
                                  <a:schemeClr val="bg1"/>
                                </a:solidFill>
                                <a:latin typeface="Cambria Math" panose="02040503050406030204" pitchFamily="18" charset="0"/>
                              </a:rPr>
                              <m:t>0      </m:t>
                            </m:r>
                            <m:r>
                              <a:rPr lang="en-US" altLang="zh-CN" sz="1600" i="1">
                                <a:solidFill>
                                  <a:schemeClr val="bg1"/>
                                </a:solidFill>
                                <a:latin typeface="Cambria Math" panose="02040503050406030204" pitchFamily="18" charset="0"/>
                              </a:rPr>
                              <m:t>𝑖𝑓</m:t>
                            </m:r>
                            <m:r>
                              <a:rPr lang="en-US" altLang="zh-CN" sz="1600" i="1">
                                <a:solidFill>
                                  <a:schemeClr val="bg1"/>
                                </a:solidFill>
                                <a:latin typeface="Cambria Math" panose="02040503050406030204" pitchFamily="18" charset="0"/>
                              </a:rPr>
                              <m:t> </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包含平方因子</m:t>
                            </m:r>
                          </m:e>
                          <m:e>
                            <m:sSup>
                              <m:sSupPr>
                                <m:ctrlPr>
                                  <a:rPr lang="en-US" altLang="zh-CN" sz="1600" i="1">
                                    <a:solidFill>
                                      <a:schemeClr val="bg1"/>
                                    </a:solidFill>
                                    <a:latin typeface="Cambria Math" panose="02040503050406030204" pitchFamily="18" charset="0"/>
                                  </a:rPr>
                                </m:ctrlPr>
                              </m:sSupPr>
                              <m:e>
                                <m:r>
                                  <a:rPr lang="en-US" altLang="zh-CN" sz="1600" i="1">
                                    <a:solidFill>
                                      <a:schemeClr val="bg1"/>
                                    </a:solidFill>
                                    <a:latin typeface="Cambria Math" panose="02040503050406030204" pitchFamily="18" charset="0"/>
                                  </a:rPr>
                                  <m:t>(−1)</m:t>
                                </m:r>
                              </m:e>
                              <m:sup>
                                <m:r>
                                  <a:rPr lang="en-US" altLang="zh-CN" sz="1600" i="1">
                                    <a:solidFill>
                                      <a:schemeClr val="bg1"/>
                                    </a:solidFill>
                                    <a:latin typeface="Cambria Math" panose="02040503050406030204" pitchFamily="18" charset="0"/>
                                  </a:rPr>
                                  <m:t>𝑟</m:t>
                                </m:r>
                              </m:sup>
                            </m:sSup>
                            <m:r>
                              <a:rPr lang="en-US" altLang="zh-CN" sz="1600" i="1">
                                <a:solidFill>
                                  <a:schemeClr val="bg1"/>
                                </a:solidFill>
                                <a:latin typeface="Cambria Math" panose="02040503050406030204" pitchFamily="18" charset="0"/>
                              </a:rPr>
                              <m:t>   </m:t>
                            </m:r>
                            <m:r>
                              <a:rPr lang="en-US" altLang="zh-CN" sz="1600" i="1">
                                <a:solidFill>
                                  <a:schemeClr val="bg1"/>
                                </a:solidFill>
                                <a:latin typeface="Cambria Math" panose="02040503050406030204" pitchFamily="18" charset="0"/>
                              </a:rPr>
                              <m:t>𝑟</m:t>
                            </m:r>
                            <m:r>
                              <a:rPr lang="zh-CN" altLang="en-US" sz="1600" i="1">
                                <a:solidFill>
                                  <a:schemeClr val="bg1"/>
                                </a:solidFill>
                                <a:latin typeface="Cambria Math" panose="02040503050406030204" pitchFamily="18" charset="0"/>
                              </a:rPr>
                              <m:t>是</m:t>
                            </m:r>
                            <m:r>
                              <a:rPr lang="en-US" altLang="zh-CN" sz="1600" i="1">
                                <a:solidFill>
                                  <a:schemeClr val="bg1"/>
                                </a:solidFill>
                                <a:latin typeface="Cambria Math" panose="02040503050406030204" pitchFamily="18" charset="0"/>
                              </a:rPr>
                              <m:t>𝑥</m:t>
                            </m:r>
                            <m:r>
                              <a:rPr lang="zh-CN" altLang="en-US" sz="1600" i="1">
                                <a:solidFill>
                                  <a:schemeClr val="bg1"/>
                                </a:solidFill>
                                <a:latin typeface="Cambria Math" panose="02040503050406030204" pitchFamily="18" charset="0"/>
                              </a:rPr>
                              <m:t>的质因子个数</m:t>
                            </m:r>
                          </m:e>
                        </m:eqArr>
                      </m:e>
                    </m:d>
                  </m:oMath>
                </a14:m>
                <a:endParaRPr lang="en-US" altLang="zh-CN" sz="1600" dirty="0">
                  <a:solidFill>
                    <a:schemeClr val="bg1"/>
                  </a:solidFill>
                </a:endParaRPr>
              </a:p>
              <a:p>
                <a:r>
                  <a:rPr lang="en-US" altLang="zh-CN" sz="1600" dirty="0">
                    <a:solidFill>
                      <a:schemeClr val="bg1"/>
                    </a:solidFill>
                  </a:rPr>
                  <a:t> </a:t>
                </a:r>
                <a14:m>
                  <m:oMath xmlns:m="http://schemas.openxmlformats.org/officeDocument/2006/math">
                    <m:r>
                      <a:rPr lang="en-US" altLang="zh-CN" sz="1600" i="1">
                        <a:solidFill>
                          <a:schemeClr val="bg1"/>
                        </a:solidFill>
                        <a:latin typeface="Cambria Math" panose="02040503050406030204" pitchFamily="18" charset="0"/>
                      </a:rPr>
                      <m:t>𝑑</m:t>
                    </m:r>
                    <m:d>
                      <m:dPr>
                        <m:ctrlPr>
                          <a:rPr lang="en-US" altLang="zh-CN" sz="1600" i="1">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的约数个数</m:t>
                    </m:r>
                  </m:oMath>
                </a14:m>
                <a:endParaRPr lang="en-US" altLang="zh-CN" sz="1600" dirty="0">
                  <a:solidFill>
                    <a:schemeClr val="bg1"/>
                  </a:solidFill>
                </a:endParaRPr>
              </a:p>
              <a:p>
                <a:r>
                  <a:rPr lang="zh-CN" altLang="en-US" sz="1600" dirty="0">
                    <a:solidFill>
                      <a:schemeClr val="bg1"/>
                    </a:solidFill>
                  </a:rPr>
                  <a:t> </a:t>
                </a:r>
                <a14:m>
                  <m:oMath xmlns:m="http://schemas.openxmlformats.org/officeDocument/2006/math">
                    <m:r>
                      <a:rPr lang="zh-CN" altLang="en-US" sz="1600" i="1">
                        <a:solidFill>
                          <a:schemeClr val="bg1"/>
                        </a:solidFill>
                        <a:latin typeface="Cambria Math" panose="02040503050406030204" pitchFamily="18" charset="0"/>
                      </a:rPr>
                      <m:t>𝜎</m:t>
                    </m:r>
                    <m:d>
                      <m:dPr>
                        <m:ctrlPr>
                          <a:rPr lang="en-US" altLang="zh-CN" sz="1600" i="1">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的约数和</m:t>
                    </m:r>
                  </m:oMath>
                </a14:m>
                <a:endParaRPr lang="en-US" altLang="zh-CN" sz="1600" dirty="0">
                  <a:solidFill>
                    <a:schemeClr val="bg1"/>
                  </a:solidFill>
                </a:endParaRPr>
              </a:p>
              <a:p>
                <a:r>
                  <a:rPr lang="zh-CN" altLang="en-US" sz="1600" dirty="0">
                    <a:solidFill>
                      <a:schemeClr val="bg1"/>
                    </a:solidFill>
                  </a:rPr>
                  <a:t> </a:t>
                </a:r>
                <a14:m>
                  <m:oMath xmlns:m="http://schemas.openxmlformats.org/officeDocument/2006/math">
                    <m:r>
                      <a:rPr lang="zh-CN" altLang="en-US" sz="1600" i="1">
                        <a:solidFill>
                          <a:schemeClr val="bg1"/>
                        </a:solidFill>
                        <a:latin typeface="Cambria Math" panose="02040503050406030204" pitchFamily="18" charset="0"/>
                      </a:rPr>
                      <m:t>ⅇ=</m:t>
                    </m:r>
                    <m:r>
                      <a:rPr lang="zh-CN" altLang="en-US" sz="1600" i="1">
                        <a:solidFill>
                          <a:schemeClr val="bg1"/>
                        </a:solidFill>
                        <a:latin typeface="Cambria Math" panose="02040503050406030204" pitchFamily="18" charset="0"/>
                      </a:rPr>
                      <m:t>𝜇</m:t>
                    </m:r>
                    <m:r>
                      <a:rPr lang="zh-CN" altLang="en-US" sz="1600" i="1">
                        <a:solidFill>
                          <a:schemeClr val="bg1"/>
                        </a:solidFill>
                        <a:latin typeface="Cambria Math" panose="02040503050406030204" pitchFamily="18" charset="0"/>
                      </a:rPr>
                      <m:t>×1</m:t>
                    </m:r>
                  </m:oMath>
                </a14:m>
                <a:endParaRPr lang="en-US" altLang="zh-CN" sz="1600" dirty="0">
                  <a:solidFill>
                    <a:schemeClr val="bg1"/>
                  </a:solidFill>
                </a:endParaRPr>
              </a:p>
              <a:p>
                <a:r>
                  <a:rPr lang="zh-CN" altLang="en-US" sz="1600" dirty="0">
                    <a:solidFill>
                      <a:schemeClr val="bg1"/>
                    </a:solidFill>
                  </a:rPr>
                  <a:t> </a:t>
                </a:r>
                <a14:m>
                  <m:oMath xmlns:m="http://schemas.openxmlformats.org/officeDocument/2006/math">
                    <m:r>
                      <a:rPr lang="zh-CN" altLang="en-US" sz="1600" i="1">
                        <a:solidFill>
                          <a:schemeClr val="bg1"/>
                        </a:solidFill>
                        <a:latin typeface="Cambria Math" panose="02040503050406030204" pitchFamily="18" charset="0"/>
                      </a:rPr>
                      <m:t>𝑖𝑑</m:t>
                    </m:r>
                    <m:r>
                      <a:rPr lang="zh-CN" altLang="en-US" sz="1600" i="1">
                        <a:solidFill>
                          <a:schemeClr val="bg1"/>
                        </a:solidFill>
                        <a:latin typeface="Cambria Math" panose="02040503050406030204" pitchFamily="18" charset="0"/>
                      </a:rPr>
                      <m:t>=</m:t>
                    </m:r>
                    <m:r>
                      <a:rPr lang="zh-CN" altLang="en-US" sz="1600" i="1">
                        <a:solidFill>
                          <a:schemeClr val="bg1"/>
                        </a:solidFill>
                        <a:latin typeface="Cambria Math" panose="02040503050406030204" pitchFamily="18" charset="0"/>
                      </a:rPr>
                      <m:t>𝜑</m:t>
                    </m:r>
                    <m:r>
                      <a:rPr lang="zh-CN" altLang="en-US" sz="1600" i="1">
                        <a:solidFill>
                          <a:schemeClr val="bg1"/>
                        </a:solidFill>
                        <a:latin typeface="Cambria Math" panose="02040503050406030204" pitchFamily="18" charset="0"/>
                      </a:rPr>
                      <m:t>×1</m:t>
                    </m:r>
                  </m:oMath>
                </a14:m>
                <a:endParaRPr lang="en-US" altLang="zh-CN" sz="1600" dirty="0">
                  <a:solidFill>
                    <a:schemeClr val="bg1"/>
                  </a:solidFill>
                </a:endParaRPr>
              </a:p>
              <a:p>
                <a:endParaRPr lang="zh-CN" altLang="en-US" sz="1600" dirty="0">
                  <a:solidFill>
                    <a:schemeClr val="bg1"/>
                  </a:solidFill>
                </a:endParaRPr>
              </a:p>
            </p:txBody>
          </p:sp>
        </mc:Choice>
        <mc:Fallback xmlns="">
          <p:sp>
            <p:nvSpPr>
              <p:cNvPr id="5" name="内容占位符 1">
                <a:extLst>
                  <a:ext uri="{FF2B5EF4-FFF2-40B4-BE49-F238E27FC236}">
                    <a16:creationId xmlns:a16="http://schemas.microsoft.com/office/drawing/2014/main" id="{3EED7B00-8922-4947-B3E7-7CF9B2C6C994}"/>
                  </a:ext>
                </a:extLst>
              </p:cNvPr>
              <p:cNvSpPr txBox="1">
                <a:spLocks noRot="1" noChangeAspect="1" noMove="1" noResize="1" noEditPoints="1" noAdjustHandles="1" noChangeArrowheads="1" noChangeShapeType="1" noTextEdit="1"/>
              </p:cNvSpPr>
              <p:nvPr/>
            </p:nvSpPr>
            <p:spPr>
              <a:xfrm>
                <a:off x="8636000" y="1395967"/>
                <a:ext cx="3352800" cy="4763533"/>
              </a:xfrm>
              <a:prstGeom prst="rect">
                <a:avLst/>
              </a:prstGeom>
              <a:blipFill>
                <a:blip r:embed="rId2"/>
                <a:stretch>
                  <a:fillRect l="-10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93372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7CD45CDB-C27C-4B3B-AFB3-2F10F8D834A6}"/>
                  </a:ext>
                </a:extLst>
              </p:cNvPr>
              <p:cNvSpPr>
                <a:spLocks noGrp="1"/>
              </p:cNvSpPr>
              <p:nvPr>
                <p:ph idx="1"/>
              </p:nvPr>
            </p:nvSpPr>
            <p:spPr/>
            <p:txBody>
              <a:bodyPr>
                <a:normAutofit fontScale="77500" lnSpcReduction="20000"/>
              </a:bodyPr>
              <a:lstStyle/>
              <a:p>
                <a:r>
                  <a:rPr lang="zh-CN" altLang="en-US" dirty="0"/>
                  <a:t>    </a:t>
                </a:r>
                <a14:m>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r>
                          <a:rPr lang="en-US" altLang="zh-CN" b="0" i="1" smtClean="0">
                            <a:latin typeface="Cambria Math" panose="02040503050406030204" pitchFamily="18" charset="0"/>
                          </a:rPr>
                          <m:t>𝑖</m:t>
                        </m:r>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gcd</m:t>
                            </m:r>
                          </m:fName>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e>
                            </m:d>
                          </m:e>
                        </m:func>
                        <m:r>
                          <a:rPr lang="en-US" altLang="zh-CN" b="0" i="1" smtClean="0">
                            <a:latin typeface="Cambria Math" panose="02040503050406030204" pitchFamily="18" charset="0"/>
                          </a:rPr>
                          <m:t>=1]</m:t>
                        </m:r>
                      </m:e>
                    </m:nary>
                  </m:oMath>
                </a14:m>
                <a:endParaRPr lang="en-US" altLang="zh-CN" dirty="0"/>
              </a:p>
              <a:p>
                <a:r>
                  <a:rPr lang="zh-CN" altLang="en-US" dirty="0"/>
                  <a:t> </a:t>
                </a:r>
                <a:r>
                  <a:rPr lang="en-US" altLang="zh-CN" dirty="0"/>
                  <a:t>=</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𝑒</m:t>
                        </m:r>
                        <m:d>
                          <m:dPr>
                            <m:ctrlPr>
                              <a:rPr lang="en-US" altLang="zh-CN" b="0" i="1" smtClean="0">
                                <a:latin typeface="Cambria Math" panose="02040503050406030204" pitchFamily="18" charset="0"/>
                              </a:rPr>
                            </m:ctrlPr>
                          </m:dPr>
                          <m:e>
                            <m:func>
                              <m:funcPr>
                                <m:ctrlPr>
                                  <a:rPr lang="en-US" altLang="zh-CN" i="1">
                                    <a:latin typeface="Cambria Math" panose="02040503050406030204" pitchFamily="18" charset="0"/>
                                  </a:rPr>
                                </m:ctrlPr>
                              </m:funcPr>
                              <m:fName>
                                <m:r>
                                  <m:rPr>
                                    <m:sty m:val="p"/>
                                  </m:rPr>
                                  <a:rPr lang="en-US" altLang="zh-CN">
                                    <a:latin typeface="Cambria Math" panose="02040503050406030204" pitchFamily="18" charset="0"/>
                                  </a:rPr>
                                  <m:t>gcd</m:t>
                                </m:r>
                              </m:fName>
                              <m:e>
                                <m:d>
                                  <m:dPr>
                                    <m:ctrlPr>
                                      <a:rPr lang="en-US" altLang="zh-CN" i="1">
                                        <a:latin typeface="Cambria Math" panose="02040503050406030204" pitchFamily="18" charset="0"/>
                                      </a:rPr>
                                    </m:ctrlPr>
                                  </m:dPr>
                                  <m:e>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𝑖</m:t>
                                    </m:r>
                                  </m:e>
                                </m:d>
                              </m:e>
                            </m:func>
                          </m:e>
                        </m:d>
                      </m:e>
                    </m:nary>
                  </m:oMath>
                </a14:m>
                <a:endParaRPr lang="en-US" altLang="zh-CN" dirty="0"/>
              </a:p>
              <a:p>
                <a:r>
                  <a:rPr lang="zh-CN" altLang="en-US" dirty="0"/>
                  <a:t> </a:t>
                </a:r>
                <a:r>
                  <a:rPr lang="en-US" altLang="zh-CN" dirty="0"/>
                  <a:t>=</a:t>
                </a:r>
                <a14:m>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𝑖</m:t>
                        </m:r>
                        <m:r>
                          <a:rPr lang="en-US" altLang="zh-CN" i="1">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solidFill>
                                  <a:srgbClr val="FFCC00"/>
                                </a:solidFill>
                                <a:latin typeface="Cambria Math" panose="02040503050406030204" pitchFamily="18" charset="0"/>
                              </a:rPr>
                              <m:t>𝑑</m:t>
                            </m:r>
                            <m:r>
                              <a:rPr lang="en-US" altLang="zh-CN" b="0" i="1" smtClean="0">
                                <a:solidFill>
                                  <a:srgbClr val="FFCC00"/>
                                </a:solidFill>
                                <a:latin typeface="Cambria Math" panose="02040503050406030204" pitchFamily="18" charset="0"/>
                              </a:rPr>
                              <m:t>|</m:t>
                            </m:r>
                            <m:r>
                              <m:rPr>
                                <m:sty m:val="p"/>
                                <m:brk m:alnAt="23"/>
                              </m:rPr>
                              <a:rPr lang="en-US" altLang="zh-CN" b="0" i="0" smtClean="0">
                                <a:solidFill>
                                  <a:srgbClr val="FFCC00"/>
                                </a:solidFill>
                                <a:latin typeface="Cambria Math" panose="02040503050406030204" pitchFamily="18" charset="0"/>
                              </a:rPr>
                              <m:t>g</m:t>
                            </m:r>
                            <m:r>
                              <m:rPr>
                                <m:sty m:val="p"/>
                              </m:rPr>
                              <a:rPr lang="en-US" altLang="zh-CN" b="0" i="0" smtClean="0">
                                <a:solidFill>
                                  <a:srgbClr val="FFCC00"/>
                                </a:solidFill>
                                <a:latin typeface="Cambria Math" panose="02040503050406030204" pitchFamily="18" charset="0"/>
                              </a:rPr>
                              <m:t>cd</m:t>
                            </m:r>
                            <m:r>
                              <m:rPr>
                                <m:brk m:alnAt="23"/>
                              </m:rP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𝑛</m:t>
                            </m:r>
                            <m:r>
                              <a:rPr lang="en-US" altLang="zh-CN" b="0" i="1" smtClean="0">
                                <a:solidFill>
                                  <a:srgbClr val="FFCC00"/>
                                </a:solidFill>
                                <a:latin typeface="Cambria Math" panose="02040503050406030204" pitchFamily="18" charset="0"/>
                              </a:rPr>
                              <m:t>,</m:t>
                            </m:r>
                            <m:r>
                              <a:rPr lang="en-US" altLang="zh-CN" b="0" i="1" smtClean="0">
                                <a:solidFill>
                                  <a:srgbClr val="FFCC00"/>
                                </a:solidFill>
                                <a:latin typeface="Cambria Math" panose="02040503050406030204" pitchFamily="18" charset="0"/>
                              </a:rPr>
                              <m:t>𝑖</m:t>
                            </m:r>
                            <m:r>
                              <a:rPr lang="en-US" altLang="zh-CN" b="0" i="1" smtClean="0">
                                <a:solidFill>
                                  <a:srgbClr val="FFCC00"/>
                                </a:solidFill>
                                <a:latin typeface="Cambria Math" panose="02040503050406030204" pitchFamily="18" charset="0"/>
                              </a:rPr>
                              <m:t>)</m:t>
                            </m:r>
                          </m:sub>
                          <m:sup/>
                          <m:e>
                            <m:r>
                              <a:rPr lang="en-US" altLang="zh-CN" b="0" i="1" smtClean="0">
                                <a:latin typeface="Cambria Math" panose="02040503050406030204" pitchFamily="18" charset="0"/>
                              </a:rPr>
                              <m:t>𝜇</m:t>
                            </m:r>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e>
                        </m:nary>
                      </m:e>
                    </m:nary>
                  </m:oMath>
                </a14:m>
                <a:endParaRPr lang="en-US" altLang="zh-CN" dirty="0"/>
              </a:p>
              <a:p>
                <a:r>
                  <a:rPr lang="zh-CN" altLang="en-US" dirty="0"/>
                  <a:t> </a:t>
                </a:r>
                <a:r>
                  <a:rPr lang="en-US" altLang="zh-CN" dirty="0"/>
                  <a:t>= </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m:rPr>
                            <m:sty m:val="p"/>
                          </m:rPr>
                          <a:rPr lang="en-US" altLang="zh-CN" b="0" i="0" smtClean="0">
                            <a:latin typeface="Cambria Math" panose="02040503050406030204" pitchFamily="18" charset="0"/>
                          </a:rPr>
                          <m:t>n</m:t>
                        </m:r>
                      </m:sub>
                      <m:sup/>
                      <m:e>
                        <m:r>
                          <a:rPr lang="en-US" altLang="zh-CN" i="1">
                            <a:latin typeface="Cambria Math" panose="02040503050406030204" pitchFamily="18" charset="0"/>
                          </a:rPr>
                          <m:t>𝜇</m:t>
                        </m:r>
                        <m:r>
                          <a:rPr lang="en-US" altLang="zh-CN" i="1">
                            <a:latin typeface="Cambria Math" panose="02040503050406030204" pitchFamily="18" charset="0"/>
                          </a:rPr>
                          <m:t>(</m:t>
                        </m:r>
                        <m:r>
                          <a:rPr lang="en-US" altLang="zh-CN" i="1">
                            <a:latin typeface="Cambria Math" panose="02040503050406030204" pitchFamily="18" charset="0"/>
                          </a:rPr>
                          <m:t>𝑑</m:t>
                        </m:r>
                        <m:r>
                          <a:rPr lang="en-US" altLang="zh-CN" i="1">
                            <a:latin typeface="Cambria Math" panose="02040503050406030204" pitchFamily="18" charset="0"/>
                          </a:rPr>
                          <m:t>)</m:t>
                        </m:r>
                      </m:e>
                    </m:nary>
                    <m:r>
                      <a:rPr lang="en-US" altLang="zh-CN" i="1">
                        <a:latin typeface="Cambria Math" panose="02040503050406030204" pitchFamily="18" charset="0"/>
                      </a:rPr>
                      <m:t> </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oMath>
                </a14:m>
                <a:endParaRPr lang="en-US" altLang="zh-CN" dirty="0"/>
              </a:p>
              <a:p>
                <a:r>
                  <a:rPr lang="zh-CN" altLang="en-US" dirty="0"/>
                  <a:t> </a:t>
                </a:r>
                <a:r>
                  <a:rPr lang="en-US" altLang="zh-CN" dirty="0"/>
                  <a:t>= </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m:rPr>
                            <m:sty m:val="p"/>
                          </m:rPr>
                          <a:rPr lang="en-US" altLang="zh-CN">
                            <a:latin typeface="Cambria Math" panose="02040503050406030204" pitchFamily="18" charset="0"/>
                          </a:rPr>
                          <m:t>n</m:t>
                        </m:r>
                      </m:sub>
                      <m:sup/>
                      <m:e>
                        <m:r>
                          <a:rPr lang="en-US" altLang="zh-CN" i="1">
                            <a:latin typeface="Cambria Math" panose="02040503050406030204" pitchFamily="18" charset="0"/>
                          </a:rPr>
                          <m:t>𝜇</m:t>
                        </m:r>
                        <m:r>
                          <a:rPr lang="en-US" altLang="zh-CN" i="1">
                            <a:latin typeface="Cambria Math" panose="02040503050406030204" pitchFamily="18" charset="0"/>
                          </a:rPr>
                          <m:t>(</m:t>
                        </m:r>
                        <m:r>
                          <a:rPr lang="en-US" altLang="zh-CN" i="1">
                            <a:latin typeface="Cambria Math" panose="02040503050406030204" pitchFamily="18" charset="0"/>
                          </a:rPr>
                          <m:t>𝑑</m:t>
                        </m:r>
                        <m:r>
                          <a:rPr lang="en-US" altLang="zh-CN" i="1">
                            <a:latin typeface="Cambria Math" panose="02040503050406030204" pitchFamily="18" charset="0"/>
                          </a:rPr>
                          <m:t>)</m:t>
                        </m:r>
                      </m:e>
                    </m:nary>
                    <m:r>
                      <a:rPr lang="en-US" altLang="zh-CN" i="1">
                        <a:latin typeface="Cambria Math" panose="02040503050406030204" pitchFamily="18" charset="0"/>
                      </a:rPr>
                      <m:t> </m:t>
                    </m:r>
                    <m:nary>
                      <m:naryPr>
                        <m:chr m:val="∑"/>
                        <m:ctrlPr>
                          <a:rPr lang="zh-CN" altLang="en-US" i="1">
                            <a:latin typeface="Cambria Math" panose="02040503050406030204" pitchFamily="18" charset="0"/>
                          </a:rPr>
                        </m:ctrlPr>
                      </m:naryPr>
                      <m:sub>
                        <m:r>
                          <a:rPr lang="en-US" altLang="zh-CN" b="0" i="1" smtClean="0">
                            <a:latin typeface="Cambria Math" panose="02040503050406030204" pitchFamily="18" charset="0"/>
                          </a:rPr>
                          <m:t>𝑘</m:t>
                        </m:r>
                        <m:r>
                          <a:rPr lang="en-US" altLang="zh-CN" i="1">
                            <a:latin typeface="Cambria Math" panose="02040503050406030204" pitchFamily="18" charset="0"/>
                          </a:rPr>
                          <m:t>=1</m:t>
                        </m:r>
                      </m:sub>
                      <m:sup>
                        <m:f>
                          <m:fPr>
                            <m:ctrlPr>
                              <a:rPr lang="en-US" altLang="zh-CN" b="0" i="1" smtClean="0">
                                <a:latin typeface="Cambria Math" panose="02040503050406030204" pitchFamily="18" charset="0"/>
                              </a:rPr>
                            </m:ctrlPr>
                          </m:fPr>
                          <m:num>
                            <m:r>
                              <m:rPr>
                                <m:sty m:val="p"/>
                              </m:rPr>
                              <a:rPr lang="en-US" altLang="zh-CN" i="1">
                                <a:latin typeface="Cambria Math" panose="02040503050406030204" pitchFamily="18" charset="0"/>
                              </a:rPr>
                              <m:t>n</m:t>
                            </m:r>
                          </m:num>
                          <m:den>
                            <m:r>
                              <a:rPr lang="en-US" altLang="zh-CN" b="0" i="1" smtClean="0">
                                <a:latin typeface="Cambria Math" panose="02040503050406030204" pitchFamily="18" charset="0"/>
                              </a:rPr>
                              <m:t>𝑑</m:t>
                            </m:r>
                          </m:den>
                        </m:f>
                      </m:sup>
                      <m:e>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𝑑</m:t>
                        </m:r>
                      </m:e>
                    </m:nary>
                  </m:oMath>
                </a14:m>
                <a:endParaRPr lang="en-US" altLang="zh-CN" dirty="0"/>
              </a:p>
              <a:p>
                <a:r>
                  <a:rPr lang="zh-CN" altLang="en-US" dirty="0"/>
                  <a:t>等差数列求和</a:t>
                </a:r>
                <a:endParaRPr lang="en-US" altLang="zh-CN" dirty="0"/>
              </a:p>
              <a:p>
                <a:r>
                  <a:rPr lang="en-US" altLang="zh-CN" dirty="0"/>
                  <a:t>= </a:t>
                </a:r>
                <a14:m>
                  <m:oMath xmlns:m="http://schemas.openxmlformats.org/officeDocument/2006/math">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m:rPr>
                            <m:sty m:val="p"/>
                          </m:rPr>
                          <a:rPr lang="en-US" altLang="zh-CN">
                            <a:latin typeface="Cambria Math" panose="02040503050406030204" pitchFamily="18" charset="0"/>
                          </a:rPr>
                          <m:t>n</m:t>
                        </m:r>
                      </m:sub>
                      <m:sup/>
                      <m:e>
                        <m:r>
                          <a:rPr lang="en-US" altLang="zh-CN" i="1">
                            <a:latin typeface="Cambria Math" panose="02040503050406030204" pitchFamily="18" charset="0"/>
                          </a:rPr>
                          <m:t>𝜇</m:t>
                        </m:r>
                        <m:d>
                          <m:dPr>
                            <m:ctrlPr>
                              <a:rPr lang="en-US" altLang="zh-CN" i="1">
                                <a:latin typeface="Cambria Math" panose="02040503050406030204" pitchFamily="18" charset="0"/>
                              </a:rPr>
                            </m:ctrlPr>
                          </m:dPr>
                          <m:e>
                            <m:r>
                              <a:rPr lang="en-US" altLang="zh-CN" i="1">
                                <a:latin typeface="Cambria Math" panose="02040503050406030204" pitchFamily="18" charset="0"/>
                              </a:rPr>
                              <m:t>𝑑</m:t>
                            </m:r>
                          </m:e>
                        </m:d>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𝑛</m:t>
                            </m:r>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r>
                              <a:rPr lang="en-US" altLang="zh-CN" i="1">
                                <a:latin typeface="Cambria Math" panose="02040503050406030204" pitchFamily="18" charset="0"/>
                              </a:rPr>
                              <m:t>+1)</m:t>
                            </m:r>
                          </m:num>
                          <m:den>
                            <m:r>
                              <a:rPr lang="en-US" altLang="zh-CN" i="1">
                                <a:latin typeface="Cambria Math" panose="02040503050406030204" pitchFamily="18" charset="0"/>
                              </a:rPr>
                              <m:t>2</m:t>
                            </m:r>
                          </m:den>
                        </m:f>
                      </m:e>
                    </m:nary>
                  </m:oMath>
                </a14:m>
                <a:endParaRPr lang="en-US" altLang="zh-CN" dirty="0"/>
              </a:p>
              <a:p>
                <a:r>
                  <a:rPr lang="en-US" altLang="zh-CN" dirty="0"/>
                  <a:t>= </a:t>
                </a:r>
                <a14:m>
                  <m:oMath xmlns:m="http://schemas.openxmlformats.org/officeDocument/2006/math">
                    <m:f>
                      <m:fPr>
                        <m:ctrlPr>
                          <a:rPr lang="en-US" altLang="zh-CN" b="0" i="1" smtClean="0">
                            <a:latin typeface="Cambria Math" panose="02040503050406030204" pitchFamily="18" charset="0"/>
                          </a:rPr>
                        </m:ctrlPr>
                      </m:fPr>
                      <m:num>
                        <m:r>
                          <a:rPr lang="en-US" altLang="zh-CN" i="1">
                            <a:latin typeface="Cambria Math" panose="02040503050406030204" pitchFamily="18" charset="0"/>
                          </a:rPr>
                          <m:t>𝑛</m:t>
                        </m:r>
                      </m:num>
                      <m:den>
                        <m:r>
                          <a:rPr lang="en-US" altLang="zh-CN" b="0" i="1" smtClean="0">
                            <a:latin typeface="Cambria Math" panose="02040503050406030204" pitchFamily="18" charset="0"/>
                          </a:rPr>
                          <m:t>2</m:t>
                        </m:r>
                      </m:den>
                    </m:f>
                    <m:r>
                      <a:rPr lang="en-US" altLang="zh-CN" i="1">
                        <a:latin typeface="Cambria Math" panose="02040503050406030204" pitchFamily="18" charset="0"/>
                      </a:rPr>
                      <m:t>∗ </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m:rPr>
                            <m:sty m:val="p"/>
                          </m:rPr>
                          <a:rPr lang="en-US" altLang="zh-CN">
                            <a:latin typeface="Cambria Math" panose="02040503050406030204" pitchFamily="18" charset="0"/>
                          </a:rPr>
                          <m:t>n</m:t>
                        </m:r>
                      </m:sub>
                      <m:sup/>
                      <m:e>
                        <m:r>
                          <a:rPr lang="en-US" altLang="zh-CN" i="1">
                            <a:latin typeface="Cambria Math" panose="02040503050406030204" pitchFamily="18" charset="0"/>
                          </a:rPr>
                          <m:t>𝜇</m:t>
                        </m:r>
                        <m:d>
                          <m:dPr>
                            <m:ctrlPr>
                              <a:rPr lang="en-US" altLang="zh-CN" i="1">
                                <a:latin typeface="Cambria Math" panose="02040503050406030204" pitchFamily="18" charset="0"/>
                              </a:rPr>
                            </m:ctrlPr>
                          </m:dPr>
                          <m:e>
                            <m:r>
                              <a:rPr lang="en-US" altLang="zh-CN" i="1">
                                <a:latin typeface="Cambria Math" panose="02040503050406030204" pitchFamily="18" charset="0"/>
                              </a:rPr>
                              <m:t>𝑑</m:t>
                            </m:r>
                          </m:e>
                        </m:d>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r>
                          <a:rPr lang="en-US" altLang="zh-CN" i="1">
                            <a:latin typeface="Cambria Math" panose="02040503050406030204" pitchFamily="18" charset="0"/>
                          </a:rPr>
                          <m:t>+1)</m:t>
                        </m:r>
                      </m:e>
                    </m:nary>
                  </m:oMath>
                </a14:m>
                <a:endParaRPr lang="en-US" altLang="zh-CN" dirty="0"/>
              </a:p>
              <a:p>
                <a:r>
                  <a:rPr lang="en-US" altLang="zh-CN" dirty="0"/>
                  <a:t>= </a:t>
                </a:r>
                <a14:m>
                  <m:oMath xmlns:m="http://schemas.openxmlformats.org/officeDocument/2006/math">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2</m:t>
                        </m:r>
                      </m:den>
                    </m:f>
                    <m:r>
                      <a:rPr lang="en-US" altLang="zh-CN" i="1" smtClean="0">
                        <a:latin typeface="Cambria Math" panose="02040503050406030204" pitchFamily="18" charset="0"/>
                      </a:rPr>
                      <m:t>∗</m:t>
                    </m:r>
                    <m:d>
                      <m:dPr>
                        <m:ctrlPr>
                          <a:rPr lang="en-US" altLang="zh-CN" b="0" i="1" smtClean="0">
                            <a:latin typeface="Cambria Math" panose="02040503050406030204" pitchFamily="18" charset="0"/>
                          </a:rPr>
                        </m:ctrlPr>
                      </m:dPr>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m:rPr>
                                <m:sty m:val="p"/>
                              </m:rPr>
                              <a:rPr lang="en-US" altLang="zh-CN">
                                <a:latin typeface="Cambria Math" panose="02040503050406030204" pitchFamily="18" charset="0"/>
                              </a:rPr>
                              <m:t>n</m:t>
                            </m:r>
                          </m:sub>
                          <m:sup/>
                          <m:e>
                            <m:r>
                              <a:rPr lang="en-US" altLang="zh-CN" i="1">
                                <a:latin typeface="Cambria Math" panose="02040503050406030204" pitchFamily="18" charset="0"/>
                              </a:rPr>
                              <m:t>𝜇</m:t>
                            </m:r>
                            <m:d>
                              <m:dPr>
                                <m:ctrlPr>
                                  <a:rPr lang="en-US" altLang="zh-CN" i="1">
                                    <a:latin typeface="Cambria Math" panose="02040503050406030204" pitchFamily="18" charset="0"/>
                                  </a:rPr>
                                </m:ctrlPr>
                              </m:dPr>
                              <m:e>
                                <m:r>
                                  <a:rPr lang="en-US" altLang="zh-CN" i="1">
                                    <a:latin typeface="Cambria Math" panose="02040503050406030204" pitchFamily="18" charset="0"/>
                                  </a:rPr>
                                  <m:t>𝑑</m:t>
                                </m:r>
                              </m:e>
                            </m:d>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nary>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m:rPr>
                                <m:sty m:val="p"/>
                              </m:rPr>
                              <a:rPr lang="en-US" altLang="zh-CN">
                                <a:latin typeface="Cambria Math" panose="02040503050406030204" pitchFamily="18" charset="0"/>
                              </a:rPr>
                              <m:t>n</m:t>
                            </m:r>
                          </m:sub>
                          <m:sup/>
                          <m:e>
                            <m:r>
                              <a:rPr lang="en-US" altLang="zh-CN" i="1">
                                <a:latin typeface="Cambria Math" panose="02040503050406030204" pitchFamily="18" charset="0"/>
                              </a:rPr>
                              <m:t>𝜇</m:t>
                            </m:r>
                            <m:d>
                              <m:dPr>
                                <m:ctrlPr>
                                  <a:rPr lang="en-US" altLang="zh-CN" i="1">
                                    <a:latin typeface="Cambria Math" panose="02040503050406030204" pitchFamily="18" charset="0"/>
                                  </a:rPr>
                                </m:ctrlPr>
                              </m:dPr>
                              <m:e>
                                <m:r>
                                  <a:rPr lang="en-US" altLang="zh-CN" i="1">
                                    <a:latin typeface="Cambria Math" panose="02040503050406030204" pitchFamily="18" charset="0"/>
                                  </a:rPr>
                                  <m:t>𝑑</m:t>
                                </m:r>
                              </m:e>
                            </m:d>
                            <m:r>
                              <a:rPr lang="en-US" altLang="zh-CN" i="1">
                                <a:latin typeface="Cambria Math" panose="02040503050406030204" pitchFamily="18" charset="0"/>
                              </a:rPr>
                              <m:t>∗</m:t>
                            </m:r>
                            <m:r>
                              <a:rPr lang="en-US" altLang="zh-CN" b="0" i="1" smtClean="0">
                                <a:latin typeface="Cambria Math" panose="02040503050406030204" pitchFamily="18" charset="0"/>
                              </a:rPr>
                              <m:t>1</m:t>
                            </m:r>
                          </m:e>
                        </m:nary>
                      </m:e>
                    </m:d>
                  </m:oMath>
                </a14:m>
                <a:endParaRPr lang="en-US" altLang="zh-CN" dirty="0"/>
              </a:p>
              <a:p>
                <a:r>
                  <a:rPr lang="en-US" altLang="zh-CN" dirty="0"/>
                  <a:t>= </a:t>
                </a:r>
                <a14:m>
                  <m:oMath xmlns:m="http://schemas.openxmlformats.org/officeDocument/2006/math">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2</m:t>
                        </m:r>
                      </m:den>
                    </m:f>
                    <m:r>
                      <a:rPr lang="en-US" altLang="zh-CN" i="1">
                        <a:latin typeface="Cambria Math" panose="02040503050406030204" pitchFamily="18" charset="0"/>
                      </a:rPr>
                      <m:t>∗</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𝜇</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𝑖𝑑</m:t>
                        </m:r>
                        <m:r>
                          <a:rPr lang="en-US" altLang="zh-CN" i="1">
                            <a:latin typeface="Cambria Math" panose="02040503050406030204" pitchFamily="18" charset="0"/>
                          </a:rPr>
                          <m:t>+</m:t>
                        </m:r>
                        <m:r>
                          <a:rPr lang="en-US" altLang="zh-CN" b="0" i="1" smtClean="0">
                            <a:latin typeface="Cambria Math" panose="02040503050406030204" pitchFamily="18" charset="0"/>
                          </a:rPr>
                          <m:t>𝜇</m:t>
                        </m:r>
                        <m:r>
                          <a:rPr lang="en-US" altLang="zh-CN" b="0" i="1" smtClean="0">
                            <a:latin typeface="Cambria Math" panose="02040503050406030204" pitchFamily="18" charset="0"/>
                            <a:ea typeface="Cambria Math" panose="02040503050406030204" pitchFamily="18" charset="0"/>
                          </a:rPr>
                          <m:t>×1</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oMath>
                </a14:m>
                <a:endParaRPr lang="zh-CN" altLang="en-US" dirty="0"/>
              </a:p>
              <a:p>
                <a:r>
                  <a:rPr lang="en-US" altLang="zh-CN" dirty="0"/>
                  <a:t>= </a:t>
                </a:r>
                <a14:m>
                  <m:oMath xmlns:m="http://schemas.openxmlformats.org/officeDocument/2006/math">
                    <m:f>
                      <m:fPr>
                        <m:ctrlPr>
                          <a:rPr lang="en-US" altLang="zh-CN" i="1" smtClean="0">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2</m:t>
                        </m:r>
                      </m:den>
                    </m:f>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𝜑</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+ⅇ</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e>
                    </m:d>
                  </m:oMath>
                </a14:m>
                <a:endParaRPr lang="zh-CN" altLang="en-US" dirty="0"/>
              </a:p>
            </p:txBody>
          </p:sp>
        </mc:Choice>
        <mc:Fallback xmlns="">
          <p:sp>
            <p:nvSpPr>
              <p:cNvPr id="2" name="内容占位符 1">
                <a:extLst>
                  <a:ext uri="{FF2B5EF4-FFF2-40B4-BE49-F238E27FC236}">
                    <a16:creationId xmlns:a16="http://schemas.microsoft.com/office/drawing/2014/main" id="{7CD45CDB-C27C-4B3B-AFB3-2F10F8D834A6}"/>
                  </a:ext>
                </a:extLst>
              </p:cNvPr>
              <p:cNvSpPr>
                <a:spLocks noGrp="1" noRot="1" noChangeAspect="1" noMove="1" noResize="1" noEditPoints="1" noAdjustHandles="1" noChangeArrowheads="1" noChangeShapeType="1" noTextEdit="1"/>
              </p:cNvSpPr>
              <p:nvPr>
                <p:ph idx="1"/>
              </p:nvPr>
            </p:nvSpPr>
            <p:spPr>
              <a:blipFill>
                <a:blip r:embed="rId2"/>
                <a:stretch>
                  <a:fillRect l="-2029" t="-11605"/>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7DAD3099-7D4C-4BF2-A64E-1A6A3355ACAE}"/>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C0B9BA1C-D0A5-4693-9548-71946FA870E2}"/>
                  </a:ext>
                </a:extLst>
              </p:cNvPr>
              <p:cNvSpPr txBox="1">
                <a:spLocks/>
              </p:cNvSpPr>
              <p:nvPr/>
            </p:nvSpPr>
            <p:spPr>
              <a:xfrm>
                <a:off x="8636000" y="1395967"/>
                <a:ext cx="3352800" cy="4763533"/>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a:solidFill>
                      <a:schemeClr val="bg1"/>
                    </a:solidFill>
                  </a:rPr>
                  <a:t>欧拉函数 </a:t>
                </a:r>
                <a14:m>
                  <m:oMath xmlns:m="http://schemas.openxmlformats.org/officeDocument/2006/math">
                    <m:r>
                      <a:rPr lang="zh-CN" altLang="en-US" sz="1600" i="1">
                        <a:solidFill>
                          <a:schemeClr val="bg1"/>
                        </a:solidFill>
                        <a:latin typeface="Cambria Math" panose="02040503050406030204" pitchFamily="18" charset="0"/>
                      </a:rPr>
                      <m:t>𝜑</m:t>
                    </m:r>
                    <m:d>
                      <m:dPr>
                        <m:ctrlPr>
                          <a:rPr lang="zh-CN" altLang="en-US" sz="1600" i="1" smtClean="0">
                            <a:solidFill>
                              <a:schemeClr val="bg1"/>
                            </a:solidFill>
                            <a:latin typeface="Cambria Math" panose="02040503050406030204" pitchFamily="18" charset="0"/>
                          </a:rPr>
                        </m:ctrlPr>
                      </m:dPr>
                      <m:e>
                        <m:r>
                          <m:rPr>
                            <m:sty m:val="p"/>
                          </m:rPr>
                          <a:rPr lang="en-US" altLang="zh-CN" sz="1600" i="1">
                            <a:solidFill>
                              <a:schemeClr val="bg1"/>
                            </a:solidFill>
                            <a:latin typeface="Cambria Math" panose="02040503050406030204" pitchFamily="18" charset="0"/>
                          </a:rPr>
                          <m:t>n</m:t>
                        </m:r>
                      </m:e>
                    </m:d>
                  </m:oMath>
                </a14:m>
                <a:endParaRPr lang="en-US" altLang="zh-CN" sz="1600" dirty="0">
                  <a:solidFill>
                    <a:schemeClr val="bg1"/>
                  </a:solidFill>
                </a:endParaRPr>
              </a:p>
              <a:p>
                <a:r>
                  <a:rPr lang="en-US" altLang="zh-CN" sz="1600" dirty="0">
                    <a:solidFill>
                      <a:schemeClr val="bg1"/>
                    </a:solidFill>
                  </a:rPr>
                  <a:t> </a:t>
                </a:r>
                <a14:m>
                  <m:oMath xmlns:m="http://schemas.openxmlformats.org/officeDocument/2006/math">
                    <m:r>
                      <a:rPr lang="en-US" altLang="zh-CN" sz="1600" i="1" dirty="0" smtClean="0">
                        <a:solidFill>
                          <a:schemeClr val="bg1"/>
                        </a:solidFill>
                        <a:latin typeface="Cambria Math" panose="02040503050406030204" pitchFamily="18" charset="0"/>
                      </a:rPr>
                      <m:t>𝑖𝑑</m:t>
                    </m:r>
                    <m:r>
                      <a:rPr lang="en-US" altLang="zh-CN" sz="1600" i="1" dirty="0" smtClean="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oMath>
                </a14:m>
                <a:r>
                  <a:rPr lang="en-US" altLang="zh-CN" sz="1600" dirty="0">
                    <a:solidFill>
                      <a:schemeClr val="bg1"/>
                    </a:solidFill>
                  </a:rPr>
                  <a:t> </a:t>
                </a:r>
              </a:p>
              <a:p>
                <a:r>
                  <a:rPr lang="en-US" altLang="zh-CN" sz="1600" dirty="0">
                    <a:solidFill>
                      <a:schemeClr val="bg1"/>
                    </a:solidFill>
                  </a:rPr>
                  <a:t> </a:t>
                </a:r>
                <a14:m>
                  <m:oMath xmlns:m="http://schemas.openxmlformats.org/officeDocument/2006/math">
                    <m:r>
                      <a:rPr lang="en-US" altLang="zh-CN" sz="1600" i="1" dirty="0">
                        <a:solidFill>
                          <a:schemeClr val="bg1"/>
                        </a:solidFill>
                        <a:latin typeface="Cambria Math" panose="02040503050406030204" pitchFamily="18" charset="0"/>
                      </a:rPr>
                      <m:t>𝑒</m:t>
                    </m:r>
                    <m:r>
                      <a:rPr lang="en-US" altLang="zh-CN" sz="1600" i="1" dirty="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d>
                      <m:dPr>
                        <m:begChr m:val="{"/>
                        <m:endChr m:val=""/>
                        <m:ctrlPr>
                          <a:rPr lang="en-US" altLang="zh-CN" sz="1600" i="1" dirty="0">
                            <a:solidFill>
                              <a:schemeClr val="bg1"/>
                            </a:solidFill>
                            <a:latin typeface="Cambria Math" panose="02040503050406030204" pitchFamily="18" charset="0"/>
                          </a:rPr>
                        </m:ctrlPr>
                      </m:dPr>
                      <m:e>
                        <m:eqArr>
                          <m:eqArrPr>
                            <m:ctrlPr>
                              <a:rPr lang="en-US" altLang="zh-CN" sz="1600" i="1" dirty="0">
                                <a:solidFill>
                                  <a:schemeClr val="bg1"/>
                                </a:solidFill>
                                <a:latin typeface="Cambria Math" panose="02040503050406030204" pitchFamily="18" charset="0"/>
                              </a:rPr>
                            </m:ctrlPr>
                          </m:eqArrPr>
                          <m:e>
                            <m:r>
                              <a:rPr lang="en-US" altLang="zh-CN" sz="1600" i="1" dirty="0">
                                <a:solidFill>
                                  <a:schemeClr val="bg1"/>
                                </a:solidFill>
                                <a:latin typeface="Cambria Math" panose="02040503050406030204" pitchFamily="18" charset="0"/>
                              </a:rPr>
                              <m:t>1      </m:t>
                            </m:r>
                            <m:r>
                              <a:rPr lang="en-US" altLang="zh-CN" sz="1600" i="1" dirty="0" smtClean="0">
                                <a:solidFill>
                                  <a:schemeClr val="bg1"/>
                                </a:solidFill>
                                <a:latin typeface="Cambria Math" panose="02040503050406030204" pitchFamily="18" charset="0"/>
                              </a:rPr>
                              <m:t>𝑖𝑓</m:t>
                            </m:r>
                            <m:r>
                              <a:rPr lang="en-US" altLang="zh-CN" sz="1600" i="1" dirty="0" smtClean="0">
                                <a:solidFill>
                                  <a:schemeClr val="bg1"/>
                                </a:solidFill>
                                <a:latin typeface="Cambria Math" panose="02040503050406030204" pitchFamily="18" charset="0"/>
                              </a:rPr>
                              <m:t> </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r>
                              <a:rPr lang="en-US" altLang="zh-CN" sz="1600" b="0" i="1" dirty="0" smtClean="0">
                                <a:solidFill>
                                  <a:schemeClr val="bg1"/>
                                </a:solidFill>
                                <a:latin typeface="Cambria Math" panose="02040503050406030204" pitchFamily="18" charset="0"/>
                              </a:rPr>
                              <m:t>1</m:t>
                            </m:r>
                          </m:e>
                          <m:e>
                            <m:r>
                              <a:rPr lang="en-US" altLang="zh-CN" sz="1600" i="1" dirty="0">
                                <a:solidFill>
                                  <a:schemeClr val="bg1"/>
                                </a:solidFill>
                                <a:latin typeface="Cambria Math" panose="02040503050406030204" pitchFamily="18" charset="0"/>
                              </a:rPr>
                              <m:t>0  </m:t>
                            </m:r>
                            <m:r>
                              <a:rPr lang="en-US" altLang="zh-CN" sz="1600" i="1" dirty="0">
                                <a:solidFill>
                                  <a:schemeClr val="bg1"/>
                                </a:solidFill>
                                <a:latin typeface="Cambria Math" panose="02040503050406030204" pitchFamily="18" charset="0"/>
                              </a:rPr>
                              <m:t>𝑜𝑡h𝑒𝑟𝑤𝑖𝑠𝑒</m:t>
                            </m:r>
                          </m:e>
                        </m:eqArr>
                      </m:e>
                    </m:d>
                  </m:oMath>
                </a14:m>
                <a:endParaRPr lang="en-US" altLang="zh-CN" sz="1600" dirty="0">
                  <a:solidFill>
                    <a:schemeClr val="bg1"/>
                  </a:solidFill>
                </a:endParaRPr>
              </a:p>
              <a:p>
                <a:r>
                  <a:rPr lang="zh-CN" altLang="en-US" sz="1600" dirty="0">
                    <a:solidFill>
                      <a:schemeClr val="bg1"/>
                    </a:solidFill>
                  </a:rPr>
                  <a:t>常函数</a:t>
                </a:r>
                <a14:m>
                  <m:oMath xmlns:m="http://schemas.openxmlformats.org/officeDocument/2006/math">
                    <m:r>
                      <a:rPr lang="en-US" altLang="zh-CN" sz="1600" i="1" dirty="0">
                        <a:solidFill>
                          <a:schemeClr val="bg1"/>
                        </a:solidFill>
                        <a:latin typeface="Cambria Math" panose="02040503050406030204" pitchFamily="18" charset="0"/>
                      </a:rPr>
                      <m:t>1</m:t>
                    </m:r>
                  </m:oMath>
                </a14:m>
                <a:r>
                  <a:rPr lang="en-US" altLang="zh-CN" sz="1600" dirty="0">
                    <a:solidFill>
                      <a:schemeClr val="bg1"/>
                    </a:solidFill>
                  </a:rPr>
                  <a:t> </a:t>
                </a:r>
              </a:p>
              <a:p>
                <a:r>
                  <a:rPr lang="en-US" altLang="zh-CN" sz="1600" dirty="0">
                    <a:solidFill>
                      <a:schemeClr val="bg1"/>
                    </a:solidFill>
                  </a:rPr>
                  <a:t> </a:t>
                </a:r>
                <a14:m>
                  <m:oMath xmlns:m="http://schemas.openxmlformats.org/officeDocument/2006/math">
                    <m:r>
                      <a:rPr lang="en-US" altLang="zh-CN" sz="1600" i="1">
                        <a:solidFill>
                          <a:schemeClr val="bg1"/>
                        </a:solidFill>
                        <a:latin typeface="Cambria Math" panose="02040503050406030204" pitchFamily="18" charset="0"/>
                      </a:rPr>
                      <m:t>𝜇</m:t>
                    </m:r>
                    <m:d>
                      <m:dPr>
                        <m:ctrlPr>
                          <a:rPr lang="en-US" altLang="zh-CN" sz="1600" i="1" smtClean="0">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d>
                      <m:dPr>
                        <m:begChr m:val="{"/>
                        <m:endChr m:val=""/>
                        <m:ctrlPr>
                          <a:rPr lang="en-US" altLang="zh-CN" sz="1600" i="1">
                            <a:solidFill>
                              <a:schemeClr val="bg1"/>
                            </a:solidFill>
                            <a:latin typeface="Cambria Math" panose="02040503050406030204" pitchFamily="18" charset="0"/>
                          </a:rPr>
                        </m:ctrlPr>
                      </m:dPr>
                      <m:e>
                        <m:eqArr>
                          <m:eqArrPr>
                            <m:ctrlPr>
                              <a:rPr lang="en-US" altLang="zh-CN" sz="1600" i="1">
                                <a:solidFill>
                                  <a:schemeClr val="bg1"/>
                                </a:solidFill>
                                <a:latin typeface="Cambria Math" panose="02040503050406030204" pitchFamily="18" charset="0"/>
                              </a:rPr>
                            </m:ctrlPr>
                          </m:eqArrPr>
                          <m:e>
                            <m:r>
                              <a:rPr lang="en-US" altLang="zh-CN" sz="1600" i="1">
                                <a:solidFill>
                                  <a:schemeClr val="bg1"/>
                                </a:solidFill>
                                <a:latin typeface="Cambria Math" panose="02040503050406030204" pitchFamily="18" charset="0"/>
                              </a:rPr>
                              <m:t>1                         </m:t>
                            </m:r>
                            <m:r>
                              <a:rPr lang="en-US" altLang="zh-CN" sz="1600" i="1">
                                <a:solidFill>
                                  <a:schemeClr val="bg1"/>
                                </a:solidFill>
                                <a:latin typeface="Cambria Math" panose="02040503050406030204" pitchFamily="18" charset="0"/>
                              </a:rPr>
                              <m:t>𝑖𝑓</m:t>
                            </m:r>
                            <m:r>
                              <a:rPr lang="en-US" altLang="zh-CN" sz="1600" i="1">
                                <a:solidFill>
                                  <a:schemeClr val="bg1"/>
                                </a:solidFill>
                                <a:latin typeface="Cambria Math" panose="02040503050406030204" pitchFamily="18" charset="0"/>
                              </a:rPr>
                              <m:t> </m:t>
                            </m:r>
                            <m:r>
                              <a:rPr lang="en-US" altLang="zh-CN" sz="1600" i="1" smtClean="0">
                                <a:solidFill>
                                  <a:schemeClr val="bg1"/>
                                </a:solidFill>
                                <a:latin typeface="Cambria Math" panose="02040503050406030204" pitchFamily="18" charset="0"/>
                              </a:rPr>
                              <m:t>𝑛</m:t>
                            </m:r>
                            <m:r>
                              <a:rPr lang="en-US" altLang="zh-CN" sz="1600" i="1">
                                <a:solidFill>
                                  <a:schemeClr val="bg1"/>
                                </a:solidFill>
                                <a:latin typeface="Cambria Math" panose="02040503050406030204" pitchFamily="18" charset="0"/>
                              </a:rPr>
                              <m:t>=1</m:t>
                            </m:r>
                          </m:e>
                          <m:e>
                            <m:r>
                              <a:rPr lang="en-US" altLang="zh-CN" sz="1600" i="1">
                                <a:solidFill>
                                  <a:schemeClr val="bg1"/>
                                </a:solidFill>
                                <a:latin typeface="Cambria Math" panose="02040503050406030204" pitchFamily="18" charset="0"/>
                              </a:rPr>
                              <m:t>0      </m:t>
                            </m:r>
                            <m:r>
                              <a:rPr lang="en-US" altLang="zh-CN" sz="1600" i="1">
                                <a:solidFill>
                                  <a:schemeClr val="bg1"/>
                                </a:solidFill>
                                <a:latin typeface="Cambria Math" panose="02040503050406030204" pitchFamily="18" charset="0"/>
                              </a:rPr>
                              <m:t>𝑖𝑓</m:t>
                            </m:r>
                            <m:r>
                              <a:rPr lang="en-US" altLang="zh-CN" sz="1600" i="1">
                                <a:solidFill>
                                  <a:schemeClr val="bg1"/>
                                </a:solidFill>
                                <a:latin typeface="Cambria Math" panose="02040503050406030204" pitchFamily="18" charset="0"/>
                              </a:rPr>
                              <m:t> </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包含平方因子</m:t>
                            </m:r>
                          </m:e>
                          <m:e>
                            <m:sSup>
                              <m:sSupPr>
                                <m:ctrlPr>
                                  <a:rPr lang="en-US" altLang="zh-CN" sz="1600" i="1">
                                    <a:solidFill>
                                      <a:schemeClr val="bg1"/>
                                    </a:solidFill>
                                    <a:latin typeface="Cambria Math" panose="02040503050406030204" pitchFamily="18" charset="0"/>
                                  </a:rPr>
                                </m:ctrlPr>
                              </m:sSupPr>
                              <m:e>
                                <m:r>
                                  <a:rPr lang="en-US" altLang="zh-CN" sz="1600" i="1">
                                    <a:solidFill>
                                      <a:schemeClr val="bg1"/>
                                    </a:solidFill>
                                    <a:latin typeface="Cambria Math" panose="02040503050406030204" pitchFamily="18" charset="0"/>
                                  </a:rPr>
                                  <m:t>(−1)</m:t>
                                </m:r>
                              </m:e>
                              <m:sup>
                                <m:r>
                                  <a:rPr lang="en-US" altLang="zh-CN" sz="1600" i="1">
                                    <a:solidFill>
                                      <a:schemeClr val="bg1"/>
                                    </a:solidFill>
                                    <a:latin typeface="Cambria Math" panose="02040503050406030204" pitchFamily="18" charset="0"/>
                                  </a:rPr>
                                  <m:t>𝑟</m:t>
                                </m:r>
                              </m:sup>
                            </m:sSup>
                            <m:r>
                              <a:rPr lang="en-US" altLang="zh-CN" sz="1600" i="1">
                                <a:solidFill>
                                  <a:schemeClr val="bg1"/>
                                </a:solidFill>
                                <a:latin typeface="Cambria Math" panose="02040503050406030204" pitchFamily="18" charset="0"/>
                              </a:rPr>
                              <m:t>   </m:t>
                            </m:r>
                            <m:r>
                              <a:rPr lang="en-US" altLang="zh-CN" sz="1600" i="1">
                                <a:solidFill>
                                  <a:schemeClr val="bg1"/>
                                </a:solidFill>
                                <a:latin typeface="Cambria Math" panose="02040503050406030204" pitchFamily="18" charset="0"/>
                              </a:rPr>
                              <m:t>𝑟</m:t>
                            </m:r>
                            <m:r>
                              <a:rPr lang="zh-CN" altLang="en-US" sz="1600" i="1">
                                <a:solidFill>
                                  <a:schemeClr val="bg1"/>
                                </a:solidFill>
                                <a:latin typeface="Cambria Math" panose="02040503050406030204" pitchFamily="18" charset="0"/>
                              </a:rPr>
                              <m:t>是</m:t>
                            </m:r>
                            <m:r>
                              <a:rPr lang="en-US" altLang="zh-CN" sz="1600" i="1">
                                <a:solidFill>
                                  <a:schemeClr val="bg1"/>
                                </a:solidFill>
                                <a:latin typeface="Cambria Math" panose="02040503050406030204" pitchFamily="18" charset="0"/>
                              </a:rPr>
                              <m:t>𝑥</m:t>
                            </m:r>
                            <m:r>
                              <a:rPr lang="zh-CN" altLang="en-US" sz="1600" i="1">
                                <a:solidFill>
                                  <a:schemeClr val="bg1"/>
                                </a:solidFill>
                                <a:latin typeface="Cambria Math" panose="02040503050406030204" pitchFamily="18" charset="0"/>
                              </a:rPr>
                              <m:t>的质因子个数</m:t>
                            </m:r>
                          </m:e>
                        </m:eqArr>
                      </m:e>
                    </m:d>
                  </m:oMath>
                </a14:m>
                <a:endParaRPr lang="en-US" altLang="zh-CN" sz="1600" dirty="0">
                  <a:solidFill>
                    <a:schemeClr val="bg1"/>
                  </a:solidFill>
                </a:endParaRPr>
              </a:p>
              <a:p>
                <a:r>
                  <a:rPr lang="en-US" altLang="zh-CN" sz="1600" dirty="0">
                    <a:solidFill>
                      <a:schemeClr val="bg1"/>
                    </a:solidFill>
                  </a:rPr>
                  <a:t> </a:t>
                </a:r>
                <a14:m>
                  <m:oMath xmlns:m="http://schemas.openxmlformats.org/officeDocument/2006/math">
                    <m:r>
                      <a:rPr lang="en-US" altLang="zh-CN" sz="1600" i="1">
                        <a:solidFill>
                          <a:schemeClr val="bg1"/>
                        </a:solidFill>
                        <a:latin typeface="Cambria Math" panose="02040503050406030204" pitchFamily="18" charset="0"/>
                      </a:rPr>
                      <m:t>𝑑</m:t>
                    </m:r>
                    <m:d>
                      <m:dPr>
                        <m:ctrlPr>
                          <a:rPr lang="en-US" altLang="zh-CN" sz="1600" i="1">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的约数个数</m:t>
                    </m:r>
                  </m:oMath>
                </a14:m>
                <a:endParaRPr lang="en-US" altLang="zh-CN" sz="1600" dirty="0">
                  <a:solidFill>
                    <a:schemeClr val="bg1"/>
                  </a:solidFill>
                </a:endParaRPr>
              </a:p>
              <a:p>
                <a:r>
                  <a:rPr lang="zh-CN" altLang="en-US" sz="1600" dirty="0">
                    <a:solidFill>
                      <a:schemeClr val="bg1"/>
                    </a:solidFill>
                  </a:rPr>
                  <a:t> </a:t>
                </a:r>
                <a14:m>
                  <m:oMath xmlns:m="http://schemas.openxmlformats.org/officeDocument/2006/math">
                    <m:r>
                      <a:rPr lang="zh-CN" altLang="en-US" sz="1600" i="1">
                        <a:solidFill>
                          <a:schemeClr val="bg1"/>
                        </a:solidFill>
                        <a:latin typeface="Cambria Math" panose="02040503050406030204" pitchFamily="18" charset="0"/>
                      </a:rPr>
                      <m:t>𝜎</m:t>
                    </m:r>
                    <m:d>
                      <m:dPr>
                        <m:ctrlPr>
                          <a:rPr lang="en-US" altLang="zh-CN" sz="1600" i="1">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的约数和</m:t>
                    </m:r>
                  </m:oMath>
                </a14:m>
                <a:endParaRPr lang="en-US" altLang="zh-CN" sz="1600" dirty="0">
                  <a:solidFill>
                    <a:schemeClr val="bg1"/>
                  </a:solidFill>
                </a:endParaRPr>
              </a:p>
              <a:p>
                <a:r>
                  <a:rPr lang="zh-CN" altLang="en-US" sz="1600" dirty="0">
                    <a:solidFill>
                      <a:srgbClr val="FFCC00"/>
                    </a:solidFill>
                  </a:rPr>
                  <a:t> </a:t>
                </a:r>
                <a14:m>
                  <m:oMath xmlns:m="http://schemas.openxmlformats.org/officeDocument/2006/math">
                    <m:r>
                      <a:rPr lang="zh-CN" altLang="en-US" sz="1600" i="1">
                        <a:solidFill>
                          <a:srgbClr val="FFCC00"/>
                        </a:solidFill>
                        <a:latin typeface="Cambria Math" panose="02040503050406030204" pitchFamily="18" charset="0"/>
                      </a:rPr>
                      <m:t>ⅇ=</m:t>
                    </m:r>
                    <m:r>
                      <a:rPr lang="zh-CN" altLang="en-US" sz="1600" i="1">
                        <a:solidFill>
                          <a:srgbClr val="FFCC00"/>
                        </a:solidFill>
                        <a:latin typeface="Cambria Math" panose="02040503050406030204" pitchFamily="18" charset="0"/>
                      </a:rPr>
                      <m:t>𝜇</m:t>
                    </m:r>
                    <m:r>
                      <a:rPr lang="zh-CN" altLang="en-US" sz="1600" i="1">
                        <a:solidFill>
                          <a:srgbClr val="FFCC00"/>
                        </a:solidFill>
                        <a:latin typeface="Cambria Math" panose="02040503050406030204" pitchFamily="18" charset="0"/>
                      </a:rPr>
                      <m:t>×1</m:t>
                    </m:r>
                  </m:oMath>
                </a14:m>
                <a:endParaRPr lang="en-US" altLang="zh-CN" sz="1600" dirty="0">
                  <a:solidFill>
                    <a:srgbClr val="FFCC00"/>
                  </a:solidFill>
                </a:endParaRPr>
              </a:p>
              <a:p>
                <a:r>
                  <a:rPr lang="zh-CN" altLang="en-US" sz="1600" dirty="0">
                    <a:solidFill>
                      <a:schemeClr val="bg1"/>
                    </a:solidFill>
                  </a:rPr>
                  <a:t> </a:t>
                </a:r>
                <a14:m>
                  <m:oMath xmlns:m="http://schemas.openxmlformats.org/officeDocument/2006/math">
                    <m:r>
                      <a:rPr lang="zh-CN" altLang="en-US" sz="1600" i="1" smtClean="0">
                        <a:solidFill>
                          <a:srgbClr val="FFCC00"/>
                        </a:solidFill>
                        <a:latin typeface="Cambria Math" panose="02040503050406030204" pitchFamily="18" charset="0"/>
                      </a:rPr>
                      <m:t>𝑖𝑑</m:t>
                    </m:r>
                    <m:r>
                      <a:rPr lang="zh-CN" altLang="en-US" sz="1600" i="1" smtClean="0">
                        <a:solidFill>
                          <a:srgbClr val="FFCC00"/>
                        </a:solidFill>
                        <a:latin typeface="Cambria Math" panose="02040503050406030204" pitchFamily="18" charset="0"/>
                      </a:rPr>
                      <m:t>=</m:t>
                    </m:r>
                    <m:r>
                      <a:rPr lang="zh-CN" altLang="en-US" sz="1600" i="1" smtClean="0">
                        <a:solidFill>
                          <a:srgbClr val="FFCC00"/>
                        </a:solidFill>
                        <a:latin typeface="Cambria Math" panose="02040503050406030204" pitchFamily="18" charset="0"/>
                      </a:rPr>
                      <m:t>𝜑</m:t>
                    </m:r>
                    <m:r>
                      <a:rPr lang="zh-CN" altLang="en-US" sz="1600" i="1" smtClean="0">
                        <a:solidFill>
                          <a:srgbClr val="FFCC00"/>
                        </a:solidFill>
                        <a:latin typeface="Cambria Math" panose="02040503050406030204" pitchFamily="18" charset="0"/>
                      </a:rPr>
                      <m:t>×1</m:t>
                    </m:r>
                  </m:oMath>
                </a14:m>
                <a:endParaRPr lang="en-US" altLang="zh-CN" sz="1600" dirty="0">
                  <a:solidFill>
                    <a:schemeClr val="bg1"/>
                  </a:solidFill>
                </a:endParaRPr>
              </a:p>
              <a:p>
                <a:endParaRPr lang="zh-CN" altLang="en-US" sz="1600" dirty="0">
                  <a:solidFill>
                    <a:schemeClr val="bg1"/>
                  </a:solidFill>
                </a:endParaRPr>
              </a:p>
            </p:txBody>
          </p:sp>
        </mc:Choice>
        <mc:Fallback xmlns="">
          <p:sp>
            <p:nvSpPr>
              <p:cNvPr id="5" name="内容占位符 1">
                <a:extLst>
                  <a:ext uri="{FF2B5EF4-FFF2-40B4-BE49-F238E27FC236}">
                    <a16:creationId xmlns:a16="http://schemas.microsoft.com/office/drawing/2014/main" id="{C0B9BA1C-D0A5-4693-9548-71946FA870E2}"/>
                  </a:ext>
                </a:extLst>
              </p:cNvPr>
              <p:cNvSpPr txBox="1">
                <a:spLocks noRot="1" noChangeAspect="1" noMove="1" noResize="1" noEditPoints="1" noAdjustHandles="1" noChangeArrowheads="1" noChangeShapeType="1" noTextEdit="1"/>
              </p:cNvSpPr>
              <p:nvPr/>
            </p:nvSpPr>
            <p:spPr>
              <a:xfrm>
                <a:off x="8636000" y="1395967"/>
                <a:ext cx="3352800" cy="4763533"/>
              </a:xfrm>
              <a:prstGeom prst="rect">
                <a:avLst/>
              </a:prstGeom>
              <a:blipFill>
                <a:blip r:embed="rId3"/>
                <a:stretch>
                  <a:fillRect l="-10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759646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C3D3D13-9B83-4EDB-A22F-96CD7EDB331A}"/>
                  </a:ext>
                </a:extLst>
              </p:cNvPr>
              <p:cNvSpPr>
                <a:spLocks noGrp="1"/>
              </p:cNvSpPr>
              <p:nvPr>
                <p:ph idx="1"/>
              </p:nvPr>
            </p:nvSpPr>
            <p:spPr>
              <a:xfrm>
                <a:off x="3378200" y="1382233"/>
                <a:ext cx="7975600" cy="4938546"/>
              </a:xfrm>
            </p:spPr>
            <p:txBody>
              <a:bodyPr/>
              <a:lstStyle/>
              <a:p>
                <a:r>
                  <a:rPr lang="zh-CN" altLang="en-US" dirty="0"/>
                  <a:t>输入正方形方阵边长</a:t>
                </a:r>
                <a:r>
                  <a:rPr lang="en-US" altLang="zh-CN" dirty="0"/>
                  <a:t>n</a:t>
                </a:r>
              </a:p>
              <a:p>
                <a:r>
                  <a:rPr lang="zh-CN" altLang="en-US" dirty="0"/>
                  <a:t>计算左下角的人能看到的人的数量</a:t>
                </a:r>
                <a:endParaRPr lang="en-US" altLang="zh-CN" dirty="0"/>
              </a:p>
              <a:p>
                <a:r>
                  <a:rPr lang="en-US" altLang="zh-CN" b="0" dirty="0"/>
                  <a:t> </a:t>
                </a:r>
                <a14:m>
                  <m:oMath xmlns:m="http://schemas.openxmlformats.org/officeDocument/2006/math">
                    <m:r>
                      <a:rPr lang="en-US" altLang="zh-CN" b="0" i="1" smtClean="0">
                        <a:latin typeface="Cambria Math" panose="02040503050406030204" pitchFamily="18" charset="0"/>
                      </a:rPr>
                      <m:t>𝑛</m:t>
                    </m:r>
                    <m:r>
                      <a:rPr lang="en-US" altLang="zh-CN" b="0" i="1" smtClean="0">
                        <a:latin typeface="Cambria Math" panose="02040503050406030204" pitchFamily="18" charset="0"/>
                      </a:rPr>
                      <m:t>≤40000</m:t>
                    </m:r>
                  </m:oMath>
                </a14:m>
                <a:endParaRPr lang="zh-CN" altLang="en-US" dirty="0"/>
              </a:p>
            </p:txBody>
          </p:sp>
        </mc:Choice>
        <mc:Fallback xmlns="">
          <p:sp>
            <p:nvSpPr>
              <p:cNvPr id="2" name="内容占位符 1">
                <a:extLst>
                  <a:ext uri="{FF2B5EF4-FFF2-40B4-BE49-F238E27FC236}">
                    <a16:creationId xmlns:a16="http://schemas.microsoft.com/office/drawing/2014/main" id="{5C3D3D13-9B83-4EDB-A22F-96CD7EDB331A}"/>
                  </a:ext>
                </a:extLst>
              </p:cNvPr>
              <p:cNvSpPr>
                <a:spLocks noGrp="1" noRot="1" noChangeAspect="1" noMove="1" noResize="1" noEditPoints="1" noAdjustHandles="1" noChangeArrowheads="1" noChangeShapeType="1" noTextEdit="1"/>
              </p:cNvSpPr>
              <p:nvPr>
                <p:ph idx="1"/>
              </p:nvPr>
            </p:nvSpPr>
            <p:spPr>
              <a:xfrm>
                <a:off x="3378200" y="1382233"/>
                <a:ext cx="7975600" cy="4938546"/>
              </a:xfrm>
              <a:blipFill>
                <a:blip r:embed="rId3"/>
                <a:stretch>
                  <a:fillRect l="-1528"/>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BB9E811-9809-49A5-B334-52D530D4BE1E}"/>
              </a:ext>
            </a:extLst>
          </p:cNvPr>
          <p:cNvSpPr>
            <a:spLocks noGrp="1"/>
          </p:cNvSpPr>
          <p:nvPr>
            <p:ph type="ctrTitle"/>
          </p:nvPr>
        </p:nvSpPr>
        <p:spPr/>
        <p:txBody>
          <a:bodyPr/>
          <a:lstStyle/>
          <a:p>
            <a:r>
              <a:rPr lang="en-US" altLang="zh-CN" dirty="0"/>
              <a:t>BZOJ2910 </a:t>
            </a:r>
            <a:r>
              <a:rPr lang="zh-CN" altLang="en-US" dirty="0"/>
              <a:t>仪仗队</a:t>
            </a:r>
          </a:p>
        </p:txBody>
      </p:sp>
      <p:sp>
        <p:nvSpPr>
          <p:cNvPr id="4" name="内容占位符 3">
            <a:extLst>
              <a:ext uri="{FF2B5EF4-FFF2-40B4-BE49-F238E27FC236}">
                <a16:creationId xmlns:a16="http://schemas.microsoft.com/office/drawing/2014/main" id="{7B4ED984-54A9-46AD-9316-8F15DD2931E1}"/>
              </a:ext>
            </a:extLst>
          </p:cNvPr>
          <p:cNvSpPr>
            <a:spLocks noGrp="1"/>
          </p:cNvSpPr>
          <p:nvPr>
            <p:ph sz="quarter" idx="10"/>
          </p:nvPr>
        </p:nvSpPr>
        <p:spPr/>
        <p:txBody>
          <a:bodyPr/>
          <a:lstStyle/>
          <a:p>
            <a:endParaRPr lang="zh-CN" altLang="en-US"/>
          </a:p>
        </p:txBody>
      </p:sp>
      <p:graphicFrame>
        <p:nvGraphicFramePr>
          <p:cNvPr id="5" name="对象 4">
            <a:extLst>
              <a:ext uri="{FF2B5EF4-FFF2-40B4-BE49-F238E27FC236}">
                <a16:creationId xmlns:a16="http://schemas.microsoft.com/office/drawing/2014/main" id="{6A7B84FA-6AB8-4330-8433-EB4238DA9D56}"/>
              </a:ext>
            </a:extLst>
          </p:cNvPr>
          <p:cNvGraphicFramePr>
            <a:graphicFrameLocks noChangeAspect="1"/>
          </p:cNvGraphicFramePr>
          <p:nvPr>
            <p:extLst>
              <p:ext uri="{D42A27DB-BD31-4B8C-83A1-F6EECF244321}">
                <p14:modId xmlns:p14="http://schemas.microsoft.com/office/powerpoint/2010/main" val="104070057"/>
              </p:ext>
            </p:extLst>
          </p:nvPr>
        </p:nvGraphicFramePr>
        <p:xfrm>
          <a:off x="838200" y="2632306"/>
          <a:ext cx="2540000" cy="2438400"/>
        </p:xfrm>
        <a:graphic>
          <a:graphicData uri="http://schemas.openxmlformats.org/presentationml/2006/ole">
            <mc:AlternateContent xmlns:mc="http://schemas.openxmlformats.org/markup-compatibility/2006">
              <mc:Choice xmlns:v="urn:schemas-microsoft-com:vml" Requires="v">
                <p:oleObj spid="_x0000_s8361" name="Image" r:id="rId4" imgW="2539440" imgH="2437920" progId="Photoshop.Image.18">
                  <p:embed/>
                </p:oleObj>
              </mc:Choice>
              <mc:Fallback>
                <p:oleObj name="Image" r:id="rId4" imgW="2539440" imgH="2437920" progId="Photoshop.Image.18">
                  <p:embed/>
                  <p:pic>
                    <p:nvPicPr>
                      <p:cNvPr id="0" name=""/>
                      <p:cNvPicPr/>
                      <p:nvPr/>
                    </p:nvPicPr>
                    <p:blipFill>
                      <a:blip r:embed="rId5"/>
                      <a:stretch>
                        <a:fillRect/>
                      </a:stretch>
                    </p:blipFill>
                    <p:spPr>
                      <a:xfrm>
                        <a:off x="838200" y="2632306"/>
                        <a:ext cx="2540000" cy="2438400"/>
                      </a:xfrm>
                      <a:prstGeom prst="rect">
                        <a:avLst/>
                      </a:prstGeom>
                    </p:spPr>
                  </p:pic>
                </p:oleObj>
              </mc:Fallback>
            </mc:AlternateContent>
          </a:graphicData>
        </a:graphic>
      </p:graphicFrame>
    </p:spTree>
    <p:extLst>
      <p:ext uri="{BB962C8B-B14F-4D97-AF65-F5344CB8AC3E}">
        <p14:creationId xmlns:p14="http://schemas.microsoft.com/office/powerpoint/2010/main" val="1684529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A942AD87-2956-4CC6-A059-D99765A8ED5C}"/>
                  </a:ext>
                </a:extLst>
              </p:cNvPr>
              <p:cNvSpPr>
                <a:spLocks noGrp="1"/>
              </p:cNvSpPr>
              <p:nvPr>
                <p:ph idx="1"/>
              </p:nvPr>
            </p:nvSpPr>
            <p:spPr/>
            <p:txBody>
              <a:bodyPr/>
              <a:lstStyle/>
              <a:p>
                <a:r>
                  <a:rPr lang="zh-CN" altLang="en-US" dirty="0"/>
                  <a:t>每个人的位置可以用第</a:t>
                </a:r>
                <a:r>
                  <a:rPr lang="en-US" altLang="zh-CN" dirty="0" err="1"/>
                  <a:t>i</a:t>
                </a:r>
                <a:r>
                  <a:rPr lang="zh-CN" altLang="en-US" dirty="0"/>
                  <a:t>行第</a:t>
                </a:r>
                <a:r>
                  <a:rPr lang="en-US" altLang="zh-CN" dirty="0"/>
                  <a:t>j</a:t>
                </a:r>
                <a:r>
                  <a:rPr lang="zh-CN" altLang="en-US" dirty="0"/>
                  <a:t>列来表示</a:t>
                </a:r>
                <a:r>
                  <a:rPr lang="en-US" altLang="zh-CN" dirty="0"/>
                  <a:t>(</a:t>
                </a:r>
                <a:r>
                  <a:rPr lang="en-US" altLang="zh-CN" dirty="0" err="1"/>
                  <a:t>i,j</a:t>
                </a:r>
                <a:r>
                  <a:rPr lang="zh-CN" altLang="en-US" dirty="0"/>
                  <a:t>从</a:t>
                </a:r>
                <a:r>
                  <a:rPr lang="en-US" altLang="zh-CN" dirty="0"/>
                  <a:t>0</a:t>
                </a:r>
                <a:r>
                  <a:rPr lang="zh-CN" altLang="en-US" dirty="0"/>
                  <a:t>开始标号</a:t>
                </a:r>
                <a:r>
                  <a:rPr lang="en-US" altLang="zh-CN" dirty="0"/>
                  <a:t>)</a:t>
                </a:r>
              </a:p>
              <a:p>
                <a:r>
                  <a:rPr lang="zh-CN" altLang="en-US" dirty="0"/>
                  <a:t>除了下边缘、左边缘的人，一个人可以被左下角的人看见当且仅当</a:t>
                </a:r>
                <a14:m>
                  <m:oMath xmlns:m="http://schemas.openxmlformats.org/officeDocument/2006/math">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gcd</m:t>
                        </m:r>
                      </m:fName>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e>
                        </m:d>
                      </m:e>
                    </m:func>
                    <m:r>
                      <a:rPr lang="en-US" altLang="zh-CN" b="0" i="1" smtClean="0">
                        <a:latin typeface="Cambria Math" panose="02040503050406030204" pitchFamily="18" charset="0"/>
                      </a:rPr>
                      <m:t>=1(</m:t>
                    </m:r>
                    <m:r>
                      <a:rPr lang="en-US" altLang="zh-CN" b="0" i="1" smtClean="0">
                        <a:latin typeface="Cambria Math" panose="02040503050406030204" pitchFamily="18" charset="0"/>
                      </a:rPr>
                      <m:t>𝑖</m:t>
                    </m:r>
                    <m:r>
                      <a:rPr lang="en-US" altLang="zh-CN" b="0" i="1" smtClean="0">
                        <a:latin typeface="Cambria Math" panose="02040503050406030204" pitchFamily="18" charset="0"/>
                      </a:rPr>
                      <m:t>≠0,</m:t>
                    </m:r>
                    <m:r>
                      <a:rPr lang="en-US" altLang="zh-CN" b="0" i="1" smtClean="0">
                        <a:latin typeface="Cambria Math" panose="02040503050406030204" pitchFamily="18" charset="0"/>
                      </a:rPr>
                      <m:t>𝑗</m:t>
                    </m:r>
                    <m:r>
                      <a:rPr lang="en-US" altLang="zh-CN" b="0" i="1" smtClean="0">
                        <a:latin typeface="Cambria Math" panose="02040503050406030204" pitchFamily="18" charset="0"/>
                      </a:rPr>
                      <m:t>≠0)</m:t>
                    </m:r>
                  </m:oMath>
                </a14:m>
                <a:endParaRPr lang="zh-CN" altLang="en-US" dirty="0"/>
              </a:p>
            </p:txBody>
          </p:sp>
        </mc:Choice>
        <mc:Fallback xmlns="">
          <p:sp>
            <p:nvSpPr>
              <p:cNvPr id="2" name="内容占位符 1">
                <a:extLst>
                  <a:ext uri="{FF2B5EF4-FFF2-40B4-BE49-F238E27FC236}">
                    <a16:creationId xmlns:a16="http://schemas.microsoft.com/office/drawing/2014/main" id="{A942AD87-2956-4CC6-A059-D99765A8ED5C}"/>
                  </a:ext>
                </a:extLst>
              </p:cNvPr>
              <p:cNvSpPr>
                <a:spLocks noGrp="1" noRot="1" noChangeAspect="1" noMove="1" noResize="1" noEditPoints="1" noAdjustHandles="1" noChangeArrowheads="1" noChangeShapeType="1" noTextEdit="1"/>
              </p:cNvSpPr>
              <p:nvPr>
                <p:ph idx="1"/>
              </p:nvPr>
            </p:nvSpPr>
            <p:spPr>
              <a:blipFill>
                <a:blip r:embed="rId2"/>
                <a:stretch>
                  <a:fillRect l="-1217" r="-69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8233084-F211-4A05-ADAC-537AA7FB97FF}"/>
              </a:ext>
            </a:extLst>
          </p:cNvPr>
          <p:cNvSpPr>
            <a:spLocks noGrp="1"/>
          </p:cNvSpPr>
          <p:nvPr>
            <p:ph type="ctrTitle"/>
          </p:nvPr>
        </p:nvSpPr>
        <p:spPr/>
        <p:txBody>
          <a:bodyPr/>
          <a:lstStyle/>
          <a:p>
            <a:endParaRPr lang="zh-CN" altLang="en-US" dirty="0"/>
          </a:p>
        </p:txBody>
      </p:sp>
      <p:sp>
        <p:nvSpPr>
          <p:cNvPr id="4" name="内容占位符 3">
            <a:extLst>
              <a:ext uri="{FF2B5EF4-FFF2-40B4-BE49-F238E27FC236}">
                <a16:creationId xmlns:a16="http://schemas.microsoft.com/office/drawing/2014/main" id="{D0635B1A-7825-43E2-838C-9896C96D9470}"/>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4058656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10F6E65A-135A-4B6A-A11C-DB11A08A04D4}"/>
                  </a:ext>
                </a:extLst>
              </p:cNvPr>
              <p:cNvSpPr>
                <a:spLocks noGrp="1"/>
              </p:cNvSpPr>
              <p:nvPr>
                <p:ph idx="1"/>
              </p:nvPr>
            </p:nvSpPr>
            <p:spPr/>
            <p:txBody>
              <a:bodyPr/>
              <a:lstStyle/>
              <a:p>
                <a:r>
                  <a:rPr lang="zh-CN" altLang="en-US" dirty="0"/>
                  <a:t>     </a:t>
                </a:r>
                <a14:m>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e>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𝑗</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e>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gcd</m:t>
                                </m:r>
                              </m:fName>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e>
                                </m:d>
                              </m:e>
                            </m:func>
                            <m:r>
                              <a:rPr lang="en-US" altLang="zh-CN" b="0" i="1" smtClean="0">
                                <a:latin typeface="Cambria Math" panose="02040503050406030204" pitchFamily="18" charset="0"/>
                              </a:rPr>
                              <m:t>=1]</m:t>
                            </m:r>
                          </m:e>
                        </m:nary>
                      </m:e>
                    </m:nary>
                  </m:oMath>
                </a14:m>
                <a:endParaRPr lang="en-US" altLang="zh-CN" dirty="0"/>
              </a:p>
              <a:p>
                <a:r>
                  <a:rPr lang="en-US" altLang="zh-CN" b="0" dirty="0"/>
                  <a:t> </a:t>
                </a:r>
                <a14:m>
                  <m:oMath xmlns:m="http://schemas.openxmlformats.org/officeDocument/2006/math">
                    <m:r>
                      <a:rPr lang="en-US" altLang="zh-CN" b="0" i="1" smtClean="0">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r>
                          <a:rPr lang="en-US" altLang="zh-CN" i="1">
                            <a:latin typeface="Cambria Math" panose="02040503050406030204" pitchFamily="18" charset="0"/>
                          </a:rPr>
                          <m:t>−1</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i="1">
                                <a:latin typeface="Cambria Math" panose="02040503050406030204" pitchFamily="18" charset="0"/>
                              </a:rPr>
                              <m:t>𝑛</m:t>
                            </m:r>
                            <m:r>
                              <a:rPr lang="en-US" altLang="zh-CN" i="1">
                                <a:latin typeface="Cambria Math" panose="02040503050406030204" pitchFamily="18" charset="0"/>
                              </a:rPr>
                              <m:t>−1</m:t>
                            </m:r>
                          </m:sup>
                          <m:e>
                            <m:r>
                              <a:rPr lang="en-US" altLang="zh-CN" b="0" i="1" smtClean="0">
                                <a:latin typeface="Cambria Math" panose="02040503050406030204" pitchFamily="18" charset="0"/>
                              </a:rPr>
                              <m:t>𝑒</m:t>
                            </m:r>
                            <m:d>
                              <m:dPr>
                                <m:ctrlPr>
                                  <a:rPr lang="en-US" altLang="zh-CN" b="0" i="1" smtClean="0">
                                    <a:latin typeface="Cambria Math" panose="02040503050406030204" pitchFamily="18" charset="0"/>
                                  </a:rPr>
                                </m:ctrlPr>
                              </m:dPr>
                              <m:e>
                                <m:func>
                                  <m:funcPr>
                                    <m:ctrlPr>
                                      <a:rPr lang="en-US" altLang="zh-CN" b="0" i="1" smtClean="0">
                                        <a:latin typeface="Cambria Math" panose="02040503050406030204" pitchFamily="18" charset="0"/>
                                      </a:rPr>
                                    </m:ctrlPr>
                                  </m:funcPr>
                                  <m:fName>
                                    <m:r>
                                      <m:rPr>
                                        <m:sty m:val="p"/>
                                      </m:rPr>
                                      <a:rPr lang="en-US" altLang="zh-CN" b="0" i="0" smtClean="0">
                                        <a:latin typeface="Cambria Math" panose="02040503050406030204" pitchFamily="18" charset="0"/>
                                      </a:rPr>
                                      <m:t>gcd</m:t>
                                    </m:r>
                                  </m:fName>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e>
                                    </m:d>
                                  </m:e>
                                </m:func>
                              </m:e>
                            </m:d>
                          </m:e>
                        </m:nary>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r>
                          <a:rPr lang="en-US" altLang="zh-CN" i="1">
                            <a:latin typeface="Cambria Math" panose="02040503050406030204" pitchFamily="18" charset="0"/>
                          </a:rPr>
                          <m:t>−1</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i="1">
                                <a:latin typeface="Cambria Math" panose="02040503050406030204" pitchFamily="18" charset="0"/>
                              </a:rPr>
                              <m:t>𝑛</m:t>
                            </m:r>
                            <m:r>
                              <a:rPr lang="en-US" altLang="zh-CN" i="1">
                                <a:latin typeface="Cambria Math" panose="02040503050406030204" pitchFamily="18" charset="0"/>
                              </a:rPr>
                              <m:t>−1</m:t>
                            </m:r>
                          </m:sup>
                          <m:e>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𝑑</m:t>
                                </m:r>
                                <m:r>
                                  <a:rPr lang="en-US" altLang="zh-CN" b="0" i="1" smtClean="0">
                                    <a:latin typeface="Cambria Math" panose="02040503050406030204" pitchFamily="18" charset="0"/>
                                  </a:rPr>
                                  <m:t>|</m:t>
                                </m:r>
                                <m:func>
                                  <m:funcPr>
                                    <m:ctrlPr>
                                      <a:rPr lang="en-US" altLang="zh-CN" b="0" i="1" smtClean="0">
                                        <a:latin typeface="Cambria Math" panose="02040503050406030204" pitchFamily="18" charset="0"/>
                                      </a:rPr>
                                    </m:ctrlPr>
                                  </m:funcPr>
                                  <m:fName>
                                    <m:r>
                                      <m:rPr>
                                        <m:sty m:val="p"/>
                                        <m:brk m:alnAt="23"/>
                                      </m:rPr>
                                      <a:rPr lang="en-US" altLang="zh-CN" b="0" i="0" smtClean="0">
                                        <a:latin typeface="Cambria Math" panose="02040503050406030204" pitchFamily="18" charset="0"/>
                                      </a:rPr>
                                      <m:t>g</m:t>
                                    </m:r>
                                    <m:r>
                                      <m:rPr>
                                        <m:sty m:val="p"/>
                                      </m:rPr>
                                      <a:rPr lang="en-US" altLang="zh-CN" b="0" i="0" smtClean="0">
                                        <a:latin typeface="Cambria Math" panose="02040503050406030204" pitchFamily="18" charset="0"/>
                                      </a:rPr>
                                      <m:t>cd</m:t>
                                    </m:r>
                                  </m:fName>
                                  <m:e>
                                    <m:d>
                                      <m:dPr>
                                        <m:ctrlPr>
                                          <a:rPr lang="en-US" altLang="zh-CN" b="0" i="1" smtClean="0">
                                            <a:latin typeface="Cambria Math" panose="02040503050406030204" pitchFamily="18" charset="0"/>
                                          </a:rPr>
                                        </m:ctrlPr>
                                      </m:dPr>
                                      <m:e>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e>
                                    </m:d>
                                  </m:e>
                                </m:func>
                              </m:sub>
                              <m:sup/>
                              <m:e>
                                <m:r>
                                  <a:rPr lang="en-US" altLang="zh-CN" b="0" i="1" smtClean="0">
                                    <a:latin typeface="Cambria Math" panose="02040503050406030204" pitchFamily="18" charset="0"/>
                                  </a:rPr>
                                  <m:t>𝜇</m:t>
                                </m:r>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e>
                            </m:nary>
                          </m:e>
                        </m:nary>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15"/>
                          </m:rPr>
                          <a:rPr lang="en-US" altLang="zh-CN" b="0" i="1" smtClean="0">
                            <a:latin typeface="Cambria Math" panose="02040503050406030204" pitchFamily="18" charset="0"/>
                          </a:rPr>
                          <m:t>1</m:t>
                        </m:r>
                        <m:r>
                          <a:rPr lang="en-US" altLang="zh-CN" b="0" i="1" smtClean="0">
                            <a:latin typeface="Cambria Math" panose="02040503050406030204" pitchFamily="18" charset="0"/>
                          </a:rPr>
                          <m:t>≤</m:t>
                        </m:r>
                        <m:r>
                          <m:rPr>
                            <m:brk m:alnAt="23"/>
                          </m:rPr>
                          <a:rPr lang="en-US" altLang="zh-CN" i="1">
                            <a:latin typeface="Cambria Math" panose="02040503050406030204" pitchFamily="18" charset="0"/>
                          </a:rPr>
                          <m:t>𝑑</m:t>
                        </m:r>
                        <m:r>
                          <a:rPr lang="en-US" altLang="zh-CN" b="0" i="1" smtClean="0">
                            <a:latin typeface="Cambria Math" panose="02040503050406030204" pitchFamily="18" charset="0"/>
                          </a:rPr>
                          <m:t>≤</m:t>
                        </m:r>
                        <m:r>
                          <m:rPr>
                            <m:sty m:val="p"/>
                            <m:brk m:alnAt="23"/>
                          </m:rPr>
                          <a:rPr lang="en-US" altLang="zh-CN" b="0" i="0" smtClean="0">
                            <a:latin typeface="Cambria Math" panose="02040503050406030204" pitchFamily="18" charset="0"/>
                          </a:rPr>
                          <m:t>m</m:t>
                        </m:r>
                        <m:r>
                          <m:rPr>
                            <m:sty m:val="p"/>
                          </m:rPr>
                          <a:rPr lang="en-US" altLang="zh-CN" b="0" i="0" smtClean="0">
                            <a:latin typeface="Cambria Math" panose="02040503050406030204" pitchFamily="18" charset="0"/>
                          </a:rPr>
                          <m:t>in</m:t>
                        </m:r>
                        <m:r>
                          <m:rPr>
                            <m:brk m:alnAt="23"/>
                          </m:rPr>
                          <a:rPr lang="en-US" altLang="zh-CN" b="0" i="1" smtClean="0">
                            <a:latin typeface="Cambria Math" panose="02040503050406030204" pitchFamily="18" charset="0"/>
                          </a:rPr>
                          <m:t>⁡</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−1,</m:t>
                        </m:r>
                        <m:r>
                          <a:rPr lang="en-US" altLang="zh-CN" b="0" i="1" smtClean="0">
                            <a:latin typeface="Cambria Math" panose="02040503050406030204" pitchFamily="18" charset="0"/>
                          </a:rPr>
                          <m:t>𝑚</m:t>
                        </m:r>
                        <m:r>
                          <a:rPr lang="en-US" altLang="zh-CN" b="0" i="1" smtClean="0">
                            <a:latin typeface="Cambria Math" panose="02040503050406030204" pitchFamily="18" charset="0"/>
                          </a:rPr>
                          <m:t>−1)</m:t>
                        </m:r>
                      </m:sub>
                      <m:sup/>
                      <m:e>
                        <m:r>
                          <a:rPr lang="en-US" altLang="zh-CN" i="1">
                            <a:latin typeface="Cambria Math" panose="02040503050406030204" pitchFamily="18" charset="0"/>
                          </a:rPr>
                          <m:t>𝜇</m:t>
                        </m:r>
                        <m:r>
                          <a:rPr lang="en-US" altLang="zh-CN" i="1">
                            <a:latin typeface="Cambria Math" panose="02040503050406030204" pitchFamily="18" charset="0"/>
                          </a:rPr>
                          <m:t>(</m:t>
                        </m:r>
                        <m:r>
                          <a:rPr lang="en-US" altLang="zh-CN" i="1">
                            <a:latin typeface="Cambria Math" panose="02040503050406030204" pitchFamily="18" charset="0"/>
                          </a:rPr>
                          <m:t>𝑑</m:t>
                        </m:r>
                        <m:r>
                          <a:rPr lang="en-US" altLang="zh-CN" i="1">
                            <a:latin typeface="Cambria Math" panose="02040503050406030204" pitchFamily="18" charset="0"/>
                          </a:rPr>
                          <m:t>)</m:t>
                        </m:r>
                      </m:e>
                    </m:nary>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r>
                          <a:rPr lang="en-US" altLang="zh-CN" i="1">
                            <a:latin typeface="Cambria Math" panose="02040503050406030204" pitchFamily="18" charset="0"/>
                          </a:rPr>
                          <m:t>−1</m:t>
                        </m:r>
                      </m:sup>
                      <m:e>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𝑗</m:t>
                            </m:r>
                            <m:r>
                              <a:rPr lang="en-US" altLang="zh-CN" i="1">
                                <a:latin typeface="Cambria Math" panose="02040503050406030204" pitchFamily="18" charset="0"/>
                              </a:rPr>
                              <m:t>=1</m:t>
                            </m:r>
                          </m:sub>
                          <m:sup>
                            <m:r>
                              <a:rPr lang="en-US" altLang="zh-CN" i="1">
                                <a:latin typeface="Cambria Math" panose="02040503050406030204" pitchFamily="18" charset="0"/>
                              </a:rPr>
                              <m:t>𝑛</m:t>
                            </m:r>
                            <m:r>
                              <a:rPr lang="en-US" altLang="zh-CN" i="1">
                                <a:latin typeface="Cambria Math" panose="02040503050406030204" pitchFamily="18" charset="0"/>
                              </a:rPr>
                              <m:t>−1</m:t>
                            </m:r>
                          </m:sup>
                          <m:e>
                            <m:r>
                              <a:rPr lang="en-US" altLang="zh-CN" b="0" i="1" smtClean="0">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r>
                              <a:rPr lang="en-US" altLang="zh-CN" b="0" i="1" smtClean="0">
                                <a:latin typeface="Cambria Math" panose="02040503050406030204" pitchFamily="18" charset="0"/>
                              </a:rPr>
                              <m:t>]</m:t>
                            </m:r>
                          </m:e>
                        </m:nary>
                      </m:e>
                    </m:nary>
                  </m:oMath>
                </a14:m>
                <a:endParaRPr lang="en-US" altLang="zh-CN" dirty="0"/>
              </a:p>
              <a:p>
                <a:r>
                  <a:rPr lang="en-US" altLang="zh-CN" dirty="0"/>
                  <a:t> </a:t>
                </a:r>
                <a14:m>
                  <m:oMath xmlns:m="http://schemas.openxmlformats.org/officeDocument/2006/math">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15"/>
                          </m:rPr>
                          <a:rPr lang="en-US" altLang="zh-CN" i="1">
                            <a:latin typeface="Cambria Math" panose="02040503050406030204" pitchFamily="18" charset="0"/>
                          </a:rPr>
                          <m:t>1</m:t>
                        </m:r>
                        <m:r>
                          <a:rPr lang="en-US" altLang="zh-CN" i="1">
                            <a:latin typeface="Cambria Math" panose="02040503050406030204" pitchFamily="18" charset="0"/>
                          </a:rPr>
                          <m:t>≤</m:t>
                        </m:r>
                        <m:r>
                          <m:rPr>
                            <m:brk m:alnAt="23"/>
                          </m:rPr>
                          <a:rPr lang="en-US" altLang="zh-CN" i="1">
                            <a:latin typeface="Cambria Math" panose="02040503050406030204" pitchFamily="18" charset="0"/>
                          </a:rPr>
                          <m:t>𝑑</m:t>
                        </m:r>
                        <m:r>
                          <a:rPr lang="en-US" altLang="zh-CN" i="1">
                            <a:latin typeface="Cambria Math" panose="02040503050406030204" pitchFamily="18" charset="0"/>
                          </a:rPr>
                          <m:t>≤</m:t>
                        </m:r>
                        <m:r>
                          <m:rPr>
                            <m:sty m:val="p"/>
                            <m:brk m:alnAt="23"/>
                          </m:rPr>
                          <a:rPr lang="en-US" altLang="zh-CN">
                            <a:latin typeface="Cambria Math" panose="02040503050406030204" pitchFamily="18" charset="0"/>
                          </a:rPr>
                          <m:t>m</m:t>
                        </m:r>
                        <m:r>
                          <m:rPr>
                            <m:sty m:val="p"/>
                          </m:rPr>
                          <a:rPr lang="en-US" altLang="zh-CN">
                            <a:latin typeface="Cambria Math" panose="02040503050406030204" pitchFamily="18" charset="0"/>
                          </a:rPr>
                          <m:t>in</m:t>
                        </m:r>
                        <m:r>
                          <m:rPr>
                            <m:brk m:alnAt="23"/>
                          </m:rPr>
                          <a:rPr lang="en-US" altLang="zh-CN" i="1">
                            <a:latin typeface="Cambria Math" panose="02040503050406030204" pitchFamily="18" charset="0"/>
                          </a:rPr>
                          <m:t>⁡</m:t>
                        </m:r>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−1,</m:t>
                        </m:r>
                        <m:r>
                          <a:rPr lang="en-US" altLang="zh-CN" i="1">
                            <a:latin typeface="Cambria Math" panose="02040503050406030204" pitchFamily="18" charset="0"/>
                          </a:rPr>
                          <m:t>𝑚</m:t>
                        </m:r>
                        <m:r>
                          <a:rPr lang="en-US" altLang="zh-CN" i="1">
                            <a:latin typeface="Cambria Math" panose="02040503050406030204" pitchFamily="18" charset="0"/>
                          </a:rPr>
                          <m:t>−1)</m:t>
                        </m:r>
                      </m:sub>
                      <m:sup/>
                      <m:e>
                        <m:r>
                          <a:rPr lang="en-US" altLang="zh-CN" i="1">
                            <a:latin typeface="Cambria Math" panose="02040503050406030204" pitchFamily="18" charset="0"/>
                          </a:rPr>
                          <m:t>𝜇</m:t>
                        </m:r>
                        <m:r>
                          <a:rPr lang="en-US" altLang="zh-CN" i="1">
                            <a:latin typeface="Cambria Math" panose="02040503050406030204" pitchFamily="18" charset="0"/>
                          </a:rPr>
                          <m:t>(</m:t>
                        </m:r>
                        <m:r>
                          <a:rPr lang="en-US" altLang="zh-CN" i="1">
                            <a:latin typeface="Cambria Math" panose="02040503050406030204" pitchFamily="18" charset="0"/>
                          </a:rPr>
                          <m:t>𝑑</m:t>
                        </m:r>
                        <m:r>
                          <a:rPr lang="en-US" altLang="zh-CN" i="1">
                            <a:latin typeface="Cambria Math" panose="02040503050406030204" pitchFamily="18" charset="0"/>
                          </a:rPr>
                          <m:t>)</m:t>
                        </m:r>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zh-CN" altLang="en-US" i="1">
                                    <a:latin typeface="Cambria Math" panose="02040503050406030204" pitchFamily="18" charset="0"/>
                                  </a:rPr>
                                  <m:t>𝑛</m:t>
                                </m:r>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𝑑</m:t>
                                </m:r>
                              </m:den>
                            </m:f>
                          </m:e>
                        </m:d>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en-US" altLang="zh-CN" b="0" i="1" smtClean="0">
                                    <a:latin typeface="Cambria Math" panose="02040503050406030204" pitchFamily="18" charset="0"/>
                                  </a:rPr>
                                  <m:t>𝑚</m:t>
                                </m:r>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𝑑</m:t>
                                </m:r>
                              </m:den>
                            </m:f>
                          </m:e>
                        </m:d>
                      </m:e>
                    </m:nary>
                  </m:oMath>
                </a14:m>
                <a:endParaRPr lang="zh-CN" altLang="en-US" dirty="0"/>
              </a:p>
              <a:p>
                <a:r>
                  <a:rPr lang="zh-CN" altLang="en-US" dirty="0"/>
                  <a:t>答案还需此数加</a:t>
                </a:r>
                <a:r>
                  <a:rPr lang="en-US" altLang="zh-CN" dirty="0"/>
                  <a:t>3</a:t>
                </a:r>
                <a:r>
                  <a:rPr lang="zh-CN" altLang="en-US" dirty="0"/>
                  <a:t>，复杂度</a:t>
                </a:r>
                <a14:m>
                  <m:oMath xmlns:m="http://schemas.openxmlformats.org/officeDocument/2006/math">
                    <m:r>
                      <m:rPr>
                        <m:sty m:val="p"/>
                      </m:rPr>
                      <a:rPr lang="en-US" altLang="zh-CN" i="1" dirty="0">
                        <a:latin typeface="Cambria Math" panose="02040503050406030204" pitchFamily="18" charset="0"/>
                      </a:rPr>
                      <m:t>O</m:t>
                    </m:r>
                    <m:r>
                      <a:rPr lang="en-US" altLang="zh-CN" b="0" i="1" dirty="0" smtClean="0">
                        <a:latin typeface="Cambria Math" panose="02040503050406030204" pitchFamily="18" charset="0"/>
                      </a:rPr>
                      <m:t>(</m:t>
                    </m:r>
                    <m:rad>
                      <m:radPr>
                        <m:degHide m:val="on"/>
                        <m:ctrlPr>
                          <a:rPr lang="en-US" altLang="zh-CN" b="0" i="1" dirty="0" smtClean="0">
                            <a:latin typeface="Cambria Math" panose="02040503050406030204" pitchFamily="18" charset="0"/>
                          </a:rPr>
                        </m:ctrlPr>
                      </m:radPr>
                      <m:deg/>
                      <m:e>
                        <m:r>
                          <a:rPr lang="en-US" altLang="zh-CN" b="0" i="1" dirty="0" smtClean="0">
                            <a:latin typeface="Cambria Math" panose="02040503050406030204" pitchFamily="18" charset="0"/>
                          </a:rPr>
                          <m:t>𝑛</m:t>
                        </m:r>
                      </m:e>
                    </m:rad>
                    <m:r>
                      <a:rPr lang="en-US" altLang="zh-CN" b="0" i="1" dirty="0" smtClean="0">
                        <a:latin typeface="Cambria Math" panose="02040503050406030204" pitchFamily="18" charset="0"/>
                      </a:rPr>
                      <m:t>)</m:t>
                    </m:r>
                  </m:oMath>
                </a14:m>
                <a:endParaRPr lang="en-US" altLang="zh-CN" dirty="0"/>
              </a:p>
            </p:txBody>
          </p:sp>
        </mc:Choice>
        <mc:Fallback xmlns="">
          <p:sp>
            <p:nvSpPr>
              <p:cNvPr id="2" name="内容占位符 1">
                <a:extLst>
                  <a:ext uri="{FF2B5EF4-FFF2-40B4-BE49-F238E27FC236}">
                    <a16:creationId xmlns:a16="http://schemas.microsoft.com/office/drawing/2014/main" id="{10F6E65A-135A-4B6A-A11C-DB11A08A04D4}"/>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F2FF54B-0DE4-454C-B21D-07063D575572}"/>
              </a:ext>
            </a:extLst>
          </p:cNvPr>
          <p:cNvSpPr>
            <a:spLocks noGrp="1"/>
          </p:cNvSpPr>
          <p:nvPr>
            <p:ph type="ctrTitle"/>
          </p:nvPr>
        </p:nvSpPr>
        <p:spPr/>
        <p:txBody>
          <a:bodyPr/>
          <a:lstStyle/>
          <a:p>
            <a:endParaRPr lang="zh-CN" altLang="en-US"/>
          </a:p>
        </p:txBody>
      </p:sp>
      <p:sp>
        <p:nvSpPr>
          <p:cNvPr id="4" name="内容占位符 3">
            <a:extLst>
              <a:ext uri="{FF2B5EF4-FFF2-40B4-BE49-F238E27FC236}">
                <a16:creationId xmlns:a16="http://schemas.microsoft.com/office/drawing/2014/main" id="{F0E5ABA6-969C-45D9-8558-36362833D36F}"/>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D958C727-4DD5-46E2-A7DF-F8F1052EFA17}"/>
                  </a:ext>
                </a:extLst>
              </p:cNvPr>
              <p:cNvSpPr txBox="1">
                <a:spLocks/>
              </p:cNvSpPr>
              <p:nvPr/>
            </p:nvSpPr>
            <p:spPr>
              <a:xfrm>
                <a:off x="8636000" y="1395967"/>
                <a:ext cx="3352800" cy="4763533"/>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a:solidFill>
                      <a:schemeClr val="bg1"/>
                    </a:solidFill>
                  </a:rPr>
                  <a:t>欧拉函数 </a:t>
                </a:r>
                <a14:m>
                  <m:oMath xmlns:m="http://schemas.openxmlformats.org/officeDocument/2006/math">
                    <m:r>
                      <a:rPr lang="zh-CN" altLang="en-US" sz="1600" i="1">
                        <a:solidFill>
                          <a:schemeClr val="bg1"/>
                        </a:solidFill>
                        <a:latin typeface="Cambria Math" panose="02040503050406030204" pitchFamily="18" charset="0"/>
                      </a:rPr>
                      <m:t>𝜑</m:t>
                    </m:r>
                    <m:d>
                      <m:dPr>
                        <m:ctrlPr>
                          <a:rPr lang="zh-CN" altLang="en-US" sz="1600" i="1" smtClean="0">
                            <a:solidFill>
                              <a:schemeClr val="bg1"/>
                            </a:solidFill>
                            <a:latin typeface="Cambria Math" panose="02040503050406030204" pitchFamily="18" charset="0"/>
                          </a:rPr>
                        </m:ctrlPr>
                      </m:dPr>
                      <m:e>
                        <m:r>
                          <m:rPr>
                            <m:sty m:val="p"/>
                          </m:rPr>
                          <a:rPr lang="en-US" altLang="zh-CN" sz="1600" i="1">
                            <a:solidFill>
                              <a:schemeClr val="bg1"/>
                            </a:solidFill>
                            <a:latin typeface="Cambria Math" panose="02040503050406030204" pitchFamily="18" charset="0"/>
                          </a:rPr>
                          <m:t>n</m:t>
                        </m:r>
                      </m:e>
                    </m:d>
                  </m:oMath>
                </a14:m>
                <a:endParaRPr lang="en-US" altLang="zh-CN" sz="1600" dirty="0">
                  <a:solidFill>
                    <a:schemeClr val="bg1"/>
                  </a:solidFill>
                </a:endParaRPr>
              </a:p>
              <a:p>
                <a:r>
                  <a:rPr lang="en-US" altLang="zh-CN" sz="1600" dirty="0">
                    <a:solidFill>
                      <a:schemeClr val="bg1"/>
                    </a:solidFill>
                  </a:rPr>
                  <a:t> </a:t>
                </a:r>
                <a14:m>
                  <m:oMath xmlns:m="http://schemas.openxmlformats.org/officeDocument/2006/math">
                    <m:r>
                      <a:rPr lang="en-US" altLang="zh-CN" sz="1600" i="1" dirty="0" smtClean="0">
                        <a:solidFill>
                          <a:schemeClr val="bg1"/>
                        </a:solidFill>
                        <a:latin typeface="Cambria Math" panose="02040503050406030204" pitchFamily="18" charset="0"/>
                      </a:rPr>
                      <m:t>𝑖𝑑</m:t>
                    </m:r>
                    <m:r>
                      <a:rPr lang="en-US" altLang="zh-CN" sz="1600" i="1" dirty="0" smtClean="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oMath>
                </a14:m>
                <a:r>
                  <a:rPr lang="en-US" altLang="zh-CN" sz="1600" dirty="0">
                    <a:solidFill>
                      <a:schemeClr val="bg1"/>
                    </a:solidFill>
                  </a:rPr>
                  <a:t> </a:t>
                </a:r>
              </a:p>
              <a:p>
                <a:r>
                  <a:rPr lang="en-US" altLang="zh-CN" sz="1600" dirty="0">
                    <a:solidFill>
                      <a:schemeClr val="bg1"/>
                    </a:solidFill>
                  </a:rPr>
                  <a:t> </a:t>
                </a:r>
                <a14:m>
                  <m:oMath xmlns:m="http://schemas.openxmlformats.org/officeDocument/2006/math">
                    <m:r>
                      <a:rPr lang="en-US" altLang="zh-CN" sz="1600" i="1" dirty="0">
                        <a:solidFill>
                          <a:schemeClr val="bg1"/>
                        </a:solidFill>
                        <a:latin typeface="Cambria Math" panose="02040503050406030204" pitchFamily="18" charset="0"/>
                      </a:rPr>
                      <m:t>𝑒</m:t>
                    </m:r>
                    <m:r>
                      <a:rPr lang="en-US" altLang="zh-CN" sz="1600" i="1" dirty="0">
                        <a:solidFill>
                          <a:schemeClr val="bg1"/>
                        </a:solidFill>
                        <a:latin typeface="Cambria Math" panose="02040503050406030204" pitchFamily="18" charset="0"/>
                      </a:rPr>
                      <m:t>(</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d>
                      <m:dPr>
                        <m:begChr m:val="{"/>
                        <m:endChr m:val=""/>
                        <m:ctrlPr>
                          <a:rPr lang="en-US" altLang="zh-CN" sz="1600" i="1" dirty="0">
                            <a:solidFill>
                              <a:schemeClr val="bg1"/>
                            </a:solidFill>
                            <a:latin typeface="Cambria Math" panose="02040503050406030204" pitchFamily="18" charset="0"/>
                          </a:rPr>
                        </m:ctrlPr>
                      </m:dPr>
                      <m:e>
                        <m:eqArr>
                          <m:eqArrPr>
                            <m:ctrlPr>
                              <a:rPr lang="en-US" altLang="zh-CN" sz="1600" i="1" dirty="0">
                                <a:solidFill>
                                  <a:schemeClr val="bg1"/>
                                </a:solidFill>
                                <a:latin typeface="Cambria Math" panose="02040503050406030204" pitchFamily="18" charset="0"/>
                              </a:rPr>
                            </m:ctrlPr>
                          </m:eqArrPr>
                          <m:e>
                            <m:r>
                              <a:rPr lang="en-US" altLang="zh-CN" sz="1600" i="1" dirty="0">
                                <a:solidFill>
                                  <a:schemeClr val="bg1"/>
                                </a:solidFill>
                                <a:latin typeface="Cambria Math" panose="02040503050406030204" pitchFamily="18" charset="0"/>
                              </a:rPr>
                              <m:t>1      </m:t>
                            </m:r>
                            <m:r>
                              <a:rPr lang="en-US" altLang="zh-CN" sz="1600" i="1" dirty="0" smtClean="0">
                                <a:solidFill>
                                  <a:schemeClr val="bg1"/>
                                </a:solidFill>
                                <a:latin typeface="Cambria Math" panose="02040503050406030204" pitchFamily="18" charset="0"/>
                              </a:rPr>
                              <m:t>𝑖𝑓</m:t>
                            </m:r>
                            <m:r>
                              <a:rPr lang="en-US" altLang="zh-CN" sz="1600" i="1" dirty="0" smtClean="0">
                                <a:solidFill>
                                  <a:schemeClr val="bg1"/>
                                </a:solidFill>
                                <a:latin typeface="Cambria Math" panose="02040503050406030204" pitchFamily="18" charset="0"/>
                              </a:rPr>
                              <m:t> </m:t>
                            </m:r>
                            <m:r>
                              <a:rPr lang="en-US" altLang="zh-CN" sz="1600" i="1" dirty="0" smtClean="0">
                                <a:solidFill>
                                  <a:schemeClr val="bg1"/>
                                </a:solidFill>
                                <a:latin typeface="Cambria Math" panose="02040503050406030204" pitchFamily="18" charset="0"/>
                              </a:rPr>
                              <m:t>𝑛</m:t>
                            </m:r>
                            <m:r>
                              <a:rPr lang="en-US" altLang="zh-CN" sz="1600" i="1" dirty="0">
                                <a:solidFill>
                                  <a:schemeClr val="bg1"/>
                                </a:solidFill>
                                <a:latin typeface="Cambria Math" panose="02040503050406030204" pitchFamily="18" charset="0"/>
                              </a:rPr>
                              <m:t>=</m:t>
                            </m:r>
                            <m:r>
                              <a:rPr lang="en-US" altLang="zh-CN" sz="1600" b="0" i="1" dirty="0" smtClean="0">
                                <a:solidFill>
                                  <a:schemeClr val="bg1"/>
                                </a:solidFill>
                                <a:latin typeface="Cambria Math" panose="02040503050406030204" pitchFamily="18" charset="0"/>
                              </a:rPr>
                              <m:t>1</m:t>
                            </m:r>
                          </m:e>
                          <m:e>
                            <m:r>
                              <a:rPr lang="en-US" altLang="zh-CN" sz="1600" i="1" dirty="0">
                                <a:solidFill>
                                  <a:schemeClr val="bg1"/>
                                </a:solidFill>
                                <a:latin typeface="Cambria Math" panose="02040503050406030204" pitchFamily="18" charset="0"/>
                              </a:rPr>
                              <m:t>0  </m:t>
                            </m:r>
                            <m:r>
                              <a:rPr lang="en-US" altLang="zh-CN" sz="1600" i="1" dirty="0">
                                <a:solidFill>
                                  <a:schemeClr val="bg1"/>
                                </a:solidFill>
                                <a:latin typeface="Cambria Math" panose="02040503050406030204" pitchFamily="18" charset="0"/>
                              </a:rPr>
                              <m:t>𝑜𝑡h𝑒𝑟𝑤𝑖𝑠𝑒</m:t>
                            </m:r>
                          </m:e>
                        </m:eqArr>
                      </m:e>
                    </m:d>
                  </m:oMath>
                </a14:m>
                <a:endParaRPr lang="en-US" altLang="zh-CN" sz="1600" dirty="0">
                  <a:solidFill>
                    <a:schemeClr val="bg1"/>
                  </a:solidFill>
                </a:endParaRPr>
              </a:p>
              <a:p>
                <a:r>
                  <a:rPr lang="zh-CN" altLang="en-US" sz="1600" dirty="0">
                    <a:solidFill>
                      <a:schemeClr val="bg1"/>
                    </a:solidFill>
                  </a:rPr>
                  <a:t>常函数</a:t>
                </a:r>
                <a14:m>
                  <m:oMath xmlns:m="http://schemas.openxmlformats.org/officeDocument/2006/math">
                    <m:r>
                      <a:rPr lang="en-US" altLang="zh-CN" sz="1600" i="1" dirty="0">
                        <a:solidFill>
                          <a:schemeClr val="bg1"/>
                        </a:solidFill>
                        <a:latin typeface="Cambria Math" panose="02040503050406030204" pitchFamily="18" charset="0"/>
                      </a:rPr>
                      <m:t>1</m:t>
                    </m:r>
                  </m:oMath>
                </a14:m>
                <a:r>
                  <a:rPr lang="en-US" altLang="zh-CN" sz="1600" dirty="0">
                    <a:solidFill>
                      <a:schemeClr val="bg1"/>
                    </a:solidFill>
                  </a:rPr>
                  <a:t> </a:t>
                </a:r>
              </a:p>
              <a:p>
                <a:r>
                  <a:rPr lang="en-US" altLang="zh-CN" sz="1600" dirty="0">
                    <a:solidFill>
                      <a:schemeClr val="bg1"/>
                    </a:solidFill>
                  </a:rPr>
                  <a:t> </a:t>
                </a:r>
                <a14:m>
                  <m:oMath xmlns:m="http://schemas.openxmlformats.org/officeDocument/2006/math">
                    <m:r>
                      <a:rPr lang="en-US" altLang="zh-CN" sz="1600" i="1">
                        <a:solidFill>
                          <a:schemeClr val="bg1"/>
                        </a:solidFill>
                        <a:latin typeface="Cambria Math" panose="02040503050406030204" pitchFamily="18" charset="0"/>
                      </a:rPr>
                      <m:t>𝜇</m:t>
                    </m:r>
                    <m:d>
                      <m:dPr>
                        <m:ctrlPr>
                          <a:rPr lang="en-US" altLang="zh-CN" sz="1600" i="1" smtClean="0">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d>
                      <m:dPr>
                        <m:begChr m:val="{"/>
                        <m:endChr m:val=""/>
                        <m:ctrlPr>
                          <a:rPr lang="en-US" altLang="zh-CN" sz="1600" i="1">
                            <a:solidFill>
                              <a:schemeClr val="bg1"/>
                            </a:solidFill>
                            <a:latin typeface="Cambria Math" panose="02040503050406030204" pitchFamily="18" charset="0"/>
                          </a:rPr>
                        </m:ctrlPr>
                      </m:dPr>
                      <m:e>
                        <m:eqArr>
                          <m:eqArrPr>
                            <m:ctrlPr>
                              <a:rPr lang="en-US" altLang="zh-CN" sz="1600" i="1">
                                <a:solidFill>
                                  <a:schemeClr val="bg1"/>
                                </a:solidFill>
                                <a:latin typeface="Cambria Math" panose="02040503050406030204" pitchFamily="18" charset="0"/>
                              </a:rPr>
                            </m:ctrlPr>
                          </m:eqArrPr>
                          <m:e>
                            <m:r>
                              <a:rPr lang="en-US" altLang="zh-CN" sz="1600" i="1">
                                <a:solidFill>
                                  <a:schemeClr val="bg1"/>
                                </a:solidFill>
                                <a:latin typeface="Cambria Math" panose="02040503050406030204" pitchFamily="18" charset="0"/>
                              </a:rPr>
                              <m:t>1                         </m:t>
                            </m:r>
                            <m:r>
                              <a:rPr lang="en-US" altLang="zh-CN" sz="1600" i="1">
                                <a:solidFill>
                                  <a:schemeClr val="bg1"/>
                                </a:solidFill>
                                <a:latin typeface="Cambria Math" panose="02040503050406030204" pitchFamily="18" charset="0"/>
                              </a:rPr>
                              <m:t>𝑖𝑓</m:t>
                            </m:r>
                            <m:r>
                              <a:rPr lang="en-US" altLang="zh-CN" sz="1600" i="1">
                                <a:solidFill>
                                  <a:schemeClr val="bg1"/>
                                </a:solidFill>
                                <a:latin typeface="Cambria Math" panose="02040503050406030204" pitchFamily="18" charset="0"/>
                              </a:rPr>
                              <m:t> </m:t>
                            </m:r>
                            <m:r>
                              <a:rPr lang="en-US" altLang="zh-CN" sz="1600" i="1" smtClean="0">
                                <a:solidFill>
                                  <a:schemeClr val="bg1"/>
                                </a:solidFill>
                                <a:latin typeface="Cambria Math" panose="02040503050406030204" pitchFamily="18" charset="0"/>
                              </a:rPr>
                              <m:t>𝑛</m:t>
                            </m:r>
                            <m:r>
                              <a:rPr lang="en-US" altLang="zh-CN" sz="1600" i="1">
                                <a:solidFill>
                                  <a:schemeClr val="bg1"/>
                                </a:solidFill>
                                <a:latin typeface="Cambria Math" panose="02040503050406030204" pitchFamily="18" charset="0"/>
                              </a:rPr>
                              <m:t>=1</m:t>
                            </m:r>
                          </m:e>
                          <m:e>
                            <m:r>
                              <a:rPr lang="en-US" altLang="zh-CN" sz="1600" i="1">
                                <a:solidFill>
                                  <a:schemeClr val="bg1"/>
                                </a:solidFill>
                                <a:latin typeface="Cambria Math" panose="02040503050406030204" pitchFamily="18" charset="0"/>
                              </a:rPr>
                              <m:t>0      </m:t>
                            </m:r>
                            <m:r>
                              <a:rPr lang="en-US" altLang="zh-CN" sz="1600" i="1">
                                <a:solidFill>
                                  <a:schemeClr val="bg1"/>
                                </a:solidFill>
                                <a:latin typeface="Cambria Math" panose="02040503050406030204" pitchFamily="18" charset="0"/>
                              </a:rPr>
                              <m:t>𝑖𝑓</m:t>
                            </m:r>
                            <m:r>
                              <a:rPr lang="en-US" altLang="zh-CN" sz="1600" i="1">
                                <a:solidFill>
                                  <a:schemeClr val="bg1"/>
                                </a:solidFill>
                                <a:latin typeface="Cambria Math" panose="02040503050406030204" pitchFamily="18" charset="0"/>
                              </a:rPr>
                              <m:t> </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包含平方因子</m:t>
                            </m:r>
                          </m:e>
                          <m:e>
                            <m:sSup>
                              <m:sSupPr>
                                <m:ctrlPr>
                                  <a:rPr lang="en-US" altLang="zh-CN" sz="1600" i="1">
                                    <a:solidFill>
                                      <a:schemeClr val="bg1"/>
                                    </a:solidFill>
                                    <a:latin typeface="Cambria Math" panose="02040503050406030204" pitchFamily="18" charset="0"/>
                                  </a:rPr>
                                </m:ctrlPr>
                              </m:sSupPr>
                              <m:e>
                                <m:r>
                                  <a:rPr lang="en-US" altLang="zh-CN" sz="1600" i="1">
                                    <a:solidFill>
                                      <a:schemeClr val="bg1"/>
                                    </a:solidFill>
                                    <a:latin typeface="Cambria Math" panose="02040503050406030204" pitchFamily="18" charset="0"/>
                                  </a:rPr>
                                  <m:t>(−1)</m:t>
                                </m:r>
                              </m:e>
                              <m:sup>
                                <m:r>
                                  <a:rPr lang="en-US" altLang="zh-CN" sz="1600" i="1">
                                    <a:solidFill>
                                      <a:schemeClr val="bg1"/>
                                    </a:solidFill>
                                    <a:latin typeface="Cambria Math" panose="02040503050406030204" pitchFamily="18" charset="0"/>
                                  </a:rPr>
                                  <m:t>𝑟</m:t>
                                </m:r>
                              </m:sup>
                            </m:sSup>
                            <m:r>
                              <a:rPr lang="en-US" altLang="zh-CN" sz="1600" i="1">
                                <a:solidFill>
                                  <a:schemeClr val="bg1"/>
                                </a:solidFill>
                                <a:latin typeface="Cambria Math" panose="02040503050406030204" pitchFamily="18" charset="0"/>
                              </a:rPr>
                              <m:t>   </m:t>
                            </m:r>
                            <m:r>
                              <a:rPr lang="en-US" altLang="zh-CN" sz="1600" i="1">
                                <a:solidFill>
                                  <a:schemeClr val="bg1"/>
                                </a:solidFill>
                                <a:latin typeface="Cambria Math" panose="02040503050406030204" pitchFamily="18" charset="0"/>
                              </a:rPr>
                              <m:t>𝑟</m:t>
                            </m:r>
                            <m:r>
                              <a:rPr lang="zh-CN" altLang="en-US" sz="1600" i="1">
                                <a:solidFill>
                                  <a:schemeClr val="bg1"/>
                                </a:solidFill>
                                <a:latin typeface="Cambria Math" panose="02040503050406030204" pitchFamily="18" charset="0"/>
                              </a:rPr>
                              <m:t>是</m:t>
                            </m:r>
                            <m:r>
                              <a:rPr lang="en-US" altLang="zh-CN" sz="1600" i="1">
                                <a:solidFill>
                                  <a:schemeClr val="bg1"/>
                                </a:solidFill>
                                <a:latin typeface="Cambria Math" panose="02040503050406030204" pitchFamily="18" charset="0"/>
                              </a:rPr>
                              <m:t>𝑥</m:t>
                            </m:r>
                            <m:r>
                              <a:rPr lang="zh-CN" altLang="en-US" sz="1600" i="1">
                                <a:solidFill>
                                  <a:schemeClr val="bg1"/>
                                </a:solidFill>
                                <a:latin typeface="Cambria Math" panose="02040503050406030204" pitchFamily="18" charset="0"/>
                              </a:rPr>
                              <m:t>的质因子个数</m:t>
                            </m:r>
                          </m:e>
                        </m:eqArr>
                      </m:e>
                    </m:d>
                  </m:oMath>
                </a14:m>
                <a:endParaRPr lang="en-US" altLang="zh-CN" sz="1600" dirty="0">
                  <a:solidFill>
                    <a:schemeClr val="bg1"/>
                  </a:solidFill>
                </a:endParaRPr>
              </a:p>
              <a:p>
                <a:r>
                  <a:rPr lang="en-US" altLang="zh-CN" sz="1600" dirty="0">
                    <a:solidFill>
                      <a:schemeClr val="bg1"/>
                    </a:solidFill>
                  </a:rPr>
                  <a:t> </a:t>
                </a:r>
                <a14:m>
                  <m:oMath xmlns:m="http://schemas.openxmlformats.org/officeDocument/2006/math">
                    <m:r>
                      <a:rPr lang="en-US" altLang="zh-CN" sz="1600" i="1">
                        <a:solidFill>
                          <a:schemeClr val="bg1"/>
                        </a:solidFill>
                        <a:latin typeface="Cambria Math" panose="02040503050406030204" pitchFamily="18" charset="0"/>
                      </a:rPr>
                      <m:t>𝑑</m:t>
                    </m:r>
                    <m:d>
                      <m:dPr>
                        <m:ctrlPr>
                          <a:rPr lang="en-US" altLang="zh-CN" sz="1600" i="1">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的约数个数</m:t>
                    </m:r>
                  </m:oMath>
                </a14:m>
                <a:endParaRPr lang="en-US" altLang="zh-CN" sz="1600" dirty="0">
                  <a:solidFill>
                    <a:schemeClr val="bg1"/>
                  </a:solidFill>
                </a:endParaRPr>
              </a:p>
              <a:p>
                <a:r>
                  <a:rPr lang="zh-CN" altLang="en-US" sz="1600" dirty="0">
                    <a:solidFill>
                      <a:schemeClr val="bg1"/>
                    </a:solidFill>
                  </a:rPr>
                  <a:t> </a:t>
                </a:r>
                <a14:m>
                  <m:oMath xmlns:m="http://schemas.openxmlformats.org/officeDocument/2006/math">
                    <m:r>
                      <a:rPr lang="zh-CN" altLang="en-US" sz="1600" i="1">
                        <a:solidFill>
                          <a:schemeClr val="bg1"/>
                        </a:solidFill>
                        <a:latin typeface="Cambria Math" panose="02040503050406030204" pitchFamily="18" charset="0"/>
                      </a:rPr>
                      <m:t>𝜎</m:t>
                    </m:r>
                    <m:d>
                      <m:dPr>
                        <m:ctrlPr>
                          <a:rPr lang="en-US" altLang="zh-CN" sz="1600" i="1">
                            <a:solidFill>
                              <a:schemeClr val="bg1"/>
                            </a:solidFill>
                            <a:latin typeface="Cambria Math" panose="02040503050406030204" pitchFamily="18" charset="0"/>
                          </a:rPr>
                        </m:ctrlPr>
                      </m:dPr>
                      <m:e>
                        <m:r>
                          <a:rPr lang="en-US" altLang="zh-CN" sz="1600" i="1" smtClean="0">
                            <a:solidFill>
                              <a:schemeClr val="bg1"/>
                            </a:solidFill>
                            <a:latin typeface="Cambria Math" panose="02040503050406030204" pitchFamily="18" charset="0"/>
                          </a:rPr>
                          <m:t>𝑛</m:t>
                        </m:r>
                      </m:e>
                    </m:d>
                    <m:r>
                      <a:rPr lang="en-US" altLang="zh-CN" sz="1600" i="1">
                        <a:solidFill>
                          <a:schemeClr val="bg1"/>
                        </a:solidFill>
                        <a:latin typeface="Cambria Math" panose="02040503050406030204" pitchFamily="18" charset="0"/>
                      </a:rPr>
                      <m:t>=</m:t>
                    </m:r>
                    <m:r>
                      <a:rPr lang="en-US" altLang="zh-CN" sz="1600" i="1" smtClean="0">
                        <a:solidFill>
                          <a:schemeClr val="bg1"/>
                        </a:solidFill>
                        <a:latin typeface="Cambria Math" panose="02040503050406030204" pitchFamily="18" charset="0"/>
                      </a:rPr>
                      <m:t>𝑛</m:t>
                    </m:r>
                    <m:r>
                      <a:rPr lang="zh-CN" altLang="en-US" sz="1600" i="1">
                        <a:solidFill>
                          <a:schemeClr val="bg1"/>
                        </a:solidFill>
                        <a:latin typeface="Cambria Math" panose="02040503050406030204" pitchFamily="18" charset="0"/>
                      </a:rPr>
                      <m:t>的约数和</m:t>
                    </m:r>
                  </m:oMath>
                </a14:m>
                <a:endParaRPr lang="en-US" altLang="zh-CN" sz="1600" dirty="0">
                  <a:solidFill>
                    <a:schemeClr val="bg1"/>
                  </a:solidFill>
                </a:endParaRPr>
              </a:p>
              <a:p>
                <a:r>
                  <a:rPr lang="zh-CN" altLang="en-US" sz="1600" dirty="0">
                    <a:solidFill>
                      <a:srgbClr val="FFCC00"/>
                    </a:solidFill>
                  </a:rPr>
                  <a:t> </a:t>
                </a:r>
                <a14:m>
                  <m:oMath xmlns:m="http://schemas.openxmlformats.org/officeDocument/2006/math">
                    <m:r>
                      <a:rPr lang="zh-CN" altLang="en-US" sz="1600" i="1">
                        <a:solidFill>
                          <a:srgbClr val="FFCC00"/>
                        </a:solidFill>
                        <a:latin typeface="Cambria Math" panose="02040503050406030204" pitchFamily="18" charset="0"/>
                      </a:rPr>
                      <m:t>ⅇ=</m:t>
                    </m:r>
                    <m:r>
                      <a:rPr lang="zh-CN" altLang="en-US" sz="1600" i="1">
                        <a:solidFill>
                          <a:srgbClr val="FFCC00"/>
                        </a:solidFill>
                        <a:latin typeface="Cambria Math" panose="02040503050406030204" pitchFamily="18" charset="0"/>
                      </a:rPr>
                      <m:t>𝜇</m:t>
                    </m:r>
                    <m:r>
                      <a:rPr lang="zh-CN" altLang="en-US" sz="1600" i="1">
                        <a:solidFill>
                          <a:srgbClr val="FFCC00"/>
                        </a:solidFill>
                        <a:latin typeface="Cambria Math" panose="02040503050406030204" pitchFamily="18" charset="0"/>
                      </a:rPr>
                      <m:t>×1</m:t>
                    </m:r>
                  </m:oMath>
                </a14:m>
                <a:endParaRPr lang="en-US" altLang="zh-CN" sz="1600" dirty="0">
                  <a:solidFill>
                    <a:srgbClr val="FFCC00"/>
                  </a:solidFill>
                </a:endParaRPr>
              </a:p>
              <a:p>
                <a:r>
                  <a:rPr lang="zh-CN" altLang="en-US" sz="1600" dirty="0">
                    <a:solidFill>
                      <a:schemeClr val="bg1"/>
                    </a:solidFill>
                  </a:rPr>
                  <a:t> </a:t>
                </a:r>
                <a14:m>
                  <m:oMath xmlns:m="http://schemas.openxmlformats.org/officeDocument/2006/math">
                    <m:r>
                      <a:rPr lang="zh-CN" altLang="en-US" sz="1600" i="1" smtClean="0">
                        <a:solidFill>
                          <a:srgbClr val="FFCC00"/>
                        </a:solidFill>
                        <a:latin typeface="Cambria Math" panose="02040503050406030204" pitchFamily="18" charset="0"/>
                      </a:rPr>
                      <m:t>𝑖𝑑</m:t>
                    </m:r>
                    <m:r>
                      <a:rPr lang="zh-CN" altLang="en-US" sz="1600" i="1" smtClean="0">
                        <a:solidFill>
                          <a:srgbClr val="FFCC00"/>
                        </a:solidFill>
                        <a:latin typeface="Cambria Math" panose="02040503050406030204" pitchFamily="18" charset="0"/>
                      </a:rPr>
                      <m:t>=</m:t>
                    </m:r>
                    <m:r>
                      <a:rPr lang="zh-CN" altLang="en-US" sz="1600" i="1" smtClean="0">
                        <a:solidFill>
                          <a:srgbClr val="FFCC00"/>
                        </a:solidFill>
                        <a:latin typeface="Cambria Math" panose="02040503050406030204" pitchFamily="18" charset="0"/>
                      </a:rPr>
                      <m:t>𝜑</m:t>
                    </m:r>
                    <m:r>
                      <a:rPr lang="zh-CN" altLang="en-US" sz="1600" i="1" smtClean="0">
                        <a:solidFill>
                          <a:srgbClr val="FFCC00"/>
                        </a:solidFill>
                        <a:latin typeface="Cambria Math" panose="02040503050406030204" pitchFamily="18" charset="0"/>
                      </a:rPr>
                      <m:t>×1</m:t>
                    </m:r>
                  </m:oMath>
                </a14:m>
                <a:endParaRPr lang="en-US" altLang="zh-CN" sz="1600" dirty="0">
                  <a:solidFill>
                    <a:schemeClr val="bg1"/>
                  </a:solidFill>
                </a:endParaRPr>
              </a:p>
              <a:p>
                <a:endParaRPr lang="zh-CN" altLang="en-US" sz="1600" dirty="0">
                  <a:solidFill>
                    <a:schemeClr val="bg1"/>
                  </a:solidFill>
                </a:endParaRPr>
              </a:p>
            </p:txBody>
          </p:sp>
        </mc:Choice>
        <mc:Fallback xmlns="">
          <p:sp>
            <p:nvSpPr>
              <p:cNvPr id="5" name="内容占位符 1">
                <a:extLst>
                  <a:ext uri="{FF2B5EF4-FFF2-40B4-BE49-F238E27FC236}">
                    <a16:creationId xmlns:a16="http://schemas.microsoft.com/office/drawing/2014/main" id="{D958C727-4DD5-46E2-A7DF-F8F1052EFA17}"/>
                  </a:ext>
                </a:extLst>
              </p:cNvPr>
              <p:cNvSpPr txBox="1">
                <a:spLocks noRot="1" noChangeAspect="1" noMove="1" noResize="1" noEditPoints="1" noAdjustHandles="1" noChangeArrowheads="1" noChangeShapeType="1" noTextEdit="1"/>
              </p:cNvSpPr>
              <p:nvPr/>
            </p:nvSpPr>
            <p:spPr>
              <a:xfrm>
                <a:off x="8636000" y="1395967"/>
                <a:ext cx="3352800" cy="4763533"/>
              </a:xfrm>
              <a:prstGeom prst="rect">
                <a:avLst/>
              </a:prstGeom>
              <a:blipFill>
                <a:blip r:embed="rId3"/>
                <a:stretch>
                  <a:fillRect l="-10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75072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63EC2F76-B8EF-4AF8-965C-90927854C03C}"/>
                  </a:ext>
                </a:extLst>
              </p:cNvPr>
              <p:cNvSpPr>
                <a:spLocks noGrp="1"/>
              </p:cNvSpPr>
              <p:nvPr>
                <p:ph idx="1"/>
              </p:nvPr>
            </p:nvSpPr>
            <p:spPr>
              <a:xfrm>
                <a:off x="3949700" y="1382233"/>
                <a:ext cx="10515600" cy="4938546"/>
              </a:xfrm>
            </p:spPr>
            <p:txBody>
              <a:bodyPr/>
              <a:lstStyle/>
              <a:p>
                <a:r>
                  <a:rPr lang="zh-CN" altLang="en-US" dirty="0"/>
                  <a:t>      </a:t>
                </a:r>
                <a14:m>
                  <m:oMath xmlns:m="http://schemas.openxmlformats.org/officeDocument/2006/math">
                    <m:limLow>
                      <m:limLowPr>
                        <m:ctrlPr>
                          <a:rPr lang="zh-CN" altLang="en-US" i="1" smtClean="0">
                            <a:latin typeface="Cambria Math" panose="02040503050406030204" pitchFamily="18" charset="0"/>
                          </a:rPr>
                        </m:ctrlPr>
                      </m:limLowPr>
                      <m:e>
                        <m:r>
                          <m:rPr>
                            <m:sty m:val="p"/>
                          </m:rPr>
                          <a:rPr lang="zh-CN" altLang="en-US" i="1" smtClean="0">
                            <a:latin typeface="Cambria Math" panose="02040503050406030204" pitchFamily="18" charset="0"/>
                          </a:rPr>
                          <m:t>lim</m:t>
                        </m:r>
                      </m:e>
                      <m:lim>
                        <m:r>
                          <a:rPr lang="zh-CN" altLang="en-US" i="1" smtClean="0">
                            <a:latin typeface="Cambria Math" panose="02040503050406030204" pitchFamily="18" charset="0"/>
                          </a:rPr>
                          <m:t>𝑥</m:t>
                        </m:r>
                        <m:r>
                          <a:rPr lang="zh-CN" altLang="en-US" i="1" smtClean="0">
                            <a:latin typeface="Cambria Math" panose="02040503050406030204" pitchFamily="18" charset="0"/>
                          </a:rPr>
                          <m:t>→+∞</m:t>
                        </m:r>
                      </m:lim>
                    </m:limLow>
                    <m:f>
                      <m:fPr>
                        <m:ctrlPr>
                          <a:rPr lang="zh-CN" altLang="en-US" i="1" smtClean="0">
                            <a:latin typeface="Cambria Math" panose="02040503050406030204" pitchFamily="18" charset="0"/>
                          </a:rPr>
                        </m:ctrlPr>
                      </m:fPr>
                      <m:num>
                        <m:r>
                          <a:rPr lang="zh-CN" altLang="en-US" i="1" smtClean="0">
                            <a:latin typeface="Cambria Math" panose="02040503050406030204" pitchFamily="18" charset="0"/>
                          </a:rPr>
                          <m:t>𝑥</m:t>
                        </m:r>
                        <m:r>
                          <a:rPr lang="zh-CN" altLang="en-US" i="1" smtClean="0">
                            <a:latin typeface="Cambria Math" panose="02040503050406030204" pitchFamily="18" charset="0"/>
                          </a:rPr>
                          <m:t>+2</m:t>
                        </m:r>
                      </m:num>
                      <m:den>
                        <m:r>
                          <a:rPr lang="zh-CN" altLang="en-US" i="1" smtClean="0">
                            <a:latin typeface="Cambria Math" panose="02040503050406030204" pitchFamily="18" charset="0"/>
                          </a:rPr>
                          <m:t>𝑥</m:t>
                        </m:r>
                      </m:den>
                    </m:f>
                  </m:oMath>
                </a14:m>
                <a:endParaRPr lang="en-US" altLang="zh-CN" i="1" dirty="0">
                  <a:latin typeface="Cambria Math" panose="02040503050406030204" pitchFamily="18" charset="0"/>
                </a:endParaRPr>
              </a:p>
              <a:p>
                <a:r>
                  <a:rPr lang="en-US" altLang="zh-CN" b="0" dirty="0"/>
                  <a:t> </a:t>
                </a:r>
                <a14:m>
                  <m:oMath xmlns:m="http://schemas.openxmlformats.org/officeDocument/2006/math">
                    <m:r>
                      <a:rPr lang="en-US" altLang="zh-CN" b="0" i="1" smtClean="0">
                        <a:latin typeface="Cambria Math" panose="02040503050406030204" pitchFamily="18" charset="0"/>
                      </a:rPr>
                      <m:t>=</m:t>
                    </m:r>
                    <m:limLow>
                      <m:limLowPr>
                        <m:ctrlPr>
                          <a:rPr lang="zh-CN" altLang="en-US" i="1" smtClean="0">
                            <a:latin typeface="Cambria Math" panose="02040503050406030204" pitchFamily="18" charset="0"/>
                          </a:rPr>
                        </m:ctrlPr>
                      </m:limLowPr>
                      <m:e>
                        <m:r>
                          <m:rPr>
                            <m:sty m:val="p"/>
                          </m:rPr>
                          <a:rPr lang="zh-CN" altLang="en-US" i="1" smtClean="0">
                            <a:latin typeface="Cambria Math" panose="02040503050406030204" pitchFamily="18" charset="0"/>
                          </a:rPr>
                          <m:t>lim</m:t>
                        </m:r>
                      </m:e>
                      <m:lim>
                        <m:r>
                          <a:rPr lang="zh-CN" altLang="en-US" i="1" smtClean="0">
                            <a:latin typeface="Cambria Math" panose="02040503050406030204" pitchFamily="18" charset="0"/>
                          </a:rPr>
                          <m:t>𝑥</m:t>
                        </m:r>
                        <m:r>
                          <a:rPr lang="zh-CN" altLang="en-US" i="1" smtClean="0">
                            <a:latin typeface="Cambria Math" panose="02040503050406030204" pitchFamily="18" charset="0"/>
                          </a:rPr>
                          <m:t>→+∞</m:t>
                        </m:r>
                      </m:lim>
                    </m:limLow>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2</m:t>
                            </m:r>
                          </m:num>
                          <m:den>
                            <m:r>
                              <a:rPr lang="en-US" altLang="zh-CN" b="0" i="1" smtClean="0">
                                <a:latin typeface="Cambria Math" panose="02040503050406030204" pitchFamily="18" charset="0"/>
                              </a:rPr>
                              <m:t>𝑥</m:t>
                            </m:r>
                          </m:den>
                        </m:f>
                      </m:e>
                    </m:d>
                  </m:oMath>
                </a14:m>
                <a:endParaRPr lang="en-US" altLang="zh-CN" b="0" dirty="0"/>
              </a:p>
              <a:p>
                <a:r>
                  <a:rPr lang="en-US" altLang="zh-CN" b="0" dirty="0"/>
                  <a:t> </a:t>
                </a:r>
                <a14:m>
                  <m:oMath xmlns:m="http://schemas.openxmlformats.org/officeDocument/2006/math">
                    <m:r>
                      <a:rPr lang="en-US" altLang="zh-CN" b="0" i="1" smtClean="0">
                        <a:latin typeface="Cambria Math" panose="02040503050406030204" pitchFamily="18" charset="0"/>
                      </a:rPr>
                      <m:t>=1+</m:t>
                    </m:r>
                    <m:limLow>
                      <m:limLowPr>
                        <m:ctrlPr>
                          <a:rPr lang="zh-CN" altLang="en-US" i="1" smtClean="0">
                            <a:latin typeface="Cambria Math" panose="02040503050406030204" pitchFamily="18" charset="0"/>
                          </a:rPr>
                        </m:ctrlPr>
                      </m:limLowPr>
                      <m:e>
                        <m:r>
                          <m:rPr>
                            <m:sty m:val="p"/>
                          </m:rPr>
                          <a:rPr lang="zh-CN" altLang="en-US" i="1" smtClean="0">
                            <a:latin typeface="Cambria Math" panose="02040503050406030204" pitchFamily="18" charset="0"/>
                          </a:rPr>
                          <m:t>lim</m:t>
                        </m:r>
                      </m:e>
                      <m:lim>
                        <m:r>
                          <a:rPr lang="zh-CN" altLang="en-US" i="1" smtClean="0">
                            <a:latin typeface="Cambria Math" panose="02040503050406030204" pitchFamily="18" charset="0"/>
                          </a:rPr>
                          <m:t>𝑥</m:t>
                        </m:r>
                        <m:r>
                          <a:rPr lang="zh-CN" altLang="en-US" i="1" smtClean="0">
                            <a:latin typeface="Cambria Math" panose="02040503050406030204" pitchFamily="18" charset="0"/>
                          </a:rPr>
                          <m:t>→+∞</m:t>
                        </m:r>
                      </m:lim>
                    </m:limLow>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2</m:t>
                        </m:r>
                      </m:num>
                      <m:den>
                        <m:r>
                          <a:rPr lang="en-US" altLang="zh-CN" b="0" i="1" smtClean="0">
                            <a:latin typeface="Cambria Math" panose="02040503050406030204" pitchFamily="18" charset="0"/>
                          </a:rPr>
                          <m:t>𝑥</m:t>
                        </m:r>
                      </m:den>
                    </m:f>
                  </m:oMath>
                </a14:m>
                <a:endParaRPr lang="en-US" altLang="zh-CN" b="0" dirty="0"/>
              </a:p>
              <a:p>
                <a:r>
                  <a:rPr lang="en-US" altLang="zh-CN" b="0" dirty="0"/>
                  <a:t> </a:t>
                </a:r>
                <a14:m>
                  <m:oMath xmlns:m="http://schemas.openxmlformats.org/officeDocument/2006/math">
                    <m:r>
                      <a:rPr lang="en-US" altLang="zh-CN" b="0" i="1" smtClean="0">
                        <a:latin typeface="Cambria Math" panose="02040503050406030204" pitchFamily="18" charset="0"/>
                      </a:rPr>
                      <m:t>=1</m:t>
                    </m:r>
                    <m:r>
                      <a:rPr lang="en-US" altLang="zh-CN" i="1">
                        <a:latin typeface="Cambria Math" panose="02040503050406030204" pitchFamily="18" charset="0"/>
                      </a:rPr>
                      <m:t>+</m:t>
                    </m:r>
                    <m:r>
                      <a:rPr lang="en-US" altLang="zh-CN" b="0" i="1" smtClean="0">
                        <a:latin typeface="Cambria Math" panose="02040503050406030204" pitchFamily="18" charset="0"/>
                      </a:rPr>
                      <m:t>0</m:t>
                    </m:r>
                  </m:oMath>
                </a14:m>
                <a:endParaRPr lang="en-US" altLang="zh-CN" b="0" dirty="0"/>
              </a:p>
              <a:p>
                <a:r>
                  <a:rPr lang="en-US" altLang="zh-CN" dirty="0"/>
                  <a:t> </a:t>
                </a:r>
                <a14:m>
                  <m:oMath xmlns:m="http://schemas.openxmlformats.org/officeDocument/2006/math">
                    <m:r>
                      <a:rPr lang="en-US" altLang="zh-CN" i="1" dirty="0">
                        <a:latin typeface="Cambria Math" panose="02040503050406030204" pitchFamily="18" charset="0"/>
                      </a:rPr>
                      <m:t>=</m:t>
                    </m:r>
                  </m:oMath>
                </a14:m>
                <a:r>
                  <a:rPr lang="en-US" altLang="zh-CN" b="0" dirty="0"/>
                  <a:t>1</a:t>
                </a:r>
              </a:p>
              <a:p>
                <a:endParaRPr lang="en-US" altLang="zh-CN" b="0" dirty="0"/>
              </a:p>
              <a:p>
                <a:endParaRPr lang="zh-CN" altLang="en-US" dirty="0"/>
              </a:p>
            </p:txBody>
          </p:sp>
        </mc:Choice>
        <mc:Fallback xmlns="">
          <p:sp>
            <p:nvSpPr>
              <p:cNvPr id="2" name="内容占位符 1">
                <a:extLst>
                  <a:ext uri="{FF2B5EF4-FFF2-40B4-BE49-F238E27FC236}">
                    <a16:creationId xmlns:a16="http://schemas.microsoft.com/office/drawing/2014/main" id="{63EC2F76-B8EF-4AF8-965C-90927854C03C}"/>
                  </a:ext>
                </a:extLst>
              </p:cNvPr>
              <p:cNvSpPr>
                <a:spLocks noGrp="1" noRot="1" noChangeAspect="1" noMove="1" noResize="1" noEditPoints="1" noAdjustHandles="1" noChangeArrowheads="1" noChangeShapeType="1" noTextEdit="1"/>
              </p:cNvSpPr>
              <p:nvPr>
                <p:ph idx="1"/>
              </p:nvPr>
            </p:nvSpPr>
            <p:spPr>
              <a:xfrm>
                <a:off x="3949700" y="1382233"/>
                <a:ext cx="10515600" cy="4938546"/>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90ED6A40-0BFA-4577-9A88-361B1AB7E6BE}"/>
              </a:ext>
            </a:extLst>
          </p:cNvPr>
          <p:cNvSpPr>
            <a:spLocks noGrp="1"/>
          </p:cNvSpPr>
          <p:nvPr>
            <p:ph type="ctrTitle"/>
          </p:nvPr>
        </p:nvSpPr>
        <p:spPr/>
        <p:txBody>
          <a:bodyPr/>
          <a:lstStyle/>
          <a:p>
            <a:r>
              <a:rPr lang="zh-CN" altLang="en-US" dirty="0"/>
              <a:t>例如</a:t>
            </a:r>
          </a:p>
        </p:txBody>
      </p:sp>
      <p:sp>
        <p:nvSpPr>
          <p:cNvPr id="4" name="内容占位符 3">
            <a:extLst>
              <a:ext uri="{FF2B5EF4-FFF2-40B4-BE49-F238E27FC236}">
                <a16:creationId xmlns:a16="http://schemas.microsoft.com/office/drawing/2014/main" id="{1B8A4D10-29D6-442F-9C2A-BEF44186716A}"/>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559003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C667346-ACA3-4480-BBE2-F2F3BBACA31E}"/>
              </a:ext>
            </a:extLst>
          </p:cNvPr>
          <p:cNvSpPr>
            <a:spLocks noGrp="1"/>
          </p:cNvSpPr>
          <p:nvPr>
            <p:ph idx="1"/>
          </p:nvPr>
        </p:nvSpPr>
        <p:spPr/>
        <p:txBody>
          <a:bodyPr/>
          <a:lstStyle/>
          <a:p>
            <a:r>
              <a:rPr lang="zh-CN" altLang="en-US" dirty="0"/>
              <a:t>用来在低于线性复杂度内求</a:t>
            </a:r>
            <a:r>
              <a:rPr lang="zh-CN" altLang="en-US" dirty="0">
                <a:solidFill>
                  <a:srgbClr val="FFC000"/>
                </a:solidFill>
              </a:rPr>
              <a:t>积性函数前缀和</a:t>
            </a:r>
          </a:p>
        </p:txBody>
      </p:sp>
      <p:sp>
        <p:nvSpPr>
          <p:cNvPr id="3" name="标题 2">
            <a:extLst>
              <a:ext uri="{FF2B5EF4-FFF2-40B4-BE49-F238E27FC236}">
                <a16:creationId xmlns:a16="http://schemas.microsoft.com/office/drawing/2014/main" id="{F472F213-FC61-41D7-86C3-55DAE5E26D2A}"/>
              </a:ext>
            </a:extLst>
          </p:cNvPr>
          <p:cNvSpPr>
            <a:spLocks noGrp="1"/>
          </p:cNvSpPr>
          <p:nvPr>
            <p:ph type="ctrTitle"/>
          </p:nvPr>
        </p:nvSpPr>
        <p:spPr/>
        <p:txBody>
          <a:bodyPr/>
          <a:lstStyle/>
          <a:p>
            <a:r>
              <a:rPr lang="zh-CN" altLang="en-US" dirty="0"/>
              <a:t>杜教筛</a:t>
            </a:r>
          </a:p>
        </p:txBody>
      </p:sp>
      <p:sp>
        <p:nvSpPr>
          <p:cNvPr id="4" name="内容占位符 3">
            <a:extLst>
              <a:ext uri="{FF2B5EF4-FFF2-40B4-BE49-F238E27FC236}">
                <a16:creationId xmlns:a16="http://schemas.microsoft.com/office/drawing/2014/main" id="{1118799D-C920-4B7B-B093-48C02A58E835}"/>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1043021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D262C05-14E4-4889-9DAD-DE7AAB377184}"/>
                  </a:ext>
                </a:extLst>
              </p:cNvPr>
              <p:cNvSpPr>
                <a:spLocks noGrp="1"/>
              </p:cNvSpPr>
              <p:nvPr>
                <p:ph idx="1"/>
              </p:nvPr>
            </p:nvSpPr>
            <p:spPr>
              <a:xfrm>
                <a:off x="838200" y="1382233"/>
                <a:ext cx="10515600" cy="4938546"/>
              </a:xfrm>
            </p:spPr>
            <p:txBody>
              <a:bodyPr>
                <a:normAutofit fontScale="62500" lnSpcReduction="20000"/>
              </a:bodyPr>
              <a:lstStyle/>
              <a:p>
                <a:pPr>
                  <a:lnSpc>
                    <a:spcPct val="130000"/>
                  </a:lnSpc>
                </a:pPr>
                <a:r>
                  <a:rPr lang="zh-CN" altLang="en-US" dirty="0"/>
                  <a:t>杜教筛是对积性函数狄利克雷卷积的逆用</a:t>
                </a:r>
                <a:endParaRPr lang="en-US" altLang="zh-CN" dirty="0"/>
              </a:p>
              <a:p>
                <a:pPr>
                  <a:lnSpc>
                    <a:spcPct val="130000"/>
                  </a:lnSpc>
                </a:pPr>
                <a:r>
                  <a:rPr lang="zh-CN" altLang="en-US" dirty="0"/>
                  <a:t>想要求</a:t>
                </a:r>
                <a14:m>
                  <m:oMath xmlns:m="http://schemas.openxmlformats.org/officeDocument/2006/math">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zh-CN" altLang="en-US" i="1">
                        <a:latin typeface="Cambria Math" panose="02040503050406030204" pitchFamily="18" charset="0"/>
                      </a:rPr>
                      <m:t>的</m:t>
                    </m:r>
                    <m:r>
                      <a:rPr lang="zh-CN" altLang="en-US" i="1" smtClean="0">
                        <a:latin typeface="Cambria Math" panose="02040503050406030204" pitchFamily="18" charset="0"/>
                      </a:rPr>
                      <m:t>前缀和</m:t>
                    </m:r>
                    <m:r>
                      <a:rPr lang="en-US" altLang="zh-CN" b="0" i="1" smtClean="0">
                        <a:latin typeface="Cambria Math" panose="02040503050406030204" pitchFamily="18" charset="0"/>
                      </a:rPr>
                      <m:t>𝑆</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r>
                      <a:rPr lang="zh-CN" altLang="en-US" i="1">
                        <a:latin typeface="Cambria Math" panose="02040503050406030204" pitchFamily="18" charset="0"/>
                      </a:rPr>
                      <m:t>，</m:t>
                    </m:r>
                    <m:r>
                      <a:rPr lang="zh-CN" altLang="en-US" i="1" smtClean="0">
                        <a:latin typeface="Cambria Math" panose="02040503050406030204" pitchFamily="18" charset="0"/>
                      </a:rPr>
                      <m:t>先</m:t>
                    </m:r>
                  </m:oMath>
                </a14:m>
                <a:r>
                  <a:rPr lang="zh-CN" altLang="en-US" dirty="0"/>
                  <a:t>找到另一个积性函数</a:t>
                </a:r>
                <a14:m>
                  <m:oMath xmlns:m="http://schemas.openxmlformats.org/officeDocument/2006/math">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h</m:t>
                    </m:r>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𝑔</m:t>
                    </m:r>
                    <m:r>
                      <a:rPr lang="zh-CN" altLang="en-US" i="1">
                        <a:latin typeface="Cambria Math" panose="02040503050406030204" pitchFamily="18" charset="0"/>
                        <a:ea typeface="Cambria Math" panose="02040503050406030204" pitchFamily="18" charset="0"/>
                      </a:rPr>
                      <m:t>，</m:t>
                    </m:r>
                  </m:oMath>
                </a14:m>
                <a:r>
                  <a:rPr lang="zh-CN" altLang="en-US" dirty="0"/>
                  <a:t>其中</a:t>
                </a:r>
                <a:r>
                  <a:rPr lang="en-US" altLang="zh-CN" dirty="0"/>
                  <a:t>h</a:t>
                </a:r>
                <a:r>
                  <a:rPr lang="zh-CN" altLang="en-US" dirty="0"/>
                  <a:t>的前缀和非常好求</a:t>
                </a:r>
                <a:endParaRPr lang="en-US" altLang="zh-CN" dirty="0"/>
              </a:p>
              <a:p>
                <a:pPr>
                  <a:lnSpc>
                    <a:spcPct val="130000"/>
                  </a:lnSpc>
                </a:pPr>
                <a:r>
                  <a:rPr lang="zh-CN" altLang="en-US" dirty="0"/>
                  <a:t>先求</a:t>
                </a:r>
                <a14:m>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r>
                          <a:rPr lang="en-US" altLang="zh-CN" b="0" i="1" smtClean="0">
                            <a:latin typeface="Cambria Math" panose="02040503050406030204" pitchFamily="18" charset="0"/>
                          </a:rPr>
                          <m:t>h</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oMath>
                </a14:m>
                <a:endParaRPr lang="en-US" altLang="zh-CN" dirty="0"/>
              </a:p>
              <a:p>
                <a:pPr>
                  <a:lnSpc>
                    <a:spcPct val="130000"/>
                  </a:lnSpc>
                </a:pPr>
                <a14:m>
                  <m:oMathPara xmlns:m="http://schemas.openxmlformats.org/officeDocument/2006/math">
                    <m:oMathParaPr>
                      <m:jc m:val="left"/>
                    </m:oMathParaPr>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h</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r>
                        <a:rPr lang="en-US" altLang="zh-CN" i="1" smtClean="0">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sub>
                            <m:sup/>
                            <m:e>
                              <m:r>
                                <a:rPr lang="en-US" altLang="zh-CN" b="0" i="1" smtClean="0">
                                  <a:latin typeface="Cambria Math" panose="02040503050406030204" pitchFamily="18" charset="0"/>
                                </a:rPr>
                                <m:t>𝑓</m:t>
                              </m:r>
                              <m:d>
                                <m:dPr>
                                  <m:ctrlPr>
                                    <a:rPr lang="en-US" altLang="zh-CN" b="0" i="1" smtClean="0">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𝑖</m:t>
                                      </m:r>
                                    </m:num>
                                    <m:den>
                                      <m:r>
                                        <a:rPr lang="en-US" altLang="zh-CN" i="1">
                                          <a:latin typeface="Cambria Math" panose="02040503050406030204" pitchFamily="18" charset="0"/>
                                        </a:rPr>
                                        <m:t>𝑑</m:t>
                                      </m:r>
                                    </m:den>
                                  </m:f>
                                </m:e>
                              </m:d>
                              <m:r>
                                <a:rPr lang="en-US" altLang="zh-CN" b="0" i="1" smtClean="0">
                                  <a:latin typeface="Cambria Math" panose="02040503050406030204" pitchFamily="18" charset="0"/>
                                </a:rPr>
                                <m:t>∗</m:t>
                              </m:r>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i="1">
                                      <a:latin typeface="Cambria Math" panose="02040503050406030204" pitchFamily="18" charset="0"/>
                                    </a:rPr>
                                    <m:t>𝑑</m:t>
                                  </m:r>
                                </m:e>
                              </m:d>
                            </m:e>
                          </m:nary>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𝑑</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𝑑</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d>
                                <m:dPr>
                                  <m:begChr m:val="⌊"/>
                                  <m:endChr m:val="⌋"/>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𝑑</m:t>
                                      </m:r>
                                    </m:den>
                                  </m:f>
                                </m:e>
                              </m:d>
                            </m:sup>
                            <m:e>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e>
                          </m:nary>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𝑔</m:t>
                          </m:r>
                          <m:d>
                            <m:dPr>
                              <m:ctrlPr>
                                <a:rPr lang="en-US" altLang="zh-CN" i="1">
                                  <a:latin typeface="Cambria Math" panose="02040503050406030204" pitchFamily="18" charset="0"/>
                                </a:rPr>
                              </m:ctrlPr>
                            </m:dPr>
                            <m:e>
                              <m:r>
                                <a:rPr lang="en-US" altLang="zh-CN" i="1">
                                  <a:latin typeface="Cambria Math" panose="02040503050406030204" pitchFamily="18" charset="0"/>
                                </a:rPr>
                                <m:t>𝑑</m:t>
                              </m:r>
                            </m:e>
                          </m:d>
                          <m:r>
                            <a:rPr lang="en-US" altLang="zh-CN" i="1">
                              <a:latin typeface="Cambria Math" panose="02040503050406030204" pitchFamily="18" charset="0"/>
                            </a:rPr>
                            <m:t>∗</m:t>
                          </m:r>
                          <m:r>
                            <a:rPr lang="en-US" altLang="zh-CN" b="0" i="1" smtClean="0">
                              <a:latin typeface="Cambria Math" panose="02040503050406030204" pitchFamily="18" charset="0"/>
                            </a:rPr>
                            <m:t>𝑆</m:t>
                          </m:r>
                          <m:d>
                            <m:dPr>
                              <m:ctrlPr>
                                <a:rPr lang="en-US" altLang="zh-CN" b="0" i="1" smtClean="0">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zh-CN" altLang="en-US" dirty="0"/>
              </a:p>
            </p:txBody>
          </p:sp>
        </mc:Choice>
        <mc:Fallback xmlns="">
          <p:sp>
            <p:nvSpPr>
              <p:cNvPr id="2" name="内容占位符 1">
                <a:extLst>
                  <a:ext uri="{FF2B5EF4-FFF2-40B4-BE49-F238E27FC236}">
                    <a16:creationId xmlns:a16="http://schemas.microsoft.com/office/drawing/2014/main" id="{BD262C05-14E4-4889-9DAD-DE7AAB377184}"/>
                  </a:ext>
                </a:extLst>
              </p:cNvPr>
              <p:cNvSpPr>
                <a:spLocks noGrp="1" noRot="1" noChangeAspect="1" noMove="1" noResize="1" noEditPoints="1" noAdjustHandles="1" noChangeArrowheads="1" noChangeShapeType="1" noTextEdit="1"/>
              </p:cNvSpPr>
              <p:nvPr>
                <p:ph idx="1"/>
              </p:nvPr>
            </p:nvSpPr>
            <p:spPr>
              <a:xfrm>
                <a:off x="838200" y="1382233"/>
                <a:ext cx="10515600" cy="4938546"/>
              </a:xfrm>
              <a:blipFill>
                <a:blip r:embed="rId2"/>
                <a:stretch>
                  <a:fillRect l="-522" r="-406"/>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5E845F0-420B-40F4-B5DE-B446E1153060}"/>
              </a:ext>
            </a:extLst>
          </p:cNvPr>
          <p:cNvSpPr>
            <a:spLocks noGrp="1"/>
          </p:cNvSpPr>
          <p:nvPr>
            <p:ph type="ctrTitle"/>
          </p:nvPr>
        </p:nvSpPr>
        <p:spPr/>
        <p:txBody>
          <a:bodyPr/>
          <a:lstStyle/>
          <a:p>
            <a:r>
              <a:rPr lang="zh-CN" altLang="en-US" dirty="0"/>
              <a:t>杜教筛</a:t>
            </a:r>
          </a:p>
        </p:txBody>
      </p:sp>
      <p:sp>
        <p:nvSpPr>
          <p:cNvPr id="4" name="内容占位符 3">
            <a:extLst>
              <a:ext uri="{FF2B5EF4-FFF2-40B4-BE49-F238E27FC236}">
                <a16:creationId xmlns:a16="http://schemas.microsoft.com/office/drawing/2014/main" id="{3EB0ABF9-940F-4420-B5CE-714A062C3A6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844910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BD262C05-14E4-4889-9DAD-DE7AAB377184}"/>
                  </a:ext>
                </a:extLst>
              </p:cNvPr>
              <p:cNvSpPr>
                <a:spLocks noGrp="1"/>
              </p:cNvSpPr>
              <p:nvPr>
                <p:ph idx="1"/>
              </p:nvPr>
            </p:nvSpPr>
            <p:spPr/>
            <p:txBody>
              <a:bodyPr>
                <a:normAutofit/>
              </a:bodyPr>
              <a:lstStyle/>
              <a:p>
                <a:endParaRPr lang="en-US" altLang="zh-CN" dirty="0"/>
              </a:p>
              <a:p>
                <a:pPr/>
                <a14:m>
                  <m:oMathPara xmlns:m="http://schemas.openxmlformats.org/officeDocument/2006/math">
                    <m:oMathParaPr>
                      <m:jc m:val="left"/>
                    </m:oMathParaPr>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h</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𝑔</m:t>
                          </m:r>
                          <m:d>
                            <m:dPr>
                              <m:ctrlPr>
                                <a:rPr lang="en-US" altLang="zh-CN" i="1">
                                  <a:latin typeface="Cambria Math" panose="02040503050406030204" pitchFamily="18" charset="0"/>
                                </a:rPr>
                              </m:ctrlPr>
                            </m:dPr>
                            <m:e>
                              <m:r>
                                <a:rPr lang="en-US" altLang="zh-CN" i="1">
                                  <a:latin typeface="Cambria Math" panose="02040503050406030204" pitchFamily="18" charset="0"/>
                                </a:rPr>
                                <m:t>𝑑</m:t>
                              </m:r>
                            </m:e>
                          </m:d>
                          <m:r>
                            <a:rPr lang="en-US" altLang="zh-CN" i="1">
                              <a:latin typeface="Cambria Math" panose="02040503050406030204" pitchFamily="18" charset="0"/>
                            </a:rPr>
                            <m:t>∗</m:t>
                          </m:r>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en-US" altLang="zh-CN"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r>
                        <a:rPr lang="en-US" altLang="zh-CN" i="1">
                          <a:latin typeface="Cambria Math" panose="02040503050406030204" pitchFamily="18" charset="0"/>
                        </a:rPr>
                        <m:t>𝑔</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1</m:t>
                          </m:r>
                        </m:e>
                      </m:d>
                      <m:r>
                        <a:rPr lang="en-US" altLang="zh-CN" i="1">
                          <a:latin typeface="Cambria Math" panose="02040503050406030204" pitchFamily="18" charset="0"/>
                        </a:rPr>
                        <m:t>∗</m:t>
                      </m:r>
                      <m:r>
                        <a:rPr lang="en-US" altLang="zh-CN" i="1">
                          <a:latin typeface="Cambria Math" panose="02040503050406030204" pitchFamily="18" charset="0"/>
                        </a:rPr>
                        <m:t>𝑆</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a:rPr lang="en-US" altLang="zh-CN" b="0" i="1" smtClean="0">
                              <a:latin typeface="Cambria Math" panose="02040503050406030204" pitchFamily="18" charset="0"/>
                            </a:rPr>
                            <m:t>2</m:t>
                          </m:r>
                        </m:sub>
                        <m:sup>
                          <m:r>
                            <a:rPr lang="en-US" altLang="zh-CN" i="1">
                              <a:latin typeface="Cambria Math" panose="02040503050406030204" pitchFamily="18" charset="0"/>
                            </a:rPr>
                            <m:t>𝑛</m:t>
                          </m:r>
                        </m:sup>
                        <m:e>
                          <m:r>
                            <a:rPr lang="en-US" altLang="zh-CN" i="1">
                              <a:latin typeface="Cambria Math" panose="02040503050406030204" pitchFamily="18" charset="0"/>
                            </a:rPr>
                            <m:t>𝑔</m:t>
                          </m:r>
                          <m:d>
                            <m:dPr>
                              <m:ctrlPr>
                                <a:rPr lang="en-US" altLang="zh-CN" i="1">
                                  <a:latin typeface="Cambria Math" panose="02040503050406030204" pitchFamily="18" charset="0"/>
                                </a:rPr>
                              </m:ctrlPr>
                            </m:dPr>
                            <m:e>
                              <m:r>
                                <a:rPr lang="en-US" altLang="zh-CN" i="1">
                                  <a:latin typeface="Cambria Math" panose="02040503050406030204" pitchFamily="18" charset="0"/>
                                </a:rPr>
                                <m:t>𝑑</m:t>
                              </m:r>
                            </m:e>
                          </m:d>
                          <m:r>
                            <a:rPr lang="en-US" altLang="zh-CN" i="1">
                              <a:latin typeface="Cambria Math" panose="02040503050406030204" pitchFamily="18" charset="0"/>
                            </a:rPr>
                            <m:t>∗</m:t>
                          </m:r>
                          <m:r>
                            <a:rPr lang="en-US" altLang="zh-CN" b="0" i="1" smtClean="0">
                              <a:latin typeface="Cambria Math" panose="02040503050406030204" pitchFamily="18" charset="0"/>
                            </a:rPr>
                            <m:t>𝑆</m:t>
                          </m:r>
                          <m:d>
                            <m:dPr>
                              <m:ctrlPr>
                                <a:rPr lang="en-US" altLang="zh-CN" b="0" i="1" smtClean="0">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en-US" altLang="zh-CN" dirty="0"/>
              </a:p>
              <a:p>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𝑔</m:t>
                      </m:r>
                      <m:d>
                        <m:dPr>
                          <m:ctrlPr>
                            <a:rPr lang="en-US" altLang="zh-CN" i="1">
                              <a:latin typeface="Cambria Math" panose="02040503050406030204" pitchFamily="18" charset="0"/>
                            </a:rPr>
                          </m:ctrlPr>
                        </m:dPr>
                        <m:e>
                          <m:r>
                            <a:rPr lang="en-US" altLang="zh-CN" i="1">
                              <a:latin typeface="Cambria Math" panose="02040503050406030204" pitchFamily="18" charset="0"/>
                            </a:rPr>
                            <m:t>1</m:t>
                          </m:r>
                        </m:e>
                      </m:d>
                      <m:r>
                        <a:rPr lang="en-US" altLang="zh-CN" i="1">
                          <a:latin typeface="Cambria Math" panose="02040503050406030204" pitchFamily="18" charset="0"/>
                        </a:rPr>
                        <m:t>∗</m:t>
                      </m:r>
                      <m:r>
                        <a:rPr lang="en-US" altLang="zh-CN" i="1">
                          <a:latin typeface="Cambria Math" panose="02040503050406030204" pitchFamily="18" charset="0"/>
                        </a:rPr>
                        <m:t>𝑆</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b="0" i="1" smtClean="0">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h</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e>
                      </m:nary>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=2</m:t>
                          </m:r>
                        </m:sub>
                        <m:sup>
                          <m:r>
                            <a:rPr lang="en-US" altLang="zh-CN" i="1">
                              <a:latin typeface="Cambria Math" panose="02040503050406030204" pitchFamily="18" charset="0"/>
                            </a:rPr>
                            <m:t>𝑛</m:t>
                          </m:r>
                        </m:sup>
                        <m:e>
                          <m:r>
                            <a:rPr lang="en-US" altLang="zh-CN" i="1">
                              <a:latin typeface="Cambria Math" panose="02040503050406030204" pitchFamily="18" charset="0"/>
                            </a:rPr>
                            <m:t>𝑔</m:t>
                          </m:r>
                          <m:d>
                            <m:dPr>
                              <m:ctrlPr>
                                <a:rPr lang="en-US" altLang="zh-CN" i="1">
                                  <a:latin typeface="Cambria Math" panose="02040503050406030204" pitchFamily="18" charset="0"/>
                                </a:rPr>
                              </m:ctrlPr>
                            </m:dPr>
                            <m:e>
                              <m:r>
                                <a:rPr lang="en-US" altLang="zh-CN" i="1">
                                  <a:latin typeface="Cambria Math" panose="02040503050406030204" pitchFamily="18" charset="0"/>
                                </a:rPr>
                                <m:t>𝑑</m:t>
                              </m:r>
                            </m:e>
                          </m:d>
                          <m:r>
                            <a:rPr lang="en-US" altLang="zh-CN" i="1">
                              <a:latin typeface="Cambria Math" panose="02040503050406030204" pitchFamily="18" charset="0"/>
                            </a:rPr>
                            <m:t>∗</m:t>
                          </m:r>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zh-CN" altLang="en-US" dirty="0"/>
              </a:p>
            </p:txBody>
          </p:sp>
        </mc:Choice>
        <mc:Fallback xmlns="">
          <p:sp>
            <p:nvSpPr>
              <p:cNvPr id="2" name="内容占位符 1">
                <a:extLst>
                  <a:ext uri="{FF2B5EF4-FFF2-40B4-BE49-F238E27FC236}">
                    <a16:creationId xmlns:a16="http://schemas.microsoft.com/office/drawing/2014/main" id="{BD262C05-14E4-4889-9DAD-DE7AAB377184}"/>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E5E845F0-420B-40F4-B5DE-B446E1153060}"/>
              </a:ext>
            </a:extLst>
          </p:cNvPr>
          <p:cNvSpPr>
            <a:spLocks noGrp="1"/>
          </p:cNvSpPr>
          <p:nvPr>
            <p:ph type="ctrTitle"/>
          </p:nvPr>
        </p:nvSpPr>
        <p:spPr/>
        <p:txBody>
          <a:bodyPr/>
          <a:lstStyle/>
          <a:p>
            <a:r>
              <a:rPr lang="zh-CN" altLang="en-US" dirty="0"/>
              <a:t>杜教筛</a:t>
            </a:r>
          </a:p>
        </p:txBody>
      </p:sp>
      <p:sp>
        <p:nvSpPr>
          <p:cNvPr id="4" name="内容占位符 3">
            <a:extLst>
              <a:ext uri="{FF2B5EF4-FFF2-40B4-BE49-F238E27FC236}">
                <a16:creationId xmlns:a16="http://schemas.microsoft.com/office/drawing/2014/main" id="{3EB0ABF9-940F-4420-B5CE-714A062C3A63}"/>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996544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CA057F5-CEDC-4F8B-A10C-72148B7F85F3}"/>
                  </a:ext>
                </a:extLst>
              </p:cNvPr>
              <p:cNvSpPr>
                <a:spLocks noGrp="1"/>
              </p:cNvSpPr>
              <p:nvPr>
                <p:ph idx="1"/>
              </p:nvPr>
            </p:nvSpPr>
            <p:spPr/>
            <p:txBody>
              <a:bodyPr/>
              <a:lstStyle/>
              <a:p>
                <a:pPr>
                  <a:lnSpc>
                    <a:spcPct val="130000"/>
                  </a:lnSpc>
                </a:pPr>
                <a:r>
                  <a:rPr lang="zh-CN" altLang="en-US" dirty="0"/>
                  <a:t>想要求</a:t>
                </a:r>
                <a14:m>
                  <m:oMath xmlns:m="http://schemas.openxmlformats.org/officeDocument/2006/math">
                    <m:r>
                      <a:rPr lang="en-US" altLang="zh-CN" i="1">
                        <a:latin typeface="Cambria Math" panose="02040503050406030204" pitchFamily="18" charset="0"/>
                      </a:rPr>
                      <m:t>𝜇</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a:rPr lang="zh-CN" altLang="en-US" i="1">
                        <a:latin typeface="Cambria Math" panose="02040503050406030204" pitchFamily="18" charset="0"/>
                      </a:rPr>
                      <m:t>的前缀和</m:t>
                    </m:r>
                    <m:r>
                      <a:rPr lang="en-US" altLang="zh-CN" i="1">
                        <a:latin typeface="Cambria Math" panose="02040503050406030204" pitchFamily="18" charset="0"/>
                      </a:rPr>
                      <m:t>𝑆</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𝜇</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r>
                      <a:rPr lang="zh-CN" altLang="en-US" i="1">
                        <a:latin typeface="Cambria Math" panose="02040503050406030204" pitchFamily="18" charset="0"/>
                      </a:rPr>
                      <m:t>，先</m:t>
                    </m:r>
                  </m:oMath>
                </a14:m>
                <a:r>
                  <a:rPr lang="zh-CN" altLang="en-US" dirty="0"/>
                  <a:t>找到另一个积性函数</a:t>
                </a:r>
                <a14:m>
                  <m:oMath xmlns:m="http://schemas.openxmlformats.org/officeDocument/2006/math">
                    <m:r>
                      <a:rPr lang="en-US" altLang="zh-CN" i="1">
                        <a:latin typeface="Cambria Math" panose="02040503050406030204" pitchFamily="18" charset="0"/>
                      </a:rPr>
                      <m:t>𝑔</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m:t>
                    </m:r>
                    <m:r>
                      <a:rPr lang="en-US" altLang="zh-CN" i="1">
                        <a:latin typeface="Cambria Math" panose="02040503050406030204" pitchFamily="18" charset="0"/>
                      </a:rPr>
                      <m:t>h</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𝑔</m:t>
                    </m:r>
                    <m:r>
                      <a:rPr lang="zh-CN" altLang="en-US" i="1">
                        <a:latin typeface="Cambria Math" panose="02040503050406030204" pitchFamily="18" charset="0"/>
                        <a:ea typeface="Cambria Math" panose="02040503050406030204" pitchFamily="18" charset="0"/>
                      </a:rPr>
                      <m:t>，</m:t>
                    </m:r>
                  </m:oMath>
                </a14:m>
                <a:r>
                  <a:rPr lang="zh-CN" altLang="en-US" dirty="0"/>
                  <a:t>其中</a:t>
                </a:r>
                <a:r>
                  <a:rPr lang="en-US" altLang="zh-CN" dirty="0"/>
                  <a:t>h</a:t>
                </a:r>
                <a:r>
                  <a:rPr lang="zh-CN" altLang="en-US" dirty="0"/>
                  <a:t>的前缀和非常好求</a:t>
                </a:r>
                <a:endParaRPr lang="en-US" altLang="zh-CN" dirty="0"/>
              </a:p>
              <a:p>
                <a:pPr>
                  <a:lnSpc>
                    <a:spcPct val="130000"/>
                  </a:lnSpc>
                </a:pPr>
                <a:r>
                  <a:rPr lang="zh-CN" altLang="en-US" dirty="0"/>
                  <a:t> 由于</a:t>
                </a:r>
                <a14:m>
                  <m:oMath xmlns:m="http://schemas.openxmlformats.org/officeDocument/2006/math">
                    <m:r>
                      <a:rPr lang="zh-CN" altLang="en-US" i="1">
                        <a:solidFill>
                          <a:srgbClr val="FFCC00"/>
                        </a:solidFill>
                        <a:latin typeface="Cambria Math" panose="02040503050406030204" pitchFamily="18" charset="0"/>
                      </a:rPr>
                      <m:t>ⅇ=</m:t>
                    </m:r>
                    <m:r>
                      <a:rPr lang="zh-CN" altLang="en-US" i="1">
                        <a:solidFill>
                          <a:srgbClr val="FFCC00"/>
                        </a:solidFill>
                        <a:latin typeface="Cambria Math" panose="02040503050406030204" pitchFamily="18" charset="0"/>
                      </a:rPr>
                      <m:t>𝜇</m:t>
                    </m:r>
                    <m:r>
                      <a:rPr lang="zh-CN" altLang="en-US" i="1">
                        <a:solidFill>
                          <a:srgbClr val="FFCC00"/>
                        </a:solidFill>
                        <a:latin typeface="Cambria Math" panose="02040503050406030204" pitchFamily="18" charset="0"/>
                      </a:rPr>
                      <m:t>×1</m:t>
                    </m:r>
                    <m:r>
                      <a:rPr lang="zh-CN" altLang="en-US" i="1" smtClean="0">
                        <a:solidFill>
                          <a:schemeClr val="bg1"/>
                        </a:solidFill>
                        <a:latin typeface="Cambria Math" panose="02040503050406030204" pitchFamily="18" charset="0"/>
                      </a:rPr>
                      <m:t>，</m:t>
                    </m:r>
                  </m:oMath>
                </a14:m>
                <a:r>
                  <a:rPr lang="en-US" altLang="zh-CN" dirty="0"/>
                  <a:t>g(</a:t>
                </a:r>
                <a:r>
                  <a:rPr lang="en-US" altLang="zh-CN" dirty="0" err="1"/>
                  <a:t>i</a:t>
                </a:r>
                <a:r>
                  <a:rPr lang="en-US" altLang="zh-CN" dirty="0"/>
                  <a:t>)</a:t>
                </a:r>
                <a:r>
                  <a:rPr lang="zh-CN" altLang="en-US" dirty="0"/>
                  <a:t>选用</a:t>
                </a:r>
                <a:r>
                  <a:rPr lang="en-US" altLang="zh-CN" dirty="0"/>
                  <a:t>1(</a:t>
                </a:r>
                <a:r>
                  <a:rPr lang="en-US" altLang="zh-CN" dirty="0" err="1"/>
                  <a:t>i</a:t>
                </a:r>
                <a:r>
                  <a:rPr lang="en-US" altLang="zh-CN" dirty="0"/>
                  <a:t>)</a:t>
                </a:r>
                <a:r>
                  <a:rPr lang="zh-CN" altLang="en-US" dirty="0"/>
                  <a:t>，</a:t>
                </a:r>
                <a:r>
                  <a:rPr lang="en-US" altLang="zh-CN" dirty="0"/>
                  <a:t>h(</a:t>
                </a:r>
                <a:r>
                  <a:rPr lang="en-US" altLang="zh-CN" dirty="0" err="1"/>
                  <a:t>i</a:t>
                </a:r>
                <a:r>
                  <a:rPr lang="en-US" altLang="zh-CN" dirty="0"/>
                  <a:t>)</a:t>
                </a:r>
                <a:r>
                  <a:rPr lang="zh-CN" altLang="en-US" dirty="0"/>
                  <a:t>就是</a:t>
                </a:r>
                <a:r>
                  <a:rPr lang="en-US" altLang="zh-CN" dirty="0"/>
                  <a:t>e(</a:t>
                </a:r>
                <a:r>
                  <a:rPr lang="en-US" altLang="zh-CN" dirty="0" err="1"/>
                  <a:t>i</a:t>
                </a:r>
                <a:r>
                  <a:rPr lang="en-US" altLang="zh-CN" dirty="0"/>
                  <a:t>)</a:t>
                </a:r>
              </a:p>
              <a:p>
                <a:pPr>
                  <a:lnSpc>
                    <a:spcPct val="130000"/>
                  </a:lnSpc>
                </a:pPr>
                <a:r>
                  <a:rPr lang="zh-CN" altLang="en-US" dirty="0"/>
                  <a:t>用</a:t>
                </a:r>
                <a:r>
                  <a:rPr lang="en-US" altLang="zh-CN" dirty="0"/>
                  <a:t>f</a:t>
                </a:r>
                <a:r>
                  <a:rPr lang="zh-CN" altLang="en-US" dirty="0"/>
                  <a:t>和</a:t>
                </a:r>
                <a:r>
                  <a:rPr lang="en-US" altLang="zh-CN" dirty="0"/>
                  <a:t>g</a:t>
                </a:r>
                <a:r>
                  <a:rPr lang="zh-CN" altLang="en-US" dirty="0"/>
                  <a:t>表达</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h</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oMath>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8CA057F5-CEDC-4F8B-A10C-72148B7F85F3}"/>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8F391BA7-3CD5-4860-83B1-C19446CC53A9}"/>
                  </a:ext>
                </a:extLst>
              </p:cNvPr>
              <p:cNvSpPr>
                <a:spLocks noGrp="1"/>
              </p:cNvSpPr>
              <p:nvPr>
                <p:ph type="ctrTitle"/>
              </p:nvPr>
            </p:nvSpPr>
            <p:spPr/>
            <p:txBody>
              <a:bodyPr/>
              <a:lstStyle/>
              <a:p>
                <a:r>
                  <a:rPr lang="zh-CN" altLang="en-US" dirty="0"/>
                  <a:t>杜教筛求</a:t>
                </a:r>
                <a14:m>
                  <m:oMath xmlns:m="http://schemas.openxmlformats.org/officeDocument/2006/math">
                    <m:r>
                      <a:rPr lang="en-US" altLang="zh-CN" b="0" i="1" smtClean="0">
                        <a:latin typeface="Cambria Math" panose="02040503050406030204" pitchFamily="18" charset="0"/>
                      </a:rPr>
                      <m:t>𝜇</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zh-CN" altLang="en-US" i="1">
                        <a:latin typeface="Cambria Math" panose="02040503050406030204" pitchFamily="18" charset="0"/>
                      </a:rPr>
                      <m:t>前缀和</m:t>
                    </m:r>
                    <m:r>
                      <a:rPr lang="en-US" altLang="zh-CN" b="0" i="1" smtClean="0">
                        <a:latin typeface="Cambria Math" panose="02040503050406030204" pitchFamily="18" charset="0"/>
                      </a:rPr>
                      <m:t>(51</m:t>
                    </m:r>
                    <m:r>
                      <a:rPr lang="en-US" altLang="zh-CN" b="0" i="1" smtClean="0">
                        <a:latin typeface="Cambria Math" panose="02040503050406030204" pitchFamily="18" charset="0"/>
                      </a:rPr>
                      <m:t>𝑛𝑜𝑑</m:t>
                    </m:r>
                    <m:r>
                      <a:rPr lang="en-US" altLang="zh-CN" b="0" i="1" smtClean="0">
                        <a:latin typeface="Cambria Math" panose="02040503050406030204" pitchFamily="18" charset="0"/>
                      </a:rPr>
                      <m:t>1244)</m:t>
                    </m:r>
                  </m:oMath>
                </a14:m>
                <a:endParaRPr lang="zh-CN" altLang="en-US" dirty="0"/>
              </a:p>
            </p:txBody>
          </p:sp>
        </mc:Choice>
        <mc:Fallback xmlns="">
          <p:sp>
            <p:nvSpPr>
              <p:cNvPr id="3" name="标题 2">
                <a:extLst>
                  <a:ext uri="{FF2B5EF4-FFF2-40B4-BE49-F238E27FC236}">
                    <a16:creationId xmlns:a16="http://schemas.microsoft.com/office/drawing/2014/main" id="{8F391BA7-3CD5-4860-83B1-C19446CC53A9}"/>
                  </a:ext>
                </a:extLst>
              </p:cNvPr>
              <p:cNvSpPr>
                <a:spLocks noGrp="1" noRot="1" noChangeAspect="1" noMove="1" noResize="1" noEditPoints="1" noAdjustHandles="1" noChangeArrowheads="1" noChangeShapeType="1" noTextEdit="1"/>
              </p:cNvSpPr>
              <p:nvPr>
                <p:ph type="ctrTitle"/>
              </p:nvPr>
            </p:nvSpPr>
            <p:spPr>
              <a:blipFill>
                <a:blip r:embed="rId3"/>
                <a:stretch>
                  <a:fillRect l="-2067" b="-5769"/>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665A27A1-3416-4CCA-A5A5-5F8B5C62E87E}"/>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651433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F421631-B054-476D-A32E-AB9A069D2A49}"/>
                  </a:ext>
                </a:extLst>
              </p:cNvPr>
              <p:cNvSpPr>
                <a:spLocks noGrp="1"/>
              </p:cNvSpPr>
              <p:nvPr>
                <p:ph idx="1"/>
              </p:nvPr>
            </p:nvSpPr>
            <p:spPr>
              <a:xfrm>
                <a:off x="838200" y="1382233"/>
                <a:ext cx="3861391" cy="4938546"/>
              </a:xfrm>
            </p:spPr>
            <p:txBody>
              <a:bodyPr>
                <a:normAutofit fontScale="92500"/>
              </a:bodyPr>
              <a:lstStyle/>
              <a:p>
                <a:pPr>
                  <a:lnSpc>
                    <a:spcPct val="130000"/>
                  </a:lnSpc>
                </a:pPr>
                <a14:m>
                  <m:oMathPara xmlns:m="http://schemas.openxmlformats.org/officeDocument/2006/math">
                    <m:oMathParaPr>
                      <m:jc m:val="left"/>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𝑒</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a:rPr lang="en-US" altLang="zh-CN" i="1">
                                  <a:latin typeface="Cambria Math" panose="02040503050406030204" pitchFamily="18" charset="0"/>
                                </a:rPr>
                                <m:t>𝑖</m:t>
                              </m:r>
                            </m:sub>
                            <m:sup/>
                            <m:e>
                              <m:r>
                                <a:rPr lang="en-US" altLang="zh-CN" b="0" i="1" smtClean="0">
                                  <a:latin typeface="Cambria Math" panose="02040503050406030204" pitchFamily="18" charset="0"/>
                                </a:rPr>
                                <m:t>𝜇</m:t>
                              </m:r>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𝑖</m:t>
                                      </m:r>
                                    </m:num>
                                    <m:den>
                                      <m:r>
                                        <a:rPr lang="en-US" altLang="zh-CN" i="1">
                                          <a:latin typeface="Cambria Math" panose="02040503050406030204" pitchFamily="18" charset="0"/>
                                        </a:rPr>
                                        <m:t>𝑑</m:t>
                                      </m:r>
                                    </m:den>
                                  </m:f>
                                </m:e>
                              </m:d>
                            </m:e>
                          </m:nary>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                =</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sup>
                            <m:e>
                              <m:r>
                                <a:rPr lang="en-US" altLang="zh-CN" i="1">
                                  <a:latin typeface="Cambria Math" panose="02040503050406030204" pitchFamily="18" charset="0"/>
                                </a:rPr>
                                <m:t>𝜇</m:t>
                              </m:r>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𝑖</m:t>
                                      </m:r>
                                    </m:num>
                                    <m:den>
                                      <m:r>
                                        <a:rPr lang="en-US" altLang="zh-CN" i="1">
                                          <a:latin typeface="Cambria Math" panose="02040503050406030204" pitchFamily="18" charset="0"/>
                                        </a:rPr>
                                        <m:t>𝑑</m:t>
                                      </m:r>
                                    </m:den>
                                  </m:f>
                                </m:e>
                              </m:d>
                            </m:e>
                          </m:nary>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                =</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zh-CN" altLang="en-US" dirty="0"/>
              </a:p>
            </p:txBody>
          </p:sp>
        </mc:Choice>
        <mc:Fallback xmlns="">
          <p:sp>
            <p:nvSpPr>
              <p:cNvPr id="2" name="内容占位符 1">
                <a:extLst>
                  <a:ext uri="{FF2B5EF4-FFF2-40B4-BE49-F238E27FC236}">
                    <a16:creationId xmlns:a16="http://schemas.microsoft.com/office/drawing/2014/main" id="{8F421631-B054-476D-A32E-AB9A069D2A49}"/>
                  </a:ext>
                </a:extLst>
              </p:cNvPr>
              <p:cNvSpPr>
                <a:spLocks noGrp="1" noRot="1" noChangeAspect="1" noMove="1" noResize="1" noEditPoints="1" noAdjustHandles="1" noChangeArrowheads="1" noChangeShapeType="1" noTextEdit="1"/>
              </p:cNvSpPr>
              <p:nvPr>
                <p:ph idx="1"/>
              </p:nvPr>
            </p:nvSpPr>
            <p:spPr>
              <a:xfrm>
                <a:off x="838200" y="1382233"/>
                <a:ext cx="3861391" cy="4938546"/>
              </a:xfrm>
              <a:blipFill>
                <a:blip r:embed="rId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EA9ACD64-CECB-47A5-9E55-E8E120774F4E}"/>
                  </a:ext>
                </a:extLst>
              </p:cNvPr>
              <p:cNvSpPr>
                <a:spLocks noGrp="1"/>
              </p:cNvSpPr>
              <p:nvPr>
                <p:ph type="ctrTitle"/>
              </p:nvPr>
            </p:nvSpPr>
            <p:spPr/>
            <p:txBody>
              <a:bodyPr/>
              <a:lstStyle/>
              <a:p>
                <a:r>
                  <a:rPr lang="zh-CN" altLang="en-US" dirty="0"/>
                  <a:t>杜教筛求</a:t>
                </a:r>
                <a14:m>
                  <m:oMath xmlns:m="http://schemas.openxmlformats.org/officeDocument/2006/math">
                    <m:r>
                      <a:rPr lang="en-US" altLang="zh-CN" i="1">
                        <a:latin typeface="Cambria Math" panose="02040503050406030204" pitchFamily="18" charset="0"/>
                      </a:rPr>
                      <m:t>𝜇</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a:rPr lang="zh-CN" altLang="en-US" i="1">
                        <a:latin typeface="Cambria Math" panose="02040503050406030204" pitchFamily="18" charset="0"/>
                      </a:rPr>
                      <m:t>前缀和</m:t>
                    </m:r>
                  </m:oMath>
                </a14:m>
                <a:endParaRPr lang="zh-CN" altLang="en-US" dirty="0"/>
              </a:p>
            </p:txBody>
          </p:sp>
        </mc:Choice>
        <mc:Fallback xmlns="">
          <p:sp>
            <p:nvSpPr>
              <p:cNvPr id="3" name="标题 2">
                <a:extLst>
                  <a:ext uri="{FF2B5EF4-FFF2-40B4-BE49-F238E27FC236}">
                    <a16:creationId xmlns:a16="http://schemas.microsoft.com/office/drawing/2014/main" id="{EA9ACD64-CECB-47A5-9E55-E8E120774F4E}"/>
                  </a:ext>
                </a:extLst>
              </p:cNvPr>
              <p:cNvSpPr>
                <a:spLocks noGrp="1" noRot="1" noChangeAspect="1" noMove="1" noResize="1" noEditPoints="1" noAdjustHandles="1" noChangeArrowheads="1" noChangeShapeType="1" noTextEdit="1"/>
              </p:cNvSpPr>
              <p:nvPr>
                <p:ph type="ctrTitle"/>
              </p:nvPr>
            </p:nvSpPr>
            <p:spPr>
              <a:blipFill>
                <a:blip r:embed="rId3"/>
                <a:stretch>
                  <a:fillRect l="-2067" b="-5769"/>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4115995B-AD0C-4395-96C6-58540847D713}"/>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02478D4D-6FE5-4F20-8CC5-DF3B4D3E806F}"/>
                  </a:ext>
                </a:extLst>
              </p:cNvPr>
              <p:cNvSpPr txBox="1">
                <a:spLocks/>
              </p:cNvSpPr>
              <p:nvPr/>
            </p:nvSpPr>
            <p:spPr>
              <a:xfrm>
                <a:off x="5551083" y="1593685"/>
                <a:ext cx="6187262" cy="4938546"/>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pPr>
                <a14:m>
                  <m:oMathPara xmlns:m="http://schemas.openxmlformats.org/officeDocument/2006/math">
                    <m:oMathParaPr>
                      <m:jc m:val="left"/>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smtClean="0">
                              <a:latin typeface="Cambria Math" panose="02040503050406030204" pitchFamily="18" charset="0"/>
                            </a:rPr>
                            <m:t>𝑒</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r>
                        <a:rPr lang="en-US" altLang="zh-CN" i="1">
                          <a:latin typeface="Cambria Math" panose="02040503050406030204" pitchFamily="18" charset="0"/>
                        </a:rPr>
                        <m:t>=</m:t>
                      </m:r>
                      <m:r>
                        <a:rPr lang="en-US" altLang="zh-CN" b="0" i="1" smtClean="0">
                          <a:latin typeface="Cambria Math" panose="02040503050406030204" pitchFamily="18" charset="0"/>
                        </a:rPr>
                        <m:t>𝑆</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a:rPr lang="en-US" altLang="zh-CN" b="0" i="1" smtClean="0">
                              <a:latin typeface="Cambria Math" panose="02040503050406030204" pitchFamily="18" charset="0"/>
                            </a:rPr>
                            <m:t>2</m:t>
                          </m:r>
                        </m:sub>
                        <m:sup>
                          <m:r>
                            <a:rPr lang="en-US" altLang="zh-CN" i="1">
                              <a:latin typeface="Cambria Math" panose="02040503050406030204" pitchFamily="18" charset="0"/>
                            </a:rPr>
                            <m:t>𝑛</m:t>
                          </m:r>
                        </m:sup>
                        <m:e>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𝑆</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𝑒</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e>
                      </m:nary>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=2</m:t>
                          </m:r>
                        </m:sub>
                        <m:sup>
                          <m:r>
                            <a:rPr lang="en-US" altLang="zh-CN" i="1">
                              <a:latin typeface="Cambria Math" panose="02040503050406030204" pitchFamily="18" charset="0"/>
                            </a:rPr>
                            <m:t>𝑛</m:t>
                          </m:r>
                        </m:sup>
                        <m:e>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r>
                        <a:rPr lang="en-US" altLang="zh-CN" b="0" i="1" smtClean="0">
                          <a:latin typeface="Cambria Math" panose="02040503050406030204" pitchFamily="18" charset="0"/>
                        </a:rPr>
                        <m:t>1</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=2</m:t>
                          </m:r>
                        </m:sub>
                        <m:sup>
                          <m:r>
                            <a:rPr lang="en-US" altLang="zh-CN" i="1">
                              <a:latin typeface="Cambria Math" panose="02040503050406030204" pitchFamily="18" charset="0"/>
                            </a:rPr>
                            <m:t>𝑛</m:t>
                          </m:r>
                        </m:sup>
                        <m:e>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zh-CN" altLang="en-US" dirty="0"/>
              </a:p>
              <a:p>
                <a:pPr>
                  <a:lnSpc>
                    <a:spcPct val="130000"/>
                  </a:lnSpc>
                </a:pPr>
                <a:endParaRPr lang="zh-CN" altLang="en-US" dirty="0"/>
              </a:p>
            </p:txBody>
          </p:sp>
        </mc:Choice>
        <mc:Fallback xmlns="">
          <p:sp>
            <p:nvSpPr>
              <p:cNvPr id="5" name="内容占位符 1">
                <a:extLst>
                  <a:ext uri="{FF2B5EF4-FFF2-40B4-BE49-F238E27FC236}">
                    <a16:creationId xmlns:a16="http://schemas.microsoft.com/office/drawing/2014/main" id="{02478D4D-6FE5-4F20-8CC5-DF3B4D3E806F}"/>
                  </a:ext>
                </a:extLst>
              </p:cNvPr>
              <p:cNvSpPr txBox="1">
                <a:spLocks noRot="1" noChangeAspect="1" noMove="1" noResize="1" noEditPoints="1" noAdjustHandles="1" noChangeArrowheads="1" noChangeShapeType="1" noTextEdit="1"/>
              </p:cNvSpPr>
              <p:nvPr/>
            </p:nvSpPr>
            <p:spPr>
              <a:xfrm>
                <a:off x="5551083" y="1593685"/>
                <a:ext cx="6187262" cy="4938546"/>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14993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EA9ACD64-CECB-47A5-9E55-E8E120774F4E}"/>
                  </a:ext>
                </a:extLst>
              </p:cNvPr>
              <p:cNvSpPr>
                <a:spLocks noGrp="1"/>
              </p:cNvSpPr>
              <p:nvPr>
                <p:ph type="ctrTitle"/>
              </p:nvPr>
            </p:nvSpPr>
            <p:spPr/>
            <p:txBody>
              <a:bodyPr/>
              <a:lstStyle/>
              <a:p>
                <a:r>
                  <a:rPr lang="zh-CN" altLang="en-US" dirty="0"/>
                  <a:t>杜教筛求</a:t>
                </a:r>
                <a14:m>
                  <m:oMath xmlns:m="http://schemas.openxmlformats.org/officeDocument/2006/math">
                    <m:r>
                      <a:rPr lang="en-US" altLang="zh-CN" i="1">
                        <a:latin typeface="Cambria Math" panose="02040503050406030204" pitchFamily="18" charset="0"/>
                      </a:rPr>
                      <m:t>𝜇</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a:rPr lang="zh-CN" altLang="en-US" i="1">
                        <a:latin typeface="Cambria Math" panose="02040503050406030204" pitchFamily="18" charset="0"/>
                      </a:rPr>
                      <m:t>前缀和</m:t>
                    </m:r>
                  </m:oMath>
                </a14:m>
                <a:endParaRPr lang="zh-CN" altLang="en-US" dirty="0"/>
              </a:p>
            </p:txBody>
          </p:sp>
        </mc:Choice>
        <mc:Fallback xmlns="">
          <p:sp>
            <p:nvSpPr>
              <p:cNvPr id="3" name="标题 2">
                <a:extLst>
                  <a:ext uri="{FF2B5EF4-FFF2-40B4-BE49-F238E27FC236}">
                    <a16:creationId xmlns:a16="http://schemas.microsoft.com/office/drawing/2014/main" id="{EA9ACD64-CECB-47A5-9E55-E8E120774F4E}"/>
                  </a:ext>
                </a:extLst>
              </p:cNvPr>
              <p:cNvSpPr>
                <a:spLocks noGrp="1" noRot="1" noChangeAspect="1" noMove="1" noResize="1" noEditPoints="1" noAdjustHandles="1" noChangeArrowheads="1" noChangeShapeType="1" noTextEdit="1"/>
              </p:cNvSpPr>
              <p:nvPr>
                <p:ph type="ctrTitle"/>
              </p:nvPr>
            </p:nvSpPr>
            <p:spPr>
              <a:blipFill>
                <a:blip r:embed="rId2"/>
                <a:stretch>
                  <a:fillRect l="-2067" b="-5769"/>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4115995B-AD0C-4395-96C6-58540847D713}"/>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02478D4D-6FE5-4F20-8CC5-DF3B4D3E806F}"/>
                  </a:ext>
                </a:extLst>
              </p:cNvPr>
              <p:cNvSpPr txBox="1">
                <a:spLocks/>
              </p:cNvSpPr>
              <p:nvPr/>
            </p:nvSpPr>
            <p:spPr>
              <a:xfrm>
                <a:off x="838200" y="1382233"/>
                <a:ext cx="4828953" cy="4938546"/>
              </a:xfrm>
              <a:prstGeom prst="rect">
                <a:avLst/>
              </a:prstGeom>
            </p:spPr>
            <p:txBody>
              <a:bodyPr vert="horz" lIns="91440" tIns="45720" rIns="91440" bIns="45720" rtlCol="0" anchor="ctr">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pPr>
                <a14:m>
                  <m:oMathPara xmlns:m="http://schemas.openxmlformats.org/officeDocument/2006/math">
                    <m:oMathParaPr>
                      <m:jc m:val="left"/>
                    </m:oMathParaPr>
                    <m:oMath xmlns:m="http://schemas.openxmlformats.org/officeDocument/2006/math">
                      <m:r>
                        <a:rPr lang="en-US" altLang="zh-CN" i="1" smtClean="0">
                          <a:latin typeface="Cambria Math" panose="02040503050406030204" pitchFamily="18" charset="0"/>
                        </a:rPr>
                        <m:t>𝑆</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r>
                        <a:rPr lang="en-US" altLang="zh-CN" b="0" i="1" smtClean="0">
                          <a:latin typeface="Cambria Math" panose="02040503050406030204" pitchFamily="18" charset="0"/>
                        </a:rPr>
                        <m:t>1</m:t>
                      </m:r>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=2</m:t>
                          </m:r>
                        </m:sub>
                        <m:sup>
                          <m:r>
                            <a:rPr lang="en-US" altLang="zh-CN" i="1">
                              <a:latin typeface="Cambria Math" panose="02040503050406030204" pitchFamily="18" charset="0"/>
                            </a:rPr>
                            <m:t>𝑛</m:t>
                          </m:r>
                        </m:sup>
                        <m:e>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en-US" altLang="zh-CN" dirty="0"/>
              </a:p>
              <a:p>
                <a:pPr>
                  <a:lnSpc>
                    <a:spcPct val="130000"/>
                  </a:lnSpc>
                </a:pPr>
                <a14:m>
                  <m:oMath xmlns:m="http://schemas.openxmlformats.org/officeDocument/2006/math">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r>
                      <a:rPr lang="zh-CN" altLang="en-US" i="1">
                        <a:latin typeface="Cambria Math" panose="02040503050406030204" pitchFamily="18" charset="0"/>
                      </a:rPr>
                      <m:t>只有</m:t>
                    </m:r>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e>
                    </m:d>
                    <m:r>
                      <a:rPr lang="zh-CN" altLang="en-US" i="1">
                        <a:latin typeface="Cambria Math" panose="02040503050406030204" pitchFamily="18" charset="0"/>
                      </a:rPr>
                      <m:t>种</m:t>
                    </m:r>
                  </m:oMath>
                </a14:m>
                <a:r>
                  <a:rPr lang="zh-CN" altLang="en-US" dirty="0"/>
                  <a:t>，递归去求</a:t>
                </a:r>
                <a:endParaRPr lang="en-US" altLang="zh-CN" dirty="0"/>
              </a:p>
              <a:p>
                <a:pPr>
                  <a:lnSpc>
                    <a:spcPct val="130000"/>
                  </a:lnSpc>
                </a:pPr>
                <a:r>
                  <a:rPr lang="zh-CN" altLang="en-US" dirty="0"/>
                  <a:t>打表打出前</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2</m:t>
                                </m:r>
                              </m:num>
                              <m:den>
                                <m:r>
                                  <a:rPr lang="en-US" altLang="zh-CN" b="0" i="1" smtClean="0">
                                    <a:latin typeface="Cambria Math" panose="02040503050406030204" pitchFamily="18" charset="0"/>
                                  </a:rPr>
                                  <m:t>3</m:t>
                                </m:r>
                              </m:den>
                            </m:f>
                          </m:sup>
                        </m:sSup>
                      </m:e>
                    </m:d>
                  </m:oMath>
                </a14:m>
                <a:r>
                  <a:rPr lang="zh-CN" altLang="en-US" dirty="0"/>
                  <a:t>的</a:t>
                </a:r>
                <a:r>
                  <a:rPr lang="en-US" altLang="zh-CN" dirty="0"/>
                  <a:t>S[</a:t>
                </a:r>
                <a:r>
                  <a:rPr lang="en-US" altLang="zh-CN" dirty="0" err="1"/>
                  <a:t>i</a:t>
                </a:r>
                <a:r>
                  <a:rPr lang="en-US" altLang="zh-CN" dirty="0"/>
                  <a:t>]</a:t>
                </a:r>
                <a:r>
                  <a:rPr lang="zh-CN" altLang="en-US" dirty="0"/>
                  <a:t>可以，每次求出来的</a:t>
                </a:r>
                <a:r>
                  <a:rPr lang="en-US" altLang="zh-CN" dirty="0"/>
                  <a:t>S</a:t>
                </a:r>
                <a:r>
                  <a:rPr lang="zh-CN" altLang="en-US" dirty="0"/>
                  <a:t>都记忆化，使复杂度降到最低的</a:t>
                </a:r>
                <a14:m>
                  <m:oMath xmlns:m="http://schemas.openxmlformats.org/officeDocument/2006/math">
                    <m:r>
                      <a:rPr lang="en-US" altLang="zh-CN" i="1">
                        <a:latin typeface="Cambria Math" panose="02040503050406030204" pitchFamily="18" charset="0"/>
                      </a:rPr>
                      <m:t>𝑂</m:t>
                    </m:r>
                    <m:d>
                      <m:dPr>
                        <m:ctrlPr>
                          <a:rPr lang="en-US" altLang="zh-CN" i="1">
                            <a:latin typeface="Cambria Math" panose="02040503050406030204" pitchFamily="18" charset="0"/>
                          </a:rPr>
                        </m:ctrlPr>
                      </m:dPr>
                      <m:e>
                        <m:sSup>
                          <m:sSupPr>
                            <m:ctrlPr>
                              <a:rPr lang="en-US" altLang="zh-CN" i="1">
                                <a:latin typeface="Cambria Math" panose="02040503050406030204" pitchFamily="18" charset="0"/>
                              </a:rPr>
                            </m:ctrlPr>
                          </m:sSupPr>
                          <m:e>
                            <m:r>
                              <a:rPr lang="en-US" altLang="zh-CN" i="1">
                                <a:latin typeface="Cambria Math" panose="02040503050406030204" pitchFamily="18" charset="0"/>
                              </a:rPr>
                              <m:t>𝑛</m:t>
                            </m:r>
                          </m:e>
                          <m:sup>
                            <m:f>
                              <m:fPr>
                                <m:ctrlPr>
                                  <a:rPr lang="en-US" altLang="zh-CN" i="1">
                                    <a:latin typeface="Cambria Math" panose="02040503050406030204" pitchFamily="18" charset="0"/>
                                  </a:rPr>
                                </m:ctrlPr>
                              </m:fPr>
                              <m:num>
                                <m:r>
                                  <a:rPr lang="en-US" altLang="zh-CN" i="1">
                                    <a:latin typeface="Cambria Math" panose="02040503050406030204" pitchFamily="18" charset="0"/>
                                  </a:rPr>
                                  <m:t>2</m:t>
                                </m:r>
                              </m:num>
                              <m:den>
                                <m:r>
                                  <a:rPr lang="en-US" altLang="zh-CN" i="1">
                                    <a:latin typeface="Cambria Math" panose="02040503050406030204" pitchFamily="18" charset="0"/>
                                  </a:rPr>
                                  <m:t>3</m:t>
                                </m:r>
                              </m:den>
                            </m:f>
                          </m:sup>
                        </m:sSup>
                      </m:e>
                    </m:d>
                  </m:oMath>
                </a14:m>
                <a:endParaRPr lang="zh-CN" altLang="en-US" dirty="0"/>
              </a:p>
              <a:p>
                <a:pPr>
                  <a:lnSpc>
                    <a:spcPct val="130000"/>
                  </a:lnSpc>
                </a:pPr>
                <a:endParaRPr lang="zh-CN" altLang="en-US" dirty="0"/>
              </a:p>
            </p:txBody>
          </p:sp>
        </mc:Choice>
        <mc:Fallback xmlns="">
          <p:sp>
            <p:nvSpPr>
              <p:cNvPr id="5" name="内容占位符 1">
                <a:extLst>
                  <a:ext uri="{FF2B5EF4-FFF2-40B4-BE49-F238E27FC236}">
                    <a16:creationId xmlns:a16="http://schemas.microsoft.com/office/drawing/2014/main" id="{02478D4D-6FE5-4F20-8CC5-DF3B4D3E806F}"/>
                  </a:ext>
                </a:extLst>
              </p:cNvPr>
              <p:cNvSpPr txBox="1">
                <a:spLocks noRot="1" noChangeAspect="1" noMove="1" noResize="1" noEditPoints="1" noAdjustHandles="1" noChangeArrowheads="1" noChangeShapeType="1" noTextEdit="1"/>
              </p:cNvSpPr>
              <p:nvPr/>
            </p:nvSpPr>
            <p:spPr>
              <a:xfrm>
                <a:off x="838200" y="1382233"/>
                <a:ext cx="4828953" cy="4938546"/>
              </a:xfrm>
              <a:prstGeom prst="rect">
                <a:avLst/>
              </a:prstGeom>
              <a:blipFill>
                <a:blip r:embed="rId3"/>
                <a:stretch>
                  <a:fillRect l="-2273"/>
                </a:stretch>
              </a:blipFill>
            </p:spPr>
            <p:txBody>
              <a:bodyPr/>
              <a:lstStyle/>
              <a:p>
                <a:r>
                  <a:rPr lang="zh-CN" altLang="en-US">
                    <a:noFill/>
                  </a:rPr>
                  <a:t> </a:t>
                </a:r>
              </a:p>
            </p:txBody>
          </p:sp>
        </mc:Fallback>
      </mc:AlternateContent>
      <p:pic>
        <p:nvPicPr>
          <p:cNvPr id="8" name="图片 7">
            <a:extLst>
              <a:ext uri="{FF2B5EF4-FFF2-40B4-BE49-F238E27FC236}">
                <a16:creationId xmlns:a16="http://schemas.microsoft.com/office/drawing/2014/main" id="{58FA1AAB-C9E6-48AF-A35C-1B13FAF3B9CA}"/>
              </a:ext>
            </a:extLst>
          </p:cNvPr>
          <p:cNvPicPr>
            <a:picLocks noChangeAspect="1"/>
          </p:cNvPicPr>
          <p:nvPr/>
        </p:nvPicPr>
        <p:blipFill>
          <a:blip r:embed="rId4"/>
          <a:stretch>
            <a:fillRect/>
          </a:stretch>
        </p:blipFill>
        <p:spPr>
          <a:xfrm>
            <a:off x="6524849" y="2499125"/>
            <a:ext cx="3466667" cy="2704762"/>
          </a:xfrm>
          <a:prstGeom prst="rect">
            <a:avLst/>
          </a:prstGeom>
        </p:spPr>
      </p:pic>
    </p:spTree>
    <p:extLst>
      <p:ext uri="{BB962C8B-B14F-4D97-AF65-F5344CB8AC3E}">
        <p14:creationId xmlns:p14="http://schemas.microsoft.com/office/powerpoint/2010/main" val="2819312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05338DED-FC1C-4F0A-810B-D17AFC85CF91}"/>
                  </a:ext>
                </a:extLst>
              </p:cNvPr>
              <p:cNvSpPr>
                <a:spLocks noGrp="1"/>
              </p:cNvSpPr>
              <p:nvPr>
                <p:ph idx="1"/>
              </p:nvPr>
            </p:nvSpPr>
            <p:spPr/>
            <p:txBody>
              <a:bodyPr/>
              <a:lstStyle/>
              <a:p>
                <a:pPr>
                  <a:lnSpc>
                    <a:spcPct val="130000"/>
                  </a:lnSpc>
                </a:pPr>
                <a:r>
                  <a:rPr lang="zh-CN" altLang="en-US" dirty="0"/>
                  <a:t>想要求</a:t>
                </a:r>
                <a14:m>
                  <m:oMath xmlns:m="http://schemas.openxmlformats.org/officeDocument/2006/math">
                    <m:r>
                      <a:rPr lang="zh-CN" altLang="en-US" i="1">
                        <a:latin typeface="Cambria Math" panose="02040503050406030204" pitchFamily="18" charset="0"/>
                      </a:rPr>
                      <m:t>𝜑</m:t>
                    </m:r>
                    <m:d>
                      <m:dPr>
                        <m:ctrlPr>
                          <a:rPr lang="zh-CN" altLang="en-US" i="1">
                            <a:latin typeface="Cambria Math" panose="02040503050406030204" pitchFamily="18" charset="0"/>
                          </a:rPr>
                        </m:ctrlPr>
                      </m:dPr>
                      <m:e>
                        <m:r>
                          <a:rPr lang="zh-CN" altLang="en-US" i="1">
                            <a:latin typeface="Cambria Math" panose="02040503050406030204" pitchFamily="18" charset="0"/>
                          </a:rPr>
                          <m:t>ⅈ</m:t>
                        </m:r>
                      </m:e>
                    </m:d>
                    <m:r>
                      <a:rPr lang="zh-CN" altLang="en-US" i="1">
                        <a:latin typeface="Cambria Math" panose="02040503050406030204" pitchFamily="18" charset="0"/>
                      </a:rPr>
                      <m:t>的前缀和</m:t>
                    </m:r>
                    <m:r>
                      <a:rPr lang="en-US" altLang="zh-CN" i="1">
                        <a:latin typeface="Cambria Math" panose="02040503050406030204" pitchFamily="18" charset="0"/>
                      </a:rPr>
                      <m:t>𝑆</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zh-CN" altLang="en-US" i="1">
                            <a:latin typeface="Cambria Math" panose="02040503050406030204" pitchFamily="18" charset="0"/>
                          </a:rPr>
                          <m:t>𝜑</m:t>
                        </m:r>
                        <m:d>
                          <m:dPr>
                            <m:ctrlPr>
                              <a:rPr lang="zh-CN" altLang="en-US" i="1">
                                <a:latin typeface="Cambria Math" panose="02040503050406030204" pitchFamily="18" charset="0"/>
                              </a:rPr>
                            </m:ctrlPr>
                          </m:dPr>
                          <m:e>
                            <m:r>
                              <a:rPr lang="zh-CN" altLang="en-US" i="1">
                                <a:latin typeface="Cambria Math" panose="02040503050406030204" pitchFamily="18" charset="0"/>
                              </a:rPr>
                              <m:t>ⅈ</m:t>
                            </m:r>
                          </m:e>
                        </m:d>
                      </m:e>
                    </m:nary>
                    <m:r>
                      <a:rPr lang="zh-CN" altLang="en-US" i="1">
                        <a:latin typeface="Cambria Math" panose="02040503050406030204" pitchFamily="18" charset="0"/>
                      </a:rPr>
                      <m:t>，先</m:t>
                    </m:r>
                  </m:oMath>
                </a14:m>
                <a:r>
                  <a:rPr lang="zh-CN" altLang="en-US" dirty="0"/>
                  <a:t>找到另一个积性函数</a:t>
                </a:r>
                <a14:m>
                  <m:oMath xmlns:m="http://schemas.openxmlformats.org/officeDocument/2006/math">
                    <m:r>
                      <a:rPr lang="en-US" altLang="zh-CN" i="1">
                        <a:latin typeface="Cambria Math" panose="02040503050406030204" pitchFamily="18" charset="0"/>
                      </a:rPr>
                      <m:t>𝑔</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m:t>
                    </m:r>
                    <m:r>
                      <a:rPr lang="en-US" altLang="zh-CN" i="1">
                        <a:latin typeface="Cambria Math" panose="02040503050406030204" pitchFamily="18" charset="0"/>
                      </a:rPr>
                      <m:t>h</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𝑔</m:t>
                    </m:r>
                    <m:r>
                      <a:rPr lang="zh-CN" altLang="en-US" i="1">
                        <a:latin typeface="Cambria Math" panose="02040503050406030204" pitchFamily="18" charset="0"/>
                        <a:ea typeface="Cambria Math" panose="02040503050406030204" pitchFamily="18" charset="0"/>
                      </a:rPr>
                      <m:t>，</m:t>
                    </m:r>
                  </m:oMath>
                </a14:m>
                <a:r>
                  <a:rPr lang="zh-CN" altLang="en-US" dirty="0"/>
                  <a:t>其中</a:t>
                </a:r>
                <a:r>
                  <a:rPr lang="en-US" altLang="zh-CN" dirty="0"/>
                  <a:t>h</a:t>
                </a:r>
                <a:r>
                  <a:rPr lang="zh-CN" altLang="en-US" dirty="0"/>
                  <a:t>的前缀和非常好求</a:t>
                </a:r>
                <a:endParaRPr lang="en-US" altLang="zh-CN" dirty="0"/>
              </a:p>
              <a:p>
                <a:pPr>
                  <a:lnSpc>
                    <a:spcPct val="130000"/>
                  </a:lnSpc>
                </a:pPr>
                <a:r>
                  <a:rPr lang="zh-CN" altLang="en-US" dirty="0"/>
                  <a:t> 由于</a:t>
                </a:r>
                <a14:m>
                  <m:oMath xmlns:m="http://schemas.openxmlformats.org/officeDocument/2006/math">
                    <m:r>
                      <a:rPr lang="zh-CN" altLang="en-US" i="1">
                        <a:solidFill>
                          <a:srgbClr val="FFCC00"/>
                        </a:solidFill>
                        <a:latin typeface="Cambria Math" panose="02040503050406030204" pitchFamily="18" charset="0"/>
                      </a:rPr>
                      <m:t>𝑖𝑑</m:t>
                    </m:r>
                    <m:r>
                      <a:rPr lang="zh-CN" altLang="en-US" i="1">
                        <a:solidFill>
                          <a:srgbClr val="FFCC00"/>
                        </a:solidFill>
                        <a:latin typeface="Cambria Math" panose="02040503050406030204" pitchFamily="18" charset="0"/>
                      </a:rPr>
                      <m:t>=</m:t>
                    </m:r>
                    <m:r>
                      <a:rPr lang="zh-CN" altLang="en-US" i="1">
                        <a:solidFill>
                          <a:srgbClr val="FFCC00"/>
                        </a:solidFill>
                        <a:latin typeface="Cambria Math" panose="02040503050406030204" pitchFamily="18" charset="0"/>
                      </a:rPr>
                      <m:t>𝜑</m:t>
                    </m:r>
                    <m:r>
                      <a:rPr lang="zh-CN" altLang="en-US" i="1">
                        <a:solidFill>
                          <a:srgbClr val="FFCC00"/>
                        </a:solidFill>
                        <a:latin typeface="Cambria Math" panose="02040503050406030204" pitchFamily="18" charset="0"/>
                      </a:rPr>
                      <m:t>×1</m:t>
                    </m:r>
                    <m:r>
                      <a:rPr lang="zh-CN" altLang="en-US" i="1">
                        <a:latin typeface="Cambria Math" panose="02040503050406030204" pitchFamily="18" charset="0"/>
                      </a:rPr>
                      <m:t>，</m:t>
                    </m:r>
                  </m:oMath>
                </a14:m>
                <a:r>
                  <a:rPr lang="en-US" altLang="zh-CN" dirty="0"/>
                  <a:t>g(</a:t>
                </a:r>
                <a:r>
                  <a:rPr lang="en-US" altLang="zh-CN" dirty="0" err="1"/>
                  <a:t>i</a:t>
                </a:r>
                <a:r>
                  <a:rPr lang="en-US" altLang="zh-CN" dirty="0"/>
                  <a:t>)</a:t>
                </a:r>
                <a:r>
                  <a:rPr lang="zh-CN" altLang="en-US" dirty="0"/>
                  <a:t>选用</a:t>
                </a:r>
                <a:r>
                  <a:rPr lang="en-US" altLang="zh-CN" dirty="0"/>
                  <a:t>1(</a:t>
                </a:r>
                <a:r>
                  <a:rPr lang="en-US" altLang="zh-CN" dirty="0" err="1"/>
                  <a:t>i</a:t>
                </a:r>
                <a:r>
                  <a:rPr lang="en-US" altLang="zh-CN" dirty="0"/>
                  <a:t>)</a:t>
                </a:r>
                <a:r>
                  <a:rPr lang="zh-CN" altLang="en-US" dirty="0"/>
                  <a:t>，</a:t>
                </a:r>
                <a:r>
                  <a:rPr lang="en-US" altLang="zh-CN" dirty="0"/>
                  <a:t>h(</a:t>
                </a:r>
                <a:r>
                  <a:rPr lang="en-US" altLang="zh-CN" dirty="0" err="1"/>
                  <a:t>i</a:t>
                </a:r>
                <a:r>
                  <a:rPr lang="en-US" altLang="zh-CN" dirty="0"/>
                  <a:t>)</a:t>
                </a:r>
                <a:r>
                  <a:rPr lang="zh-CN" altLang="en-US" dirty="0"/>
                  <a:t>就是</a:t>
                </a:r>
                <a:r>
                  <a:rPr lang="en-US" altLang="zh-CN" dirty="0"/>
                  <a:t>id(</a:t>
                </a:r>
                <a:r>
                  <a:rPr lang="en-US" altLang="zh-CN" dirty="0" err="1"/>
                  <a:t>i</a:t>
                </a:r>
                <a:r>
                  <a:rPr lang="en-US" altLang="zh-CN" dirty="0"/>
                  <a:t>)=</a:t>
                </a:r>
                <a:r>
                  <a:rPr lang="en-US" altLang="zh-CN" dirty="0" err="1"/>
                  <a:t>i</a:t>
                </a:r>
                <a:endParaRPr lang="en-US" altLang="zh-CN" dirty="0"/>
              </a:p>
              <a:p>
                <a:pPr>
                  <a:lnSpc>
                    <a:spcPct val="130000"/>
                  </a:lnSpc>
                </a:pPr>
                <a:r>
                  <a:rPr lang="zh-CN" altLang="en-US" dirty="0"/>
                  <a:t>用</a:t>
                </a:r>
                <a:r>
                  <a:rPr lang="en-US" altLang="zh-CN" dirty="0"/>
                  <a:t>f</a:t>
                </a:r>
                <a:r>
                  <a:rPr lang="zh-CN" altLang="en-US" dirty="0"/>
                  <a:t>和</a:t>
                </a:r>
                <a:r>
                  <a:rPr lang="en-US" altLang="zh-CN" dirty="0"/>
                  <a:t>g</a:t>
                </a:r>
                <a:r>
                  <a:rPr lang="zh-CN" altLang="en-US" dirty="0"/>
                  <a:t>表达</a:t>
                </a:r>
                <a14:m>
                  <m:oMath xmlns:m="http://schemas.openxmlformats.org/officeDocument/2006/math">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h</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e>
                    </m:nary>
                  </m:oMath>
                </a14:m>
                <a:endParaRPr lang="en-US" altLang="zh-CN" dirty="0"/>
              </a:p>
              <a:p>
                <a:endParaRPr lang="zh-CN" altLang="en-US" dirty="0"/>
              </a:p>
            </p:txBody>
          </p:sp>
        </mc:Choice>
        <mc:Fallback xmlns="">
          <p:sp>
            <p:nvSpPr>
              <p:cNvPr id="2" name="内容占位符 1">
                <a:extLst>
                  <a:ext uri="{FF2B5EF4-FFF2-40B4-BE49-F238E27FC236}">
                    <a16:creationId xmlns:a16="http://schemas.microsoft.com/office/drawing/2014/main" id="{05338DED-FC1C-4F0A-810B-D17AFC85CF91}"/>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94A3F147-F016-46D6-8359-871D911E9092}"/>
                  </a:ext>
                </a:extLst>
              </p:cNvPr>
              <p:cNvSpPr>
                <a:spLocks noGrp="1"/>
              </p:cNvSpPr>
              <p:nvPr>
                <p:ph type="ctrTitle"/>
              </p:nvPr>
            </p:nvSpPr>
            <p:spPr/>
            <p:txBody>
              <a:bodyPr/>
              <a:lstStyle/>
              <a:p>
                <a:r>
                  <a:rPr lang="zh-CN" altLang="en-US" dirty="0"/>
                  <a:t>杜教筛求</a:t>
                </a:r>
                <a14:m>
                  <m:oMath xmlns:m="http://schemas.openxmlformats.org/officeDocument/2006/math">
                    <m:r>
                      <a:rPr lang="zh-CN" altLang="en-US" i="1" smtClean="0">
                        <a:latin typeface="Cambria Math" panose="02040503050406030204" pitchFamily="18" charset="0"/>
                      </a:rPr>
                      <m:t>𝜑</m:t>
                    </m:r>
                    <m:d>
                      <m:dPr>
                        <m:ctrlPr>
                          <a:rPr lang="zh-CN" altLang="en-US" i="1">
                            <a:latin typeface="Cambria Math" panose="02040503050406030204" pitchFamily="18" charset="0"/>
                          </a:rPr>
                        </m:ctrlPr>
                      </m:dPr>
                      <m:e>
                        <m:r>
                          <a:rPr lang="zh-CN" altLang="en-US" i="1">
                            <a:latin typeface="Cambria Math" panose="02040503050406030204" pitchFamily="18" charset="0"/>
                          </a:rPr>
                          <m:t>ⅈ</m:t>
                        </m:r>
                      </m:e>
                    </m:d>
                    <m:r>
                      <a:rPr lang="zh-CN" altLang="en-US" i="1">
                        <a:latin typeface="Cambria Math" panose="02040503050406030204" pitchFamily="18" charset="0"/>
                      </a:rPr>
                      <m:t>前缀和</m:t>
                    </m:r>
                    <m:r>
                      <a:rPr lang="en-US" altLang="zh-CN" b="0" i="1" smtClean="0">
                        <a:latin typeface="Cambria Math" panose="02040503050406030204" pitchFamily="18" charset="0"/>
                      </a:rPr>
                      <m:t>(51</m:t>
                    </m:r>
                    <m:r>
                      <a:rPr lang="en-US" altLang="zh-CN" b="0" i="1" smtClean="0">
                        <a:latin typeface="Cambria Math" panose="02040503050406030204" pitchFamily="18" charset="0"/>
                      </a:rPr>
                      <m:t>𝑛𝑜𝑑</m:t>
                    </m:r>
                    <m:r>
                      <a:rPr lang="en-US" altLang="zh-CN" b="0" i="1" smtClean="0">
                        <a:latin typeface="Cambria Math" panose="02040503050406030204" pitchFamily="18" charset="0"/>
                      </a:rPr>
                      <m:t>1239)</m:t>
                    </m:r>
                  </m:oMath>
                </a14:m>
                <a:endParaRPr lang="zh-CN" altLang="en-US" dirty="0"/>
              </a:p>
            </p:txBody>
          </p:sp>
        </mc:Choice>
        <mc:Fallback xmlns="">
          <p:sp>
            <p:nvSpPr>
              <p:cNvPr id="3" name="标题 2">
                <a:extLst>
                  <a:ext uri="{FF2B5EF4-FFF2-40B4-BE49-F238E27FC236}">
                    <a16:creationId xmlns:a16="http://schemas.microsoft.com/office/drawing/2014/main" id="{94A3F147-F016-46D6-8359-871D911E9092}"/>
                  </a:ext>
                </a:extLst>
              </p:cNvPr>
              <p:cNvSpPr>
                <a:spLocks noGrp="1" noRot="1" noChangeAspect="1" noMove="1" noResize="1" noEditPoints="1" noAdjustHandles="1" noChangeArrowheads="1" noChangeShapeType="1" noTextEdit="1"/>
              </p:cNvSpPr>
              <p:nvPr>
                <p:ph type="ctrTitle"/>
              </p:nvPr>
            </p:nvSpPr>
            <p:spPr>
              <a:blipFill>
                <a:blip r:embed="rId3"/>
                <a:stretch>
                  <a:fillRect l="-2067" b="-5769"/>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B7F1450A-CCEB-4043-9B2F-79EF201AE849}"/>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3377417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8F421631-B054-476D-A32E-AB9A069D2A49}"/>
                  </a:ext>
                </a:extLst>
              </p:cNvPr>
              <p:cNvSpPr>
                <a:spLocks noGrp="1"/>
              </p:cNvSpPr>
              <p:nvPr>
                <p:ph idx="1"/>
              </p:nvPr>
            </p:nvSpPr>
            <p:spPr>
              <a:xfrm>
                <a:off x="838200" y="1382233"/>
                <a:ext cx="3861391" cy="4938546"/>
              </a:xfrm>
            </p:spPr>
            <p:txBody>
              <a:bodyPr>
                <a:normAutofit fontScale="92500"/>
              </a:bodyPr>
              <a:lstStyle/>
              <a:p>
                <a:pPr>
                  <a:lnSpc>
                    <a:spcPct val="130000"/>
                  </a:lnSpc>
                </a:pPr>
                <a14:m>
                  <m:oMathPara xmlns:m="http://schemas.openxmlformats.org/officeDocument/2006/math">
                    <m:oMathParaPr>
                      <m:jc m:val="left"/>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𝑖</m:t>
                          </m:r>
                        </m:e>
                      </m:nary>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a:rPr lang="en-US" altLang="zh-CN" i="1">
                                  <a:latin typeface="Cambria Math" panose="02040503050406030204" pitchFamily="18" charset="0"/>
                                </a:rPr>
                                <m:t>𝑖</m:t>
                              </m:r>
                            </m:sub>
                            <m:sup/>
                            <m:e>
                              <m:r>
                                <a:rPr lang="zh-CN" altLang="en-US" i="1">
                                  <a:latin typeface="Cambria Math" panose="02040503050406030204" pitchFamily="18" charset="0"/>
                                </a:rPr>
                                <m:t>𝜑</m:t>
                              </m:r>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𝑖</m:t>
                                      </m:r>
                                    </m:num>
                                    <m:den>
                                      <m:r>
                                        <a:rPr lang="en-US" altLang="zh-CN" i="1">
                                          <a:latin typeface="Cambria Math" panose="02040503050406030204" pitchFamily="18" charset="0"/>
                                        </a:rPr>
                                        <m:t>𝑑</m:t>
                                      </m:r>
                                    </m:den>
                                  </m:f>
                                </m:e>
                              </m:d>
                            </m:e>
                          </m:nary>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                =</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=1</m:t>
                          </m:r>
                        </m:sub>
                        <m:sup>
                          <m:r>
                            <a:rPr lang="en-US" altLang="zh-CN" i="1">
                              <a:latin typeface="Cambria Math" panose="02040503050406030204" pitchFamily="18" charset="0"/>
                            </a:rPr>
                            <m:t>𝑛</m:t>
                          </m:r>
                        </m:sup>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sup>
                            <m:e>
                              <m:r>
                                <a:rPr lang="zh-CN" altLang="en-US" i="1">
                                  <a:latin typeface="Cambria Math" panose="02040503050406030204" pitchFamily="18" charset="0"/>
                                </a:rPr>
                                <m:t>𝜑</m:t>
                              </m:r>
                              <m:d>
                                <m:dPr>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𝑖</m:t>
                                      </m:r>
                                    </m:num>
                                    <m:den>
                                      <m:r>
                                        <a:rPr lang="en-US" altLang="zh-CN" i="1">
                                          <a:latin typeface="Cambria Math" panose="02040503050406030204" pitchFamily="18" charset="0"/>
                                        </a:rPr>
                                        <m:t>𝑑</m:t>
                                      </m:r>
                                    </m:den>
                                  </m:f>
                                </m:e>
                              </m:d>
                            </m:e>
                          </m:nary>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                =</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zh-CN" altLang="en-US" dirty="0"/>
              </a:p>
            </p:txBody>
          </p:sp>
        </mc:Choice>
        <mc:Fallback xmlns="">
          <p:sp>
            <p:nvSpPr>
              <p:cNvPr id="2" name="内容占位符 1">
                <a:extLst>
                  <a:ext uri="{FF2B5EF4-FFF2-40B4-BE49-F238E27FC236}">
                    <a16:creationId xmlns:a16="http://schemas.microsoft.com/office/drawing/2014/main" id="{8F421631-B054-476D-A32E-AB9A069D2A49}"/>
                  </a:ext>
                </a:extLst>
              </p:cNvPr>
              <p:cNvSpPr>
                <a:spLocks noGrp="1" noRot="1" noChangeAspect="1" noMove="1" noResize="1" noEditPoints="1" noAdjustHandles="1" noChangeArrowheads="1" noChangeShapeType="1" noTextEdit="1"/>
              </p:cNvSpPr>
              <p:nvPr>
                <p:ph idx="1"/>
              </p:nvPr>
            </p:nvSpPr>
            <p:spPr>
              <a:xfrm>
                <a:off x="838200" y="1382233"/>
                <a:ext cx="3861391" cy="4938546"/>
              </a:xfrm>
              <a:blipFill>
                <a:blip r:embed="rId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EA9ACD64-CECB-47A5-9E55-E8E120774F4E}"/>
                  </a:ext>
                </a:extLst>
              </p:cNvPr>
              <p:cNvSpPr>
                <a:spLocks noGrp="1"/>
              </p:cNvSpPr>
              <p:nvPr>
                <p:ph type="ctrTitle"/>
              </p:nvPr>
            </p:nvSpPr>
            <p:spPr/>
            <p:txBody>
              <a:bodyPr/>
              <a:lstStyle/>
              <a:p>
                <a:r>
                  <a:rPr lang="zh-CN" altLang="en-US" dirty="0"/>
                  <a:t>杜教筛求</a:t>
                </a:r>
                <a14:m>
                  <m:oMath xmlns:m="http://schemas.openxmlformats.org/officeDocument/2006/math">
                    <m:r>
                      <a:rPr lang="zh-CN" altLang="en-US" i="1">
                        <a:latin typeface="Cambria Math" panose="02040503050406030204" pitchFamily="18" charset="0"/>
                      </a:rPr>
                      <m:t>𝜑</m:t>
                    </m:r>
                    <m:d>
                      <m:dPr>
                        <m:ctrlPr>
                          <a:rPr lang="zh-CN" altLang="en-US" i="1">
                            <a:latin typeface="Cambria Math" panose="02040503050406030204" pitchFamily="18" charset="0"/>
                          </a:rPr>
                        </m:ctrlPr>
                      </m:dPr>
                      <m:e>
                        <m:r>
                          <a:rPr lang="zh-CN" altLang="en-US" i="1">
                            <a:latin typeface="Cambria Math" panose="02040503050406030204" pitchFamily="18" charset="0"/>
                          </a:rPr>
                          <m:t>ⅈ</m:t>
                        </m:r>
                      </m:e>
                    </m:d>
                    <m:r>
                      <a:rPr lang="zh-CN" altLang="en-US" i="1">
                        <a:latin typeface="Cambria Math" panose="02040503050406030204" pitchFamily="18" charset="0"/>
                      </a:rPr>
                      <m:t>前缀和</m:t>
                    </m:r>
                  </m:oMath>
                </a14:m>
                <a:endParaRPr lang="zh-CN" altLang="en-US" dirty="0"/>
              </a:p>
            </p:txBody>
          </p:sp>
        </mc:Choice>
        <mc:Fallback xmlns="">
          <p:sp>
            <p:nvSpPr>
              <p:cNvPr id="3" name="标题 2">
                <a:extLst>
                  <a:ext uri="{FF2B5EF4-FFF2-40B4-BE49-F238E27FC236}">
                    <a16:creationId xmlns:a16="http://schemas.microsoft.com/office/drawing/2014/main" id="{EA9ACD64-CECB-47A5-9E55-E8E120774F4E}"/>
                  </a:ext>
                </a:extLst>
              </p:cNvPr>
              <p:cNvSpPr>
                <a:spLocks noGrp="1" noRot="1" noChangeAspect="1" noMove="1" noResize="1" noEditPoints="1" noAdjustHandles="1" noChangeArrowheads="1" noChangeShapeType="1" noTextEdit="1"/>
              </p:cNvSpPr>
              <p:nvPr>
                <p:ph type="ctrTitle"/>
              </p:nvPr>
            </p:nvSpPr>
            <p:spPr>
              <a:blipFill>
                <a:blip r:embed="rId3"/>
                <a:stretch>
                  <a:fillRect l="-2067" b="-5769"/>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4115995B-AD0C-4395-96C6-58540847D713}"/>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02478D4D-6FE5-4F20-8CC5-DF3B4D3E806F}"/>
                  </a:ext>
                </a:extLst>
              </p:cNvPr>
              <p:cNvSpPr txBox="1">
                <a:spLocks/>
              </p:cNvSpPr>
              <p:nvPr/>
            </p:nvSpPr>
            <p:spPr>
              <a:xfrm>
                <a:off x="5551083" y="1593685"/>
                <a:ext cx="6187262" cy="4938546"/>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pPr>
                <a14:m>
                  <m:oMathPara xmlns:m="http://schemas.openxmlformats.org/officeDocument/2006/math">
                    <m:oMathParaPr>
                      <m:jc m:val="left"/>
                    </m:oMathParaPr>
                    <m:oMath xmlns:m="http://schemas.openxmlformats.org/officeDocument/2006/math">
                      <m:nary>
                        <m:naryPr>
                          <m:chr m:val="∑"/>
                          <m:ctrlPr>
                            <a:rPr lang="zh-CN" altLang="en-US" i="1" smtClean="0">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𝑖</m:t>
                          </m:r>
                        </m:e>
                      </m:nary>
                      <m:r>
                        <a:rPr lang="en-US" altLang="zh-CN" i="1">
                          <a:latin typeface="Cambria Math" panose="02040503050406030204" pitchFamily="18" charset="0"/>
                        </a:rPr>
                        <m:t>=</m:t>
                      </m:r>
                      <m:r>
                        <a:rPr lang="en-US" altLang="zh-CN" b="0" i="1" smtClean="0">
                          <a:latin typeface="Cambria Math" panose="02040503050406030204" pitchFamily="18" charset="0"/>
                        </a:rPr>
                        <m:t>𝑆</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a:rPr lang="en-US" altLang="zh-CN" b="0" i="1" smtClean="0">
                              <a:latin typeface="Cambria Math" panose="02040503050406030204" pitchFamily="18" charset="0"/>
                            </a:rPr>
                            <m:t>2</m:t>
                          </m:r>
                        </m:sub>
                        <m:sup>
                          <m:r>
                            <a:rPr lang="en-US" altLang="zh-CN" i="1">
                              <a:latin typeface="Cambria Math" panose="02040503050406030204" pitchFamily="18" charset="0"/>
                            </a:rPr>
                            <m:t>𝑛</m:t>
                          </m:r>
                        </m:sup>
                        <m:e>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i="1">
                          <a:latin typeface="Cambria Math" panose="02040503050406030204" pitchFamily="18" charset="0"/>
                        </a:rPr>
                        <m:t>𝑆</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nary>
                        <m:naryPr>
                          <m:chr m:val="∑"/>
                          <m:ctrlPr>
                            <a:rPr lang="zh-CN" altLang="en-US"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b="0" i="1" smtClean="0">
                              <a:latin typeface="Cambria Math" panose="02040503050406030204" pitchFamily="18" charset="0"/>
                            </a:rPr>
                            <m:t>𝑖</m:t>
                          </m:r>
                        </m:e>
                      </m:nary>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=2</m:t>
                          </m:r>
                        </m:sub>
                        <m:sup>
                          <m:r>
                            <a:rPr lang="en-US" altLang="zh-CN" i="1">
                              <a:latin typeface="Cambria Math" panose="02040503050406030204" pitchFamily="18" charset="0"/>
                            </a:rPr>
                            <m:t>𝑛</m:t>
                          </m:r>
                        </m:sup>
                        <m:e>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en-US" altLang="zh-CN" dirty="0"/>
              </a:p>
              <a:p>
                <a:pPr>
                  <a:lnSpc>
                    <a:spcPct val="130000"/>
                  </a:lnSpc>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          </m:t>
                      </m:r>
                      <m:r>
                        <a:rPr lang="en-US" altLang="zh-CN" i="1">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+1)</m:t>
                          </m:r>
                        </m:num>
                        <m:den>
                          <m:r>
                            <a:rPr lang="en-US" altLang="zh-CN" b="0" i="1" smtClean="0">
                              <a:latin typeface="Cambria Math" panose="02040503050406030204" pitchFamily="18" charset="0"/>
                            </a:rPr>
                            <m:t>2</m:t>
                          </m:r>
                        </m:den>
                      </m:f>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=2</m:t>
                          </m:r>
                        </m:sub>
                        <m:sup>
                          <m:r>
                            <a:rPr lang="en-US" altLang="zh-CN" i="1">
                              <a:latin typeface="Cambria Math" panose="02040503050406030204" pitchFamily="18" charset="0"/>
                            </a:rPr>
                            <m:t>𝑛</m:t>
                          </m:r>
                        </m:sup>
                        <m:e>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zh-CN" altLang="en-US" dirty="0"/>
              </a:p>
              <a:p>
                <a:pPr>
                  <a:lnSpc>
                    <a:spcPct val="130000"/>
                  </a:lnSpc>
                </a:pPr>
                <a:endParaRPr lang="zh-CN" altLang="en-US" dirty="0"/>
              </a:p>
            </p:txBody>
          </p:sp>
        </mc:Choice>
        <mc:Fallback xmlns="">
          <p:sp>
            <p:nvSpPr>
              <p:cNvPr id="5" name="内容占位符 1">
                <a:extLst>
                  <a:ext uri="{FF2B5EF4-FFF2-40B4-BE49-F238E27FC236}">
                    <a16:creationId xmlns:a16="http://schemas.microsoft.com/office/drawing/2014/main" id="{02478D4D-6FE5-4F20-8CC5-DF3B4D3E806F}"/>
                  </a:ext>
                </a:extLst>
              </p:cNvPr>
              <p:cNvSpPr txBox="1">
                <a:spLocks noRot="1" noChangeAspect="1" noMove="1" noResize="1" noEditPoints="1" noAdjustHandles="1" noChangeArrowheads="1" noChangeShapeType="1" noTextEdit="1"/>
              </p:cNvSpPr>
              <p:nvPr/>
            </p:nvSpPr>
            <p:spPr>
              <a:xfrm>
                <a:off x="5551083" y="1593685"/>
                <a:ext cx="6187262" cy="4938546"/>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491998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EA9ACD64-CECB-47A5-9E55-E8E120774F4E}"/>
                  </a:ext>
                </a:extLst>
              </p:cNvPr>
              <p:cNvSpPr>
                <a:spLocks noGrp="1"/>
              </p:cNvSpPr>
              <p:nvPr>
                <p:ph type="ctrTitle"/>
              </p:nvPr>
            </p:nvSpPr>
            <p:spPr/>
            <p:txBody>
              <a:bodyPr/>
              <a:lstStyle/>
              <a:p>
                <a:r>
                  <a:rPr lang="zh-CN" altLang="en-US" dirty="0"/>
                  <a:t>杜教筛求</a:t>
                </a:r>
                <a14:m>
                  <m:oMath xmlns:m="http://schemas.openxmlformats.org/officeDocument/2006/math">
                    <m:r>
                      <a:rPr lang="zh-CN" altLang="en-US" i="1">
                        <a:latin typeface="Cambria Math" panose="02040503050406030204" pitchFamily="18" charset="0"/>
                      </a:rPr>
                      <m:t>𝜑</m:t>
                    </m:r>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a:rPr lang="zh-CN" altLang="en-US" i="1">
                        <a:latin typeface="Cambria Math" panose="02040503050406030204" pitchFamily="18" charset="0"/>
                      </a:rPr>
                      <m:t>前缀和</m:t>
                    </m:r>
                  </m:oMath>
                </a14:m>
                <a:endParaRPr lang="zh-CN" altLang="en-US" dirty="0"/>
              </a:p>
            </p:txBody>
          </p:sp>
        </mc:Choice>
        <mc:Fallback xmlns="">
          <p:sp>
            <p:nvSpPr>
              <p:cNvPr id="3" name="标题 2">
                <a:extLst>
                  <a:ext uri="{FF2B5EF4-FFF2-40B4-BE49-F238E27FC236}">
                    <a16:creationId xmlns:a16="http://schemas.microsoft.com/office/drawing/2014/main" id="{EA9ACD64-CECB-47A5-9E55-E8E120774F4E}"/>
                  </a:ext>
                </a:extLst>
              </p:cNvPr>
              <p:cNvSpPr>
                <a:spLocks noGrp="1" noRot="1" noChangeAspect="1" noMove="1" noResize="1" noEditPoints="1" noAdjustHandles="1" noChangeArrowheads="1" noChangeShapeType="1" noTextEdit="1"/>
              </p:cNvSpPr>
              <p:nvPr>
                <p:ph type="ctrTitle"/>
              </p:nvPr>
            </p:nvSpPr>
            <p:spPr>
              <a:blipFill>
                <a:blip r:embed="rId2"/>
                <a:stretch>
                  <a:fillRect l="-2067" b="-5769"/>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4115995B-AD0C-4395-96C6-58540847D713}"/>
              </a:ext>
            </a:extLst>
          </p:cNvPr>
          <p:cNvSpPr>
            <a:spLocks noGrp="1"/>
          </p:cNvSpPr>
          <p:nvPr>
            <p:ph sz="quarter" idx="10"/>
          </p:nvPr>
        </p:nvSpPr>
        <p:spPr/>
        <p:txBody>
          <a:bodyPr/>
          <a:lstStyle/>
          <a:p>
            <a:endParaRPr lang="zh-CN" altLang="en-US"/>
          </a:p>
        </p:txBody>
      </p:sp>
      <mc:AlternateContent xmlns:mc="http://schemas.openxmlformats.org/markup-compatibility/2006" xmlns:a14="http://schemas.microsoft.com/office/drawing/2010/main">
        <mc:Choice Requires="a14">
          <p:sp>
            <p:nvSpPr>
              <p:cNvPr id="5" name="内容占位符 1">
                <a:extLst>
                  <a:ext uri="{FF2B5EF4-FFF2-40B4-BE49-F238E27FC236}">
                    <a16:creationId xmlns:a16="http://schemas.microsoft.com/office/drawing/2014/main" id="{02478D4D-6FE5-4F20-8CC5-DF3B4D3E806F}"/>
                  </a:ext>
                </a:extLst>
              </p:cNvPr>
              <p:cNvSpPr txBox="1">
                <a:spLocks/>
              </p:cNvSpPr>
              <p:nvPr/>
            </p:nvSpPr>
            <p:spPr>
              <a:xfrm>
                <a:off x="838200" y="1382233"/>
                <a:ext cx="4828953" cy="4938546"/>
              </a:xfrm>
              <a:prstGeom prst="rect">
                <a:avLst/>
              </a:prstGeom>
            </p:spPr>
            <p:txBody>
              <a:bodyPr vert="horz" lIns="91440" tIns="45720" rIns="91440" bIns="45720" rtlCol="0" anchor="ctr">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pPr>
                <a14:m>
                  <m:oMathPara xmlns:m="http://schemas.openxmlformats.org/officeDocument/2006/math">
                    <m:oMathParaPr>
                      <m:jc m:val="left"/>
                    </m:oMathParaPr>
                    <m:oMath xmlns:m="http://schemas.openxmlformats.org/officeDocument/2006/math">
                      <m:r>
                        <a:rPr lang="en-US" altLang="zh-CN" i="1" smtClean="0">
                          <a:latin typeface="Cambria Math" panose="02040503050406030204" pitchFamily="18" charset="0"/>
                        </a:rPr>
                        <m:t>𝑆</m:t>
                      </m:r>
                      <m:d>
                        <m:dPr>
                          <m:ctrlPr>
                            <a:rPr lang="en-US" altLang="zh-CN" i="1">
                              <a:latin typeface="Cambria Math" panose="02040503050406030204" pitchFamily="18" charset="0"/>
                            </a:rPr>
                          </m:ctrlPr>
                        </m:dPr>
                        <m:e>
                          <m:r>
                            <a:rPr lang="en-US" altLang="zh-CN" i="1">
                              <a:latin typeface="Cambria Math" panose="02040503050406030204" pitchFamily="18" charset="0"/>
                            </a:rPr>
                            <m:t>𝑛</m:t>
                          </m:r>
                        </m:e>
                      </m:d>
                      <m:r>
                        <a:rPr lang="en-US" altLang="zh-CN" i="1">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𝑛</m:t>
                          </m:r>
                          <m:r>
                            <a:rPr lang="en-US" altLang="zh-CN" i="1">
                              <a:latin typeface="Cambria Math" panose="02040503050406030204" pitchFamily="18" charset="0"/>
                            </a:rPr>
                            <m:t>+1)</m:t>
                          </m:r>
                        </m:num>
                        <m:den>
                          <m:r>
                            <a:rPr lang="en-US" altLang="zh-CN" i="1">
                              <a:latin typeface="Cambria Math" panose="02040503050406030204" pitchFamily="18" charset="0"/>
                            </a:rPr>
                            <m:t>2</m:t>
                          </m:r>
                        </m:den>
                      </m:f>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=2</m:t>
                          </m:r>
                        </m:sub>
                        <m:sup>
                          <m:r>
                            <a:rPr lang="en-US" altLang="zh-CN" i="1">
                              <a:latin typeface="Cambria Math" panose="02040503050406030204" pitchFamily="18" charset="0"/>
                            </a:rPr>
                            <m:t>𝑛</m:t>
                          </m:r>
                        </m:sup>
                        <m:e>
                          <m:r>
                            <a:rPr lang="en-US" altLang="zh-CN" i="1">
                              <a:latin typeface="Cambria Math" panose="02040503050406030204" pitchFamily="18" charset="0"/>
                            </a:rPr>
                            <m:t>𝑆</m:t>
                          </m:r>
                          <m:d>
                            <m:dPr>
                              <m:ctrlPr>
                                <a:rPr lang="en-US" altLang="zh-CN" i="1">
                                  <a:latin typeface="Cambria Math" panose="02040503050406030204" pitchFamily="18" charset="0"/>
                                </a:rPr>
                              </m:ctrlPr>
                            </m:dPr>
                            <m:e>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e>
                          </m:d>
                        </m:e>
                      </m:nary>
                    </m:oMath>
                  </m:oMathPara>
                </a14:m>
                <a:endParaRPr lang="en-US" altLang="zh-CN" dirty="0"/>
              </a:p>
              <a:p>
                <a:pPr>
                  <a:lnSpc>
                    <a:spcPct val="130000"/>
                  </a:lnSpc>
                </a:pPr>
                <a14:m>
                  <m:oMath xmlns:m="http://schemas.openxmlformats.org/officeDocument/2006/math">
                    <m:d>
                      <m:dPr>
                        <m:begChr m:val="⌊"/>
                        <m:endChr m:val="⌋"/>
                        <m:ctrlPr>
                          <a:rPr lang="en-US" altLang="zh-CN" i="1">
                            <a:latin typeface="Cambria Math" panose="02040503050406030204" pitchFamily="18" charset="0"/>
                          </a:rPr>
                        </m:ctrlPr>
                      </m:dPr>
                      <m:e>
                        <m:f>
                          <m:fPr>
                            <m:ctrlPr>
                              <a:rPr lang="en-US" altLang="zh-CN" i="1">
                                <a:latin typeface="Cambria Math" panose="02040503050406030204" pitchFamily="18" charset="0"/>
                              </a:rPr>
                            </m:ctrlPr>
                          </m:fPr>
                          <m:num>
                            <m:r>
                              <a:rPr lang="en-US" altLang="zh-CN" i="1">
                                <a:latin typeface="Cambria Math" panose="02040503050406030204" pitchFamily="18" charset="0"/>
                              </a:rPr>
                              <m:t>𝑛</m:t>
                            </m:r>
                          </m:num>
                          <m:den>
                            <m:r>
                              <a:rPr lang="en-US" altLang="zh-CN" i="1">
                                <a:latin typeface="Cambria Math" panose="02040503050406030204" pitchFamily="18" charset="0"/>
                              </a:rPr>
                              <m:t>𝑑</m:t>
                            </m:r>
                          </m:den>
                        </m:f>
                      </m:e>
                    </m:d>
                    <m:r>
                      <a:rPr lang="zh-CN" altLang="en-US" i="1">
                        <a:latin typeface="Cambria Math" panose="02040503050406030204" pitchFamily="18" charset="0"/>
                      </a:rPr>
                      <m:t>只有</m:t>
                    </m:r>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ad>
                          <m:radPr>
                            <m:degHide m:val="on"/>
                            <m:ctrlPr>
                              <a:rPr lang="en-US" altLang="zh-CN" b="0" i="1" smtClean="0">
                                <a:latin typeface="Cambria Math" panose="02040503050406030204" pitchFamily="18" charset="0"/>
                              </a:rPr>
                            </m:ctrlPr>
                          </m:radPr>
                          <m:deg/>
                          <m:e>
                            <m:r>
                              <a:rPr lang="en-US" altLang="zh-CN" b="0" i="1" smtClean="0">
                                <a:latin typeface="Cambria Math" panose="02040503050406030204" pitchFamily="18" charset="0"/>
                              </a:rPr>
                              <m:t>𝑛</m:t>
                            </m:r>
                          </m:e>
                        </m:rad>
                      </m:e>
                    </m:d>
                    <m:r>
                      <a:rPr lang="zh-CN" altLang="en-US" i="1">
                        <a:latin typeface="Cambria Math" panose="02040503050406030204" pitchFamily="18" charset="0"/>
                      </a:rPr>
                      <m:t>种</m:t>
                    </m:r>
                  </m:oMath>
                </a14:m>
                <a:r>
                  <a:rPr lang="zh-CN" altLang="en-US" dirty="0"/>
                  <a:t>，递归去求</a:t>
                </a:r>
                <a:endParaRPr lang="en-US" altLang="zh-CN" dirty="0"/>
              </a:p>
              <a:p>
                <a:pPr>
                  <a:lnSpc>
                    <a:spcPct val="130000"/>
                  </a:lnSpc>
                </a:pPr>
                <a:r>
                  <a:rPr lang="zh-CN" altLang="en-US" dirty="0"/>
                  <a:t>打表打出前</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𝑛</m:t>
                            </m:r>
                          </m:e>
                          <m:sup>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2</m:t>
                                </m:r>
                              </m:num>
                              <m:den>
                                <m:r>
                                  <a:rPr lang="en-US" altLang="zh-CN" b="0" i="1" smtClean="0">
                                    <a:latin typeface="Cambria Math" panose="02040503050406030204" pitchFamily="18" charset="0"/>
                                  </a:rPr>
                                  <m:t>3</m:t>
                                </m:r>
                              </m:den>
                            </m:f>
                          </m:sup>
                        </m:sSup>
                      </m:e>
                    </m:d>
                  </m:oMath>
                </a14:m>
                <a:r>
                  <a:rPr lang="zh-CN" altLang="en-US" dirty="0"/>
                  <a:t>的</a:t>
                </a:r>
                <a:r>
                  <a:rPr lang="en-US" altLang="zh-CN" dirty="0"/>
                  <a:t>S[</a:t>
                </a:r>
                <a:r>
                  <a:rPr lang="en-US" altLang="zh-CN" dirty="0" err="1"/>
                  <a:t>i</a:t>
                </a:r>
                <a:r>
                  <a:rPr lang="en-US" altLang="zh-CN" dirty="0"/>
                  <a:t>]</a:t>
                </a:r>
                <a:r>
                  <a:rPr lang="zh-CN" altLang="en-US" dirty="0"/>
                  <a:t>可以，每次求出来的</a:t>
                </a:r>
                <a:r>
                  <a:rPr lang="en-US" altLang="zh-CN" dirty="0"/>
                  <a:t>S</a:t>
                </a:r>
                <a:r>
                  <a:rPr lang="zh-CN" altLang="en-US" dirty="0"/>
                  <a:t>都记忆化，使复杂度降到最低的</a:t>
                </a:r>
                <a14:m>
                  <m:oMath xmlns:m="http://schemas.openxmlformats.org/officeDocument/2006/math">
                    <m:r>
                      <a:rPr lang="en-US" altLang="zh-CN" i="1">
                        <a:latin typeface="Cambria Math" panose="02040503050406030204" pitchFamily="18" charset="0"/>
                      </a:rPr>
                      <m:t>𝑂</m:t>
                    </m:r>
                    <m:d>
                      <m:dPr>
                        <m:ctrlPr>
                          <a:rPr lang="en-US" altLang="zh-CN" i="1">
                            <a:latin typeface="Cambria Math" panose="02040503050406030204" pitchFamily="18" charset="0"/>
                          </a:rPr>
                        </m:ctrlPr>
                      </m:dPr>
                      <m:e>
                        <m:sSup>
                          <m:sSupPr>
                            <m:ctrlPr>
                              <a:rPr lang="en-US" altLang="zh-CN" i="1">
                                <a:latin typeface="Cambria Math" panose="02040503050406030204" pitchFamily="18" charset="0"/>
                              </a:rPr>
                            </m:ctrlPr>
                          </m:sSupPr>
                          <m:e>
                            <m:r>
                              <a:rPr lang="en-US" altLang="zh-CN" i="1">
                                <a:latin typeface="Cambria Math" panose="02040503050406030204" pitchFamily="18" charset="0"/>
                              </a:rPr>
                              <m:t>𝑛</m:t>
                            </m:r>
                          </m:e>
                          <m:sup>
                            <m:f>
                              <m:fPr>
                                <m:ctrlPr>
                                  <a:rPr lang="en-US" altLang="zh-CN" i="1">
                                    <a:latin typeface="Cambria Math" panose="02040503050406030204" pitchFamily="18" charset="0"/>
                                  </a:rPr>
                                </m:ctrlPr>
                              </m:fPr>
                              <m:num>
                                <m:r>
                                  <a:rPr lang="en-US" altLang="zh-CN" i="1">
                                    <a:latin typeface="Cambria Math" panose="02040503050406030204" pitchFamily="18" charset="0"/>
                                  </a:rPr>
                                  <m:t>2</m:t>
                                </m:r>
                              </m:num>
                              <m:den>
                                <m:r>
                                  <a:rPr lang="en-US" altLang="zh-CN" i="1">
                                    <a:latin typeface="Cambria Math" panose="02040503050406030204" pitchFamily="18" charset="0"/>
                                  </a:rPr>
                                  <m:t>3</m:t>
                                </m:r>
                              </m:den>
                            </m:f>
                          </m:sup>
                        </m:sSup>
                      </m:e>
                    </m:d>
                  </m:oMath>
                </a14:m>
                <a:endParaRPr lang="zh-CN" altLang="en-US" dirty="0"/>
              </a:p>
              <a:p>
                <a:pPr>
                  <a:lnSpc>
                    <a:spcPct val="130000"/>
                  </a:lnSpc>
                </a:pPr>
                <a:endParaRPr lang="zh-CN" altLang="en-US" dirty="0"/>
              </a:p>
            </p:txBody>
          </p:sp>
        </mc:Choice>
        <mc:Fallback xmlns="">
          <p:sp>
            <p:nvSpPr>
              <p:cNvPr id="5" name="内容占位符 1">
                <a:extLst>
                  <a:ext uri="{FF2B5EF4-FFF2-40B4-BE49-F238E27FC236}">
                    <a16:creationId xmlns:a16="http://schemas.microsoft.com/office/drawing/2014/main" id="{02478D4D-6FE5-4F20-8CC5-DF3B4D3E806F}"/>
                  </a:ext>
                </a:extLst>
              </p:cNvPr>
              <p:cNvSpPr txBox="1">
                <a:spLocks noRot="1" noChangeAspect="1" noMove="1" noResize="1" noEditPoints="1" noAdjustHandles="1" noChangeArrowheads="1" noChangeShapeType="1" noTextEdit="1"/>
              </p:cNvSpPr>
              <p:nvPr/>
            </p:nvSpPr>
            <p:spPr>
              <a:xfrm>
                <a:off x="838200" y="1382233"/>
                <a:ext cx="4828953" cy="4938546"/>
              </a:xfrm>
              <a:prstGeom prst="rect">
                <a:avLst/>
              </a:prstGeom>
              <a:blipFill>
                <a:blip r:embed="rId3"/>
                <a:stretch>
                  <a:fillRect l="-2273"/>
                </a:stretch>
              </a:blipFill>
            </p:spPr>
            <p:txBody>
              <a:bodyPr/>
              <a:lstStyle/>
              <a:p>
                <a:r>
                  <a:rPr lang="zh-CN" altLang="en-US">
                    <a:noFill/>
                  </a:rPr>
                  <a:t> </a:t>
                </a:r>
              </a:p>
            </p:txBody>
          </p:sp>
        </mc:Fallback>
      </mc:AlternateContent>
      <p:pic>
        <p:nvPicPr>
          <p:cNvPr id="2" name="图片 1">
            <a:extLst>
              <a:ext uri="{FF2B5EF4-FFF2-40B4-BE49-F238E27FC236}">
                <a16:creationId xmlns:a16="http://schemas.microsoft.com/office/drawing/2014/main" id="{63378D18-5F6D-4419-AF1B-9989B56B7D5F}"/>
              </a:ext>
            </a:extLst>
          </p:cNvPr>
          <p:cNvPicPr>
            <a:picLocks noChangeAspect="1"/>
          </p:cNvPicPr>
          <p:nvPr/>
        </p:nvPicPr>
        <p:blipFill>
          <a:blip r:embed="rId4"/>
          <a:stretch>
            <a:fillRect/>
          </a:stretch>
        </p:blipFill>
        <p:spPr>
          <a:xfrm>
            <a:off x="6524849" y="2465791"/>
            <a:ext cx="3609524" cy="2771429"/>
          </a:xfrm>
          <a:prstGeom prst="rect">
            <a:avLst/>
          </a:prstGeom>
        </p:spPr>
      </p:pic>
    </p:spTree>
    <p:extLst>
      <p:ext uri="{BB962C8B-B14F-4D97-AF65-F5344CB8AC3E}">
        <p14:creationId xmlns:p14="http://schemas.microsoft.com/office/powerpoint/2010/main" val="3151471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583BEC4E-D53B-4C2D-8805-F16F24163982}"/>
                  </a:ext>
                </a:extLst>
              </p:cNvPr>
              <p:cNvSpPr>
                <a:spLocks noGrp="1"/>
              </p:cNvSpPr>
              <p:nvPr>
                <p:ph idx="1"/>
              </p:nvPr>
            </p:nvSpPr>
            <p:spPr/>
            <p:txBody>
              <a:bodyPr/>
              <a:lstStyle/>
              <a:p>
                <a14:m>
                  <m:oMath xmlns:m="http://schemas.openxmlformats.org/officeDocument/2006/math">
                    <m:r>
                      <a:rPr lang="zh-CN" altLang="en-US" i="1" smtClean="0">
                        <a:latin typeface="Cambria Math" panose="02040503050406030204" pitchFamily="18" charset="0"/>
                      </a:rPr>
                      <m:t>先</m:t>
                    </m:r>
                  </m:oMath>
                </a14:m>
                <a:r>
                  <a:rPr lang="zh-CN" altLang="en-US" dirty="0"/>
                  <a:t>找到另一个积性函数</a:t>
                </a:r>
                <a14:m>
                  <m:oMath xmlns:m="http://schemas.openxmlformats.org/officeDocument/2006/math">
                    <m:r>
                      <a:rPr lang="en-US" altLang="zh-CN" i="1">
                        <a:latin typeface="Cambria Math" panose="02040503050406030204" pitchFamily="18" charset="0"/>
                      </a:rPr>
                      <m:t>𝑔</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m:t>
                    </m:r>
                    <m:r>
                      <a:rPr lang="en-US" altLang="zh-CN" i="1">
                        <a:latin typeface="Cambria Math" panose="02040503050406030204" pitchFamily="18" charset="0"/>
                      </a:rPr>
                      <m:t>h</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𝑔</m:t>
                    </m:r>
                    <m:r>
                      <a:rPr lang="zh-CN" altLang="en-US" i="1">
                        <a:latin typeface="Cambria Math" panose="02040503050406030204" pitchFamily="18" charset="0"/>
                        <a:ea typeface="Cambria Math" panose="02040503050406030204" pitchFamily="18" charset="0"/>
                      </a:rPr>
                      <m:t>，</m:t>
                    </m:r>
                  </m:oMath>
                </a14:m>
                <a:r>
                  <a:rPr lang="zh-CN" altLang="en-US" dirty="0"/>
                  <a:t>其中</a:t>
                </a:r>
                <a:r>
                  <a:rPr lang="en-US" altLang="zh-CN" dirty="0"/>
                  <a:t>h</a:t>
                </a:r>
                <a:r>
                  <a:rPr lang="zh-CN" altLang="en-US" dirty="0"/>
                  <a:t>的前缀和非常好求</a:t>
                </a:r>
                <a:endParaRPr lang="en-US" altLang="zh-CN" dirty="0"/>
              </a:p>
              <a:p>
                <a:r>
                  <a:rPr lang="zh-CN" altLang="en-US" dirty="0"/>
                  <a:t>乘的</a:t>
                </a:r>
                <a:r>
                  <a:rPr lang="en-US" altLang="zh-CN" dirty="0" err="1"/>
                  <a:t>i</a:t>
                </a:r>
                <a:r>
                  <a:rPr lang="zh-CN" altLang="en-US" dirty="0"/>
                  <a:t>似乎很难处理，想办法将其消掉，取</a:t>
                </a:r>
                <a14:m>
                  <m:oMath xmlns:m="http://schemas.openxmlformats.org/officeDocument/2006/math">
                    <m:r>
                      <a:rPr lang="en-US" altLang="zh-CN" b="0" i="1" smtClean="0">
                        <a:latin typeface="Cambria Math" panose="02040503050406030204" pitchFamily="18" charset="0"/>
                      </a:rPr>
                      <m:t>𝑔</m:t>
                    </m:r>
                    <m:d>
                      <m:dPr>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𝑖</m:t>
                            </m:r>
                          </m:den>
                        </m:f>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𝑖</m:t>
                        </m:r>
                      </m:den>
                    </m:f>
                  </m:oMath>
                </a14:m>
                <a:endParaRPr lang="en-US" altLang="zh-CN" dirty="0"/>
              </a:p>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h</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e>
                      </m:d>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𝑑</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sub>
                        <m:sup/>
                        <m:e>
                          <m:r>
                            <a:rPr lang="zh-CN" altLang="en-US" i="1">
                              <a:latin typeface="Cambria Math" panose="02040503050406030204" pitchFamily="18" charset="0"/>
                            </a:rPr>
                            <m:t>𝜑</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𝑑</m:t>
                              </m:r>
                            </m:e>
                          </m:d>
                          <m:r>
                            <a:rPr lang="en-US" altLang="zh-CN" i="1">
                              <a:latin typeface="Cambria Math" panose="02040503050406030204" pitchFamily="18" charset="0"/>
                            </a:rPr>
                            <m:t>∗</m:t>
                          </m:r>
                          <m:r>
                            <a:rPr lang="en-US" altLang="zh-CN" b="0" i="1" smtClean="0">
                              <a:latin typeface="Cambria Math" panose="02040503050406030204" pitchFamily="18" charset="0"/>
                            </a:rPr>
                            <m:t>𝑑</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𝑑</m:t>
                              </m:r>
                            </m:den>
                          </m:f>
                        </m:e>
                      </m:nary>
                      <m:r>
                        <a:rPr lang="en-US" altLang="zh-CN" b="0" i="1" smtClean="0">
                          <a:latin typeface="Cambria Math" panose="02040503050406030204" pitchFamily="18" charset="0"/>
                        </a:rPr>
                        <m:t>=</m:t>
                      </m:r>
                      <m:r>
                        <a:rPr lang="en-US" altLang="zh-CN" b="0" i="1" smtClean="0">
                          <a:latin typeface="Cambria Math" panose="02040503050406030204" pitchFamily="18" charset="0"/>
                        </a:rPr>
                        <m:t>𝑛</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𝑑</m:t>
                          </m:r>
                          <m:r>
                            <a:rPr lang="en-US" altLang="zh-CN" i="1">
                              <a:latin typeface="Cambria Math" panose="02040503050406030204" pitchFamily="18" charset="0"/>
                            </a:rPr>
                            <m:t>|</m:t>
                          </m:r>
                          <m:r>
                            <a:rPr lang="en-US" altLang="zh-CN" i="1">
                              <a:latin typeface="Cambria Math" panose="02040503050406030204" pitchFamily="18" charset="0"/>
                            </a:rPr>
                            <m:t>𝑛</m:t>
                          </m:r>
                        </m:sub>
                        <m:sup/>
                        <m:e>
                          <m:r>
                            <a:rPr lang="zh-CN" altLang="en-US"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𝑑</m:t>
                              </m:r>
                            </m:e>
                          </m:d>
                        </m:e>
                      </m:nary>
                      <m:r>
                        <a:rPr lang="en-US" altLang="zh-CN" b="0" i="1" smtClean="0">
                          <a:latin typeface="Cambria Math" panose="02040503050406030204" pitchFamily="18" charset="0"/>
                        </a:rPr>
                        <m:t>∗1</m:t>
                      </m:r>
                      <m:d>
                        <m:dPr>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m:t>
                              </m:r>
                            </m:num>
                            <m:den>
                              <m:r>
                                <a:rPr lang="en-US" altLang="zh-CN" b="0" i="1" smtClean="0">
                                  <a:latin typeface="Cambria Math" panose="02040503050406030204" pitchFamily="18" charset="0"/>
                                </a:rPr>
                                <m:t>𝑑</m:t>
                              </m:r>
                            </m:den>
                          </m:f>
                        </m:e>
                      </m:d>
                      <m:r>
                        <a:rPr lang="en-US" altLang="zh-CN" b="0" i="1" smtClean="0">
                          <a:latin typeface="Cambria Math" panose="02040503050406030204" pitchFamily="18" charset="0"/>
                        </a:rPr>
                        <m:t>=</m:t>
                      </m:r>
                      <m:r>
                        <a:rPr lang="en-US" altLang="zh-CN" i="1">
                          <a:latin typeface="Cambria Math" panose="02040503050406030204" pitchFamily="18" charset="0"/>
                        </a:rPr>
                        <m:t>𝑛</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oMath>
                  </m:oMathPara>
                </a14:m>
                <a:endParaRPr lang="zh-CN" altLang="en-US" dirty="0"/>
              </a:p>
            </p:txBody>
          </p:sp>
        </mc:Choice>
        <mc:Fallback xmlns="">
          <p:sp>
            <p:nvSpPr>
              <p:cNvPr id="2" name="内容占位符 1">
                <a:extLst>
                  <a:ext uri="{FF2B5EF4-FFF2-40B4-BE49-F238E27FC236}">
                    <a16:creationId xmlns:a16="http://schemas.microsoft.com/office/drawing/2014/main" id="{583BEC4E-D53B-4C2D-8805-F16F24163982}"/>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标题 2">
                <a:extLst>
                  <a:ext uri="{FF2B5EF4-FFF2-40B4-BE49-F238E27FC236}">
                    <a16:creationId xmlns:a16="http://schemas.microsoft.com/office/drawing/2014/main" id="{71A554E0-F749-443D-86F2-F6FCE42AD6BC}"/>
                  </a:ext>
                </a:extLst>
              </p:cNvPr>
              <p:cNvSpPr>
                <a:spLocks noGrp="1"/>
              </p:cNvSpPr>
              <p:nvPr>
                <p:ph type="ctrTitle"/>
              </p:nvPr>
            </p:nvSpPr>
            <p:spPr/>
            <p:txBody>
              <a:bodyPr/>
              <a:lstStyle/>
              <a:p>
                <a:r>
                  <a:rPr lang="zh-CN" altLang="en-US" dirty="0"/>
                  <a:t>杜教筛求</a:t>
                </a:r>
                <a14:m>
                  <m:oMath xmlns:m="http://schemas.openxmlformats.org/officeDocument/2006/math">
                    <m:r>
                      <a:rPr lang="en-US" altLang="zh-CN" i="1">
                        <a:latin typeface="Cambria Math" panose="02040503050406030204" pitchFamily="18" charset="0"/>
                      </a:rPr>
                      <m:t>𝑓</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m:t>
                    </m:r>
                    <m:r>
                      <a:rPr lang="zh-CN" altLang="en-US" i="1">
                        <a:latin typeface="Cambria Math" panose="02040503050406030204" pitchFamily="18" charset="0"/>
                      </a:rPr>
                      <m:t>𝜑</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zh-CN" altLang="en-US" i="1">
                        <a:latin typeface="Cambria Math" panose="02040503050406030204" pitchFamily="18" charset="0"/>
                      </a:rPr>
                      <m:t>前缀和</m:t>
                    </m:r>
                  </m:oMath>
                </a14:m>
                <a:endParaRPr lang="zh-CN" altLang="en-US" dirty="0"/>
              </a:p>
            </p:txBody>
          </p:sp>
        </mc:Choice>
        <mc:Fallback xmlns="">
          <p:sp>
            <p:nvSpPr>
              <p:cNvPr id="3" name="标题 2">
                <a:extLst>
                  <a:ext uri="{FF2B5EF4-FFF2-40B4-BE49-F238E27FC236}">
                    <a16:creationId xmlns:a16="http://schemas.microsoft.com/office/drawing/2014/main" id="{71A554E0-F749-443D-86F2-F6FCE42AD6BC}"/>
                  </a:ext>
                </a:extLst>
              </p:cNvPr>
              <p:cNvSpPr>
                <a:spLocks noGrp="1" noRot="1" noChangeAspect="1" noMove="1" noResize="1" noEditPoints="1" noAdjustHandles="1" noChangeArrowheads="1" noChangeShapeType="1" noTextEdit="1"/>
              </p:cNvSpPr>
              <p:nvPr>
                <p:ph type="ctrTitle"/>
              </p:nvPr>
            </p:nvSpPr>
            <p:spPr>
              <a:blipFill>
                <a:blip r:embed="rId3"/>
                <a:stretch>
                  <a:fillRect l="-2067" b="-5769"/>
                </a:stretch>
              </a:blipFill>
            </p:spPr>
            <p:txBody>
              <a:bodyPr/>
              <a:lstStyle/>
              <a:p>
                <a:r>
                  <a:rPr lang="zh-CN" altLang="en-US">
                    <a:noFill/>
                  </a:rPr>
                  <a:t> </a:t>
                </a:r>
              </a:p>
            </p:txBody>
          </p:sp>
        </mc:Fallback>
      </mc:AlternateContent>
      <p:sp>
        <p:nvSpPr>
          <p:cNvPr id="4" name="内容占位符 3">
            <a:extLst>
              <a:ext uri="{FF2B5EF4-FFF2-40B4-BE49-F238E27FC236}">
                <a16:creationId xmlns:a16="http://schemas.microsoft.com/office/drawing/2014/main" id="{3AB499B8-11AB-4865-AD24-32EE5BBA2141}"/>
              </a:ext>
            </a:extLst>
          </p:cNvPr>
          <p:cNvSpPr>
            <a:spLocks noGrp="1"/>
          </p:cNvSpPr>
          <p:nvPr>
            <p:ph sz="quarter" idx="10"/>
          </p:nvPr>
        </p:nvSpPr>
        <p:spPr/>
        <p:txBody>
          <a:bodyPr/>
          <a:lstStyle/>
          <a:p>
            <a:endParaRPr lang="zh-CN" altLang="en-US"/>
          </a:p>
        </p:txBody>
      </p:sp>
    </p:spTree>
    <p:extLst>
      <p:ext uri="{BB962C8B-B14F-4D97-AF65-F5344CB8AC3E}">
        <p14:creationId xmlns:p14="http://schemas.microsoft.com/office/powerpoint/2010/main" val="2542708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主题​​">
  <a:themeElements>
    <a:clrScheme name="自定义 1">
      <a:dk1>
        <a:srgbClr val="FFFFFF"/>
      </a:dk1>
      <a:lt1>
        <a:srgbClr val="FFFFFF"/>
      </a:lt1>
      <a:dk2>
        <a:srgbClr val="080808"/>
      </a:dk2>
      <a:lt2>
        <a:srgbClr val="080808"/>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白色">
      <a:majorFont>
        <a:latin typeface="思源黑体 CN Light"/>
        <a:ea typeface="思源黑体 CN Light"/>
        <a:cs typeface=""/>
      </a:majorFont>
      <a:minorFont>
        <a:latin typeface="思源黑体 CN Normal"/>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8285</TotalTime>
  <Words>29549</Words>
  <Application>Microsoft Office PowerPoint</Application>
  <PresentationFormat>宽屏</PresentationFormat>
  <Paragraphs>3159</Paragraphs>
  <Slides>559</Slides>
  <Notes>12</Notes>
  <HiddenSlides>0</HiddenSlides>
  <MMClips>0</MMClips>
  <ScaleCrop>false</ScaleCrop>
  <HeadingPairs>
    <vt:vector size="8" baseType="variant">
      <vt:variant>
        <vt:lpstr>已用的字体</vt:lpstr>
      </vt:variant>
      <vt:variant>
        <vt:i4>5</vt:i4>
      </vt:variant>
      <vt:variant>
        <vt:lpstr>主题</vt:lpstr>
      </vt:variant>
      <vt:variant>
        <vt:i4>1</vt:i4>
      </vt:variant>
      <vt:variant>
        <vt:lpstr>嵌入 OLE 服务器</vt:lpstr>
      </vt:variant>
      <vt:variant>
        <vt:i4>1</vt:i4>
      </vt:variant>
      <vt:variant>
        <vt:lpstr>幻灯片标题</vt:lpstr>
      </vt:variant>
      <vt:variant>
        <vt:i4>559</vt:i4>
      </vt:variant>
    </vt:vector>
  </HeadingPairs>
  <TitlesOfParts>
    <vt:vector size="566" baseType="lpstr">
      <vt:lpstr>等线</vt:lpstr>
      <vt:lpstr>思源黑体 CN Light</vt:lpstr>
      <vt:lpstr>思源黑体 CN Normal</vt:lpstr>
      <vt:lpstr>Arial</vt:lpstr>
      <vt:lpstr>Cambria Math</vt:lpstr>
      <vt:lpstr>Office 主题​​</vt:lpstr>
      <vt:lpstr>Image</vt:lpstr>
      <vt:lpstr>数学部分</vt:lpstr>
      <vt:lpstr>数学怎么学？</vt:lpstr>
      <vt:lpstr>微积分</vt:lpstr>
      <vt:lpstr>PowerPoint 演示文稿</vt:lpstr>
      <vt:lpstr>感性理解</vt:lpstr>
      <vt:lpstr>感性理解定义</vt:lpstr>
      <vt:lpstr>求极限</vt:lpstr>
      <vt:lpstr>极限的四则运算</vt:lpstr>
      <vt:lpstr>例如</vt:lpstr>
      <vt:lpstr>夹逼定理</vt:lpstr>
      <vt:lpstr>感性理解</vt:lpstr>
      <vt:lpstr>导数</vt:lpstr>
      <vt:lpstr>导数的几何意义</vt:lpstr>
      <vt:lpstr>PowerPoint 演示文稿</vt:lpstr>
      <vt:lpstr>常见求导结果</vt:lpstr>
      <vt:lpstr>求导法则</vt:lpstr>
      <vt:lpstr>例子</vt:lpstr>
      <vt:lpstr>不定积分</vt:lpstr>
      <vt:lpstr>简单地求解不定积分</vt:lpstr>
      <vt:lpstr>定积分</vt:lpstr>
      <vt:lpstr>感性理解</vt:lpstr>
      <vt:lpstr>积分的几何意义</vt:lpstr>
      <vt:lpstr>感性理解</vt:lpstr>
      <vt:lpstr>一些常见积分</vt:lpstr>
      <vt:lpstr>辛普森积分</vt:lpstr>
      <vt:lpstr>自适应辛普森积分</vt:lpstr>
      <vt:lpstr>牛顿迭代</vt:lpstr>
      <vt:lpstr>牛顿迭代</vt:lpstr>
      <vt:lpstr>牛顿迭代的应用举例</vt:lpstr>
      <vt:lpstr>牛顿迭代</vt:lpstr>
      <vt:lpstr>PowerPoint 演示文稿</vt:lpstr>
      <vt:lpstr>数论</vt:lpstr>
      <vt:lpstr>约数与倍数</vt:lpstr>
      <vt:lpstr>约数与倍数</vt:lpstr>
      <vt:lpstr>计算约数</vt:lpstr>
      <vt:lpstr>算术基本定理</vt:lpstr>
      <vt:lpstr>素数与合数</vt:lpstr>
      <vt:lpstr>素数无限定理</vt:lpstr>
      <vt:lpstr>欧拉线性筛</vt:lpstr>
      <vt:lpstr>欧拉函数</vt:lpstr>
      <vt:lpstr>计算欧拉函数</vt:lpstr>
      <vt:lpstr>欧拉函数是积性函数</vt:lpstr>
      <vt:lpstr>线性筛筛欧拉函数</vt:lpstr>
      <vt:lpstr>剩余系</vt:lpstr>
      <vt:lpstr>互质与剩余系</vt:lpstr>
      <vt:lpstr>更相减损术</vt:lpstr>
      <vt:lpstr>欧几里得算法</vt:lpstr>
      <vt:lpstr>裴蜀定理(Bézout's identity)</vt:lpstr>
      <vt:lpstr>扩展欧几里得算法</vt:lpstr>
      <vt:lpstr>PowerPoint 演示文稿</vt:lpstr>
      <vt:lpstr>PowerPoint 演示文稿</vt:lpstr>
      <vt:lpstr>求解任意a*x+b*y=c</vt:lpstr>
      <vt:lpstr>裴蜀定理的扩展</vt:lpstr>
      <vt:lpstr>乘法逆元</vt:lpstr>
      <vt:lpstr>乘法逆元的求法</vt:lpstr>
      <vt:lpstr>扩展欧几里得算法求乘法逆元</vt:lpstr>
      <vt:lpstr>PowerPoint 演示文稿</vt:lpstr>
      <vt:lpstr>取模的一些性质</vt:lpstr>
      <vt:lpstr>BZOJ3884 上帝与集合的正确用法</vt:lpstr>
      <vt:lpstr>BZOJ3884 上帝与集合的正确用法</vt:lpstr>
      <vt:lpstr>孙子定理/中国剩余定理</vt:lpstr>
      <vt:lpstr>孙子定理/中国剩余定理</vt:lpstr>
      <vt:lpstr>孙子定理/中国剩余定理</vt:lpstr>
      <vt:lpstr>扩展中国剩余定理</vt:lpstr>
      <vt:lpstr>使用扩展欧几里得算法</vt:lpstr>
      <vt:lpstr>使用扩展欧几里得算法</vt:lpstr>
      <vt:lpstr>数论函数</vt:lpstr>
      <vt:lpstr>积性函数</vt:lpstr>
      <vt:lpstr>线性筛求积性函数模板</vt:lpstr>
      <vt:lpstr>常见积性函数</vt:lpstr>
      <vt:lpstr>筛μ(n)</vt:lpstr>
      <vt:lpstr>数论函数的加法</vt:lpstr>
      <vt:lpstr>卷积</vt:lpstr>
      <vt:lpstr>狄利克雷卷积</vt:lpstr>
      <vt:lpstr>莫比乌斯反演</vt:lpstr>
      <vt:lpstr>祖传例题</vt:lpstr>
      <vt:lpstr>解法1</vt:lpstr>
      <vt:lpstr>实现问题</vt:lpstr>
      <vt:lpstr>解法2：练习使用莫比乌斯反演</vt:lpstr>
      <vt:lpstr>一些技巧</vt:lpstr>
      <vt:lpstr>祖传例题</vt:lpstr>
      <vt:lpstr>PowerPoint 演示文稿</vt:lpstr>
      <vt:lpstr>祖传例题</vt:lpstr>
      <vt:lpstr>PowerPoint 演示文稿</vt:lpstr>
      <vt:lpstr>祖传例题</vt:lpstr>
      <vt:lpstr>PowerPoint 演示文稿</vt:lpstr>
      <vt:lpstr>BZOJ2910 仪仗队</vt:lpstr>
      <vt:lpstr>PowerPoint 演示文稿</vt:lpstr>
      <vt:lpstr>PowerPoint 演示文稿</vt:lpstr>
      <vt:lpstr>杜教筛</vt:lpstr>
      <vt:lpstr>杜教筛</vt:lpstr>
      <vt:lpstr>杜教筛</vt:lpstr>
      <vt:lpstr>杜教筛求μ(i)前缀和(51nod1244)</vt:lpstr>
      <vt:lpstr>杜教筛求μ(i)前缀和</vt:lpstr>
      <vt:lpstr>杜教筛求μ(i)前缀和</vt:lpstr>
      <vt:lpstr>杜教筛求φ(ⅈ)前缀和(51nod1239)</vt:lpstr>
      <vt:lpstr>杜教筛求φ(ⅈ)前缀和</vt:lpstr>
      <vt:lpstr>杜教筛求φ(i)前缀和</vt:lpstr>
      <vt:lpstr>杜教筛求f(i)=φ(i)∗i前缀和</vt:lpstr>
      <vt:lpstr>杜教筛求φ(i)∗i前缀和</vt:lpstr>
      <vt:lpstr>杜教筛套杜教筛</vt:lpstr>
      <vt:lpstr>51nod1237 最大公约数之和V3</vt:lpstr>
      <vt:lpstr>PowerPoint 演示文稿</vt:lpstr>
      <vt:lpstr>PowerPoint 演示文稿</vt:lpstr>
      <vt:lpstr>鸽巢原理/抽屉原理</vt:lpstr>
      <vt:lpstr>抽屉原理：POJ2356 Find a multiple</vt:lpstr>
      <vt:lpstr>POJ2356 Find a multiple</vt:lpstr>
      <vt:lpstr>Miller-Rabin素数探测</vt:lpstr>
      <vt:lpstr>Miller-Rabin二次探测</vt:lpstr>
      <vt:lpstr>Miller-Rabin二次探测</vt:lpstr>
      <vt:lpstr>Miller-Rabin二次探测</vt:lpstr>
      <vt:lpstr>Pollard Rho因数分解</vt:lpstr>
      <vt:lpstr>为什么使用gcd？</vt:lpstr>
      <vt:lpstr>为什么使用差？</vt:lpstr>
      <vt:lpstr>随机函数</vt:lpstr>
      <vt:lpstr>Pollard-Rho因数分解</vt:lpstr>
      <vt:lpstr>阶</vt:lpstr>
      <vt:lpstr>原根与指标</vt:lpstr>
      <vt:lpstr>原根与指标</vt:lpstr>
      <vt:lpstr>指标</vt:lpstr>
      <vt:lpstr>大步小步求离散对数</vt:lpstr>
      <vt:lpstr>二次剩余</vt:lpstr>
      <vt:lpstr>二次剩余的分布</vt:lpstr>
      <vt:lpstr>二次剩余的判断标准</vt:lpstr>
      <vt:lpstr>快速解二次同余方程</vt:lpstr>
      <vt:lpstr>快速解二次同余方程</vt:lpstr>
      <vt:lpstr>快速解二次同余方程</vt:lpstr>
      <vt:lpstr>概率和组合数学</vt:lpstr>
      <vt:lpstr>随机事件</vt:lpstr>
      <vt:lpstr>样本空间和样本点</vt:lpstr>
      <vt:lpstr>事件</vt:lpstr>
      <vt:lpstr>事件的关系和运算</vt:lpstr>
      <vt:lpstr>概率</vt:lpstr>
      <vt:lpstr>概率的性质</vt:lpstr>
      <vt:lpstr>条件概率</vt:lpstr>
      <vt:lpstr>全概率公式</vt:lpstr>
      <vt:lpstr>贝叶斯定理</vt:lpstr>
      <vt:lpstr>PowerPoint 演示文稿</vt:lpstr>
      <vt:lpstr>古典概型</vt:lpstr>
      <vt:lpstr>几何概型</vt:lpstr>
      <vt:lpstr>几何概型高考数学题</vt:lpstr>
      <vt:lpstr>几何概型高考数学题</vt:lpstr>
      <vt:lpstr>随机变量</vt:lpstr>
      <vt:lpstr>期望</vt:lpstr>
      <vt:lpstr>期望</vt:lpstr>
      <vt:lpstr>期望</vt:lpstr>
      <vt:lpstr>期望的性质</vt:lpstr>
      <vt:lpstr>PowerPoint 演示文稿</vt:lpstr>
      <vt:lpstr>方差</vt:lpstr>
      <vt:lpstr>概率分布函数</vt:lpstr>
      <vt:lpstr>概率密度函数</vt:lpstr>
      <vt:lpstr>概率密度函数</vt:lpstr>
      <vt:lpstr>PowerPoint 演示文稿</vt:lpstr>
      <vt:lpstr>PowerPoint 演示文稿</vt:lpstr>
      <vt:lpstr>PowerPoint 演示文稿</vt:lpstr>
      <vt:lpstr>PowerPoint 演示文稿</vt:lpstr>
      <vt:lpstr>分布函数和期望</vt:lpstr>
      <vt:lpstr>祖传例题</vt:lpstr>
      <vt:lpstr>PowerPoint 演示文稿</vt:lpstr>
      <vt:lpstr>CF839C 树上路径长度期望</vt:lpstr>
      <vt:lpstr>CF839C 树上路径长度期望</vt:lpstr>
      <vt:lpstr>CF839C 树上路径长度期望</vt:lpstr>
      <vt:lpstr>CF839C 树上路径长度期望</vt:lpstr>
      <vt:lpstr>无向图随机游走</vt:lpstr>
      <vt:lpstr>无向图随机游走</vt:lpstr>
      <vt:lpstr>无向图随机游走</vt:lpstr>
      <vt:lpstr>洛谷3211 路径异或和的期望</vt:lpstr>
      <vt:lpstr>洛谷3211 路径异或和的期望</vt:lpstr>
      <vt:lpstr>洛谷3211 路径异或和的期望</vt:lpstr>
      <vt:lpstr>排列数</vt:lpstr>
      <vt:lpstr>组合数</vt:lpstr>
      <vt:lpstr>递推求组合数</vt:lpstr>
      <vt:lpstr>NOIP2016 组合数问题</vt:lpstr>
      <vt:lpstr>PowerPoint 演示文稿</vt:lpstr>
      <vt:lpstr>PowerPoint 演示文稿</vt:lpstr>
      <vt:lpstr>计算组合数</vt:lpstr>
      <vt:lpstr>杨辉三角与组合数</vt:lpstr>
      <vt:lpstr>杨辉三角与组合数</vt:lpstr>
      <vt:lpstr>二项式定理</vt:lpstr>
      <vt:lpstr>PowerPoint 演示文稿</vt:lpstr>
      <vt:lpstr>PowerPoint 演示文稿</vt:lpstr>
      <vt:lpstr>PowerPoint 演示文稿</vt:lpstr>
      <vt:lpstr>PowerPoint 演示文稿</vt:lpstr>
      <vt:lpstr>有关组合数的一些恒等式</vt:lpstr>
      <vt:lpstr>多重集合的排列</vt:lpstr>
      <vt:lpstr>容斥原理</vt:lpstr>
      <vt:lpstr>PowerPoint 演示文稿</vt:lpstr>
      <vt:lpstr>PowerPoint 演示文稿</vt:lpstr>
      <vt:lpstr>总结公式</vt:lpstr>
      <vt:lpstr>证明⋃130_(i=1)^n▒A_i =∑16_(S⊆{1,2,…,n})▒〖(-1)^(|S|+1) ⋂16_(i∈S)▒A_i 〗</vt:lpstr>
      <vt:lpstr>PowerPoint 演示文稿</vt:lpstr>
      <vt:lpstr>BZOJ1042 硬币购物</vt:lpstr>
      <vt:lpstr>BZOJ1042 硬币购物</vt:lpstr>
      <vt:lpstr>BZOJ1042 硬币购物</vt:lpstr>
      <vt:lpstr>BZOJ1042 硬币购物</vt:lpstr>
      <vt:lpstr>反演</vt:lpstr>
      <vt:lpstr>反演的关键</vt:lpstr>
      <vt:lpstr>反演的关键</vt:lpstr>
      <vt:lpstr>二项式反演</vt:lpstr>
      <vt:lpstr>寻找二项式反演的关键</vt:lpstr>
      <vt:lpstr>二项式反演表演</vt:lpstr>
      <vt:lpstr>二项式反演表演</vt:lpstr>
      <vt:lpstr>二项式反演大致流程</vt:lpstr>
      <vt:lpstr>二项式反演例题</vt:lpstr>
      <vt:lpstr>二项式反演例题</vt:lpstr>
      <vt:lpstr>子集反演</vt:lpstr>
      <vt:lpstr>子集反演的关键</vt:lpstr>
      <vt:lpstr>min-max容斥</vt:lpstr>
      <vt:lpstr>min-max容斥</vt:lpstr>
      <vt:lpstr>min-max容斥</vt:lpstr>
      <vt:lpstr>min-max容斥</vt:lpstr>
      <vt:lpstr>HDU4436 Card Collector</vt:lpstr>
      <vt:lpstr>HDU4436 Card Collector</vt:lpstr>
      <vt:lpstr>常用if语句</vt:lpstr>
      <vt:lpstr>对解决组合数学问题的理解</vt:lpstr>
      <vt:lpstr>SDOI2010 地精部落</vt:lpstr>
      <vt:lpstr>SDOI2010 地精部落</vt:lpstr>
      <vt:lpstr>SDOI2010 地精部落</vt:lpstr>
      <vt:lpstr>SDOI2010 地精部落</vt:lpstr>
      <vt:lpstr>SDOI2010 地精部落</vt:lpstr>
      <vt:lpstr>置换</vt:lpstr>
      <vt:lpstr>置换的连接运算</vt:lpstr>
      <vt:lpstr>置换中的轮换</vt:lpstr>
      <vt:lpstr>群</vt:lpstr>
      <vt:lpstr>置换群</vt:lpstr>
      <vt:lpstr>Burnside引理</vt:lpstr>
      <vt:lpstr>不动点</vt:lpstr>
      <vt:lpstr>Polya定理</vt:lpstr>
      <vt:lpstr>POJ2154 Color</vt:lpstr>
      <vt:lpstr>POJ2154 Color</vt:lpstr>
      <vt:lpstr>求循环节数量</vt:lpstr>
      <vt:lpstr>POJ2154 Color</vt:lpstr>
      <vt:lpstr>POJ2154 Color</vt:lpstr>
      <vt:lpstr>PowerPoint 演示文稿</vt:lpstr>
      <vt:lpstr>PowerPoint 演示文稿</vt:lpstr>
      <vt:lpstr>一些特殊的数列</vt:lpstr>
      <vt:lpstr>错排方案数</vt:lpstr>
      <vt:lpstr>错排公式</vt:lpstr>
      <vt:lpstr>斐波那契数列</vt:lpstr>
      <vt:lpstr>一些性质</vt:lpstr>
      <vt:lpstr>计算斐波那契数列</vt:lpstr>
      <vt:lpstr>卡特兰数</vt:lpstr>
      <vt:lpstr>卡特兰数</vt:lpstr>
      <vt:lpstr>计算路径数</vt:lpstr>
      <vt:lpstr>卡特兰数</vt:lpstr>
      <vt:lpstr>「广义」卡特兰数</vt:lpstr>
      <vt:lpstr>卡特兰数递推</vt:lpstr>
      <vt:lpstr>卡特兰数递推</vt:lpstr>
      <vt:lpstr>PowerPoint 演示文稿</vt:lpstr>
      <vt:lpstr>第一类斯特林数</vt:lpstr>
      <vt:lpstr>第二类斯特林数</vt:lpstr>
      <vt:lpstr>第二类斯特林数</vt:lpstr>
      <vt:lpstr>第二类斯特林数的性质</vt:lpstr>
      <vt:lpstr>博弈论</vt:lpstr>
      <vt:lpstr>对游戏的要求</vt:lpstr>
      <vt:lpstr>必胜态和必败态</vt:lpstr>
      <vt:lpstr>对游戏的抽象</vt:lpstr>
      <vt:lpstr>单棋子有向图博弈</vt:lpstr>
      <vt:lpstr>尼姆游戏</vt:lpstr>
      <vt:lpstr>尼姆游戏必胜策略</vt:lpstr>
      <vt:lpstr>mex{}</vt:lpstr>
      <vt:lpstr>SG函数</vt:lpstr>
      <vt:lpstr>SG函数</vt:lpstr>
      <vt:lpstr>多棋子有向图博弈</vt:lpstr>
      <vt:lpstr>多棋子有向图博弈</vt:lpstr>
      <vt:lpstr>Multi-SG游戏</vt:lpstr>
      <vt:lpstr>Multi-SG表演</vt:lpstr>
      <vt:lpstr>线性代数</vt:lpstr>
      <vt:lpstr>矩阵</vt:lpstr>
      <vt:lpstr>矩阵的数乘</vt:lpstr>
      <vt:lpstr>矩阵的加减法</vt:lpstr>
      <vt:lpstr>矩阵的转置</vt:lpstr>
      <vt:lpstr>矩阵乘法</vt:lpstr>
      <vt:lpstr>矩阵乘法</vt:lpstr>
      <vt:lpstr>矩阵乘法与图</vt:lpstr>
      <vt:lpstr>PowerPoint 演示文稿</vt:lpstr>
      <vt:lpstr>矩阵乘法与图</vt:lpstr>
      <vt:lpstr>单位矩阵</vt:lpstr>
      <vt:lpstr>初等变换</vt:lpstr>
      <vt:lpstr>初等变换</vt:lpstr>
      <vt:lpstr>逆矩阵</vt:lpstr>
      <vt:lpstr>矩阵求逆</vt:lpstr>
      <vt:lpstr>矩阵求逆</vt:lpstr>
      <vt:lpstr>PowerPoint 演示文稿</vt:lpstr>
      <vt:lpstr>PowerPoint 演示文稿</vt:lpstr>
      <vt:lpstr>线性空间</vt:lpstr>
      <vt:lpstr>线性空间</vt:lpstr>
      <vt:lpstr>线性空间的基</vt:lpstr>
      <vt:lpstr>求线性基</vt:lpstr>
      <vt:lpstr>线性变换</vt:lpstr>
      <vt:lpstr>线性变换</vt:lpstr>
      <vt:lpstr>PowerPoint 演示文稿</vt:lpstr>
      <vt:lpstr>行列式</vt:lpstr>
      <vt:lpstr>行列式</vt:lpstr>
      <vt:lpstr>行列式的几何意义</vt:lpstr>
      <vt:lpstr>几何意义的应用</vt:lpstr>
      <vt:lpstr>行列式的几何意义</vt:lpstr>
      <vt:lpstr>如何计算行列式？</vt:lpstr>
      <vt:lpstr>行列式的计算</vt:lpstr>
      <vt:lpstr>辗转相除进行高斯消元</vt:lpstr>
      <vt:lpstr>摸鱼</vt:lpstr>
      <vt:lpstr>子式与余子式</vt:lpstr>
      <vt:lpstr>矩阵树定理</vt:lpstr>
      <vt:lpstr>例题</vt:lpstr>
      <vt:lpstr>例题</vt:lpstr>
      <vt:lpstr>例题</vt:lpstr>
      <vt:lpstr>矩阵树定理的完全体</vt:lpstr>
      <vt:lpstr>矩阵树定理的完全体</vt:lpstr>
      <vt:lpstr>线性基与异或</vt:lpstr>
      <vt:lpstr>PowerPoint 演示文稿</vt:lpstr>
      <vt:lpstr>线性基与异或</vt:lpstr>
      <vt:lpstr>矩阵与递推</vt:lpstr>
      <vt:lpstr>矩阵与递推</vt:lpstr>
      <vt:lpstr>矩阵加速递推斐波那契数列</vt:lpstr>
      <vt:lpstr>PowerPoint 演示文稿</vt:lpstr>
      <vt:lpstr>规划</vt:lpstr>
      <vt:lpstr>规划</vt:lpstr>
      <vt:lpstr>线性规划</vt:lpstr>
      <vt:lpstr>线性规划</vt:lpstr>
      <vt:lpstr>单纯形算法流程</vt:lpstr>
      <vt:lpstr>单纯形</vt:lpstr>
      <vt:lpstr>单纯形</vt:lpstr>
      <vt:lpstr>松弛型</vt:lpstr>
      <vt:lpstr>松弛型</vt:lpstr>
      <vt:lpstr>单纯形</vt:lpstr>
      <vt:lpstr>单纯形</vt:lpstr>
      <vt:lpstr>Pivot</vt:lpstr>
      <vt:lpstr>Pivot</vt:lpstr>
      <vt:lpstr>单纯形</vt:lpstr>
      <vt:lpstr>单纯形的实现</vt:lpstr>
      <vt:lpstr>对偶规划</vt:lpstr>
      <vt:lpstr>01分数规划</vt:lpstr>
      <vt:lpstr>01分数规划</vt:lpstr>
      <vt:lpstr>POJ2728 最优比例生成树</vt:lpstr>
      <vt:lpstr>DP凸优化/wqs二分/带权二分</vt:lpstr>
      <vt:lpstr>DP</vt:lpstr>
      <vt:lpstr>DP凸优化</vt:lpstr>
      <vt:lpstr>DP凸优化</vt:lpstr>
      <vt:lpstr>???</vt:lpstr>
      <vt:lpstr>DP凸优化</vt:lpstr>
      <vt:lpstr>DP凸优化</vt:lpstr>
      <vt:lpstr>DP凸优化</vt:lpstr>
      <vt:lpstr>DP凸优化</vt:lpstr>
      <vt:lpstr>DP凸优化</vt:lpstr>
      <vt:lpstr>DP凸优化</vt:lpstr>
      <vt:lpstr>DP凸优化</vt:lpstr>
      <vt:lpstr>DP凸优化流程</vt:lpstr>
      <vt:lpstr>证明最优解在凸包上的一种思路</vt:lpstr>
      <vt:lpstr>BZOJ2654 tree</vt:lpstr>
      <vt:lpstr>多变元微积分与最优化(选讲)</vt:lpstr>
      <vt:lpstr>单变元函数使用导数接近极小值</vt:lpstr>
      <vt:lpstr>多变元函数</vt:lpstr>
      <vt:lpstr>偏导</vt:lpstr>
      <vt:lpstr>梯度</vt:lpstr>
      <vt:lpstr>使用梯度接近极小值</vt:lpstr>
      <vt:lpstr>如果可行域被限制在了一个曲线上？</vt:lpstr>
      <vt:lpstr>拉格朗日乘数法</vt:lpstr>
      <vt:lpstr>理解拉格朗日乘数法</vt:lpstr>
      <vt:lpstr>理解拉格朗日乘数法</vt:lpstr>
      <vt:lpstr>理解拉格朗日乘数法</vt:lpstr>
      <vt:lpstr>PowerPoint 演示文稿</vt:lpstr>
      <vt:lpstr>NOI2012 骑行川藏</vt:lpstr>
      <vt:lpstr>NOI2012 骑行川藏</vt:lpstr>
      <vt:lpstr>NOI2012 骑行川藏</vt:lpstr>
      <vt:lpstr>NOI2012 骑行川藏</vt:lpstr>
      <vt:lpstr>NOI2012 骑行川藏</vt:lpstr>
      <vt:lpstr>工具和其他</vt:lpstr>
      <vt:lpstr>曼哈顿距离和切比雪夫距离的转化</vt:lpstr>
      <vt:lpstr>曼哈顿距离和切比雪夫距离的转化</vt:lpstr>
      <vt:lpstr>曼哈顿距离和切比雪夫距离的转化</vt:lpstr>
      <vt:lpstr>BZOJ3170</vt:lpstr>
      <vt:lpstr>卢卡斯定理</vt:lpstr>
      <vt:lpstr>数形结合的思想</vt:lpstr>
      <vt:lpstr>拉格朗日插值</vt:lpstr>
      <vt:lpstr>拉格朗日插值</vt:lpstr>
      <vt:lpstr>PowerPoint 演示文稿</vt:lpstr>
      <vt:lpstr>快速傅里叶变换FFT</vt:lpstr>
      <vt:lpstr>卷积</vt:lpstr>
      <vt:lpstr>复数</vt:lpstr>
      <vt:lpstr>复数的运算</vt:lpstr>
      <vt:lpstr>欧拉定理</vt:lpstr>
      <vt:lpstr>n次单位根</vt:lpstr>
      <vt:lpstr>FFT</vt:lpstr>
      <vt:lpstr>DFT</vt:lpstr>
      <vt:lpstr>PowerPoint 演示文稿</vt:lpstr>
      <vt:lpstr>IDFT是DFT的逆运算</vt:lpstr>
      <vt:lpstr>IDFT是DFT的逆运算</vt:lpstr>
      <vt:lpstr>IDFT是DFT的逆运算</vt:lpstr>
      <vt:lpstr>IDFT是DFT的逆运算</vt:lpstr>
      <vt:lpstr>PowerPoint 演示文稿</vt:lpstr>
      <vt:lpstr>多项式和卷积</vt:lpstr>
      <vt:lpstr>多项式的表示法</vt:lpstr>
      <vt:lpstr>点值表示法的优势</vt:lpstr>
      <vt:lpstr>DFT与多项式求值</vt:lpstr>
      <vt:lpstr>FFT</vt:lpstr>
      <vt:lpstr>分治计算DFT/IDFT</vt:lpstr>
      <vt:lpstr>分治计算DFT/IDFT</vt:lpstr>
      <vt:lpstr>分治计算DFT/IDFT</vt:lpstr>
      <vt:lpstr>PowerPoint 演示文稿</vt:lpstr>
      <vt:lpstr>PowerPoint 演示文稿</vt:lpstr>
      <vt:lpstr>PowerPoint 演示文稿</vt:lpstr>
      <vt:lpstr>分治对资源的重复利用</vt:lpstr>
      <vt:lpstr>DFT的实现</vt:lpstr>
      <vt:lpstr>DFT的实现</vt:lpstr>
      <vt:lpstr>PowerPoint 演示文稿</vt:lpstr>
      <vt:lpstr>PowerPoint 演示文稿</vt:lpstr>
      <vt:lpstr>FFT优化高精度乘法</vt:lpstr>
      <vt:lpstr>FFT与组合数学</vt:lpstr>
      <vt:lpstr>FFT与组合数学</vt:lpstr>
      <vt:lpstr>FFT与组合数学</vt:lpstr>
      <vt:lpstr>分治FFT</vt:lpstr>
      <vt:lpstr>分治FFT</vt:lpstr>
      <vt:lpstr>分治FFT</vt:lpstr>
      <vt:lpstr>与组合数有关的递推转化为卷积</vt:lpstr>
      <vt:lpstr>生成函数(选讲)</vt:lpstr>
      <vt:lpstr>例子</vt:lpstr>
      <vt:lpstr>多项式与组合数学</vt:lpstr>
      <vt:lpstr>多项式与组合数学</vt:lpstr>
      <vt:lpstr>多项式和组合数学</vt:lpstr>
      <vt:lpstr>多项式和组合数学</vt:lpstr>
      <vt:lpstr>多项式和卷积</vt:lpstr>
      <vt:lpstr>生成函数与递推</vt:lpstr>
      <vt:lpstr>生成函数与递推</vt:lpstr>
      <vt:lpstr>生成函数的应用</vt:lpstr>
      <vt:lpstr>∑_(i=0)^n▒〖C_n^i∗n=n∗2^(n-1) 〗</vt:lpstr>
      <vt:lpstr>生成函数求斐波那契数列通项公式</vt:lpstr>
      <vt:lpstr>PowerPoint 演示文稿</vt:lpstr>
      <vt:lpstr>PowerPoint 演示文稿</vt:lpstr>
      <vt:lpstr>PowerPoint 演示文稿</vt:lpstr>
      <vt:lpstr>将封闭形式还原为系数表示</vt:lpstr>
      <vt:lpstr>BZOJ3028 食物</vt:lpstr>
      <vt:lpstr>BZOJ3028 食物</vt:lpstr>
      <vt:lpstr>BZOJ3028 食物</vt:lpstr>
      <vt:lpstr>BZOJ3028 食物</vt:lpstr>
      <vt:lpstr>图论部分</vt:lpstr>
      <vt:lpstr>树相关</vt:lpstr>
      <vt:lpstr>Prufer序列</vt:lpstr>
      <vt:lpstr>Prufer序列</vt:lpstr>
      <vt:lpstr>Prufer序列的性质</vt:lpstr>
      <vt:lpstr>Prufer序列</vt:lpstr>
      <vt:lpstr>BZOJ1005 明明的烦恼</vt:lpstr>
      <vt:lpstr>BZOJ1005 明明的烦恼</vt:lpstr>
      <vt:lpstr>生成树题目技巧</vt:lpstr>
      <vt:lpstr>最小生成树的一些性质</vt:lpstr>
      <vt:lpstr>阶段连通性相同的证明</vt:lpstr>
      <vt:lpstr>BZOJ1016 最小生成树计数</vt:lpstr>
      <vt:lpstr>BZOJ1016 最小生成树计数</vt:lpstr>
      <vt:lpstr>树的直径</vt:lpstr>
      <vt:lpstr>两边bfs/dfs求树的直径(仅适用于边权非负的树)</vt:lpstr>
      <vt:lpstr>两边bfs/dfs求树的直径(仅适用于边权非负的树)</vt:lpstr>
      <vt:lpstr>(正权)树的直径的性质</vt:lpstr>
      <vt:lpstr>洛谷3304 直径</vt:lpstr>
      <vt:lpstr>洛谷3304 直径</vt:lpstr>
      <vt:lpstr>洛谷2491 消防</vt:lpstr>
      <vt:lpstr>洛谷2491 消防</vt:lpstr>
      <vt:lpstr>洛谷2491 消防</vt:lpstr>
      <vt:lpstr>洛谷2491 消防</vt:lpstr>
      <vt:lpstr>洛谷2491 消防</vt:lpstr>
      <vt:lpstr>DAG相关</vt:lpstr>
      <vt:lpstr>拓扑排序</vt:lpstr>
      <vt:lpstr>拓扑排序</vt:lpstr>
      <vt:lpstr>拓扑排序</vt:lpstr>
      <vt:lpstr>拓扑排序的实现</vt:lpstr>
      <vt:lpstr>DP求有向图最长链</vt:lpstr>
      <vt:lpstr>递推求无向图上所有可能的路径数</vt:lpstr>
      <vt:lpstr>连通性相关</vt:lpstr>
      <vt:lpstr>有向图的强联通分量(SCC)</vt:lpstr>
      <vt:lpstr>Tarjan算法</vt:lpstr>
      <vt:lpstr>Tarjan算法</vt:lpstr>
      <vt:lpstr>Tarjan算法</vt:lpstr>
      <vt:lpstr>Tarjan算法</vt:lpstr>
      <vt:lpstr>Tarjan算法实现</vt:lpstr>
      <vt:lpstr>POJ1236 Network of Schools</vt:lpstr>
      <vt:lpstr>POJ1236 Network of Schools</vt:lpstr>
      <vt:lpstr>POJ2762 Going from u to v or v to u</vt:lpstr>
      <vt:lpstr>POJ2762 Going from u to v or v to u</vt:lpstr>
      <vt:lpstr>无向图的连通性</vt:lpstr>
      <vt:lpstr>无向图的连通性</vt:lpstr>
      <vt:lpstr>Tarjan算法求边双连通分量(EBCC)</vt:lpstr>
      <vt:lpstr>PowerPoint 演示文稿</vt:lpstr>
      <vt:lpstr>Tarjan算法求点双连通分量(VBCC)</vt:lpstr>
      <vt:lpstr>PowerPoint 演示文稿</vt:lpstr>
      <vt:lpstr>POJ3352 Road Construction</vt:lpstr>
      <vt:lpstr>POJ3352 Road Construction</vt:lpstr>
      <vt:lpstr>二分图相关</vt:lpstr>
      <vt:lpstr>二分图匹配</vt:lpstr>
      <vt:lpstr>二分图最大匹配</vt:lpstr>
      <vt:lpstr>匈牙利算法</vt:lpstr>
      <vt:lpstr>匈牙利算法</vt:lpstr>
      <vt:lpstr>匈牙利算法</vt:lpstr>
      <vt:lpstr>匈牙利算法</vt:lpstr>
      <vt:lpstr>PowerPoint 演示文稿</vt:lpstr>
      <vt:lpstr>二分图中与最大匹配有关的几个问题</vt:lpstr>
      <vt:lpstr>二分图中与最大匹配有关的几个问题</vt:lpstr>
      <vt:lpstr>二分图中与最大匹配有关的几个问题</vt:lpstr>
      <vt:lpstr>PowerPoint 演示文稿</vt:lpstr>
      <vt:lpstr>POJ3041 Asteroids</vt:lpstr>
      <vt:lpstr>POJ3041 Asteroids</vt:lpstr>
      <vt:lpstr>DAG路径覆盖问题</vt:lpstr>
      <vt:lpstr>DAG最小路径覆盖问题</vt:lpstr>
      <vt:lpstr>魔术球问题</vt:lpstr>
      <vt:lpstr>魔术球问题</vt:lpstr>
      <vt:lpstr>魔术球问题</vt:lpstr>
      <vt:lpstr>完美匹配</vt:lpstr>
      <vt:lpstr>最大权完美匹配</vt:lpstr>
      <vt:lpstr>KM算法</vt:lpstr>
      <vt:lpstr>KM算法</vt:lpstr>
      <vt:lpstr>KM算法</vt:lpstr>
      <vt:lpstr>KM算法</vt:lpstr>
      <vt:lpstr>复杂度O(n^3)</vt:lpstr>
      <vt:lpstr>稳定婚姻系统</vt:lpstr>
      <vt:lpstr>稳定婚姻系统</vt:lpstr>
      <vt:lpstr>网络流</vt:lpstr>
      <vt:lpstr>最大流</vt:lpstr>
      <vt:lpstr>允许流</vt:lpstr>
      <vt:lpstr>Dinic</vt:lpstr>
      <vt:lpstr>PowerPoint 演示文稿</vt:lpstr>
      <vt:lpstr>理论复杂度O(n^2 m)，但通常小得多</vt:lpstr>
      <vt:lpstr>BZOJ1066 蜥蜴</vt:lpstr>
      <vt:lpstr>BZOJ1066 蜥蜴</vt:lpstr>
      <vt:lpstr>BZOJ1066 蜥蜴</vt:lpstr>
      <vt:lpstr>洛谷3324 星际战争</vt:lpstr>
      <vt:lpstr>洛谷3324 星际战争</vt:lpstr>
      <vt:lpstr>洛谷3324 星际战争</vt:lpstr>
      <vt:lpstr>割</vt:lpstr>
      <vt:lpstr>最小割-最大流定理</vt:lpstr>
      <vt:lpstr>最小割求二分图最小点覆盖</vt:lpstr>
      <vt:lpstr>最大权闭合子图</vt:lpstr>
      <vt:lpstr>最大权闭合子图</vt:lpstr>
      <vt:lpstr>最大权闭合子图</vt:lpstr>
      <vt:lpstr>最大权闭合子图</vt:lpstr>
      <vt:lpstr>洛谷3227 切糕</vt:lpstr>
      <vt:lpstr>最小割树</vt:lpstr>
      <vt:lpstr>最小割树的树状结构</vt:lpstr>
      <vt:lpstr>最小割树的树状结构</vt:lpstr>
      <vt:lpstr>最小割树的树状结构</vt:lpstr>
      <vt:lpstr>最小割树</vt:lpstr>
      <vt:lpstr>最小割树的性质</vt:lpstr>
      <vt:lpstr>BZOJ4519 不同的最小割</vt:lpstr>
      <vt:lpstr>最小费用最大流</vt:lpstr>
      <vt:lpstr>平方费用流</vt:lpstr>
      <vt:lpstr>构造转化为图论的问题</vt:lpstr>
      <vt:lpstr>差分约束</vt:lpstr>
      <vt:lpstr>差分约束转化为最短路问题</vt:lpstr>
      <vt:lpstr>差分约束转化为最短路问题</vt:lpstr>
      <vt:lpstr>差分约束</vt:lpstr>
      <vt:lpstr>JoyOI tyvj-1415 西瓜种植</vt:lpstr>
      <vt:lpstr>JoyOI tyvj-1415 西瓜种植</vt:lpstr>
      <vt:lpstr>差分约束求最小解</vt:lpstr>
      <vt:lpstr>差分约束转化为最短路问题</vt:lpstr>
      <vt:lpstr>2-SAT</vt:lpstr>
      <vt:lpstr>2-SAT</vt:lpstr>
      <vt:lpstr>约束条件转化为有向边示例</vt:lpstr>
      <vt:lpstr>约束条件转化为有向边示例</vt:lpstr>
      <vt:lpstr>约束条件转化为有向边示例</vt:lpstr>
      <vt:lpstr>约束条件转化为有向边示例</vt:lpstr>
      <vt:lpstr>2-SAT</vt:lpstr>
      <vt:lpstr>2-SAT输出解</vt:lpstr>
      <vt:lpstr>2-SAT输出解</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撑的杠眼跑</dc:creator>
  <cp:lastModifiedBy>撑的杠眼跑</cp:lastModifiedBy>
  <cp:revision>754</cp:revision>
  <dcterms:created xsi:type="dcterms:W3CDTF">2019-06-21T11:49:40Z</dcterms:created>
  <dcterms:modified xsi:type="dcterms:W3CDTF">2019-07-02T06:10:48Z</dcterms:modified>
</cp:coreProperties>
</file>